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2" r:id="rId2"/>
  </p:sldMasterIdLst>
  <p:notesMasterIdLst>
    <p:notesMasterId r:id="rId22"/>
  </p:notesMasterIdLst>
  <p:sldIdLst>
    <p:sldId id="530" r:id="rId3"/>
    <p:sldId id="342" r:id="rId4"/>
    <p:sldId id="569" r:id="rId5"/>
    <p:sldId id="570" r:id="rId6"/>
    <p:sldId id="571" r:id="rId7"/>
    <p:sldId id="572" r:id="rId8"/>
    <p:sldId id="573" r:id="rId9"/>
    <p:sldId id="574" r:id="rId10"/>
    <p:sldId id="583" r:id="rId11"/>
    <p:sldId id="575" r:id="rId12"/>
    <p:sldId id="576" r:id="rId13"/>
    <p:sldId id="578" r:id="rId14"/>
    <p:sldId id="579" r:id="rId15"/>
    <p:sldId id="580" r:id="rId16"/>
    <p:sldId id="581" r:id="rId17"/>
    <p:sldId id="582" r:id="rId18"/>
    <p:sldId id="529" r:id="rId19"/>
    <p:sldId id="568" r:id="rId20"/>
    <p:sldId id="42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enton" initials="F" lastIdx="79" clrIdx="0">
    <p:extLst/>
  </p:cmAuthor>
  <p:cmAuthor id="2" name="Herzig, Allison" initials="HA" lastIdx="77" clrIdx="1">
    <p:extLst/>
  </p:cmAuthor>
  <p:cmAuthor id="3" name="Bamatter, Heidi" initials="BH" lastIdx="26" clrIdx="2">
    <p:extLst/>
  </p:cmAuthor>
  <p:cmAuthor id="4" name="Nancy Fenton" initials="NF" lastIdx="17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D9B1"/>
    <a:srgbClr val="D4E5F4"/>
    <a:srgbClr val="0066CC"/>
    <a:srgbClr val="006F6C"/>
    <a:srgbClr val="A02CA3"/>
    <a:srgbClr val="D1EAF7"/>
    <a:srgbClr val="D1EDFF"/>
    <a:srgbClr val="EFE9D8"/>
    <a:srgbClr val="D1FDFF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04" autoAdjust="0"/>
    <p:restoredTop sz="94434" autoAdjust="0"/>
  </p:normalViewPr>
  <p:slideViewPr>
    <p:cSldViewPr snapToGrid="0">
      <p:cViewPr varScale="1">
        <p:scale>
          <a:sx n="99" d="100"/>
          <a:sy n="99" d="100"/>
        </p:scale>
        <p:origin x="78" y="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89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commentAuthors" Target="commentAuthors.xml"/><Relationship Id="rId28" Type="http://schemas.microsoft.com/office/2015/10/relationships/revisionInfo" Target="revisionInfo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2A8B5B-77C2-495D-97FA-6688FF203A77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183C14-7C91-4FC9-837D-40531677F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949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937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Y I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377950"/>
            <a:ext cx="7994650" cy="852489"/>
          </a:xfrm>
          <a:solidFill>
            <a:srgbClr val="D4E5F4"/>
          </a:solidFill>
          <a:ln w="76200">
            <a:solidFill>
              <a:schemeClr val="tx1"/>
            </a:solidFill>
          </a:ln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7CA3-2C9E-4D1A-B2D9-67AA8605FE6D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84D7-83C2-438F-BB45-CD47C32E675F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8"/>
          </p:nvPr>
        </p:nvSpPr>
        <p:spPr>
          <a:xfrm>
            <a:off x="628650" y="5295900"/>
            <a:ext cx="7994650" cy="762000"/>
          </a:xfrm>
          <a:ln>
            <a:solidFill>
              <a:srgbClr val="D4E5F4"/>
            </a:solidFill>
          </a:ln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793" cy="1457070"/>
          </a:xfrm>
          <a:prstGeom prst="rect">
            <a:avLst/>
          </a:prstGeom>
        </p:spPr>
      </p:pic>
      <p:sp>
        <p:nvSpPr>
          <p:cNvPr id="10" name="Content Placeholder 9"/>
          <p:cNvSpPr>
            <a:spLocks noGrp="1"/>
          </p:cNvSpPr>
          <p:nvPr>
            <p:ph sz="quarter" idx="19" hasCustomPrompt="1"/>
          </p:nvPr>
        </p:nvSpPr>
        <p:spPr>
          <a:xfrm>
            <a:off x="628650" y="2400300"/>
            <a:ext cx="7994650" cy="2768600"/>
          </a:xfrm>
          <a:ln>
            <a:solidFill>
              <a:srgbClr val="D4E5F4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47827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Y I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377949"/>
            <a:ext cx="7886700" cy="1371600"/>
          </a:xfrm>
          <a:solidFill>
            <a:srgbClr val="D4E5F4"/>
          </a:solidFill>
          <a:ln w="76200">
            <a:solidFill>
              <a:schemeClr val="tx1"/>
            </a:solidFill>
          </a:ln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7CA3-2C9E-4D1A-B2D9-67AA8605FE6D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84D7-83C2-438F-BB45-CD47C32E675F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793" cy="1457070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628650" y="3073400"/>
            <a:ext cx="1784350" cy="1549400"/>
          </a:xfrm>
          <a:ln>
            <a:solidFill>
              <a:srgbClr val="D4E5F4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</a:t>
            </a:r>
          </a:p>
        </p:txBody>
      </p:sp>
      <p:sp>
        <p:nvSpPr>
          <p:cNvPr id="14" name="Content Placeholder 7"/>
          <p:cNvSpPr>
            <a:spLocks noGrp="1"/>
          </p:cNvSpPr>
          <p:nvPr>
            <p:ph sz="quarter" idx="14" hasCustomPrompt="1"/>
          </p:nvPr>
        </p:nvSpPr>
        <p:spPr>
          <a:xfrm>
            <a:off x="5394325" y="5099051"/>
            <a:ext cx="1784350" cy="1549400"/>
          </a:xfrm>
          <a:ln>
            <a:solidFill>
              <a:srgbClr val="D4E5F4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</a:t>
            </a:r>
          </a:p>
        </p:txBody>
      </p:sp>
      <p:sp>
        <p:nvSpPr>
          <p:cNvPr id="15" name="Content Placeholder 7"/>
          <p:cNvSpPr>
            <a:spLocks noGrp="1"/>
          </p:cNvSpPr>
          <p:nvPr>
            <p:ph sz="quarter" idx="15" hasCustomPrompt="1"/>
          </p:nvPr>
        </p:nvSpPr>
        <p:spPr>
          <a:xfrm>
            <a:off x="2241550" y="5099051"/>
            <a:ext cx="1784350" cy="1549400"/>
          </a:xfrm>
          <a:ln>
            <a:solidFill>
              <a:srgbClr val="D4E5F4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</a:t>
            </a:r>
          </a:p>
        </p:txBody>
      </p:sp>
      <p:sp>
        <p:nvSpPr>
          <p:cNvPr id="16" name="Content Placeholder 7"/>
          <p:cNvSpPr>
            <a:spLocks noGrp="1"/>
          </p:cNvSpPr>
          <p:nvPr>
            <p:ph sz="quarter" idx="16" hasCustomPrompt="1"/>
          </p:nvPr>
        </p:nvSpPr>
        <p:spPr>
          <a:xfrm>
            <a:off x="3756025" y="3073400"/>
            <a:ext cx="1784350" cy="1549400"/>
          </a:xfrm>
          <a:ln>
            <a:solidFill>
              <a:srgbClr val="D4E5F4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</a:t>
            </a:r>
          </a:p>
        </p:txBody>
      </p:sp>
      <p:sp>
        <p:nvSpPr>
          <p:cNvPr id="17" name="Content Placeholder 7"/>
          <p:cNvSpPr>
            <a:spLocks noGrp="1"/>
          </p:cNvSpPr>
          <p:nvPr>
            <p:ph sz="quarter" idx="17" hasCustomPrompt="1"/>
          </p:nvPr>
        </p:nvSpPr>
        <p:spPr>
          <a:xfrm>
            <a:off x="6731000" y="3073400"/>
            <a:ext cx="1784350" cy="1549400"/>
          </a:xfrm>
          <a:ln>
            <a:solidFill>
              <a:srgbClr val="D4E5F4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</a:t>
            </a:r>
          </a:p>
        </p:txBody>
      </p:sp>
    </p:spTree>
    <p:extLst>
      <p:ext uri="{BB962C8B-B14F-4D97-AF65-F5344CB8AC3E}">
        <p14:creationId xmlns:p14="http://schemas.microsoft.com/office/powerpoint/2010/main" val="2497716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at Would You 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558800"/>
            <a:ext cx="8321040" cy="1124712"/>
          </a:xfrm>
          <a:solidFill>
            <a:srgbClr val="D4E5F4"/>
          </a:solidFill>
          <a:ln w="76200">
            <a:noFill/>
          </a:ln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What Would You Answer?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7CA3-2C9E-4D1A-B2D9-67AA8605FE6D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84D7-83C2-438F-BB45-CD47C32E675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9" hasCustomPrompt="1"/>
          </p:nvPr>
        </p:nvSpPr>
        <p:spPr>
          <a:xfrm>
            <a:off x="962406" y="2003172"/>
            <a:ext cx="7653528" cy="4718304"/>
          </a:xfrm>
          <a:ln w="76200">
            <a:solidFill>
              <a:srgbClr val="D4E5F4"/>
            </a:solidFill>
          </a:ln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61479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83063"/>
            <a:ext cx="8101584" cy="1325880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7CA3-2C9E-4D1A-B2D9-67AA8605FE6D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84D7-83C2-438F-BB45-CD47C32E675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28650" y="2007394"/>
            <a:ext cx="1289050" cy="1244600"/>
          </a:xfr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600"/>
            </a:lvl1pPr>
          </a:lstStyle>
          <a:p>
            <a:pPr lvl="0"/>
            <a:r>
              <a:rPr lang="en-US" dirty="0"/>
              <a:t>Click to edit Master 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628650" y="3419475"/>
            <a:ext cx="1289050" cy="1244600"/>
          </a:xfr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600"/>
            </a:lvl1pPr>
          </a:lstStyle>
          <a:p>
            <a:pPr lvl="0"/>
            <a:r>
              <a:rPr lang="en-US" dirty="0"/>
              <a:t>Click to edit Master 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628650" y="4813300"/>
            <a:ext cx="1289050" cy="1244600"/>
          </a:xfr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600"/>
            </a:lvl1pPr>
          </a:lstStyle>
          <a:p>
            <a:pPr lvl="0"/>
            <a:r>
              <a:rPr lang="en-US" dirty="0"/>
              <a:t>Click to edit Master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2235200" y="2008188"/>
            <a:ext cx="6280150" cy="1244600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7"/>
          </p:nvPr>
        </p:nvSpPr>
        <p:spPr>
          <a:xfrm>
            <a:off x="2235200" y="3422650"/>
            <a:ext cx="6280150" cy="1244600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8"/>
          </p:nvPr>
        </p:nvSpPr>
        <p:spPr>
          <a:xfrm>
            <a:off x="2235200" y="4813300"/>
            <a:ext cx="6280150" cy="1244600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330748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08" y="441048"/>
            <a:ext cx="8101584" cy="1325880"/>
          </a:xfrm>
        </p:spPr>
        <p:txBody>
          <a:bodyPr>
            <a:normAutofit/>
          </a:bodyPr>
          <a:lstStyle>
            <a:lvl1pPr algn="ctr"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7CA3-2C9E-4D1A-B2D9-67AA8605FE6D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84D7-83C2-438F-BB45-CD47C32E675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628650" y="2564210"/>
            <a:ext cx="2400300" cy="12446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628650" y="4598391"/>
            <a:ext cx="2400300" cy="12446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7"/>
          </p:nvPr>
        </p:nvSpPr>
        <p:spPr>
          <a:xfrm>
            <a:off x="3822700" y="2309020"/>
            <a:ext cx="4692650" cy="175498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8"/>
          </p:nvPr>
        </p:nvSpPr>
        <p:spPr>
          <a:xfrm>
            <a:off x="3822700" y="4332684"/>
            <a:ext cx="4692650" cy="1776015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683807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8101584" cy="1325563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7CA3-2C9E-4D1A-B2D9-67AA8605FE6D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84D7-83C2-438F-BB45-CD47C32E675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571875" y="2159000"/>
            <a:ext cx="2152650" cy="1701800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5038725" y="4295775"/>
            <a:ext cx="2152650" cy="1701800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2181225" y="4330700"/>
            <a:ext cx="2152650" cy="1701800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685800" y="2159000"/>
            <a:ext cx="2152650" cy="1701800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6457950" y="2159000"/>
            <a:ext cx="2152650" cy="1701800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15483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7CA3-2C9E-4D1A-B2D9-67AA8605FE6D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84D7-83C2-438F-BB45-CD47C32E675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628650" y="2032000"/>
            <a:ext cx="3041650" cy="397510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4876800" y="2032000"/>
            <a:ext cx="3429000" cy="39751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13283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person nam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7CA3-2C9E-4D1A-B2D9-67AA8605FE6D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84D7-83C2-438F-BB45-CD47C32E675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628650" y="2031999"/>
            <a:ext cx="3384550" cy="337502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4876800" y="2032000"/>
            <a:ext cx="3429000" cy="39751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762000" y="5627687"/>
            <a:ext cx="3117850" cy="508000"/>
          </a:xfrm>
        </p:spPr>
        <p:txBody>
          <a:bodyPr/>
          <a:lstStyle>
            <a:lvl5pPr marL="1371600" indent="0" algn="ctr">
              <a:buFontTx/>
              <a:buNone/>
              <a:defRPr/>
            </a:lvl5pPr>
          </a:lstStyle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2331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arning targe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8101584" cy="1325563"/>
          </a:xfrm>
          <a:solidFill>
            <a:schemeClr val="accent4"/>
          </a:solidFill>
        </p:spPr>
        <p:txBody>
          <a:bodyPr anchor="ctr">
            <a:normAutofit/>
          </a:bodyPr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7CA3-2C9E-4D1A-B2D9-67AA8605FE6D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84D7-83C2-438F-BB45-CD47C32E675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628650" y="2032000"/>
            <a:ext cx="3041650" cy="39751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5301234" y="2032000"/>
            <a:ext cx="3429000" cy="39751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0886" y="421960"/>
            <a:ext cx="688908" cy="688908"/>
          </a:xfrm>
          <a:prstGeom prst="rect">
            <a:avLst/>
          </a:prstGeom>
        </p:spPr>
      </p:pic>
      <p:sp>
        <p:nvSpPr>
          <p:cNvPr id="7" name="Picture Placeholder 6"/>
          <p:cNvSpPr>
            <a:spLocks noGrp="1" noChangeAspect="1"/>
          </p:cNvSpPr>
          <p:nvPr>
            <p:ph type="pic" sz="quarter" idx="15"/>
          </p:nvPr>
        </p:nvSpPr>
        <p:spPr>
          <a:xfrm>
            <a:off x="710886" y="421960"/>
            <a:ext cx="694944" cy="694944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9899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8101584" cy="1325563"/>
          </a:xfrm>
        </p:spPr>
        <p:txBody>
          <a:bodyPr>
            <a:normAutofit/>
          </a:bodyPr>
          <a:lstStyle>
            <a:lvl1pPr algn="ctr"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7CA3-2C9E-4D1A-B2D9-67AA8605FE6D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84D7-83C2-438F-BB45-CD47C32E675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172075" y="1881190"/>
            <a:ext cx="2571750" cy="2286000"/>
          </a:xfrm>
        </p:spPr>
        <p:txBody>
          <a:bodyPr>
            <a:normAutofit/>
          </a:bodyPr>
          <a:lstStyle>
            <a:lvl1pPr marL="0" indent="0" algn="ctr">
              <a:buNone/>
              <a:defRPr sz="2600"/>
            </a:lvl1pPr>
          </a:lstStyle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28650" y="1858170"/>
            <a:ext cx="2578100" cy="4305300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5172075" y="4445000"/>
            <a:ext cx="2571750" cy="15494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/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96865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dule ope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7CA3-2C9E-4D1A-B2D9-67AA8605FE6D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84D7-83C2-438F-BB45-CD47C32E675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342900" y="393700"/>
            <a:ext cx="2489200" cy="5829300"/>
          </a:xfrm>
          <a:solidFill>
            <a:srgbClr val="E7D9B1"/>
          </a:solidFill>
          <a:ln>
            <a:noFill/>
          </a:ln>
        </p:spPr>
        <p:txBody>
          <a:bodyPr/>
          <a:lstStyle>
            <a:lvl1pPr marL="0" indent="0">
              <a:buNone/>
              <a:defRPr>
                <a:solidFill>
                  <a:srgbClr val="E7D9B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342900" y="2390139"/>
            <a:ext cx="2463800" cy="1752600"/>
          </a:xfrm>
          <a:ln>
            <a:noFill/>
          </a:ln>
        </p:spPr>
        <p:txBody>
          <a:bodyPr>
            <a:normAutofit/>
          </a:bodyPr>
          <a:lstStyle>
            <a:lvl1pPr marL="0" indent="0" algn="ctr">
              <a:buNone/>
              <a:defRPr sz="4400"/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342900" y="4432300"/>
            <a:ext cx="2476500" cy="1790700"/>
          </a:xfrm>
          <a:ln>
            <a:noFill/>
          </a:ln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6" hasCustomPrompt="1"/>
          </p:nvPr>
        </p:nvSpPr>
        <p:spPr>
          <a:xfrm>
            <a:off x="736600" y="762000"/>
            <a:ext cx="8101584" cy="1325880"/>
          </a:xfrm>
          <a:solidFill>
            <a:schemeClr val="accent4"/>
          </a:solidFill>
          <a:ln>
            <a:noFill/>
          </a:ln>
        </p:spPr>
        <p:txBody>
          <a:bodyPr anchor="ctr">
            <a:normAutofit/>
          </a:bodyPr>
          <a:lstStyle>
            <a:lvl1pPr marL="0" indent="0" algn="l">
              <a:buNone/>
              <a:defRPr sz="36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Learning Targets</a:t>
            </a:r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7"/>
          </p:nvPr>
        </p:nvSpPr>
        <p:spPr>
          <a:xfrm>
            <a:off x="3122613" y="2264087"/>
            <a:ext cx="5715000" cy="685800"/>
          </a:xfrm>
          <a:noFill/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2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8"/>
          </p:nvPr>
        </p:nvSpPr>
        <p:spPr>
          <a:xfrm>
            <a:off x="3122613" y="3126740"/>
            <a:ext cx="5715000" cy="685800"/>
          </a:xfrm>
          <a:noFill/>
          <a:ln>
            <a:noFill/>
          </a:ln>
        </p:spPr>
        <p:txBody>
          <a:bodyPr>
            <a:noAutofit/>
          </a:bodyPr>
          <a:lstStyle>
            <a:lvl1pPr marL="0" indent="0" algn="l">
              <a:buNone/>
              <a:defRPr sz="2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9"/>
          </p:nvPr>
        </p:nvSpPr>
        <p:spPr>
          <a:xfrm>
            <a:off x="3122613" y="3967319"/>
            <a:ext cx="5715000" cy="685800"/>
          </a:xfrm>
          <a:noFill/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2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20"/>
          </p:nvPr>
        </p:nvSpPr>
        <p:spPr>
          <a:xfrm>
            <a:off x="3122613" y="4749791"/>
            <a:ext cx="5715000" cy="685800"/>
          </a:xfrm>
          <a:noFill/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2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21"/>
          </p:nvPr>
        </p:nvSpPr>
        <p:spPr>
          <a:xfrm>
            <a:off x="3122613" y="5493698"/>
            <a:ext cx="5715000" cy="685800"/>
          </a:xfrm>
          <a:noFill/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2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866019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0239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7CA3-2C9E-4D1A-B2D9-67AA8605FE6D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84D7-83C2-438F-BB45-CD47C32E6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0237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8101584" cy="1325563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 algn="ctr">
              <a:defRPr sz="26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4034" y="1825625"/>
            <a:ext cx="3886200" cy="4351338"/>
          </a:xfrm>
        </p:spPr>
        <p:txBody>
          <a:bodyPr/>
          <a:lstStyle>
            <a:lvl1pPr algn="ctr">
              <a:defRPr sz="26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7CA3-2C9E-4D1A-B2D9-67AA8605FE6D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84D7-83C2-438F-BB45-CD47C32E6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1673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8101584" cy="1325563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8650" y="1849438"/>
            <a:ext cx="3868340" cy="823912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6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8650" y="2832099"/>
            <a:ext cx="3868340" cy="3440907"/>
          </a:xfrm>
        </p:spPr>
        <p:txBody>
          <a:bodyPr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844032" y="1849438"/>
            <a:ext cx="3887391" cy="823912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6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844033" y="2832099"/>
            <a:ext cx="3887391" cy="3440908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algn="ctr">
              <a:defRPr sz="2400"/>
            </a:lvl2pPr>
            <a:lvl3pPr algn="ctr">
              <a:defRPr sz="2400"/>
            </a:lvl3pPr>
            <a:lvl4pPr algn="ctr">
              <a:defRPr sz="2400"/>
            </a:lvl4pPr>
            <a:lvl5pPr algn="ctr"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7CA3-2C9E-4D1A-B2D9-67AA8605FE6D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84D7-83C2-438F-BB45-CD47C32E6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2215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8101584" cy="1325563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7CA3-2C9E-4D1A-B2D9-67AA8605FE6D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84D7-83C2-438F-BB45-CD47C32E6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6320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7CA3-2C9E-4D1A-B2D9-67AA8605FE6D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84D7-83C2-438F-BB45-CD47C32E675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495300" y="520700"/>
            <a:ext cx="8101584" cy="1325880"/>
          </a:xfrm>
          <a:solidFill>
            <a:schemeClr val="accent4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495299" y="2164390"/>
            <a:ext cx="8101013" cy="740060"/>
          </a:xfrm>
          <a:solidFill>
            <a:srgbClr val="E7D9B1"/>
          </a:solidFill>
          <a:ln>
            <a:solidFill>
              <a:schemeClr val="accent4"/>
            </a:solidFill>
          </a:ln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26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95299" y="3219915"/>
            <a:ext cx="8101013" cy="740664"/>
          </a:xfrm>
          <a:solidFill>
            <a:srgbClr val="E7D9B1"/>
          </a:solidFill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26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495298" y="4276396"/>
            <a:ext cx="8101013" cy="740664"/>
          </a:xfrm>
          <a:solidFill>
            <a:srgbClr val="E7D9B1"/>
          </a:solidFill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26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75228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ctr">
            <a:normAutofit/>
          </a:bodyPr>
          <a:lstStyle>
            <a:lvl1pPr algn="ctr">
              <a:defRPr sz="2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87391" y="987426"/>
            <a:ext cx="4629150" cy="4873625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247900"/>
            <a:ext cx="2949178" cy="3621088"/>
          </a:xfrm>
        </p:spPr>
        <p:txBody>
          <a:bodyPr>
            <a:normAutofit/>
          </a:bodyPr>
          <a:lstStyle>
            <a:lvl1pPr marL="0" indent="0">
              <a:buNone/>
              <a:defRPr sz="2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7CA3-2C9E-4D1A-B2D9-67AA8605FE6D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84D7-83C2-438F-BB45-CD47C32E6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14114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209800"/>
            <a:ext cx="2949178" cy="3659188"/>
          </a:xfrm>
        </p:spPr>
        <p:txBody>
          <a:bodyPr>
            <a:normAutofit/>
          </a:bodyPr>
          <a:lstStyle>
            <a:lvl1pPr marL="0" indent="0">
              <a:buNone/>
              <a:defRPr sz="2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7CA3-2C9E-4D1A-B2D9-67AA8605FE6D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84D7-83C2-438F-BB45-CD47C32E6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67840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83857"/>
            <a:ext cx="8101584" cy="132588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7CA3-2C9E-4D1A-B2D9-67AA8605FE6D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84D7-83C2-438F-BB45-CD47C32E675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1431925" y="1879599"/>
            <a:ext cx="6280150" cy="12446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7"/>
          </p:nvPr>
        </p:nvSpPr>
        <p:spPr>
          <a:xfrm>
            <a:off x="1431925" y="3346449"/>
            <a:ext cx="6280150" cy="12446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8"/>
          </p:nvPr>
        </p:nvSpPr>
        <p:spPr>
          <a:xfrm>
            <a:off x="1431925" y="4813299"/>
            <a:ext cx="6280150" cy="12446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5504141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28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071B1-5285-4C1E-8055-97E38FBB88E6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5028F-10DF-4864-BAFE-609F3695B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7423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28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28650" y="1825625"/>
            <a:ext cx="3867150" cy="4351338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863084" y="1825625"/>
            <a:ext cx="3867150" cy="4351338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lnSpc>
                <a:spcPct val="100000"/>
              </a:lnSpc>
              <a:spcBef>
                <a:spcPts val="0"/>
              </a:spcBef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lnSpc>
                <a:spcPct val="100000"/>
              </a:lnSpc>
              <a:spcBef>
                <a:spcPts val="0"/>
              </a:spcBef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lnSpc>
                <a:spcPct val="100000"/>
              </a:lnSpc>
              <a:spcBef>
                <a:spcPts val="0"/>
              </a:spcBef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lnSpc>
                <a:spcPct val="100000"/>
              </a:lnSpc>
              <a:spcBef>
                <a:spcPts val="0"/>
              </a:spcBef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071B1-5285-4C1E-8055-97E38FBB88E6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5028F-10DF-4864-BAFE-609F3695B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066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7CA3-2C9E-4D1A-B2D9-67AA8605FE6D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84D7-83C2-438F-BB45-CD47C32E6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78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08" y="355600"/>
            <a:ext cx="8101584" cy="1325563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sz="2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21208" y="1857375"/>
            <a:ext cx="3868737" cy="823912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6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208" y="2857500"/>
            <a:ext cx="3868737" cy="3415506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735004" y="1857375"/>
            <a:ext cx="3887788" cy="823912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6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5004" y="2857499"/>
            <a:ext cx="3887788" cy="3415507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071B1-5285-4C1E-8055-97E38FBB88E6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5028F-10DF-4864-BAFE-609F3695B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644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08" y="355600"/>
            <a:ext cx="8101584" cy="1325563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sz="2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21206" y="1764507"/>
            <a:ext cx="3868737" cy="823912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6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21207" y="2712243"/>
            <a:ext cx="3868737" cy="2224882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735004" y="1764507"/>
            <a:ext cx="3887788" cy="823912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6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735004" y="2712244"/>
            <a:ext cx="3887788" cy="2224881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071B1-5285-4C1E-8055-97E38FBB88E6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5028F-10DF-4864-BAFE-609F3695BD5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521206" y="5127625"/>
            <a:ext cx="3868737" cy="914400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4735005" y="5127625"/>
            <a:ext cx="3887787" cy="914400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text</a:t>
            </a:r>
          </a:p>
        </p:txBody>
      </p:sp>
    </p:spTree>
    <p:extLst>
      <p:ext uri="{BB962C8B-B14F-4D97-AF65-F5344CB8AC3E}">
        <p14:creationId xmlns:p14="http://schemas.microsoft.com/office/powerpoint/2010/main" val="306887664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28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071B1-5285-4C1E-8055-97E38FBB88E6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5028F-10DF-4864-BAFE-609F3695BD5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628650" y="1955800"/>
            <a:ext cx="8101013" cy="3035300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lnSpc>
                <a:spcPct val="100000"/>
              </a:lnSpc>
              <a:spcBef>
                <a:spcPts val="0"/>
              </a:spcBef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lnSpc>
                <a:spcPct val="100000"/>
              </a:lnSpc>
              <a:spcBef>
                <a:spcPts val="0"/>
              </a:spcBef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lnSpc>
                <a:spcPct val="100000"/>
              </a:lnSpc>
              <a:spcBef>
                <a:spcPts val="0"/>
              </a:spcBef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lnSpc>
                <a:spcPct val="100000"/>
              </a:lnSpc>
              <a:spcBef>
                <a:spcPts val="0"/>
              </a:spcBef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 hasCustomPrompt="1"/>
          </p:nvPr>
        </p:nvSpPr>
        <p:spPr>
          <a:xfrm>
            <a:off x="628650" y="5194300"/>
            <a:ext cx="8101013" cy="825500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3081881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071B1-5285-4C1E-8055-97E38FBB88E6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5028F-10DF-4864-BAFE-609F3695BD5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 hasCustomPrompt="1"/>
          </p:nvPr>
        </p:nvSpPr>
        <p:spPr>
          <a:xfrm>
            <a:off x="406400" y="330200"/>
            <a:ext cx="8394700" cy="4470400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lnSpc>
                <a:spcPct val="100000"/>
              </a:lnSpc>
              <a:spcBef>
                <a:spcPts val="0"/>
              </a:spcBef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lnSpc>
                <a:spcPct val="100000"/>
              </a:lnSpc>
              <a:spcBef>
                <a:spcPts val="0"/>
              </a:spcBef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lnSpc>
                <a:spcPct val="100000"/>
              </a:lnSpc>
              <a:spcBef>
                <a:spcPts val="0"/>
              </a:spcBef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lnSpc>
                <a:spcPct val="100000"/>
              </a:lnSpc>
              <a:spcBef>
                <a:spcPts val="0"/>
              </a:spcBef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4" hasCustomPrompt="1"/>
          </p:nvPr>
        </p:nvSpPr>
        <p:spPr>
          <a:xfrm>
            <a:off x="406400" y="5156200"/>
            <a:ext cx="8394700" cy="844550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5000297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lnSpc>
                <a:spcPct val="100000"/>
              </a:lnSpc>
              <a:spcBef>
                <a:spcPts val="0"/>
              </a:spcBef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 algn="ctr">
              <a:lnSpc>
                <a:spcPct val="100000"/>
              </a:lnSpc>
              <a:spcBef>
                <a:spcPts val="0"/>
              </a:spcBef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 algn="ctr">
              <a:lnSpc>
                <a:spcPct val="100000"/>
              </a:lnSpc>
              <a:spcBef>
                <a:spcPts val="0"/>
              </a:spcBef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 algn="ctr">
              <a:lnSpc>
                <a:spcPct val="100000"/>
              </a:lnSpc>
              <a:spcBef>
                <a:spcPts val="0"/>
              </a:spcBef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30238" y="2425700"/>
            <a:ext cx="2949575" cy="3443288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071B1-5285-4C1E-8055-97E38FBB88E6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5028F-10DF-4864-BAFE-609F3695B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97305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30238" y="2336800"/>
            <a:ext cx="2949575" cy="3532188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071B1-5285-4C1E-8055-97E38FBB88E6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5028F-10DF-4864-BAFE-609F3695B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576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dule Summary">
    <p:bg>
      <p:bgPr>
        <a:solidFill>
          <a:srgbClr val="E7D9B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7CA3-2C9E-4D1A-B2D9-67AA8605FE6D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84D7-83C2-438F-BB45-CD47C32E675F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6" hasCustomPrompt="1"/>
          </p:nvPr>
        </p:nvSpPr>
        <p:spPr>
          <a:xfrm>
            <a:off x="628650" y="363112"/>
            <a:ext cx="8101584" cy="1325880"/>
          </a:xfrm>
          <a:solidFill>
            <a:schemeClr val="accent4"/>
          </a:solidFill>
        </p:spPr>
        <p:txBody>
          <a:bodyPr anchor="ctr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36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Learning Target 1-1 Review</a:t>
            </a:r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7"/>
          </p:nvPr>
        </p:nvSpPr>
        <p:spPr>
          <a:xfrm>
            <a:off x="628649" y="3187700"/>
            <a:ext cx="8101013" cy="3302000"/>
          </a:xfrm>
          <a:solidFill>
            <a:schemeClr val="bg1"/>
          </a:solidFill>
          <a:ln w="76200">
            <a:solidFill>
              <a:schemeClr val="accent4"/>
            </a:solidFill>
          </a:ln>
        </p:spPr>
        <p:txBody>
          <a:bodyPr>
            <a:normAutofit/>
          </a:bodyPr>
          <a:lstStyle>
            <a:lvl1pPr marL="0" indent="0" algn="l">
              <a:buNone/>
              <a:defRPr sz="2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8"/>
          </p:nvPr>
        </p:nvSpPr>
        <p:spPr>
          <a:xfrm>
            <a:off x="628650" y="1846363"/>
            <a:ext cx="8101013" cy="1066800"/>
          </a:xfrm>
          <a:solidFill>
            <a:srgbClr val="D4E5F4"/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01868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7CA3-2C9E-4D1A-B2D9-67AA8605FE6D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84D7-83C2-438F-BB45-CD47C32E6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216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8101584" cy="1325563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sz="28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8101584" cy="4351338"/>
          </a:xfrm>
        </p:spPr>
        <p:txBody>
          <a:bodyPr/>
          <a:lstStyle>
            <a:lvl1pPr marL="0" indent="0">
              <a:buNone/>
              <a:defRPr sz="2600"/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7CA3-2C9E-4D1A-B2D9-67AA8605FE6D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84D7-83C2-438F-BB45-CD47C32E6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332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066" y="296068"/>
            <a:ext cx="8101584" cy="1325563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sz="28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1208" y="1825625"/>
            <a:ext cx="8101584" cy="2797175"/>
          </a:xfrm>
        </p:spPr>
        <p:txBody>
          <a:bodyPr/>
          <a:lstStyle>
            <a:lvl1pPr marL="0" indent="0" algn="ctr">
              <a:buNone/>
              <a:defRPr sz="26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7CA3-2C9E-4D1A-B2D9-67AA8605FE6D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84D7-83C2-438F-BB45-CD47C32E675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528638" y="4864100"/>
            <a:ext cx="8101012" cy="1219200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03017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Y I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377950"/>
            <a:ext cx="7886700" cy="852489"/>
          </a:xfrm>
          <a:solidFill>
            <a:srgbClr val="D4E5F4"/>
          </a:solidFill>
          <a:ln w="76200">
            <a:solidFill>
              <a:schemeClr val="tx1"/>
            </a:solidFill>
          </a:ln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7CA3-2C9E-4D1A-B2D9-67AA8605FE6D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84D7-83C2-438F-BB45-CD47C32E675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628650" y="2570161"/>
            <a:ext cx="1289050" cy="1244600"/>
          </a:xfrm>
          <a:ln>
            <a:solidFill>
              <a:srgbClr val="D4E5F4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628650" y="4813300"/>
            <a:ext cx="1289050" cy="1244600"/>
          </a:xfrm>
          <a:ln>
            <a:solidFill>
              <a:srgbClr val="D4E5F4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7" hasCustomPrompt="1"/>
          </p:nvPr>
        </p:nvSpPr>
        <p:spPr>
          <a:xfrm>
            <a:off x="2235200" y="2541460"/>
            <a:ext cx="6280150" cy="1244600"/>
          </a:xfrm>
          <a:ln>
            <a:solidFill>
              <a:srgbClr val="D4E5F4"/>
            </a:solidFill>
          </a:ln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8" hasCustomPrompt="1"/>
          </p:nvPr>
        </p:nvSpPr>
        <p:spPr>
          <a:xfrm>
            <a:off x="2235200" y="4813300"/>
            <a:ext cx="6280150" cy="1244600"/>
          </a:xfrm>
          <a:ln>
            <a:solidFill>
              <a:srgbClr val="D4E5F4"/>
            </a:solidFill>
          </a:ln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793" cy="1457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627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Y I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377949"/>
            <a:ext cx="7886700" cy="1371600"/>
          </a:xfrm>
          <a:solidFill>
            <a:srgbClr val="D4E5F4"/>
          </a:solidFill>
          <a:ln w="76200">
            <a:solidFill>
              <a:schemeClr val="tx1"/>
            </a:solidFill>
          </a:ln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7CA3-2C9E-4D1A-B2D9-67AA8605FE6D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84D7-83C2-438F-BB45-CD47C32E675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7"/>
          </p:nvPr>
        </p:nvSpPr>
        <p:spPr>
          <a:xfrm>
            <a:off x="1431925" y="2878008"/>
            <a:ext cx="6280150" cy="914400"/>
          </a:xfrm>
          <a:ln>
            <a:solidFill>
              <a:srgbClr val="D4E5F4"/>
            </a:solidFill>
          </a:ln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8"/>
          </p:nvPr>
        </p:nvSpPr>
        <p:spPr>
          <a:xfrm>
            <a:off x="1431925" y="3928811"/>
            <a:ext cx="6280150" cy="914400"/>
          </a:xfrm>
          <a:ln>
            <a:solidFill>
              <a:srgbClr val="D4E5F4"/>
            </a:solidFill>
          </a:ln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793" cy="1457070"/>
          </a:xfrm>
          <a:prstGeom prst="rect">
            <a:avLst/>
          </a:prstGeom>
        </p:spPr>
      </p:pic>
      <p:sp>
        <p:nvSpPr>
          <p:cNvPr id="11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1431925" y="5052570"/>
            <a:ext cx="6280150" cy="914400"/>
          </a:xfrm>
          <a:ln>
            <a:solidFill>
              <a:srgbClr val="D4E5F4"/>
            </a:solidFill>
          </a:ln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71110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5" Type="http://schemas.openxmlformats.org/officeDocument/2006/relationships/slideLayout" Target="../slideLayouts/slideLayout32.xml"/><Relationship Id="rId4" Type="http://schemas.openxmlformats.org/officeDocument/2006/relationships/slideLayout" Target="../slideLayouts/slideLayout31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solidFill>
            <a:schemeClr val="accent4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solidFill>
            <a:srgbClr val="E7D9B1"/>
          </a:solidFill>
          <a:ln w="76200">
            <a:solidFill>
              <a:schemeClr val="accent4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17CA3-2C9E-4D1A-B2D9-67AA8605FE6D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284D7-83C2-438F-BB45-CD47C32E6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736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688" r:id="rId2"/>
    <p:sldLayoutId id="2147483712" r:id="rId3"/>
    <p:sldLayoutId id="2147483711" r:id="rId4"/>
    <p:sldLayoutId id="2147483673" r:id="rId5"/>
    <p:sldLayoutId id="2147483674" r:id="rId6"/>
    <p:sldLayoutId id="2147483709" r:id="rId7"/>
    <p:sldLayoutId id="2147483686" r:id="rId8"/>
    <p:sldLayoutId id="2147483710" r:id="rId9"/>
    <p:sldLayoutId id="2147483714" r:id="rId10"/>
    <p:sldLayoutId id="2147483716" r:id="rId11"/>
    <p:sldLayoutId id="2147483715" r:id="rId12"/>
    <p:sldLayoutId id="2147483708" r:id="rId13"/>
    <p:sldLayoutId id="2147483690" r:id="rId14"/>
    <p:sldLayoutId id="2147483685" r:id="rId15"/>
    <p:sldLayoutId id="2147483687" r:id="rId16"/>
    <p:sldLayoutId id="2147483691" r:id="rId17"/>
    <p:sldLayoutId id="2147483689" r:id="rId18"/>
    <p:sldLayoutId id="2147483684" r:id="rId19"/>
    <p:sldLayoutId id="2147483675" r:id="rId20"/>
    <p:sldLayoutId id="2147483676" r:id="rId21"/>
    <p:sldLayoutId id="2147483677" r:id="rId22"/>
    <p:sldLayoutId id="2147483678" r:id="rId23"/>
    <p:sldLayoutId id="2147483679" r:id="rId24"/>
    <p:sldLayoutId id="2147483680" r:id="rId25"/>
    <p:sldLayoutId id="2147483681" r:id="rId26"/>
    <p:sldLayoutId id="2147483705" r:id="rId27"/>
  </p:sldLayoutIdLst>
  <p:txStyles>
    <p:titleStyle>
      <a:lvl1pPr algn="ctr" defTabSz="685800" rtl="0" eaLnBrk="1" latinLnBrk="0" hangingPunct="1">
        <a:lnSpc>
          <a:spcPct val="100000"/>
        </a:lnSpc>
        <a:spcBef>
          <a:spcPct val="0"/>
        </a:spcBef>
        <a:buNone/>
        <a:defRPr sz="2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71450" indent="-171450" algn="ctr" defTabSz="6858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ctr" defTabSz="6858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ctr" defTabSz="6858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ctr" defTabSz="6858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ctr" defTabSz="6858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8101584" cy="1325563"/>
          </a:xfrm>
          <a:prstGeom prst="rect">
            <a:avLst/>
          </a:prstGeom>
          <a:solidFill>
            <a:schemeClr val="accent4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 of Slide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552699"/>
            <a:ext cx="8101584" cy="3268663"/>
          </a:xfrm>
          <a:prstGeom prst="rect">
            <a:avLst/>
          </a:prstGeom>
          <a:solidFill>
            <a:srgbClr val="E7D9B1"/>
          </a:solidFill>
          <a:ln w="76200">
            <a:solidFill>
              <a:schemeClr val="accent4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071B1-5285-4C1E-8055-97E38FBB88E6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5028F-10DF-4864-BAFE-609F3695B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87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6" r:id="rId2"/>
    <p:sldLayoutId id="2147483697" r:id="rId3"/>
    <p:sldLayoutId id="2147483713" r:id="rId4"/>
    <p:sldLayoutId id="2147483698" r:id="rId5"/>
    <p:sldLayoutId id="2147483699" r:id="rId6"/>
    <p:sldLayoutId id="2147483700" r:id="rId7"/>
    <p:sldLayoutId id="2147483701" r:id="rId8"/>
  </p:sldLayoutIdLst>
  <p:txStyles>
    <p:titleStyle>
      <a:lvl1pPr algn="ctr" defTabSz="914400" rtl="0" eaLnBrk="1" latinLnBrk="0" hangingPunct="1">
        <a:lnSpc>
          <a:spcPct val="100000"/>
        </a:lnSpc>
        <a:spcBef>
          <a:spcPct val="0"/>
        </a:spcBef>
        <a:buNone/>
        <a:defRPr sz="36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D9B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D6AF703E-C703-4643-9DF6-709C950B88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19386" y="128064"/>
            <a:ext cx="1449280" cy="928379"/>
          </a:xfrm>
          <a:noFill/>
        </p:spPr>
        <p:txBody>
          <a:bodyPr>
            <a:normAutofit fontScale="90000"/>
          </a:bodyPr>
          <a:lstStyle/>
          <a:p>
            <a:r>
              <a:rPr lang="en-US" sz="2000" dirty="0"/>
              <a:t>Unit 10</a:t>
            </a:r>
            <a:br>
              <a:rPr lang="en-US" sz="2000" dirty="0"/>
            </a:br>
            <a:r>
              <a:rPr lang="en-US" sz="2000" dirty="0"/>
              <a:t>Personality</a:t>
            </a:r>
          </a:p>
        </p:txBody>
      </p:sp>
      <p:pic>
        <p:nvPicPr>
          <p:cNvPr id="6" name="Picture 5" descr="Unit 10&#10;Personalit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2288088"/>
          </a:xfrm>
          <a:prstGeom prst="rect">
            <a:avLst/>
          </a:prstGeom>
        </p:spPr>
      </p:pic>
      <p:pic>
        <p:nvPicPr>
          <p:cNvPr id="7" name="Picture 6" descr="Modules&#10;55. Psychoanalytic and Psychodynamic Theories&#10;56. Humanistic Theories&#10;57. Trait Theories&#10;58. Social-Cognitive Theories&#10;59. Exploring the Sel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4564" y="2288089"/>
            <a:ext cx="2420920" cy="219316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3853" y="2379063"/>
            <a:ext cx="3239669" cy="4404917"/>
          </a:xfrm>
          <a:prstGeom prst="rect">
            <a:avLst/>
          </a:prstGeom>
        </p:spPr>
      </p:pic>
      <p:pic>
        <p:nvPicPr>
          <p:cNvPr id="9" name="Picture 8" descr="Melissa Medina/EyeEm/Getty Images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52513" y="5083277"/>
            <a:ext cx="140654" cy="789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5425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three specific ways in which individuals and environments interact?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628650" y="1906795"/>
            <a:ext cx="2849069" cy="1244600"/>
          </a:xfrm>
        </p:spPr>
        <p:txBody>
          <a:bodyPr/>
          <a:lstStyle/>
          <a:p>
            <a:r>
              <a:rPr lang="en-US" sz="2400" dirty="0"/>
              <a:t>Different people choose different environments.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347148" y="1906795"/>
            <a:ext cx="4168202" cy="1244600"/>
          </a:xfrm>
        </p:spPr>
        <p:txBody>
          <a:bodyPr/>
          <a:lstStyle/>
          <a:p>
            <a:r>
              <a:rPr lang="en-US" dirty="0"/>
              <a:t>…the reading you do, the shows you watch, the music you listen to…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28650" y="3412720"/>
            <a:ext cx="2849069" cy="1618937"/>
          </a:xfrm>
        </p:spPr>
        <p:txBody>
          <a:bodyPr/>
          <a:lstStyle/>
          <a:p>
            <a:r>
              <a:rPr lang="en-US" sz="2400" dirty="0"/>
              <a:t>Our personalities shape how we interpret and react .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4347148" y="3412721"/>
            <a:ext cx="4168202" cy="1618937"/>
          </a:xfrm>
        </p:spPr>
        <p:txBody>
          <a:bodyPr/>
          <a:lstStyle/>
          <a:p>
            <a:r>
              <a:rPr lang="en-US" dirty="0"/>
              <a:t>If we perceive the world as threatening, we watch for threats and prepare to defend ourselves.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628650" y="5292985"/>
            <a:ext cx="2849069" cy="1244600"/>
          </a:xfrm>
        </p:spPr>
        <p:txBody>
          <a:bodyPr/>
          <a:lstStyle/>
          <a:p>
            <a:r>
              <a:rPr lang="en-US" sz="2400" dirty="0"/>
              <a:t>Our personalities create situations to which we react.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4347148" y="5292985"/>
            <a:ext cx="4168202" cy="1244600"/>
          </a:xfrm>
        </p:spPr>
        <p:txBody>
          <a:bodyPr/>
          <a:lstStyle/>
          <a:p>
            <a:r>
              <a:rPr lang="en-US" dirty="0"/>
              <a:t>How we view and treat</a:t>
            </a:r>
          </a:p>
          <a:p>
            <a:r>
              <a:rPr lang="en-US" dirty="0"/>
              <a:t>people influences how they then treat us.</a:t>
            </a:r>
          </a:p>
        </p:txBody>
      </p:sp>
    </p:spTree>
    <p:extLst>
      <p:ext uri="{BB962C8B-B14F-4D97-AF65-F5344CB8AC3E}">
        <p14:creationId xmlns:p14="http://schemas.microsoft.com/office/powerpoint/2010/main" val="5654774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biopsychosocial approach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54266" y="1875252"/>
            <a:ext cx="5249184" cy="3154950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528638" y="5283824"/>
            <a:ext cx="8101012" cy="1219200"/>
          </a:xfrm>
        </p:spPr>
        <p:txBody>
          <a:bodyPr/>
          <a:lstStyle/>
          <a:p>
            <a:r>
              <a:rPr lang="en-US" dirty="0"/>
              <a:t>As with other psychological phenomena, personality is</a:t>
            </a:r>
          </a:p>
          <a:p>
            <a:r>
              <a:rPr lang="en-US" dirty="0"/>
              <a:t>fruitfully studied at multiple levels.</a:t>
            </a:r>
          </a:p>
        </p:txBody>
      </p:sp>
    </p:spTree>
    <p:extLst>
      <p:ext uri="{BB962C8B-B14F-4D97-AF65-F5344CB8AC3E}">
        <p14:creationId xmlns:p14="http://schemas.microsoft.com/office/powerpoint/2010/main" val="23310733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638" y="165209"/>
            <a:ext cx="8101584" cy="1325563"/>
          </a:xfrm>
        </p:spPr>
        <p:txBody>
          <a:bodyPr/>
          <a:lstStyle/>
          <a:p>
            <a:r>
              <a:rPr lang="en-US" dirty="0"/>
              <a:t>What is the gene-environment interaction?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638" y="1633120"/>
            <a:ext cx="8101584" cy="2671424"/>
          </a:xfrm>
        </p:spPr>
        <p:txBody>
          <a:bodyPr/>
          <a:lstStyle/>
          <a:p>
            <a:r>
              <a:rPr lang="en-US" dirty="0"/>
              <a:t>In addition to the interaction of internal personal factors, the environment, and our behaviors, we also experience </a:t>
            </a:r>
            <a:r>
              <a:rPr lang="en-US" i="1" dirty="0"/>
              <a:t>gene-environment interaction.</a:t>
            </a:r>
          </a:p>
          <a:p>
            <a:r>
              <a:rPr lang="en-US" dirty="0"/>
              <a:t>Our genetically influenced traits evoke certain responses from others, which may nudge us in one direction or another.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529210" y="4519770"/>
            <a:ext cx="8101012" cy="2173021"/>
          </a:xfrm>
        </p:spPr>
        <p:txBody>
          <a:bodyPr>
            <a:normAutofit/>
          </a:bodyPr>
          <a:lstStyle/>
          <a:p>
            <a:r>
              <a:rPr lang="en-US" dirty="0"/>
              <a:t>In one study, those with the interacting factors of </a:t>
            </a:r>
          </a:p>
          <a:p>
            <a:r>
              <a:rPr lang="en-US" dirty="0"/>
              <a:t>(1) having a specific gene associated with aggression, plus (2) being raised in a difficult environment were most</a:t>
            </a:r>
          </a:p>
          <a:p>
            <a:r>
              <a:rPr lang="en-US" dirty="0"/>
              <a:t>likely to demonstrate adult antisocial behavior. </a:t>
            </a:r>
          </a:p>
          <a:p>
            <a:r>
              <a:rPr lang="en-US" i="1" dirty="0"/>
              <a:t>(</a:t>
            </a:r>
            <a:r>
              <a:rPr lang="en-US" i="1" dirty="0" err="1"/>
              <a:t>Caspi</a:t>
            </a:r>
            <a:r>
              <a:rPr lang="en-US" i="1" dirty="0"/>
              <a:t> et al., 2002)</a:t>
            </a:r>
          </a:p>
        </p:txBody>
      </p:sp>
    </p:spTree>
    <p:extLst>
      <p:ext uri="{BB962C8B-B14F-4D97-AF65-F5344CB8AC3E}">
        <p14:creationId xmlns:p14="http://schemas.microsoft.com/office/powerpoint/2010/main" val="27519651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influences on personality?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528638" y="4586949"/>
            <a:ext cx="8101012" cy="2038703"/>
          </a:xfrm>
        </p:spPr>
        <p:txBody>
          <a:bodyPr/>
          <a:lstStyle/>
          <a:p>
            <a:r>
              <a:rPr lang="en-US" dirty="0"/>
              <a:t>In such ways, we are both the products and the architects of our environments: </a:t>
            </a:r>
            <a:r>
              <a:rPr lang="en-US" i="1" dirty="0"/>
              <a:t>Behavior emerges from the interplay of external and internal influences. </a:t>
            </a:r>
            <a:r>
              <a:rPr lang="en-US" dirty="0"/>
              <a:t>Boiling water turns an egg hard and a potato soft. A threatening environment turns one person into a hero, another into a scoundrel.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50829" y="1778295"/>
            <a:ext cx="4412362" cy="2651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0165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are assessment centers the best predictor of personality and behavior?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8101584" cy="4665116"/>
          </a:xfrm>
        </p:spPr>
        <p:txBody>
          <a:bodyPr/>
          <a:lstStyle/>
          <a:p>
            <a:r>
              <a:rPr lang="en-US" dirty="0"/>
              <a:t>Assessment centers, where simulations are created to test people’s responses to stress, crisis, etc.. exploit the principle that the best means of </a:t>
            </a:r>
          </a:p>
          <a:p>
            <a:r>
              <a:rPr lang="en-US" dirty="0"/>
              <a:t>predicting behavior is neither a personality test </a:t>
            </a:r>
          </a:p>
          <a:p>
            <a:r>
              <a:rPr lang="en-US" dirty="0"/>
              <a:t>nor an interviewer’s intuition. </a:t>
            </a:r>
          </a:p>
          <a:p>
            <a:endParaRPr lang="en-US" dirty="0"/>
          </a:p>
          <a:p>
            <a:r>
              <a:rPr lang="en-US" dirty="0"/>
              <a:t>Rather, </a:t>
            </a:r>
            <a:r>
              <a:rPr lang="en-US" i="1" dirty="0"/>
              <a:t>the best predictor of future behavior</a:t>
            </a:r>
          </a:p>
          <a:p>
            <a:r>
              <a:rPr lang="en-US" i="1" dirty="0"/>
              <a:t>is the person’s past behavior patterns in similar situations.</a:t>
            </a:r>
          </a:p>
          <a:p>
            <a:r>
              <a:rPr lang="en-US" sz="2400" dirty="0"/>
              <a:t> (Lyons et al., 2011; </a:t>
            </a:r>
            <a:r>
              <a:rPr lang="en-US" sz="2400" dirty="0" err="1"/>
              <a:t>Mischel</a:t>
            </a:r>
            <a:r>
              <a:rPr lang="en-US" sz="2400" dirty="0"/>
              <a:t>, 1981; Schmidt &amp; Hunter, 1998)</a:t>
            </a:r>
          </a:p>
        </p:txBody>
      </p:sp>
      <p:pic>
        <p:nvPicPr>
          <p:cNvPr id="4" name="Picture 3" descr="decorativ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469" y="393251"/>
            <a:ext cx="688908" cy="688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8119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criticisms have social-cognitive theorists faced?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8101584" cy="4770047"/>
          </a:xfrm>
        </p:spPr>
        <p:txBody>
          <a:bodyPr/>
          <a:lstStyle/>
          <a:p>
            <a:r>
              <a:rPr lang="en-US" dirty="0"/>
              <a:t>Critics charge that social-cognitive theories focus so much on the situation that they fail to appreciate the person’s inner traits. </a:t>
            </a:r>
          </a:p>
          <a:p>
            <a:endParaRPr lang="en-US" dirty="0"/>
          </a:p>
          <a:p>
            <a:r>
              <a:rPr lang="en-US" dirty="0"/>
              <a:t>Where is the person in this view of personality, ask</a:t>
            </a:r>
          </a:p>
          <a:p>
            <a:r>
              <a:rPr lang="en-US" dirty="0"/>
              <a:t>the dissenters, and where are human emotions?</a:t>
            </a:r>
          </a:p>
          <a:p>
            <a:endParaRPr lang="en-US" dirty="0"/>
          </a:p>
          <a:p>
            <a:r>
              <a:rPr lang="en-US" dirty="0"/>
              <a:t>Social-cognitive theorists have also been faulted for underemphasizing the importance of unconscious motives, emotions, and biologically influenced traits.</a:t>
            </a:r>
          </a:p>
        </p:txBody>
      </p:sp>
      <p:pic>
        <p:nvPicPr>
          <p:cNvPr id="4" name="Picture 3" descr="decorativ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755" y="417965"/>
            <a:ext cx="688908" cy="688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7039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" y="297156"/>
            <a:ext cx="8321040" cy="1124712"/>
          </a:xfrm>
        </p:spPr>
        <p:txBody>
          <a:bodyPr/>
          <a:lstStyle/>
          <a:p>
            <a:r>
              <a:rPr lang="en-US" dirty="0"/>
              <a:t>What Would You Answer?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9"/>
          </p:nvPr>
        </p:nvSpPr>
        <p:spPr>
          <a:xfrm>
            <a:off x="745236" y="1727038"/>
            <a:ext cx="7653528" cy="4718304"/>
          </a:xfrm>
        </p:spPr>
        <p:txBody>
          <a:bodyPr/>
          <a:lstStyle/>
          <a:p>
            <a:r>
              <a:rPr lang="en-US" b="1" dirty="0"/>
              <a:t>Heidi is an exceptionally avid reader of books.</a:t>
            </a:r>
          </a:p>
          <a:p>
            <a:r>
              <a:rPr lang="en-US" b="1" dirty="0"/>
              <a:t>Explain how Heidi’s desire to read is supported by</a:t>
            </a:r>
          </a:p>
          <a:p>
            <a:r>
              <a:rPr lang="en-US" b="1" dirty="0"/>
              <a:t>the following elements of reciprocal determinism:</a:t>
            </a:r>
          </a:p>
          <a:p>
            <a:endParaRPr lang="en-US" dirty="0"/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US" dirty="0"/>
              <a:t>Internal factors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US" dirty="0"/>
              <a:t>Environmental factors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US" dirty="0"/>
              <a:t>Behavioral factors</a:t>
            </a:r>
          </a:p>
        </p:txBody>
      </p:sp>
    </p:spTree>
    <p:extLst>
      <p:ext uri="{BB962C8B-B14F-4D97-AF65-F5344CB8AC3E}">
        <p14:creationId xmlns:p14="http://schemas.microsoft.com/office/powerpoint/2010/main" val="14427703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D9B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89B7B1E-D389-44FA-A4E7-11A38487C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577" y="288123"/>
            <a:ext cx="8565040" cy="1325563"/>
          </a:xfrm>
        </p:spPr>
        <p:txBody>
          <a:bodyPr>
            <a:normAutofit/>
          </a:bodyPr>
          <a:lstStyle/>
          <a:p>
            <a:pPr algn="l"/>
            <a:r>
              <a:rPr lang="en-US" sz="3600" dirty="0"/>
              <a:t>Learning Target 58-1 Review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280577" y="1753386"/>
            <a:ext cx="8565040" cy="1228725"/>
          </a:xfrm>
          <a:solidFill>
            <a:srgbClr val="D4E5F4"/>
          </a:solidFill>
          <a:ln>
            <a:noFill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Describe how social-cognitive </a:t>
            </a:r>
          </a:p>
          <a:p>
            <a:pPr marL="0" indent="0">
              <a:buNone/>
            </a:pPr>
            <a:r>
              <a:rPr lang="en-US" dirty="0"/>
              <a:t>theorists view personality development </a:t>
            </a:r>
          </a:p>
          <a:p>
            <a:pPr marL="0" indent="0">
              <a:buNone/>
            </a:pPr>
            <a:r>
              <a:rPr lang="en-US" dirty="0"/>
              <a:t>and how they explore behavior.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0577" y="3121811"/>
            <a:ext cx="8565040" cy="3625498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en-US" sz="2500" dirty="0"/>
              <a:t>Albert Bandura first proposed the </a:t>
            </a:r>
            <a:r>
              <a:rPr lang="en-US" sz="2500" b="1" i="1" dirty="0"/>
              <a:t>social-cognitive perspective</a:t>
            </a:r>
            <a:r>
              <a:rPr lang="en-US" sz="2500" i="1" dirty="0"/>
              <a:t>, </a:t>
            </a:r>
            <a:r>
              <a:rPr lang="en-US" sz="2500" dirty="0"/>
              <a:t>which views personality as the product of the interaction between a person’s traits (including thinking) and the situation—the social world around us.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en-US" sz="2500" dirty="0"/>
              <a:t>The </a:t>
            </a:r>
            <a:r>
              <a:rPr lang="en-US" sz="2500" b="1" i="1" dirty="0"/>
              <a:t>behavioral approach </a:t>
            </a:r>
            <a:r>
              <a:rPr lang="en-US" sz="2500" dirty="0"/>
              <a:t>contributes an understanding that our personality development is affected by learned responses.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en-US" sz="2500" dirty="0"/>
              <a:t>Social-cognitive researchers apply principles of learning, as well as cognition and social behavior, to personality.</a:t>
            </a:r>
          </a:p>
        </p:txBody>
      </p:sp>
      <p:pic>
        <p:nvPicPr>
          <p:cNvPr id="5" name="Picture 4" descr="decorativ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393" y="1825625"/>
            <a:ext cx="688908" cy="688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7494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D9B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F02944F-126F-4081-A0E6-A98759678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8" y="297749"/>
            <a:ext cx="8101584" cy="1325563"/>
          </a:xfrm>
        </p:spPr>
        <p:txBody>
          <a:bodyPr>
            <a:normAutofit/>
          </a:bodyPr>
          <a:lstStyle/>
          <a:p>
            <a:pPr algn="l"/>
            <a:r>
              <a:rPr lang="en-US" sz="3600" dirty="0"/>
              <a:t>Learning Target 58-1 Review cont.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521780" y="1724510"/>
            <a:ext cx="8101012" cy="1368425"/>
          </a:xfrm>
          <a:solidFill>
            <a:srgbClr val="D4E5F4"/>
          </a:solidFill>
          <a:ln>
            <a:noFill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Describe how </a:t>
            </a:r>
            <a:r>
              <a:rPr lang="en-US" b="1" i="1" dirty="0"/>
              <a:t>social-cognitive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theorists view personality development </a:t>
            </a:r>
          </a:p>
          <a:p>
            <a:pPr marL="0" indent="0">
              <a:buNone/>
            </a:pPr>
            <a:r>
              <a:rPr lang="en-US" dirty="0"/>
              <a:t>and how they explore behavior.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1208" y="3252809"/>
            <a:ext cx="8101584" cy="2924154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en-US" b="1" i="1" dirty="0"/>
              <a:t>Reciprocal determinism </a:t>
            </a:r>
            <a:r>
              <a:rPr lang="en-US" dirty="0"/>
              <a:t>describes the interaction and mutual influence of behavior, internal personal factors, and environmental factors.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en-US" dirty="0"/>
              <a:t>Assessment situations involving simulated conditions exploit the principle that the best predictor of future behavior is a person’s behavior patterns in similar situations.</a:t>
            </a:r>
          </a:p>
        </p:txBody>
      </p:sp>
      <p:pic>
        <p:nvPicPr>
          <p:cNvPr id="5" name="Picture 4" descr="decorativ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121" y="1783186"/>
            <a:ext cx="688908" cy="688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8541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D9B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2A487BC-47FE-45D8-8831-F3D080D5F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8" y="273025"/>
            <a:ext cx="8101584" cy="1325563"/>
          </a:xfrm>
        </p:spPr>
        <p:txBody>
          <a:bodyPr>
            <a:normAutofit/>
          </a:bodyPr>
          <a:lstStyle/>
          <a:p>
            <a:pPr algn="l"/>
            <a:r>
              <a:rPr lang="en-US" sz="3600" dirty="0"/>
              <a:t>Learning Target 58-2 Review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521780" y="1825625"/>
            <a:ext cx="8101012" cy="1028700"/>
          </a:xfrm>
          <a:solidFill>
            <a:srgbClr val="D4E5F4"/>
          </a:solidFill>
          <a:ln>
            <a:noFill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Discuss the criticisms </a:t>
            </a:r>
          </a:p>
          <a:p>
            <a:pPr marL="0" indent="0">
              <a:buNone/>
            </a:pPr>
            <a:r>
              <a:rPr lang="en-US" b="1" i="1" dirty="0"/>
              <a:t>social-cognitive</a:t>
            </a:r>
            <a:r>
              <a:rPr lang="en-US" dirty="0"/>
              <a:t> theorists have faced.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1208" y="3081362"/>
            <a:ext cx="8101584" cy="3348314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US" b="1" i="1" dirty="0"/>
              <a:t>Social-cognitive</a:t>
            </a:r>
            <a:r>
              <a:rPr lang="en-US" dirty="0"/>
              <a:t> theories of personality build on well-established concepts of learning and cognition, and sensitize researchers to how situations affect, and are affected by, individuals.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US" b="1" i="1" dirty="0"/>
              <a:t>Social-cognitive</a:t>
            </a:r>
            <a:r>
              <a:rPr lang="en-US" dirty="0"/>
              <a:t> theorists have been faulted for underemphasizing the importance of unconscious motives, emotions, and biologically influenced traits.</a:t>
            </a:r>
            <a:endParaRPr lang="en-US" sz="2400" dirty="0"/>
          </a:p>
        </p:txBody>
      </p:sp>
      <p:pic>
        <p:nvPicPr>
          <p:cNvPr id="5" name="Picture 4" descr="decorativ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121" y="1884384"/>
            <a:ext cx="688908" cy="688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1328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214884" y="240632"/>
            <a:ext cx="2248916" cy="6448926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100" dirty="0"/>
              <a:t>Module 58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227584" y="4432300"/>
            <a:ext cx="2236216" cy="1790700"/>
          </a:xfrm>
          <a:noFill/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Social-Cognitive Theories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91AC4839-908E-4D94-97DC-D4496A3BFC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8" y="510025"/>
            <a:ext cx="8101584" cy="1325563"/>
          </a:xfrm>
        </p:spPr>
        <p:txBody>
          <a:bodyPr>
            <a:normAutofit/>
          </a:bodyPr>
          <a:lstStyle/>
          <a:p>
            <a:pPr algn="l"/>
            <a:r>
              <a:rPr lang="en-US" sz="3600" dirty="0"/>
              <a:t>Learning Targets</a:t>
            </a:r>
          </a:p>
        </p:txBody>
      </p:sp>
      <p:pic>
        <p:nvPicPr>
          <p:cNvPr id="11" name="Picture 10" descr="decorativ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0608" y="2053117"/>
            <a:ext cx="457240" cy="457240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337848" y="2302791"/>
            <a:ext cx="5392386" cy="1126209"/>
          </a:xfrm>
          <a:noFill/>
          <a:ln>
            <a:noFill/>
          </a:ln>
        </p:spPr>
        <p:txBody>
          <a:bodyPr>
            <a:noAutofit/>
          </a:bodyPr>
          <a:lstStyle/>
          <a:p>
            <a:pPr algn="l"/>
            <a:r>
              <a:rPr lang="en-US" sz="2400" b="1" dirty="0">
                <a:solidFill>
                  <a:srgbClr val="C00000"/>
                </a:solidFill>
              </a:rPr>
              <a:t>58-1</a:t>
            </a:r>
            <a:r>
              <a:rPr lang="en-US" sz="2400" dirty="0"/>
              <a:t> Describe how </a:t>
            </a:r>
            <a:r>
              <a:rPr lang="en-US" sz="2400" b="1" i="1" dirty="0"/>
              <a:t>social-cognitive</a:t>
            </a:r>
            <a:r>
              <a:rPr lang="en-US" sz="2400" dirty="0"/>
              <a:t> theorists view personality development and how they explore behavior.</a:t>
            </a:r>
          </a:p>
        </p:txBody>
      </p:sp>
      <p:pic>
        <p:nvPicPr>
          <p:cNvPr id="12" name="Picture 11" descr="decorativ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0628" y="3864058"/>
            <a:ext cx="457240" cy="457240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sz="quarter" idx="4294967295"/>
          </p:nvPr>
        </p:nvSpPr>
        <p:spPr>
          <a:xfrm>
            <a:off x="3337848" y="3906167"/>
            <a:ext cx="5715000" cy="830263"/>
          </a:xfrm>
          <a:noFill/>
          <a:ln>
            <a:noFill/>
          </a:ln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2400" b="1" dirty="0">
                <a:solidFill>
                  <a:srgbClr val="C00000"/>
                </a:solidFill>
              </a:rPr>
              <a:t>58-2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Discuss the criticisms </a:t>
            </a:r>
            <a:r>
              <a:rPr lang="en-US" sz="2400" b="1" i="1" dirty="0"/>
              <a:t>social-cognitive </a:t>
            </a:r>
            <a:r>
              <a:rPr lang="en-US" sz="2400" dirty="0"/>
              <a:t>theorists have faced.</a:t>
            </a:r>
          </a:p>
        </p:txBody>
      </p:sp>
    </p:spTree>
    <p:extLst>
      <p:ext uri="{BB962C8B-B14F-4D97-AF65-F5344CB8AC3E}">
        <p14:creationId xmlns:p14="http://schemas.microsoft.com/office/powerpoint/2010/main" val="1952140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Applying the theories.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r>
              <a:rPr lang="en-US" dirty="0"/>
              <a:t>Can you think of a recent situation in which your personality led you to react differently than did some classmates who experienced the same event?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Talk about it with your class.</a:t>
            </a:r>
          </a:p>
        </p:txBody>
      </p:sp>
    </p:spTree>
    <p:extLst>
      <p:ext uri="{BB962C8B-B14F-4D97-AF65-F5344CB8AC3E}">
        <p14:creationId xmlns:p14="http://schemas.microsoft.com/office/powerpoint/2010/main" val="3722768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</a:t>
            </a:r>
            <a:r>
              <a:rPr lang="en-US" i="1" dirty="0"/>
              <a:t>social-cognitive </a:t>
            </a:r>
            <a:br>
              <a:rPr lang="en-US" i="1" dirty="0"/>
            </a:br>
            <a:r>
              <a:rPr lang="en-US" i="1" dirty="0"/>
              <a:t>perspective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1208" y="1825625"/>
            <a:ext cx="8101584" cy="1831975"/>
          </a:xfrm>
        </p:spPr>
        <p:txBody>
          <a:bodyPr/>
          <a:lstStyle/>
          <a:p>
            <a:r>
              <a:rPr lang="en-US" dirty="0"/>
              <a:t>views behavior as influenced by the interaction between people’s traits (including their thinking)</a:t>
            </a:r>
          </a:p>
          <a:p>
            <a:r>
              <a:rPr lang="en-US" dirty="0"/>
              <a:t>and their social context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528638" y="4332157"/>
            <a:ext cx="8101012" cy="1751143"/>
          </a:xfrm>
        </p:spPr>
        <p:txBody>
          <a:bodyPr/>
          <a:lstStyle/>
          <a:p>
            <a:r>
              <a:rPr lang="en-US" dirty="0"/>
              <a:t>Much as nature and nurture always work together, so do individuals and their situations.</a:t>
            </a:r>
          </a:p>
        </p:txBody>
      </p:sp>
      <p:pic>
        <p:nvPicPr>
          <p:cNvPr id="5" name="Picture 4" descr="decorativ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509" y="363271"/>
            <a:ext cx="688908" cy="688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074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</a:t>
            </a:r>
            <a:r>
              <a:rPr lang="en-US" i="1" dirty="0"/>
              <a:t>behavioral approach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1208" y="1825626"/>
            <a:ext cx="8101584" cy="1367280"/>
          </a:xfrm>
        </p:spPr>
        <p:txBody>
          <a:bodyPr/>
          <a:lstStyle/>
          <a:p>
            <a:r>
              <a:rPr lang="en-US" dirty="0"/>
              <a:t>focuses on the effects of learning on our</a:t>
            </a:r>
          </a:p>
          <a:p>
            <a:r>
              <a:rPr lang="en-US" dirty="0"/>
              <a:t>personality development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528638" y="3649896"/>
            <a:ext cx="8101012" cy="2780883"/>
          </a:xfrm>
        </p:spPr>
        <p:txBody>
          <a:bodyPr/>
          <a:lstStyle/>
          <a:p>
            <a:r>
              <a:rPr lang="en-US" dirty="0"/>
              <a:t>We are conditioned to repeat certain behaviors, and we learn by observing and imitating others.</a:t>
            </a:r>
          </a:p>
          <a:p>
            <a:endParaRPr lang="en-US" i="1" dirty="0"/>
          </a:p>
          <a:p>
            <a:r>
              <a:rPr lang="en-US" i="1" dirty="0"/>
              <a:t>For example, a child with a very controlling parent may learn to follow orders rather than think independently, and may exhibit a more timid personality.</a:t>
            </a:r>
          </a:p>
        </p:txBody>
      </p:sp>
    </p:spTree>
    <p:extLst>
      <p:ext uri="{BB962C8B-B14F-4D97-AF65-F5344CB8AC3E}">
        <p14:creationId xmlns:p14="http://schemas.microsoft.com/office/powerpoint/2010/main" val="1585740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the two approaches relate?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8101584" cy="4740067"/>
          </a:xfrm>
        </p:spPr>
        <p:txBody>
          <a:bodyPr/>
          <a:lstStyle/>
          <a:p>
            <a:r>
              <a:rPr lang="en-US" b="1" i="1" dirty="0"/>
              <a:t>Social-cognitive</a:t>
            </a:r>
            <a:r>
              <a:rPr lang="en-US" dirty="0"/>
              <a:t> theorists do consider the behavioral perspective, believing that we learn many of our behaviors either through conditioning or by observing and imitating others.</a:t>
            </a:r>
          </a:p>
          <a:p>
            <a:r>
              <a:rPr lang="en-US" dirty="0"/>
              <a:t>They also emphasize the importance of mental processes: What we </a:t>
            </a:r>
            <a:r>
              <a:rPr lang="en-US" i="1" dirty="0"/>
              <a:t>think </a:t>
            </a:r>
            <a:r>
              <a:rPr lang="en-US" dirty="0"/>
              <a:t>about a situation affects our resulting behavior. </a:t>
            </a:r>
          </a:p>
          <a:p>
            <a:r>
              <a:rPr lang="en-US" dirty="0"/>
              <a:t>Instead of focusing solely on how our environment </a:t>
            </a:r>
            <a:r>
              <a:rPr lang="en-US" i="1" dirty="0"/>
              <a:t>controls </a:t>
            </a:r>
            <a:r>
              <a:rPr lang="en-US" dirty="0"/>
              <a:t>us, as behaviorists do, social-cognitive</a:t>
            </a:r>
          </a:p>
          <a:p>
            <a:r>
              <a:rPr lang="en-US" dirty="0"/>
              <a:t>theorists focus on how we and our environment </a:t>
            </a:r>
            <a:r>
              <a:rPr lang="en-US" i="1" dirty="0"/>
              <a:t>interact.</a:t>
            </a:r>
            <a:endParaRPr lang="en-US" dirty="0"/>
          </a:p>
        </p:txBody>
      </p:sp>
      <p:pic>
        <p:nvPicPr>
          <p:cNvPr id="4" name="Picture 3" descr="decorativ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469" y="393251"/>
            <a:ext cx="688908" cy="688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131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</a:t>
            </a:r>
            <a:r>
              <a:rPr lang="en-US" i="1" dirty="0"/>
              <a:t>reciprocal determinism</a:t>
            </a:r>
            <a:r>
              <a:rPr lang="en-US" dirty="0"/>
              <a:t>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the interacting influences of behavior, internal </a:t>
            </a:r>
          </a:p>
          <a:p>
            <a:r>
              <a:rPr lang="en-US" dirty="0"/>
              <a:t>cognition, and environment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24752" y="1993476"/>
            <a:ext cx="5494496" cy="2461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8180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</a:t>
            </a:r>
            <a:r>
              <a:rPr lang="en-US" i="1" dirty="0"/>
              <a:t>reciprocal determinism </a:t>
            </a:r>
            <a:r>
              <a:rPr lang="en-US" dirty="0"/>
              <a:t>explain personality development?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528638" y="4864100"/>
            <a:ext cx="8101012" cy="1746562"/>
          </a:xfrm>
        </p:spPr>
        <p:txBody>
          <a:bodyPr/>
          <a:lstStyle/>
          <a:p>
            <a:r>
              <a:rPr lang="en-US" dirty="0"/>
              <a:t>Albert Bandura proposes that our personalities are shaped by the interaction of our personal traits (including our thoughts and feelings), our environment, and our behaviors.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24752" y="1993476"/>
            <a:ext cx="5494496" cy="2461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7747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 your understanding.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628650" y="5295899"/>
            <a:ext cx="7994650" cy="1419693"/>
          </a:xfrm>
        </p:spPr>
        <p:txBody>
          <a:bodyPr>
            <a:noAutofit/>
          </a:bodyPr>
          <a:lstStyle/>
          <a:p>
            <a:r>
              <a:rPr lang="en-US" sz="2400" dirty="0"/>
              <a:t>Choose a personality trait such as the one pictured above and identify how each of the three parts of </a:t>
            </a:r>
            <a:r>
              <a:rPr lang="en-US" sz="2400" b="1" i="1" dirty="0"/>
              <a:t>reciprocal determinism</a:t>
            </a:r>
            <a:r>
              <a:rPr lang="en-US" sz="2400" dirty="0"/>
              <a:t> interact and influence each of the others. 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9"/>
          </p:nvPr>
        </p:nvPicPr>
        <p:blipFill>
          <a:blip r:embed="rId2"/>
          <a:stretch>
            <a:fillRect/>
          </a:stretch>
        </p:blipFill>
        <p:spPr>
          <a:xfrm>
            <a:off x="1878727" y="2553863"/>
            <a:ext cx="5494496" cy="2461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3936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1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186C96"/>
      </a:accent1>
      <a:accent2>
        <a:srgbClr val="186C96"/>
      </a:accent2>
      <a:accent3>
        <a:srgbClr val="186C96"/>
      </a:accent3>
      <a:accent4>
        <a:srgbClr val="186C96"/>
      </a:accent4>
      <a:accent5>
        <a:srgbClr val="186C96"/>
      </a:accent5>
      <a:accent6>
        <a:srgbClr val="A5C249"/>
      </a:accent6>
      <a:hlink>
        <a:srgbClr val="F49100"/>
      </a:hlink>
      <a:folHlink>
        <a:srgbClr val="85DFD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Custom 21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186C96"/>
      </a:accent1>
      <a:accent2>
        <a:srgbClr val="186C96"/>
      </a:accent2>
      <a:accent3>
        <a:srgbClr val="186C96"/>
      </a:accent3>
      <a:accent4>
        <a:srgbClr val="186C96"/>
      </a:accent4>
      <a:accent5>
        <a:srgbClr val="186C96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6761</TotalTime>
  <Words>988</Words>
  <Application>Microsoft Office PowerPoint</Application>
  <PresentationFormat>On-screen Show (4:3)</PresentationFormat>
  <Paragraphs>92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Wingdings</vt:lpstr>
      <vt:lpstr>Office Theme</vt:lpstr>
      <vt:lpstr>Custom Design</vt:lpstr>
      <vt:lpstr>Unit 10 Personality</vt:lpstr>
      <vt:lpstr>Learning Targets</vt:lpstr>
      <vt:lpstr>Applying the theories.</vt:lpstr>
      <vt:lpstr>What is the social-cognitive  perspective?</vt:lpstr>
      <vt:lpstr>What is the behavioral approach?</vt:lpstr>
      <vt:lpstr>How do the two approaches relate?</vt:lpstr>
      <vt:lpstr>What is reciprocal determinism?</vt:lpstr>
      <vt:lpstr>How does reciprocal determinism explain personality development?</vt:lpstr>
      <vt:lpstr>Check your understanding.</vt:lpstr>
      <vt:lpstr>What are three specific ways in which individuals and environments interact?</vt:lpstr>
      <vt:lpstr>biopsychosocial approach</vt:lpstr>
      <vt:lpstr>What is the gene-environment interaction?</vt:lpstr>
      <vt:lpstr>What are the influences on personality?</vt:lpstr>
      <vt:lpstr>Why are assessment centers the best predictor of personality and behavior?</vt:lpstr>
      <vt:lpstr>What criticisms have social-cognitive theorists faced?</vt:lpstr>
      <vt:lpstr>What Would You Answer?</vt:lpstr>
      <vt:lpstr>Learning Target 58-1 Review</vt:lpstr>
      <vt:lpstr>Learning Target 58-1 Review cont.</vt:lpstr>
      <vt:lpstr>Learning Target 58-2 Review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Fenton</dc:creator>
  <cp:keywords/>
  <dc:description/>
  <cp:lastModifiedBy>Sabrina Van Glahn</cp:lastModifiedBy>
  <cp:revision>983</cp:revision>
  <dcterms:created xsi:type="dcterms:W3CDTF">2017-07-06T19:56:42Z</dcterms:created>
  <dcterms:modified xsi:type="dcterms:W3CDTF">2017-12-26T16:56:56Z</dcterms:modified>
  <cp:category/>
</cp:coreProperties>
</file>