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56" r:id="rId1"/>
  </p:sldMasterIdLst>
  <p:notesMasterIdLst>
    <p:notesMasterId r:id="rId21"/>
  </p:notesMasterIdLst>
  <p:sldIdLst>
    <p:sldId id="256" r:id="rId2"/>
    <p:sldId id="268" r:id="rId3"/>
    <p:sldId id="269" r:id="rId4"/>
    <p:sldId id="257" r:id="rId5"/>
    <p:sldId id="258" r:id="rId6"/>
    <p:sldId id="259" r:id="rId7"/>
    <p:sldId id="274" r:id="rId8"/>
    <p:sldId id="265" r:id="rId9"/>
    <p:sldId id="273" r:id="rId10"/>
    <p:sldId id="267" r:id="rId11"/>
    <p:sldId id="260" r:id="rId12"/>
    <p:sldId id="275" r:id="rId13"/>
    <p:sldId id="271" r:id="rId14"/>
    <p:sldId id="262" r:id="rId15"/>
    <p:sldId id="266" r:id="rId16"/>
    <p:sldId id="263" r:id="rId17"/>
    <p:sldId id="264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F1886-601C-5E4E-9D52-20FFD2F53C41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BC2AF-0D90-AD4C-B0F2-C980DABDA9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B3A47-9350-8542-AFEB-C475DE21FF67}" type="slidenum">
              <a:rPr lang="en-US"/>
              <a:pPr/>
              <a:t>10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AD02CF-162F-443C-A81B-4B334DC7061E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7AD02CF-162F-443C-A81B-4B334DC7061E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AD02CF-162F-443C-A81B-4B334DC7061E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07AD02CF-162F-443C-A81B-4B334DC7061E}" type="datetimeFigureOut">
              <a:rPr lang="en-US" smtClean="0"/>
              <a:pPr/>
              <a:t>11/23/15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829761"/>
          </a:xfrm>
        </p:spPr>
        <p:txBody>
          <a:bodyPr>
            <a:normAutofit/>
          </a:bodyPr>
          <a:lstStyle/>
          <a:p>
            <a:r>
              <a:rPr lang="en-US" dirty="0" smtClean="0"/>
              <a:t>The Age of Exploration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143000"/>
            <a:ext cx="7021420" cy="1101248"/>
          </a:xfrm>
        </p:spPr>
        <p:txBody>
          <a:bodyPr/>
          <a:lstStyle/>
          <a:p>
            <a:r>
              <a:rPr lang="en-US" b="1" dirty="0" smtClean="0"/>
              <a:t>Outcome: China and Japan’s Reactions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781800" cy="4471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24F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Zheng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 He’s Voyages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pic>
        <p:nvPicPr>
          <p:cNvPr id="12298" name="Picture 10" descr="mapchengho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1066800" y="990600"/>
            <a:ext cx="6705600" cy="472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9" name="Picture 11" descr="Zheng He's ship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 b="11212"/>
          <a:stretch>
            <a:fillRect/>
          </a:stretch>
        </p:blipFill>
        <p:spPr bwMode="auto">
          <a:xfrm>
            <a:off x="7543800" y="5410200"/>
            <a:ext cx="1371600" cy="124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133600" y="58674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15938" lvl="1" indent="-401638">
              <a:spcBef>
                <a:spcPct val="50000"/>
              </a:spcBef>
              <a:buClr>
                <a:srgbClr val="963D00"/>
              </a:buClr>
              <a:buSzPct val="120000"/>
              <a:buFont typeface="Arial" charset="0"/>
              <a:buBlip>
                <a:blip r:embed="rId5"/>
              </a:buBlip>
            </a:pPr>
            <a:r>
              <a:rPr lang="en-US" sz="2200" b="1">
                <a:latin typeface="Comic Sans MS" charset="0"/>
              </a:rPr>
              <a:t>In 1498, Da Gama reached Calcutta, China’s favorite port!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sz="2800" dirty="0" smtClean="0"/>
              <a:t>Ming Relations with Foreign Countries &amp; Rules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/>
            </a:pPr>
            <a:r>
              <a:rPr lang="en-US" sz="2200" dirty="0" smtClean="0"/>
              <a:t>China’s trade policies in the 1500s reflected </a:t>
            </a:r>
            <a:r>
              <a:rPr lang="en-US" sz="2200" b="1" u="sng" dirty="0" smtClean="0">
                <a:solidFill>
                  <a:srgbClr val="0070C0"/>
                </a:solidFill>
              </a:rPr>
              <a:t>isolation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2000" dirty="0" smtClean="0"/>
              <a:t>If foreign states wanted to trade with China, they would have to follow </a:t>
            </a:r>
            <a:r>
              <a:rPr lang="en-US" sz="2000" b="1" u="sng" dirty="0" smtClean="0">
                <a:solidFill>
                  <a:srgbClr val="0070C0"/>
                </a:solidFill>
              </a:rPr>
              <a:t>Chinese rules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because the Chinese did not want Europeans threatening the peace and </a:t>
            </a:r>
            <a:r>
              <a:rPr lang="en-US" sz="2000" b="1" u="sng" dirty="0" smtClean="0">
                <a:solidFill>
                  <a:srgbClr val="0070C0"/>
                </a:solidFill>
              </a:rPr>
              <a:t>prosperity</a:t>
            </a:r>
            <a:r>
              <a:rPr lang="en-US" sz="2000" dirty="0" smtClean="0"/>
              <a:t> the Ming had brought to China.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2000" dirty="0" smtClean="0"/>
              <a:t>China had a long history of being </a:t>
            </a:r>
            <a:r>
              <a:rPr lang="en-US" sz="2000" b="1" u="sng" dirty="0" smtClean="0">
                <a:solidFill>
                  <a:srgbClr val="3366FF"/>
                </a:solidFill>
              </a:rPr>
              <a:t>self-sufficient</a:t>
            </a:r>
            <a:r>
              <a:rPr lang="en-US" sz="2000" dirty="0" smtClean="0"/>
              <a:t> as well</a:t>
            </a:r>
          </a:p>
          <a:p>
            <a:pPr marL="998982" lvl="2" indent="-514350">
              <a:buNone/>
            </a:pPr>
            <a:endParaRPr lang="en-US" sz="2000" dirty="0" smtClean="0"/>
          </a:p>
          <a:p>
            <a:pPr marL="998982" lvl="2" indent="-514350">
              <a:buFont typeface="+mj-lt"/>
              <a:buAutoNum type="alphaLcPeriod"/>
            </a:pPr>
            <a:endParaRPr lang="en-US" sz="2000" dirty="0" smtClean="0"/>
          </a:p>
          <a:p>
            <a:pPr marL="998982" lvl="2" indent="-514350">
              <a:buFont typeface="+mj-lt"/>
              <a:buAutoNum type="alphaLcPeriod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0"/>
            <a:ext cx="24003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495800"/>
            <a:ext cx="2819400" cy="216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sz="2800" dirty="0" smtClean="0"/>
              <a:t>Ming Relations with Foreign Countries &amp; Rules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 startAt="4"/>
            </a:pPr>
            <a:r>
              <a:rPr lang="en-US" sz="2200" dirty="0" smtClean="0"/>
              <a:t>Rules</a:t>
            </a:r>
            <a:endParaRPr lang="en-US" sz="2000" dirty="0" smtClean="0"/>
          </a:p>
          <a:p>
            <a:pPr marL="998982" lvl="2" indent="-514350">
              <a:buFont typeface="+mj-lt"/>
              <a:buAutoNum type="alphaLcPeriod"/>
            </a:pPr>
            <a:r>
              <a:rPr lang="en-US" sz="2000" dirty="0" smtClean="0"/>
              <a:t>Only the </a:t>
            </a:r>
            <a:r>
              <a:rPr lang="en-US" sz="2000" b="1" u="sng" dirty="0" smtClean="0">
                <a:solidFill>
                  <a:srgbClr val="0070C0"/>
                </a:solidFill>
              </a:rPr>
              <a:t>government</a:t>
            </a:r>
            <a:r>
              <a:rPr lang="en-US" sz="2000" dirty="0" smtClean="0"/>
              <a:t> was allowed to conduct foreign trade</a:t>
            </a:r>
          </a:p>
          <a:p>
            <a:pPr marL="998982" lvl="2" indent="-514350">
              <a:buFont typeface="+mj-lt"/>
              <a:buAutoNum type="alphaLcPeriod"/>
            </a:pPr>
            <a:r>
              <a:rPr lang="en-US" sz="2000" dirty="0" smtClean="0"/>
              <a:t>Trading was only allowed at certain ports</a:t>
            </a:r>
          </a:p>
          <a:p>
            <a:pPr marL="998982" lvl="2" indent="-514350">
              <a:buFont typeface="+mj-lt"/>
              <a:buAutoNum type="alphaLcPeriod"/>
            </a:pPr>
            <a:r>
              <a:rPr lang="en-US" sz="2000" dirty="0" smtClean="0"/>
              <a:t>China expected Europe to pay </a:t>
            </a:r>
            <a:r>
              <a:rPr lang="en-US" sz="2000" b="1" u="sng" dirty="0" smtClean="0">
                <a:solidFill>
                  <a:srgbClr val="0070C0"/>
                </a:solidFill>
              </a:rPr>
              <a:t>tribute</a:t>
            </a:r>
            <a:r>
              <a:rPr lang="en-US" sz="2000" dirty="0" smtClean="0"/>
              <a:t> to Ming leaders; </a:t>
            </a:r>
          </a:p>
          <a:p>
            <a:pPr marL="998982" lvl="2" indent="-514350">
              <a:buFont typeface="+mj-lt"/>
              <a:buAutoNum type="alphaLcPeriod"/>
            </a:pPr>
            <a:r>
              <a:rPr lang="en-US" sz="2000" dirty="0" smtClean="0"/>
              <a:t>Tribute is a </a:t>
            </a:r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</a:rPr>
              <a:t>peace tax</a:t>
            </a:r>
          </a:p>
          <a:p>
            <a:pPr marL="998982" lvl="2" indent="-514350">
              <a:buFont typeface="+mj-lt"/>
              <a:buAutoNum type="alphaLcPeriod"/>
            </a:pPr>
            <a:r>
              <a:rPr lang="en-US" sz="1600" b="1" u="sng" dirty="0" smtClean="0">
                <a:solidFill>
                  <a:srgbClr val="0070C0"/>
                </a:solidFill>
              </a:rPr>
              <a:t>Kowtow</a:t>
            </a:r>
            <a:r>
              <a:rPr lang="en-US" sz="1600" dirty="0" smtClean="0"/>
              <a:t> ritual: kneeling in front of the emperor and touching </a:t>
            </a:r>
            <a:r>
              <a:rPr lang="en-US" sz="1600" b="1" u="sng" dirty="0" smtClean="0">
                <a:solidFill>
                  <a:srgbClr val="0070C0"/>
                </a:solidFill>
              </a:rPr>
              <a:t>forehead</a:t>
            </a:r>
            <a:r>
              <a:rPr lang="en-US" sz="1600" dirty="0" smtClean="0"/>
              <a:t> to ground 9 times </a:t>
            </a:r>
          </a:p>
          <a:p>
            <a:pPr marL="998982" lvl="2" indent="-514350">
              <a:buFont typeface="+mj-lt"/>
              <a:buAutoNum type="alphaLcPeriod"/>
            </a:pPr>
            <a:r>
              <a:rPr lang="en-US" sz="1600" dirty="0" smtClean="0"/>
              <a:t>The </a:t>
            </a:r>
            <a:r>
              <a:rPr lang="en-US" sz="1600" b="1" u="sng" dirty="0" smtClean="0">
                <a:solidFill>
                  <a:srgbClr val="0070C0"/>
                </a:solidFill>
              </a:rPr>
              <a:t>Dutch</a:t>
            </a:r>
            <a:r>
              <a:rPr lang="en-US" sz="1600" dirty="0" smtClean="0"/>
              <a:t> accepted these restrictions and were allowed to trade</a:t>
            </a:r>
          </a:p>
          <a:p>
            <a:pPr marL="998982" lvl="2" indent="-514350">
              <a:buFont typeface="+mj-lt"/>
              <a:buAutoNum type="alphaLcPeriod"/>
            </a:pPr>
            <a:endParaRPr lang="en-US" sz="2000" dirty="0" smtClean="0"/>
          </a:p>
          <a:p>
            <a:pPr marL="998982" lvl="2" indent="-514350">
              <a:buFont typeface="+mj-lt"/>
              <a:buAutoNum type="alphaLcPeriod"/>
            </a:pPr>
            <a:endParaRPr lang="en-US" sz="2000" dirty="0" smtClean="0"/>
          </a:p>
          <a:p>
            <a:pPr marL="998982" lvl="2" indent="-514350">
              <a:buFont typeface="+mj-lt"/>
              <a:buAutoNum type="alphaLcPeriod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876800"/>
            <a:ext cx="263736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Kowtow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04800"/>
            <a:ext cx="5774352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/>
          <a:lstStyle/>
          <a:p>
            <a:pPr marL="624078" lvl="0" indent="-514350">
              <a:buFont typeface="+mj-lt"/>
              <a:buAutoNum type="arabicPeriod" startAt="6"/>
            </a:pPr>
            <a:r>
              <a:rPr lang="en-US" sz="2800" dirty="0" smtClean="0"/>
              <a:t>Japan</a:t>
            </a:r>
            <a:endParaRPr lang="en-US" sz="2400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In 1467, </a:t>
            </a:r>
            <a:r>
              <a:rPr lang="en-US" sz="1800" b="1" u="sng" dirty="0" smtClean="0">
                <a:solidFill>
                  <a:srgbClr val="0070C0"/>
                </a:solidFill>
              </a:rPr>
              <a:t>civil war </a:t>
            </a:r>
            <a:r>
              <a:rPr lang="en-US" sz="1800" dirty="0" smtClean="0"/>
              <a:t>shattered Japan’s feudal system and the country became chaotic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700" dirty="0" smtClean="0"/>
              <a:t>Warrior chieftains called </a:t>
            </a:r>
            <a:r>
              <a:rPr lang="en-US" sz="1700" b="1" u="sng" dirty="0" smtClean="0">
                <a:solidFill>
                  <a:srgbClr val="0070C0"/>
                </a:solidFill>
              </a:rPr>
              <a:t>daimyos</a:t>
            </a:r>
            <a:r>
              <a:rPr lang="en-US" sz="1700" dirty="0" smtClean="0"/>
              <a:t> became lords in a new Japanese feudalistic system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76600"/>
            <a:ext cx="3200400" cy="3345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0"/>
            <a:ext cx="6269886" cy="6636434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66576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 startAt="7"/>
            </a:pPr>
            <a:r>
              <a:rPr lang="en-US" sz="2800" dirty="0" smtClean="0"/>
              <a:t>Contact Between Europe and Japan</a:t>
            </a:r>
            <a:endParaRPr lang="en-US" sz="2400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sz="1700" dirty="0" smtClean="0"/>
              <a:t>Europeans began coming to Japan in the </a:t>
            </a:r>
            <a:r>
              <a:rPr lang="en-US" sz="1700" b="1" u="sng" dirty="0" smtClean="0">
                <a:solidFill>
                  <a:srgbClr val="0070C0"/>
                </a:solidFill>
              </a:rPr>
              <a:t>16</a:t>
            </a:r>
            <a:r>
              <a:rPr lang="en-US" sz="1700" b="1" u="sng" baseline="30000" dirty="0" smtClean="0">
                <a:solidFill>
                  <a:srgbClr val="0070C0"/>
                </a:solidFill>
              </a:rPr>
              <a:t>th</a:t>
            </a:r>
            <a:r>
              <a:rPr lang="en-US" sz="1700" dirty="0" smtClean="0"/>
              <a:t> century and were </a:t>
            </a:r>
            <a:r>
              <a:rPr lang="en-US" sz="1700" b="1" u="sng" dirty="0" smtClean="0">
                <a:solidFill>
                  <a:srgbClr val="0070C0"/>
                </a:solidFill>
              </a:rPr>
              <a:t>welcomed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Within a century, the aggressive Europeans had </a:t>
            </a:r>
            <a:r>
              <a:rPr lang="en-US" sz="1800" b="1" u="sng" dirty="0" smtClean="0">
                <a:solidFill>
                  <a:srgbClr val="0070C0"/>
                </a:solidFill>
              </a:rPr>
              <a:t>worn out </a:t>
            </a:r>
            <a:r>
              <a:rPr lang="en-US" sz="1800" dirty="0" smtClean="0"/>
              <a:t>their welcome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b="1" u="sng" dirty="0" smtClean="0">
                <a:solidFill>
                  <a:srgbClr val="0070C0"/>
                </a:solidFill>
              </a:rPr>
              <a:t>Portuguese</a:t>
            </a:r>
            <a:r>
              <a:rPr lang="en-US" sz="1800" dirty="0" smtClean="0"/>
              <a:t> brought clocks, eyeglasses, tobacco, and firearms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600" dirty="0" smtClean="0"/>
              <a:t>By 1600, European missionaries had converted </a:t>
            </a:r>
            <a:r>
              <a:rPr lang="en-US" sz="1600" b="1" u="sng" dirty="0" smtClean="0">
                <a:solidFill>
                  <a:srgbClr val="0070C0"/>
                </a:solidFill>
              </a:rPr>
              <a:t>300,000</a:t>
            </a:r>
            <a:r>
              <a:rPr lang="en-US" sz="1600" dirty="0" smtClean="0"/>
              <a:t> Japanese to Christianity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After </a:t>
            </a:r>
            <a:r>
              <a:rPr lang="en-US" sz="1800" b="1" u="sng" dirty="0" smtClean="0">
                <a:solidFill>
                  <a:srgbClr val="0070C0"/>
                </a:solidFill>
              </a:rPr>
              <a:t>peasant rebellion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(most were Christian) the shoguns ruthlessly persecuted Christians and led to the formation of an </a:t>
            </a:r>
            <a:r>
              <a:rPr lang="en-US" sz="1800" b="1" u="sng" dirty="0" smtClean="0">
                <a:solidFill>
                  <a:srgbClr val="0070C0"/>
                </a:solidFill>
              </a:rPr>
              <a:t>exclusion</a:t>
            </a:r>
            <a:r>
              <a:rPr lang="en-US" sz="1800" dirty="0" smtClean="0"/>
              <a:t> policy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038600"/>
            <a:ext cx="3371940" cy="2605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3931920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 startAt="8"/>
            </a:pPr>
            <a:r>
              <a:rPr lang="en-US" sz="2800" dirty="0" smtClean="0"/>
              <a:t>The Closed Country Policy</a:t>
            </a:r>
            <a:endParaRPr lang="en-US" sz="2400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1639 the shoguns sealed Japan’s borders and </a:t>
            </a:r>
            <a:r>
              <a:rPr lang="en-US" sz="1800" b="1" u="sng" dirty="0" smtClean="0">
                <a:solidFill>
                  <a:srgbClr val="0070C0"/>
                </a:solidFill>
              </a:rPr>
              <a:t>excluded merchants </a:t>
            </a:r>
            <a:r>
              <a:rPr lang="en-US" sz="1800" dirty="0" smtClean="0"/>
              <a:t>and </a:t>
            </a:r>
            <a:r>
              <a:rPr lang="en-US" sz="1800" b="1" u="sng" dirty="0" smtClean="0">
                <a:solidFill>
                  <a:srgbClr val="0070C0"/>
                </a:solidFill>
              </a:rPr>
              <a:t>missionaries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700" dirty="0" smtClean="0"/>
              <a:t>Only port of Nagasaki remained open but only to </a:t>
            </a:r>
            <a:r>
              <a:rPr lang="en-US" sz="1700" b="1" u="sng" dirty="0" smtClean="0">
                <a:solidFill>
                  <a:srgbClr val="0070C0"/>
                </a:solidFill>
              </a:rPr>
              <a:t>Dutch</a:t>
            </a:r>
            <a:r>
              <a:rPr lang="en-US" sz="1700" dirty="0" smtClean="0"/>
              <a:t> and </a:t>
            </a:r>
            <a:r>
              <a:rPr lang="en-US" sz="1700" b="1" u="sng" dirty="0" smtClean="0">
                <a:solidFill>
                  <a:srgbClr val="0070C0"/>
                </a:solidFill>
              </a:rPr>
              <a:t>Chinese</a:t>
            </a:r>
            <a:r>
              <a:rPr lang="en-US" sz="1700" dirty="0" smtClean="0"/>
              <a:t> traders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Lasted for more than </a:t>
            </a:r>
            <a:r>
              <a:rPr lang="en-US" sz="1800" b="1" u="sng" dirty="0" smtClean="0">
                <a:solidFill>
                  <a:srgbClr val="0070C0"/>
                </a:solidFill>
              </a:rPr>
              <a:t>200</a:t>
            </a:r>
            <a:r>
              <a:rPr lang="en-US" sz="1800" dirty="0" smtClean="0"/>
              <a:t> years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Why???</a:t>
            </a:r>
          </a:p>
          <a:p>
            <a:pPr marL="1117854" lvl="2" indent="-514350">
              <a:buFont typeface="+mj-lt"/>
              <a:buAutoNum type="alphaLcPeriod"/>
            </a:pPr>
            <a:r>
              <a:rPr lang="en-US" sz="1600" dirty="0" smtClean="0"/>
              <a:t>Japanese were </a:t>
            </a:r>
            <a:r>
              <a:rPr lang="en-US" sz="1600" b="1" u="sng" dirty="0" smtClean="0">
                <a:solidFill>
                  <a:srgbClr val="0070C0"/>
                </a:solidFill>
              </a:rPr>
              <a:t>forbidden</a:t>
            </a:r>
            <a:r>
              <a:rPr lang="en-US" sz="1600" dirty="0" smtClean="0"/>
              <a:t> to </a:t>
            </a:r>
            <a:r>
              <a:rPr lang="en-US" sz="1600" b="1" u="sng" dirty="0" smtClean="0">
                <a:solidFill>
                  <a:srgbClr val="0070C0"/>
                </a:solidFill>
              </a:rPr>
              <a:t>leave</a:t>
            </a:r>
            <a:r>
              <a:rPr lang="en-US" sz="1600" dirty="0" smtClean="0"/>
              <a:t> so as to not bring back foreign ideas</a:t>
            </a:r>
          </a:p>
          <a:p>
            <a:pPr marL="1117854" lvl="2" indent="-514350">
              <a:buFont typeface="+mj-lt"/>
              <a:buAutoNum type="alphaLcPeriod"/>
            </a:pPr>
            <a:r>
              <a:rPr lang="en-US" sz="1600" dirty="0" smtClean="0"/>
              <a:t>Japan wanted to continue to develop as a </a:t>
            </a:r>
            <a:r>
              <a:rPr lang="en-US" sz="1600" b="1" u="sng" dirty="0" smtClean="0">
                <a:solidFill>
                  <a:srgbClr val="0070C0"/>
                </a:solidFill>
              </a:rPr>
              <a:t>self-sufficient </a:t>
            </a:r>
            <a:r>
              <a:rPr lang="en-US" sz="1600" dirty="0" smtClean="0"/>
              <a:t>country</a:t>
            </a:r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>
            <a:noAutofit/>
          </a:bodyPr>
          <a:lstStyle/>
          <a:p>
            <a:r>
              <a:rPr lang="en-US" sz="3300" dirty="0" smtClean="0"/>
              <a:t>The Age of Exploration</a:t>
            </a:r>
            <a:endParaRPr lang="en-US" sz="33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0"/>
            <a:ext cx="373380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4525963"/>
          </a:xfrm>
        </p:spPr>
        <p:txBody>
          <a:bodyPr/>
          <a:lstStyle/>
          <a:p>
            <a:r>
              <a:rPr lang="en-US" sz="1500" dirty="0" smtClean="0"/>
              <a:t>Result: Europeans begin to explore west across the </a:t>
            </a:r>
            <a:r>
              <a:rPr lang="en-US" sz="1500" b="1" u="sng" dirty="0" smtClean="0">
                <a:solidFill>
                  <a:srgbClr val="0070C0"/>
                </a:solidFill>
              </a:rPr>
              <a:t>Atlantic</a:t>
            </a:r>
            <a:r>
              <a:rPr lang="en-US" sz="1500" dirty="0" smtClean="0"/>
              <a:t> Ocean to the </a:t>
            </a:r>
            <a:r>
              <a:rPr lang="en-US" sz="1500" b="1" u="sng" dirty="0" smtClean="0">
                <a:solidFill>
                  <a:srgbClr val="0070C0"/>
                </a:solidFill>
              </a:rPr>
              <a:t>New World</a:t>
            </a:r>
            <a:r>
              <a:rPr lang="en-US" sz="1500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200"/>
            <a:ext cx="5562600" cy="480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2"/>
            </a:pPr>
            <a:r>
              <a:rPr lang="en-US" sz="4600" dirty="0" smtClean="0"/>
              <a:t>Describe how and why </a:t>
            </a:r>
            <a:r>
              <a:rPr lang="en-US" sz="4600" dirty="0" smtClean="0"/>
              <a:t>China and Japan </a:t>
            </a:r>
            <a:r>
              <a:rPr lang="en-US" sz="4600" dirty="0" smtClean="0"/>
              <a:t>reacted </a:t>
            </a:r>
            <a:r>
              <a:rPr lang="en-US" sz="4600" dirty="0" smtClean="0"/>
              <a:t>to European explorers/</a:t>
            </a:r>
            <a:r>
              <a:rPr lang="en-US" sz="4600" dirty="0" smtClean="0"/>
              <a:t>traders</a:t>
            </a:r>
            <a:r>
              <a:rPr lang="en-US" sz="4600" dirty="0" smtClean="0"/>
              <a:t>.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2"/>
            </a:pPr>
            <a:r>
              <a:rPr lang="en-US" sz="4600" dirty="0" smtClean="0"/>
              <a:t>Describe how and why </a:t>
            </a:r>
            <a:r>
              <a:rPr lang="en-US" sz="4600" dirty="0" smtClean="0"/>
              <a:t>China and Japan </a:t>
            </a:r>
            <a:r>
              <a:rPr lang="en-US" sz="4600" dirty="0" smtClean="0"/>
              <a:t>reacted </a:t>
            </a:r>
            <a:r>
              <a:rPr lang="en-US" sz="4600" dirty="0" smtClean="0"/>
              <a:t>to European explorers/</a:t>
            </a:r>
            <a:r>
              <a:rPr lang="en-US" sz="4600" dirty="0" smtClean="0"/>
              <a:t>traders</a:t>
            </a:r>
            <a:r>
              <a:rPr lang="en-US" sz="4600" dirty="0" smtClean="0"/>
              <a:t>.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Ming &amp; Qing Dynasties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Voyages of </a:t>
            </a:r>
            <a:r>
              <a:rPr lang="en-US" sz="3800" dirty="0" err="1" smtClean="0"/>
              <a:t>Zheng</a:t>
            </a:r>
            <a:r>
              <a:rPr lang="en-US" sz="3800" dirty="0" smtClean="0"/>
              <a:t> He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Ming Relations with Foreign Countries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Contact with Japan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Setting the Stage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/>
            </a:pPr>
            <a:r>
              <a:rPr lang="en-US" sz="2200" dirty="0" smtClean="0"/>
              <a:t>East Asia was a hot spot for </a:t>
            </a:r>
            <a:r>
              <a:rPr lang="en-US" sz="2200" b="1" u="sng" dirty="0" smtClean="0">
                <a:solidFill>
                  <a:srgbClr val="0070C0"/>
                </a:solidFill>
              </a:rPr>
              <a:t>luxury</a:t>
            </a:r>
            <a:r>
              <a:rPr lang="en-US" sz="2200" dirty="0" smtClean="0"/>
              <a:t> goods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2200" dirty="0" smtClean="0"/>
              <a:t>Many Europeans were looking to </a:t>
            </a:r>
            <a:r>
              <a:rPr lang="en-US" sz="2200" b="1" u="sng" dirty="0" smtClean="0">
                <a:solidFill>
                  <a:srgbClr val="0070C0"/>
                </a:solidFill>
              </a:rPr>
              <a:t>trade</a:t>
            </a:r>
            <a:r>
              <a:rPr lang="en-US" sz="2200" dirty="0" smtClean="0"/>
              <a:t> with China and Japan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800"/>
            <a:ext cx="5791199" cy="3514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en-US" sz="2800" dirty="0" smtClean="0"/>
              <a:t>Ming &amp; Qing China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/>
            </a:pPr>
            <a:r>
              <a:rPr lang="en-US" sz="1800" dirty="0" smtClean="0"/>
              <a:t>The Chinese people had rebelled and driven out their </a:t>
            </a:r>
            <a:r>
              <a:rPr lang="en-US" sz="1800" b="1" u="sng" dirty="0" smtClean="0">
                <a:solidFill>
                  <a:srgbClr val="0070C0"/>
                </a:solidFill>
              </a:rPr>
              <a:t>Mongol</a:t>
            </a:r>
            <a:r>
              <a:rPr lang="en-US" sz="1800" b="1" dirty="0" smtClean="0"/>
              <a:t> (Yuan</a:t>
            </a:r>
            <a:r>
              <a:rPr lang="en-US" sz="1800" b="1" u="sng" dirty="0" smtClean="0">
                <a:solidFill>
                  <a:srgbClr val="0070C0"/>
                </a:solidFill>
              </a:rPr>
              <a:t>)</a:t>
            </a:r>
            <a:r>
              <a:rPr lang="en-US" sz="1800" dirty="0" smtClean="0"/>
              <a:t> rulers and had established the </a:t>
            </a:r>
            <a:r>
              <a:rPr lang="en-US" sz="1800" b="1" u="sng" dirty="0" smtClean="0">
                <a:solidFill>
                  <a:srgbClr val="0070C0"/>
                </a:solidFill>
              </a:rPr>
              <a:t>Ming</a:t>
            </a:r>
            <a:r>
              <a:rPr lang="en-US" sz="1800" dirty="0" smtClean="0"/>
              <a:t> Dynasty (1368-1644)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1800" dirty="0" smtClean="0"/>
              <a:t>The Ming government had ruled for </a:t>
            </a:r>
            <a:r>
              <a:rPr lang="en-US" sz="1800" b="1" u="sng" dirty="0" smtClean="0">
                <a:solidFill>
                  <a:srgbClr val="0070C0"/>
                </a:solidFill>
              </a:rPr>
              <a:t>200</a:t>
            </a:r>
            <a:r>
              <a:rPr lang="en-US" sz="1800" dirty="0" smtClean="0"/>
              <a:t> years and was weakening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1800" dirty="0" smtClean="0"/>
              <a:t>Later, the </a:t>
            </a:r>
            <a:r>
              <a:rPr lang="en-US" sz="1800" dirty="0" err="1" smtClean="0"/>
              <a:t>Manchus</a:t>
            </a:r>
            <a:r>
              <a:rPr lang="en-US" sz="1800" dirty="0" smtClean="0"/>
              <a:t>, </a:t>
            </a:r>
            <a:r>
              <a:rPr lang="en-US" sz="1800" b="1" u="sng" dirty="0" smtClean="0">
                <a:solidFill>
                  <a:srgbClr val="0070C0"/>
                </a:solidFill>
              </a:rPr>
              <a:t>people from Manchuria</a:t>
            </a:r>
            <a:r>
              <a:rPr lang="en-US" sz="1800" dirty="0" smtClean="0"/>
              <a:t>, invaded China and established the </a:t>
            </a:r>
            <a:r>
              <a:rPr lang="en-US" sz="1800" b="1" u="sng" dirty="0" smtClean="0">
                <a:solidFill>
                  <a:srgbClr val="0070C0"/>
                </a:solidFill>
              </a:rPr>
              <a:t>Qing</a:t>
            </a:r>
            <a:r>
              <a:rPr lang="en-US" sz="1800" dirty="0" smtClean="0"/>
              <a:t> Dynasty which ruled for 260 years</a:t>
            </a:r>
          </a:p>
          <a:p>
            <a:pPr marL="761238" lvl="1" indent="-514350">
              <a:buFont typeface="+mj-lt"/>
              <a:buAutoNum type="alphaLcPeriod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33800"/>
            <a:ext cx="4114800" cy="2906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33800"/>
            <a:ext cx="4114800" cy="2917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2800" dirty="0" smtClean="0"/>
              <a:t>The Ming Dynasty &amp; The Voyages of </a:t>
            </a:r>
            <a:r>
              <a:rPr lang="en-US" sz="2800" dirty="0" err="1" smtClean="0"/>
              <a:t>Zheng</a:t>
            </a:r>
            <a:r>
              <a:rPr lang="en-US" sz="2800" dirty="0" smtClean="0"/>
              <a:t> He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/>
            </a:pPr>
            <a:r>
              <a:rPr lang="en-US" sz="2200" dirty="0" smtClean="0"/>
              <a:t>Emperor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b="1" u="sng" dirty="0" err="1" smtClean="0">
                <a:solidFill>
                  <a:srgbClr val="0070C0"/>
                </a:solidFill>
              </a:rPr>
              <a:t>Hongwu</a:t>
            </a:r>
            <a:r>
              <a:rPr lang="en-US" sz="2200" dirty="0" smtClean="0"/>
              <a:t> and son </a:t>
            </a:r>
            <a:r>
              <a:rPr lang="en-US" sz="2200" b="1" u="sng" dirty="0" err="1" smtClean="0">
                <a:solidFill>
                  <a:srgbClr val="0070C0"/>
                </a:solidFill>
              </a:rPr>
              <a:t>Yonglo</a:t>
            </a:r>
            <a:r>
              <a:rPr lang="en-US" sz="2200" dirty="0" smtClean="0"/>
              <a:t> were curious about the outside world and launched voyages of exploration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2200" dirty="0" smtClean="0"/>
              <a:t>Chinese Admiral </a:t>
            </a:r>
            <a:r>
              <a:rPr lang="en-US" sz="2200" b="1" u="sng" dirty="0" err="1" smtClean="0">
                <a:solidFill>
                  <a:srgbClr val="0070C0"/>
                </a:solidFill>
              </a:rPr>
              <a:t>Zheng</a:t>
            </a:r>
            <a:r>
              <a:rPr lang="en-US" sz="2200" b="1" u="sng" dirty="0" smtClean="0">
                <a:solidFill>
                  <a:srgbClr val="0070C0"/>
                </a:solidFill>
              </a:rPr>
              <a:t> He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led seven voyages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2200" dirty="0" smtClean="0"/>
              <a:t>Purpose of Voyages: </a:t>
            </a:r>
            <a:r>
              <a:rPr lang="en-US" sz="2200" b="1" u="sng" dirty="0" smtClean="0">
                <a:solidFill>
                  <a:srgbClr val="3366FF"/>
                </a:solidFill>
              </a:rPr>
              <a:t>Show of China’s might and power</a:t>
            </a:r>
          </a:p>
          <a:p>
            <a:pPr marL="761238" lvl="1" indent="-514350">
              <a:buFont typeface="+mj-lt"/>
              <a:buAutoNum type="alphaLcPeriod"/>
            </a:pPr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0"/>
            <a:ext cx="6096000" cy="2727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2800" dirty="0" smtClean="0"/>
              <a:t>The Voyages of </a:t>
            </a:r>
            <a:r>
              <a:rPr lang="en-US" sz="2800" dirty="0" err="1" smtClean="0"/>
              <a:t>Zheng</a:t>
            </a:r>
            <a:r>
              <a:rPr lang="en-US" sz="2800" dirty="0" smtClean="0"/>
              <a:t> He &amp; The Ming Dynasty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 startAt="4"/>
            </a:pPr>
            <a:r>
              <a:rPr lang="en-US" sz="2200" dirty="0" smtClean="0"/>
              <a:t>Voyages ranged from Southeast </a:t>
            </a:r>
            <a:r>
              <a:rPr lang="en-US" sz="2200" b="1" u="sng" dirty="0" smtClean="0">
                <a:solidFill>
                  <a:srgbClr val="0070C0"/>
                </a:solidFill>
              </a:rPr>
              <a:t>Asia</a:t>
            </a:r>
            <a:r>
              <a:rPr lang="en-US" sz="2200" dirty="0" smtClean="0"/>
              <a:t> to eastern </a:t>
            </a:r>
            <a:r>
              <a:rPr lang="en-US" sz="2200" b="1" u="sng" dirty="0" smtClean="0">
                <a:solidFill>
                  <a:srgbClr val="0070C0"/>
                </a:solidFill>
              </a:rPr>
              <a:t>Africa</a:t>
            </a:r>
          </a:p>
          <a:p>
            <a:pPr marL="761238" lvl="1" indent="-514350">
              <a:buFont typeface="+mj-lt"/>
              <a:buAutoNum type="alphaLcPeriod" startAt="4"/>
            </a:pPr>
            <a:r>
              <a:rPr lang="en-US" sz="2200" dirty="0" smtClean="0"/>
              <a:t>From </a:t>
            </a:r>
            <a:r>
              <a:rPr lang="en-US" sz="2200" b="1" u="sng" dirty="0" smtClean="0">
                <a:solidFill>
                  <a:srgbClr val="0070C0"/>
                </a:solidFill>
              </a:rPr>
              <a:t>40</a:t>
            </a:r>
            <a:r>
              <a:rPr lang="en-US" sz="2200" dirty="0" smtClean="0"/>
              <a:t> to </a:t>
            </a:r>
            <a:r>
              <a:rPr lang="en-US" sz="2200" b="1" u="sng" dirty="0" smtClean="0">
                <a:solidFill>
                  <a:srgbClr val="0070C0"/>
                </a:solidFill>
              </a:rPr>
              <a:t>300</a:t>
            </a:r>
            <a:r>
              <a:rPr lang="en-US" sz="2200" dirty="0" smtClean="0"/>
              <a:t> ships sailed on each voyage</a:t>
            </a:r>
          </a:p>
          <a:p>
            <a:pPr marL="761238" lvl="1" indent="-514350">
              <a:buFont typeface="+mj-lt"/>
              <a:buAutoNum type="alphaLcPeriod" startAt="4"/>
            </a:pPr>
            <a:r>
              <a:rPr lang="en-US" sz="2200" dirty="0" smtClean="0"/>
              <a:t>Some ships were </a:t>
            </a:r>
            <a:r>
              <a:rPr lang="en-US" sz="2200" b="1" u="sng" dirty="0" smtClean="0">
                <a:solidFill>
                  <a:srgbClr val="0070C0"/>
                </a:solidFill>
              </a:rPr>
              <a:t>400</a:t>
            </a:r>
            <a:r>
              <a:rPr lang="en-US" sz="2200" dirty="0" smtClean="0"/>
              <a:t> feet long (p. 537)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5867400" cy="3336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429000"/>
            <a:ext cx="2362200" cy="3265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0"/>
            <a:ext cx="6350000" cy="401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3467100" cy="436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81400" y="4495800"/>
            <a:ext cx="3352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err="1" smtClean="0"/>
              <a:t>Zheng</a:t>
            </a:r>
            <a:r>
              <a:rPr lang="en-US" sz="4100" dirty="0" smtClean="0"/>
              <a:t> He</a:t>
            </a:r>
            <a:endParaRPr lang="en-US" sz="4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2800" dirty="0" smtClean="0"/>
              <a:t>The Voyages of </a:t>
            </a:r>
            <a:r>
              <a:rPr lang="en-US" sz="2800" dirty="0" err="1" smtClean="0"/>
              <a:t>Zheng</a:t>
            </a:r>
            <a:r>
              <a:rPr lang="en-US" sz="2800" dirty="0" smtClean="0"/>
              <a:t> He &amp; The Ming Dynasty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 startAt="7"/>
            </a:pPr>
            <a:r>
              <a:rPr lang="en-US" sz="1800" dirty="0" smtClean="0"/>
              <a:t>Voyages included </a:t>
            </a:r>
            <a:r>
              <a:rPr lang="en-US" sz="1800" b="1" u="sng" dirty="0" smtClean="0">
                <a:solidFill>
                  <a:srgbClr val="0070C0"/>
                </a:solidFill>
              </a:rPr>
              <a:t>sailors,</a:t>
            </a:r>
            <a:r>
              <a:rPr lang="en-US" sz="1800" dirty="0" smtClean="0"/>
              <a:t> soldiers, </a:t>
            </a:r>
            <a:r>
              <a:rPr lang="en-US" sz="1800" b="1" u="sng" dirty="0" smtClean="0">
                <a:solidFill>
                  <a:srgbClr val="0070C0"/>
                </a:solidFill>
              </a:rPr>
              <a:t>carpenters,</a:t>
            </a:r>
            <a:r>
              <a:rPr lang="en-US" sz="1800" dirty="0" smtClean="0"/>
              <a:t> interpreters, accountants, doctors and </a:t>
            </a:r>
            <a:r>
              <a:rPr lang="en-US" sz="1800" b="1" u="sng" dirty="0" smtClean="0">
                <a:solidFill>
                  <a:srgbClr val="0070C0"/>
                </a:solidFill>
              </a:rPr>
              <a:t>religious</a:t>
            </a:r>
            <a:r>
              <a:rPr lang="en-US" sz="1800" dirty="0" smtClean="0"/>
              <a:t> leaders</a:t>
            </a:r>
          </a:p>
          <a:p>
            <a:pPr marL="761238" lvl="1" indent="-514350">
              <a:buFont typeface="+mj-lt"/>
              <a:buAutoNum type="alphaLcPeriod" startAt="7"/>
            </a:pPr>
            <a:r>
              <a:rPr lang="en-US" sz="1700" dirty="0" smtClean="0"/>
              <a:t>After 7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voyage and </a:t>
            </a:r>
            <a:r>
              <a:rPr lang="en-US" sz="1700" dirty="0" err="1" smtClean="0"/>
              <a:t>Zheng</a:t>
            </a:r>
            <a:r>
              <a:rPr lang="en-US" sz="1700" dirty="0" smtClean="0"/>
              <a:t> He’s death, China withdrew into </a:t>
            </a:r>
            <a:r>
              <a:rPr lang="en-US" sz="1700" b="1" u="sng" dirty="0" smtClean="0">
                <a:solidFill>
                  <a:srgbClr val="0070C0"/>
                </a:solidFill>
              </a:rPr>
              <a:t>isolation</a:t>
            </a:r>
            <a:r>
              <a:rPr lang="en-US" sz="1700" dirty="0" smtClean="0"/>
              <a:t> and </a:t>
            </a:r>
            <a:r>
              <a:rPr lang="en-US" sz="1700" b="1" u="sng" dirty="0" smtClean="0">
                <a:solidFill>
                  <a:srgbClr val="0070C0"/>
                </a:solidFill>
              </a:rPr>
              <a:t>destroyed</a:t>
            </a:r>
            <a:r>
              <a:rPr lang="en-US" sz="1700" dirty="0" smtClean="0"/>
              <a:t> the fleet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352800"/>
            <a:ext cx="5562600" cy="3361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</TotalTime>
  <Words>640</Words>
  <Application>Microsoft Macintosh PowerPoint</Application>
  <PresentationFormat>On-screen Show (4:3)</PresentationFormat>
  <Paragraphs>78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The Age of Exploration </vt:lpstr>
      <vt:lpstr>Constructive Response Question</vt:lpstr>
      <vt:lpstr>What Will We Learn?</vt:lpstr>
      <vt:lpstr>The Age of Exploration</vt:lpstr>
      <vt:lpstr>The Age of Exploration</vt:lpstr>
      <vt:lpstr>The Age of Exploration</vt:lpstr>
      <vt:lpstr>The Age of Exploration</vt:lpstr>
      <vt:lpstr>Slide 8</vt:lpstr>
      <vt:lpstr>The Age of Exploration</vt:lpstr>
      <vt:lpstr>Slide 10</vt:lpstr>
      <vt:lpstr>The Age of Exploration</vt:lpstr>
      <vt:lpstr>The Age of Exploration</vt:lpstr>
      <vt:lpstr>Kowtow</vt:lpstr>
      <vt:lpstr>The Age of Exploration</vt:lpstr>
      <vt:lpstr>Slide 15</vt:lpstr>
      <vt:lpstr>The Age of Exploration</vt:lpstr>
      <vt:lpstr>The Age of Exploration</vt:lpstr>
      <vt:lpstr>The Age of Exploration</vt:lpstr>
      <vt:lpstr>Constructive Response Question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 </dc:title>
  <dc:creator>karl.sagan</dc:creator>
  <cp:lastModifiedBy>Karl Sagan</cp:lastModifiedBy>
  <cp:revision>20</cp:revision>
  <dcterms:created xsi:type="dcterms:W3CDTF">2015-11-23T18:15:02Z</dcterms:created>
  <dcterms:modified xsi:type="dcterms:W3CDTF">2015-11-23T18:16:02Z</dcterms:modified>
</cp:coreProperties>
</file>