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6" r:id="rId2"/>
    <p:sldId id="297" r:id="rId3"/>
    <p:sldId id="316" r:id="rId4"/>
    <p:sldId id="317" r:id="rId5"/>
    <p:sldId id="318" r:id="rId6"/>
    <p:sldId id="319" r:id="rId7"/>
    <p:sldId id="320" r:id="rId8"/>
    <p:sldId id="321" r:id="rId9"/>
    <p:sldId id="31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FF"/>
    <a:srgbClr val="008000"/>
    <a:srgbClr val="006666"/>
    <a:srgbClr val="FF3300"/>
    <a:srgbClr val="0066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1" autoAdjust="0"/>
  </p:normalViewPr>
  <p:slideViewPr>
    <p:cSldViewPr>
      <p:cViewPr varScale="1">
        <p:scale>
          <a:sx n="68" d="100"/>
          <a:sy n="68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F277-ACA5-42D3-A9B1-55D8F96BCB00}" type="datetimeFigureOut">
              <a:rPr lang="en-US" smtClean="0"/>
              <a:pPr/>
              <a:t>7/5/2014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41E4E-D7CD-411D-8BF6-E444F94F97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1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E741-6ECC-43F4-9E24-F5531D8CE890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38E5-57AD-4A89-B2A0-501502406A85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7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DBEC-AC61-46CF-9682-7A9A847BDD0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6711-DB5F-442B-999C-6F35CC4FEDC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EBD3-6743-4A92-9742-80A5D84CA0E7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310E-DAD6-4685-92A8-B137A4BA71D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E8BF-2374-4889-B6A0-AF26742ED146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D3FB-DF39-4086-8233-4C5C38B8CED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D38B-CD38-4F19-A9E9-26272A4B7782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4A05-F91B-4B2C-BF7E-F6CD67D2A9DB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5EB5-1C25-4859-81BC-2615D64257C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EFBD-88AB-42DB-B630-75ACFDD239A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787E-A350-421A-B2FF-3BC3CA33C19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2C02-08D3-4468-8CBF-42994F53D2A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E383-20BA-4A9F-891E-3A12112F9981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3222-85D3-4B29-93C9-622E1F28B86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5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E6C67-FBA7-4A5D-8092-383D9259C3B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6CD5-2E6A-4480-B3F6-FDDBD1FC6D9F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5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12D1-DCA2-40DD-847E-61B6BD7C93D5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1A33-E9B3-490D-A95D-84395EC1580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5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67C4-5795-4E61-BB22-718F1894EE2C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9E45-203C-4CEA-B1F5-F52BB04142E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1ECF7E-A906-465D-9AF8-696B7D4A85D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C77FFD-8D8E-48B5-A632-89633249096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gif"/><Relationship Id="rId5" Type="http://schemas.openxmlformats.org/officeDocument/2006/relationships/image" Target="../media/image4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31242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</a:t>
            </a: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Grammar on the Go!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" y="125849"/>
            <a:ext cx="2670048" cy="11704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Lesson 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5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Make the sentence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corrections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in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red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baseline="0" dirty="0" smtClean="0">
                <a:solidFill>
                  <a:schemeClr val="tx1"/>
                </a:solidFill>
                <a:latin typeface="Comic Sans MS" pitchFamily="66" charset="0"/>
              </a:rPr>
              <a:t>Write</a:t>
            </a: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 the </a:t>
            </a:r>
            <a:r>
              <a:rPr lang="en-US" sz="4800" b="1" dirty="0" smtClean="0">
                <a:solidFill>
                  <a:srgbClr val="0070C0"/>
                </a:solidFill>
                <a:latin typeface="Comic Sans MS" pitchFamily="66" charset="0"/>
              </a:rPr>
              <a:t>vocabulary words 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in your personal dictionary.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3299" y="5429396"/>
            <a:ext cx="723900" cy="9652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6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8382000" cy="4775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3400" indent="-533400" eaLnBrk="1" hangingPunct="1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533400" indent="-533400" algn="just" eaLnBrk="1" hangingPunct="1"/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  The students at the back of the classroom was 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cordial 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when I walked passed her and secured an empty seat.</a:t>
            </a:r>
          </a:p>
          <a:p>
            <a:pPr marL="533400" indent="-533400" eaLnBrk="1" hangingPunct="1"/>
            <a:endParaRPr lang="en-US" sz="2800" b="1" dirty="0" smtClean="0"/>
          </a:p>
          <a:p>
            <a:pPr marL="533400" indent="-533400" eaLnBrk="1" hangingPunct="1"/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Sentence Identification</a:t>
            </a:r>
            <a:r>
              <a:rPr lang="en-US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– Compound, Complex, Simple, Compound/Complex</a:t>
            </a:r>
          </a:p>
          <a:p>
            <a:pPr marL="533400" indent="-533400" eaLnBrk="1" hangingPunct="1"/>
            <a:endParaRPr lang="en-US" sz="17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r>
              <a:rPr lang="en-US" sz="1700" b="1" dirty="0" smtClean="0">
                <a:solidFill>
                  <a:schemeClr val="tx1"/>
                </a:solidFill>
                <a:latin typeface="Comic Sans MS" pitchFamily="66" charset="0"/>
              </a:rPr>
              <a:t>Type of Sentence(s) – Declarative, Imperative, Interrogative, Exclamatory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" y="128016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Sentence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71800" y="609600"/>
            <a:ext cx="6172200" cy="6858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8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Grammar </a:t>
            </a:r>
            <a: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on the Go!</a:t>
            </a:r>
            <a:b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Express</a:t>
            </a:r>
            <a:endParaRPr lang="en-US" sz="4000" b="1" i="1" dirty="0">
              <a:solidFill>
                <a:schemeClr val="bg1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5105400"/>
            <a:ext cx="723900" cy="9652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Corrections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5105400"/>
          </a:xfrm>
          <a:prstGeom prst="rect">
            <a:avLst/>
          </a:prstGeom>
          <a:solidFill>
            <a:schemeClr val="bg1"/>
          </a:solidFill>
          <a:ln w="19050" cap="rnd" cmpd="sng" algn="ctr">
            <a:solidFill>
              <a:schemeClr val="tx1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533400" indent="-533400" algn="just"/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4000" dirty="0">
                <a:solidFill>
                  <a:schemeClr val="tx1"/>
                </a:solidFill>
                <a:latin typeface="Comic Sans MS" pitchFamily="66" charset="0"/>
              </a:rPr>
              <a:t>The students at the back of the classroom 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were</a:t>
            </a:r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Comic Sans MS" pitchFamily="66" charset="0"/>
              </a:rPr>
              <a:t>cordial</a:t>
            </a:r>
            <a:r>
              <a:rPr lang="en-US" sz="4000" dirty="0">
                <a:solidFill>
                  <a:schemeClr val="tx1"/>
                </a:solidFill>
                <a:latin typeface="Comic Sans MS" pitchFamily="66" charset="0"/>
              </a:rPr>
              <a:t> when I walked 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past</a:t>
            </a:r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them</a:t>
            </a:r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Comic Sans MS" pitchFamily="66" charset="0"/>
              </a:rPr>
              <a:t>and secured an empty seat.</a:t>
            </a: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kumimoji="0" lang="en-US" sz="6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Complex 			         </a:t>
            </a:r>
            <a:r>
              <a:rPr lang="en-US" sz="3000" b="1" dirty="0" smtClean="0">
                <a:solidFill>
                  <a:srgbClr val="C00000"/>
                </a:solidFill>
                <a:latin typeface="Comic Sans MS" pitchFamily="66" charset="0"/>
              </a:rPr>
              <a:t>    Declarative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60914" y="1698171"/>
            <a:ext cx="1904999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Subject/Verb Agreement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2383971"/>
            <a:ext cx="1" cy="112122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774809" y="4845929"/>
            <a:ext cx="2514599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Pronoun/Antecedent Agreement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80" y="5776650"/>
            <a:ext cx="619919" cy="82655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22" y="5657930"/>
            <a:ext cx="663178" cy="871457"/>
          </a:xfrm>
          <a:prstGeom prst="rect">
            <a:avLst/>
          </a:prstGeom>
        </p:spPr>
      </p:pic>
      <p:sp>
        <p:nvSpPr>
          <p:cNvPr id="24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53200" y="6443246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mic Sans MS" pitchFamily="66" charset="0"/>
              </a:rPr>
              <a:t>PowerEd</a:t>
            </a:r>
            <a:r>
              <a:rPr lang="en-US" sz="1600" b="1" dirty="0" smtClean="0">
                <a:latin typeface="Comic Sans MS" pitchFamily="66" charset="0"/>
              </a:rPr>
              <a:t> Plans   2014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2819400" y="5292725"/>
            <a:ext cx="1752600" cy="488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Homophone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4800600" y="4495800"/>
            <a:ext cx="1" cy="39846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438355" y="4495800"/>
            <a:ext cx="1" cy="796925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499965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8494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5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Subject/Verb Agreement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          </a:t>
            </a:r>
            <a:r>
              <a:rPr lang="en-US" sz="3600" b="1" u="sng" dirty="0" smtClean="0">
                <a:solidFill>
                  <a:srgbClr val="FF3300"/>
                </a:solidFill>
                <a:latin typeface="Comic Sans MS" pitchFamily="66" charset="0"/>
              </a:rPr>
              <a:t>Subject</a:t>
            </a:r>
            <a:r>
              <a:rPr lang="en-US" sz="3600" b="1" u="sng" dirty="0" smtClean="0">
                <a:solidFill>
                  <a:schemeClr val="tx1"/>
                </a:solidFill>
                <a:latin typeface="Comic Sans MS" pitchFamily="66" charset="0"/>
              </a:rPr>
              <a:t>/</a:t>
            </a:r>
            <a:r>
              <a:rPr lang="en-US" sz="3600" b="1" u="sng" dirty="0" smtClean="0">
                <a:solidFill>
                  <a:srgbClr val="006666"/>
                </a:solidFill>
                <a:latin typeface="Comic Sans MS" pitchFamily="66" charset="0"/>
              </a:rPr>
              <a:t>Verb</a:t>
            </a:r>
            <a:r>
              <a:rPr lang="en-US" sz="3600" b="1" u="sng" dirty="0" smtClean="0">
                <a:solidFill>
                  <a:schemeClr val="tx1"/>
                </a:solidFill>
                <a:latin typeface="Comic Sans MS" pitchFamily="66" charset="0"/>
              </a:rPr>
              <a:t> Agreement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The </a:t>
            </a:r>
            <a:r>
              <a:rPr lang="en-US" sz="2800" b="1" dirty="0" smtClean="0">
                <a:solidFill>
                  <a:srgbClr val="FF3300"/>
                </a:solidFill>
                <a:latin typeface="Comic Sans MS" pitchFamily="66" charset="0"/>
              </a:rPr>
              <a:t>subject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en-US" sz="2800" b="1" dirty="0" smtClean="0">
                <a:solidFill>
                  <a:srgbClr val="006666"/>
                </a:solidFill>
                <a:latin typeface="Comic Sans MS" pitchFamily="66" charset="0"/>
              </a:rPr>
              <a:t>verb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must agree in number:  both must be </a:t>
            </a:r>
            <a:r>
              <a:rPr lang="en-US" sz="2800" b="1" u="sng" dirty="0" smtClean="0">
                <a:solidFill>
                  <a:schemeClr val="tx1"/>
                </a:solidFill>
                <a:latin typeface="Comic Sans MS" pitchFamily="66" charset="0"/>
              </a:rPr>
              <a:t>singular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, or both must be (plural).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791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500" dirty="0" smtClean="0">
                <a:solidFill>
                  <a:srgbClr val="000000"/>
                </a:solidFill>
                <a:latin typeface="Comic Sans MS" pitchFamily="66" charset="0"/>
              </a:rPr>
              <a:t>	The </a:t>
            </a:r>
            <a:r>
              <a:rPr lang="en-US" sz="3500" b="1" dirty="0" smtClean="0">
                <a:solidFill>
                  <a:srgbClr val="FF0000"/>
                </a:solidFill>
                <a:latin typeface="Comic Sans MS" pitchFamily="66" charset="0"/>
              </a:rPr>
              <a:t>(students)</a:t>
            </a:r>
            <a:r>
              <a:rPr lang="en-US" sz="35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at the back of the classroom </a:t>
            </a:r>
            <a:r>
              <a:rPr lang="en-US" sz="3500" b="1" dirty="0" smtClean="0">
                <a:solidFill>
                  <a:srgbClr val="006666"/>
                </a:solidFill>
                <a:latin typeface="Comic Sans MS" pitchFamily="66" charset="0"/>
              </a:rPr>
              <a:t>(were) </a:t>
            </a:r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cordial when I walked past them and secured an empty seat.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63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5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Homophone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247" y="1645831"/>
            <a:ext cx="7232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500" b="1" dirty="0">
                <a:latin typeface="Comic Sans MS" pitchFamily="66" charset="0"/>
              </a:rPr>
              <a:t>	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3648" cy="2292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Homophone</a:t>
            </a:r>
          </a:p>
          <a:p>
            <a:pPr algn="just"/>
            <a:r>
              <a:rPr lang="en-US" sz="2500" dirty="0">
                <a:latin typeface="Comic Sans MS" pitchFamily="66" charset="0"/>
              </a:rPr>
              <a:t>One of two or more </a:t>
            </a:r>
            <a:r>
              <a:rPr lang="en-US" sz="2500" dirty="0" smtClean="0">
                <a:latin typeface="Comic Sans MS" pitchFamily="66" charset="0"/>
              </a:rPr>
              <a:t>words that </a:t>
            </a:r>
            <a:r>
              <a:rPr lang="en-US" sz="2500" dirty="0">
                <a:latin typeface="Comic Sans MS" pitchFamily="66" charset="0"/>
              </a:rPr>
              <a:t>are pronounced the same but differ in meaning, origin, and sometimes spelling</a:t>
            </a:r>
            <a:r>
              <a:rPr lang="en-US" sz="2500" dirty="0" smtClean="0">
                <a:latin typeface="Comic Sans MS" pitchFamily="66" charset="0"/>
              </a:rPr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omic Sans MS" pitchFamily="66" charset="0"/>
              </a:rPr>
              <a:t>“</a:t>
            </a:r>
            <a:r>
              <a:rPr lang="en-US" sz="25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past</a:t>
            </a:r>
            <a:r>
              <a:rPr lang="en-US" sz="2500" dirty="0" smtClean="0">
                <a:latin typeface="Comic Sans MS" pitchFamily="66" charset="0"/>
              </a:rPr>
              <a:t>” </a:t>
            </a:r>
            <a:r>
              <a:rPr lang="en-US" sz="2400" dirty="0" smtClean="0">
                <a:latin typeface="Comic Sans MS" panose="030F0702030302020204" pitchFamily="66" charset="0"/>
              </a:rPr>
              <a:t>is no </a:t>
            </a:r>
            <a:r>
              <a:rPr lang="en-US" sz="2400" dirty="0">
                <a:latin typeface="Comic Sans MS" panose="030F0702030302020204" pitchFamily="66" charset="0"/>
              </a:rPr>
              <a:t>longer current; gone by; over</a:t>
            </a:r>
            <a:r>
              <a:rPr lang="en-US" sz="2400" dirty="0" smtClean="0">
                <a:latin typeface="Comic Sans MS" pitchFamily="66" charset="0"/>
              </a:rPr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Comic Sans MS" pitchFamily="66" charset="0"/>
              </a:rPr>
              <a:t>“</a:t>
            </a:r>
            <a:r>
              <a:rPr lang="en-US" sz="25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passed</a:t>
            </a:r>
            <a:r>
              <a:rPr lang="en-US" sz="2500" dirty="0" smtClean="0">
                <a:latin typeface="Comic Sans MS" pitchFamily="66" charset="0"/>
              </a:rPr>
              <a:t>” is </a:t>
            </a:r>
            <a:r>
              <a:rPr lang="en-US" sz="2400" dirty="0">
                <a:latin typeface="Comic Sans MS" panose="030F0702030302020204" pitchFamily="66" charset="0"/>
              </a:rPr>
              <a:t>move, proceed, </a:t>
            </a:r>
            <a:r>
              <a:rPr lang="en-US" sz="2400" dirty="0" smtClean="0">
                <a:latin typeface="Comic Sans MS" panose="030F0702030302020204" pitchFamily="66" charset="0"/>
              </a:rPr>
              <a:t>go.</a:t>
            </a:r>
            <a:endParaRPr lang="en-US" sz="2400" b="1" dirty="0">
              <a:latin typeface="Comic Sans MS" pitchFamily="66" charset="0"/>
            </a:endParaRPr>
          </a:p>
        </p:txBody>
      </p:sp>
      <p:pic>
        <p:nvPicPr>
          <p:cNvPr id="10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68687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/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500" dirty="0" smtClean="0">
                <a:solidFill>
                  <a:srgbClr val="000000"/>
                </a:solidFill>
                <a:latin typeface="Comic Sans MS" pitchFamily="66" charset="0"/>
              </a:rPr>
              <a:t>The </a:t>
            </a:r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students at the back of the classroom were cordial when I walked </a:t>
            </a:r>
            <a:r>
              <a:rPr lang="en-US" sz="35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past</a:t>
            </a:r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 them and secured an empty seat.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6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lang="en-US" sz="38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4000" b="1" dirty="0" err="1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lang="en-US" sz="4000" b="1" i="1" dirty="0">
              <a:solidFill>
                <a:prstClr val="white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24649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2-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35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Pronoun/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Antecedent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247" y="1645831"/>
            <a:ext cx="7232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  <a:defRPr/>
            </a:pPr>
            <a:r>
              <a:rPr lang="en-US" sz="4500" b="1" dirty="0">
                <a:solidFill>
                  <a:prstClr val="black"/>
                </a:solidFill>
                <a:latin typeface="Comic Sans MS" pitchFamily="66" charset="0"/>
              </a:rPr>
              <a:t>	</a:t>
            </a:r>
            <a:endParaRPr lang="en-US" sz="45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3648" cy="2587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66"/>
                </a:solidFill>
                <a:latin typeface="Comic Sans MS" pitchFamily="66" charset="0"/>
              </a:rPr>
              <a:t>Pronoun</a:t>
            </a:r>
            <a:r>
              <a:rPr lang="en-US" sz="3600" b="1" u="sng" dirty="0" smtClean="0">
                <a:solidFill>
                  <a:srgbClr val="00B0F0"/>
                </a:solidFill>
                <a:latin typeface="Comic Sans MS" pitchFamily="66" charset="0"/>
              </a:rPr>
              <a:t>/Antecedent Agreement</a:t>
            </a:r>
          </a:p>
          <a:p>
            <a:pPr algn="ctr"/>
            <a:endParaRPr lang="en-US" sz="1100" b="1" u="sng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just"/>
            <a:r>
              <a:rPr lang="en-US" sz="2600" dirty="0">
                <a:latin typeface="Comic Sans MS" pitchFamily="66" charset="0"/>
                <a:ea typeface="Times New Roman"/>
              </a:rPr>
              <a:t>A </a:t>
            </a:r>
            <a:r>
              <a:rPr lang="en-US" sz="2600" b="1" dirty="0">
                <a:solidFill>
                  <a:srgbClr val="FF0066"/>
                </a:solidFill>
                <a:latin typeface="Comic Sans MS" pitchFamily="66" charset="0"/>
                <a:ea typeface="Times New Roman"/>
              </a:rPr>
              <a:t>pronoun</a:t>
            </a:r>
            <a:r>
              <a:rPr lang="en-US" sz="2600" dirty="0">
                <a:latin typeface="Comic Sans MS" pitchFamily="66" charset="0"/>
                <a:ea typeface="Times New Roman"/>
              </a:rPr>
              <a:t> is a word used to stand for (or take the place of) a </a:t>
            </a:r>
            <a:r>
              <a:rPr lang="en-US" sz="2600" b="1" dirty="0">
                <a:solidFill>
                  <a:srgbClr val="00B0F0"/>
                </a:solidFill>
                <a:latin typeface="Comic Sans MS" pitchFamily="66" charset="0"/>
                <a:ea typeface="Times New Roman"/>
              </a:rPr>
              <a:t>noun</a:t>
            </a:r>
            <a:r>
              <a:rPr lang="en-US" sz="2600" dirty="0" smtClean="0">
                <a:latin typeface="Comic Sans MS" pitchFamily="66" charset="0"/>
                <a:ea typeface="Times New Roman"/>
              </a:rPr>
              <a:t>. </a:t>
            </a:r>
            <a:r>
              <a:rPr lang="en-US" sz="2600" dirty="0">
                <a:latin typeface="Comic Sans MS" pitchFamily="66" charset="0"/>
                <a:ea typeface="Times New Roman"/>
              </a:rPr>
              <a:t>An </a:t>
            </a:r>
            <a:r>
              <a:rPr lang="en-US" sz="2600" b="1" dirty="0" smtClean="0">
                <a:solidFill>
                  <a:srgbClr val="00B0F0"/>
                </a:solidFill>
                <a:latin typeface="Comic Sans MS" pitchFamily="66" charset="0"/>
                <a:ea typeface="Times New Roman"/>
              </a:rPr>
              <a:t>antecedent</a:t>
            </a:r>
            <a:r>
              <a:rPr lang="en-US" sz="2600" dirty="0" smtClean="0">
                <a:latin typeface="Comic Sans MS" pitchFamily="66" charset="0"/>
                <a:ea typeface="Times New Roman"/>
              </a:rPr>
              <a:t> </a:t>
            </a:r>
            <a:r>
              <a:rPr lang="en-US" sz="2600" dirty="0">
                <a:latin typeface="Comic Sans MS" pitchFamily="66" charset="0"/>
                <a:ea typeface="Times New Roman"/>
              </a:rPr>
              <a:t>is a word for which a pronoun </a:t>
            </a:r>
            <a:r>
              <a:rPr lang="en-US" sz="2600" dirty="0" smtClean="0">
                <a:latin typeface="Comic Sans MS" pitchFamily="66" charset="0"/>
                <a:ea typeface="Times New Roman"/>
              </a:rPr>
              <a:t>stands. Both the pronoun and the antecedent must be </a:t>
            </a:r>
            <a:r>
              <a:rPr lang="en-US" sz="2600" b="1" u="sng" dirty="0" smtClean="0">
                <a:latin typeface="Comic Sans MS" pitchFamily="66" charset="0"/>
                <a:ea typeface="Times New Roman"/>
              </a:rPr>
              <a:t>singular</a:t>
            </a:r>
            <a:r>
              <a:rPr lang="en-US" sz="2600" dirty="0" smtClean="0">
                <a:latin typeface="Comic Sans MS" pitchFamily="66" charset="0"/>
                <a:ea typeface="Times New Roman"/>
              </a:rPr>
              <a:t> or </a:t>
            </a:r>
            <a:r>
              <a:rPr lang="en-US" sz="2600" b="1" dirty="0" smtClean="0">
                <a:latin typeface="Comic Sans MS" pitchFamily="66" charset="0"/>
                <a:ea typeface="Times New Roman"/>
              </a:rPr>
              <a:t>(plural)</a:t>
            </a:r>
            <a:r>
              <a:rPr lang="en-US" sz="2600" dirty="0" smtClean="0">
                <a:latin typeface="Comic Sans MS" pitchFamily="66" charset="0"/>
                <a:ea typeface="Times New Roman"/>
              </a:rPr>
              <a:t>.</a:t>
            </a:r>
            <a:endParaRPr lang="en-US" sz="26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0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033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408" y="1752600"/>
            <a:ext cx="545592" cy="356568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/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500" dirty="0" smtClean="0">
                <a:solidFill>
                  <a:srgbClr val="000000"/>
                </a:solidFill>
                <a:latin typeface="Comic Sans MS" pitchFamily="66" charset="0"/>
              </a:rPr>
              <a:t>The </a:t>
            </a:r>
            <a:r>
              <a:rPr lang="en-US" sz="3500" b="1" dirty="0" smtClean="0">
                <a:solidFill>
                  <a:srgbClr val="00B0F0"/>
                </a:solidFill>
                <a:latin typeface="Comic Sans MS" pitchFamily="66" charset="0"/>
              </a:rPr>
              <a:t>(students)</a:t>
            </a:r>
            <a:r>
              <a:rPr lang="en-US" sz="35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at the back of the classroom were cordial when I walked past </a:t>
            </a:r>
            <a:r>
              <a:rPr lang="en-US" sz="3500" b="1" dirty="0" smtClean="0">
                <a:solidFill>
                  <a:srgbClr val="FF0066"/>
                </a:solidFill>
                <a:latin typeface="Comic Sans MS" pitchFamily="66" charset="0"/>
              </a:rPr>
              <a:t>(them)</a:t>
            </a:r>
            <a:r>
              <a:rPr lang="en-US" sz="35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and secured an empty seat.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9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8015"/>
            <a:ext cx="2667000" cy="93871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5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Complex Sentence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/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350" b="1" u="sng" dirty="0" smtClean="0">
                <a:solidFill>
                  <a:srgbClr val="C00000"/>
                </a:solidFill>
                <a:latin typeface="Comic Sans MS" pitchFamily="66" charset="0"/>
              </a:rPr>
              <a:t>The </a:t>
            </a:r>
            <a:r>
              <a:rPr lang="en-US" sz="3350" b="1" u="sng" dirty="0">
                <a:solidFill>
                  <a:srgbClr val="C00000"/>
                </a:solidFill>
                <a:latin typeface="Comic Sans MS" pitchFamily="66" charset="0"/>
              </a:rPr>
              <a:t>students at the back of the classroom were cordial </a:t>
            </a:r>
            <a:r>
              <a:rPr lang="en-US" sz="3350" b="1" i="1" u="sng" dirty="0">
                <a:solidFill>
                  <a:srgbClr val="0070C0"/>
                </a:solidFill>
                <a:latin typeface="Comic Sans MS" pitchFamily="66" charset="0"/>
              </a:rPr>
              <a:t>when</a:t>
            </a:r>
            <a:r>
              <a:rPr lang="en-US" sz="3350" b="1" u="sng" dirty="0">
                <a:solidFill>
                  <a:srgbClr val="008000"/>
                </a:solidFill>
                <a:latin typeface="Comic Sans MS" pitchFamily="66" charset="0"/>
              </a:rPr>
              <a:t> I walked past them and secured an empty seat</a:t>
            </a:r>
            <a:r>
              <a:rPr lang="en-US" sz="3350" dirty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Placeholder 13"/>
          <p:cNvSpPr txBox="1">
            <a:spLocks/>
          </p:cNvSpPr>
          <p:nvPr/>
        </p:nvSpPr>
        <p:spPr bwMode="auto">
          <a:xfrm>
            <a:off x="179221" y="1676400"/>
            <a:ext cx="8686800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300" b="1" u="sng" dirty="0" smtClean="0">
                <a:solidFill>
                  <a:srgbClr val="0070C0"/>
                </a:solidFill>
                <a:latin typeface="Comic Sans MS" pitchFamily="66" charset="0"/>
              </a:rPr>
              <a:t>Complex Sentence</a:t>
            </a:r>
          </a:p>
          <a:p>
            <a:pPr algn="just"/>
            <a:r>
              <a:rPr lang="en-US" sz="2400" dirty="0">
                <a:latin typeface="Comic Sans MS" pitchFamily="66" charset="0"/>
              </a:rPr>
              <a:t>A complex sentence has an </a:t>
            </a:r>
            <a:r>
              <a:rPr lang="en-US" sz="2400" b="1" u="sng" dirty="0">
                <a:solidFill>
                  <a:srgbClr val="C00000"/>
                </a:solidFill>
                <a:latin typeface="Comic Sans MS" pitchFamily="66" charset="0"/>
              </a:rPr>
              <a:t>independent clause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joined by one or more </a:t>
            </a:r>
            <a:r>
              <a:rPr lang="en-US" sz="2400" b="1" u="sng" dirty="0">
                <a:solidFill>
                  <a:srgbClr val="006600"/>
                </a:solidFill>
                <a:latin typeface="Comic Sans MS" pitchFamily="66" charset="0"/>
              </a:rPr>
              <a:t>dependent clauses</a:t>
            </a:r>
            <a:r>
              <a:rPr lang="en-US" sz="2400" dirty="0">
                <a:latin typeface="Comic Sans MS" pitchFamily="66" charset="0"/>
              </a:rPr>
              <a:t>. A complex sentence always has a subordinator such as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because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since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after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although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dirty="0">
                <a:latin typeface="Comic Sans MS" pitchFamily="66" charset="0"/>
              </a:rPr>
              <a:t>or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when</a:t>
            </a:r>
            <a:r>
              <a:rPr lang="en-US" sz="2400" dirty="0">
                <a:latin typeface="Comic Sans MS" pitchFamily="66" charset="0"/>
              </a:rPr>
              <a:t> or a relative pronoun such as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that</a:t>
            </a:r>
            <a:r>
              <a:rPr lang="en-US" sz="2400" i="1" dirty="0">
                <a:latin typeface="Comic Sans MS" pitchFamily="66" charset="0"/>
              </a:rPr>
              <a:t>,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who</a:t>
            </a:r>
            <a:r>
              <a:rPr lang="en-US" sz="2400" i="1" dirty="0">
                <a:latin typeface="Comic Sans MS" pitchFamily="66" charset="0"/>
              </a:rPr>
              <a:t>,</a:t>
            </a:r>
            <a:r>
              <a:rPr lang="en-US" sz="2400" dirty="0">
                <a:latin typeface="Comic Sans MS" pitchFamily="66" charset="0"/>
              </a:rPr>
              <a:t> or</a:t>
            </a:r>
            <a:r>
              <a:rPr lang="en-US" sz="2400" i="1" dirty="0">
                <a:latin typeface="Comic Sans MS" pitchFamily="66" charset="0"/>
              </a:rPr>
              <a:t> </a:t>
            </a:r>
            <a:r>
              <a:rPr lang="en-US" sz="2400" b="1" i="1" u="sng" dirty="0">
                <a:solidFill>
                  <a:srgbClr val="0070C0"/>
                </a:solidFill>
                <a:latin typeface="Comic Sans MS" pitchFamily="66" charset="0"/>
              </a:rPr>
              <a:t>which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932" y="1371600"/>
            <a:ext cx="778847" cy="1038463"/>
          </a:xfrm>
          <a:prstGeom prst="rect">
            <a:avLst/>
          </a:prstGeom>
        </p:spPr>
      </p:pic>
      <p:pic>
        <p:nvPicPr>
          <p:cNvPr id="14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11146"/>
            <a:ext cx="672877" cy="57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0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5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Declarative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3648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en-US" sz="4300" b="1" u="sng" dirty="0" smtClean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</a:p>
          <a:p>
            <a:endParaRPr lang="en-US" b="1" dirty="0">
              <a:latin typeface="Comic Sans MS" pitchFamily="66" charset="0"/>
            </a:endParaRPr>
          </a:p>
          <a:p>
            <a:pPr algn="just"/>
            <a:r>
              <a:rPr lang="en-US" sz="3400" b="1" dirty="0" smtClean="0">
                <a:latin typeface="Comic Sans MS" pitchFamily="66" charset="0"/>
              </a:rPr>
              <a:t>A </a:t>
            </a:r>
            <a:r>
              <a:rPr lang="en-US" sz="3400" b="1" dirty="0">
                <a:latin typeface="Comic Sans MS" pitchFamily="66" charset="0"/>
              </a:rPr>
              <a:t>sentence in </a:t>
            </a:r>
            <a:r>
              <a:rPr lang="en-US" sz="3400" b="1" dirty="0" smtClean="0">
                <a:latin typeface="Comic Sans MS" pitchFamily="66" charset="0"/>
              </a:rPr>
              <a:t>the </a:t>
            </a:r>
            <a:r>
              <a:rPr lang="en-US" sz="3400" b="1" dirty="0">
                <a:latin typeface="Comic Sans MS" pitchFamily="66" charset="0"/>
              </a:rPr>
              <a:t>form of a statement.  In a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latin typeface="Comic Sans MS" pitchFamily="66" charset="0"/>
              </a:rPr>
              <a:t>, the subject normally precedes the verb.  A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400" b="1" dirty="0">
                <a:solidFill>
                  <a:srgbClr val="CC00FF"/>
                </a:solidFill>
                <a:latin typeface="Comic Sans MS" pitchFamily="66" charset="0"/>
              </a:rPr>
              <a:t>declarative sentence</a:t>
            </a:r>
            <a:r>
              <a:rPr lang="en-US" sz="3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>
                <a:latin typeface="Comic Sans MS" pitchFamily="66" charset="0"/>
              </a:rPr>
              <a:t>ends with a </a:t>
            </a:r>
            <a:r>
              <a:rPr lang="en-US" sz="3400" b="1" dirty="0">
                <a:solidFill>
                  <a:srgbClr val="C00000"/>
                </a:solidFill>
                <a:latin typeface="Comic Sans MS" pitchFamily="66" charset="0"/>
              </a:rPr>
              <a:t>period</a:t>
            </a:r>
            <a:r>
              <a:rPr lang="en-US" sz="3400" b="1" dirty="0">
                <a:latin typeface="Comic Sans MS" pitchFamily="66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295400"/>
            <a:ext cx="790269" cy="1038463"/>
          </a:xfrm>
          <a:prstGeom prst="rect">
            <a:avLst/>
          </a:prstGeom>
        </p:spPr>
      </p:pic>
      <p:sp>
        <p:nvSpPr>
          <p:cNvPr id="13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20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/>
            <a:r>
              <a:rPr lang="en-US" sz="35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3500" b="1" dirty="0" smtClean="0">
                <a:solidFill>
                  <a:srgbClr val="CC00FF"/>
                </a:solidFill>
                <a:latin typeface="Comic Sans MS" pitchFamily="66" charset="0"/>
              </a:rPr>
              <a:t>The </a:t>
            </a:r>
            <a:r>
              <a:rPr lang="en-US" sz="3500" b="1" dirty="0">
                <a:solidFill>
                  <a:srgbClr val="CC00FF"/>
                </a:solidFill>
                <a:latin typeface="Comic Sans MS" pitchFamily="66" charset="0"/>
              </a:rPr>
              <a:t>students at the back of the classroom were cordial when I walked past them and secured an empty seat</a:t>
            </a:r>
            <a:r>
              <a:rPr lang="en-US" sz="3500" b="1" dirty="0">
                <a:solidFill>
                  <a:srgbClr val="C00000"/>
                </a:solidFill>
                <a:latin typeface="Broadway" panose="04040905080B02020502" pitchFamily="82" charset="0"/>
              </a:rPr>
              <a:t>.</a:t>
            </a:r>
          </a:p>
        </p:txBody>
      </p:sp>
      <p:pic>
        <p:nvPicPr>
          <p:cNvPr id="21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56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2-5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Vocabulary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latin typeface="Comic Sans MS" pitchFamily="66" charset="0"/>
              </a:rPr>
              <a:t>cordial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Adjective</a:t>
            </a:r>
          </a:p>
          <a:p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600" smtClean="0">
                <a:latin typeface="Comic Sans MS" pitchFamily="66" charset="0"/>
              </a:rPr>
              <a:t>	warm </a:t>
            </a:r>
            <a:r>
              <a:rPr lang="en-US" sz="3600" dirty="0">
                <a:latin typeface="Comic Sans MS" pitchFamily="66" charset="0"/>
              </a:rPr>
              <a:t>and </a:t>
            </a:r>
            <a:r>
              <a:rPr lang="en-US" sz="3600" dirty="0" smtClean="0">
                <a:latin typeface="Comic Sans MS" pitchFamily="66" charset="0"/>
              </a:rPr>
              <a:t>friendly</a:t>
            </a:r>
            <a:endParaRPr lang="en-U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1253" y="2348084"/>
            <a:ext cx="2084947" cy="473851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340</Words>
  <Application>Microsoft Office PowerPoint</Application>
  <PresentationFormat>On-screen Show (4:3)</PresentationFormat>
  <Paragraphs>90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PowerPoint Presentation</vt:lpstr>
      <vt:lpstr>     Grammar on the Go!         PowerEd Express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“Brevity is the   soul of wit.”</dc:title>
  <dc:creator>Stroud</dc:creator>
  <cp:lastModifiedBy>jamie</cp:lastModifiedBy>
  <cp:revision>174</cp:revision>
  <dcterms:created xsi:type="dcterms:W3CDTF">2012-06-18T00:40:39Z</dcterms:created>
  <dcterms:modified xsi:type="dcterms:W3CDTF">2014-07-05T15:15:51Z</dcterms:modified>
</cp:coreProperties>
</file>