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Source Code Pro" panose="020B0604020202020204" charset="0"/>
      <p:regular r:id="rId18"/>
      <p:bold r:id="rId19"/>
      <p:italic r:id="rId20"/>
      <p:boldItalic r:id="rId21"/>
    </p:embeddedFont>
    <p:embeddedFont>
      <p:font typeface="Short Stack" panose="020B0604020202020204" charset="0"/>
      <p:regular r:id="rId22"/>
    </p:embeddedFont>
    <p:embeddedFont>
      <p:font typeface="Amatic SC" panose="020B0604020202020204" charset="-79"/>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92" y="1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06337151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c6f75fc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c6f75fc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9458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dc0f02eb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dc0f02eb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2564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dc0f02eb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dc0f02eb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8652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bf7548bb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bf7548bb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0748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9bf7548bb9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9bf7548bb9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1917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bf7548bb9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9bf7548bb9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9118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bf7548bb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bf7548bb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290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9ce037f126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9ce037f126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43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9db0903ea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9db0903ea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558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c6f75fce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c6f75fce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5684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db0903ead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db0903ea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264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b0903ea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b0903ea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2209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dc0f02e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dc0f02e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4489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db0903ead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db0903ead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7936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bf7548bb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bf7548bb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15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892969" y="1352848"/>
            <a:ext cx="7358100" cy="1339500"/>
          </a:xfrm>
          <a:prstGeom prst="rect">
            <a:avLst/>
          </a:prstGeom>
          <a:noFill/>
          <a:ln>
            <a:noFill/>
          </a:ln>
        </p:spPr>
        <p:txBody>
          <a:bodyPr spcFirstLastPara="1" wrap="square" lIns="32750" tIns="32750" rIns="32750" bIns="32750" anchor="b" anchorCtr="0">
            <a:noAutofit/>
          </a:bodyPr>
          <a:lstStyle>
            <a:lvl1pPr lvl="0" algn="ctr" rtl="0">
              <a:spcBef>
                <a:spcPts val="0"/>
              </a:spcBef>
              <a:spcAft>
                <a:spcPts val="0"/>
              </a:spcAft>
              <a:buSzPts val="4200"/>
              <a:buNone/>
              <a:defRPr/>
            </a:lvl1pPr>
            <a:lvl2pPr lvl="1" algn="ctr" rtl="0">
              <a:spcBef>
                <a:spcPts val="0"/>
              </a:spcBef>
              <a:spcAft>
                <a:spcPts val="0"/>
              </a:spcAft>
              <a:buSzPts val="4200"/>
              <a:buNone/>
              <a:defRPr/>
            </a:lvl2pPr>
            <a:lvl3pPr lvl="2" algn="ctr" rtl="0">
              <a:spcBef>
                <a:spcPts val="0"/>
              </a:spcBef>
              <a:spcAft>
                <a:spcPts val="0"/>
              </a:spcAft>
              <a:buSzPts val="4200"/>
              <a:buNone/>
              <a:defRPr/>
            </a:lvl3pPr>
            <a:lvl4pPr lvl="3" algn="ctr" rtl="0">
              <a:spcBef>
                <a:spcPts val="0"/>
              </a:spcBef>
              <a:spcAft>
                <a:spcPts val="0"/>
              </a:spcAft>
              <a:buSzPts val="4200"/>
              <a:buNone/>
              <a:defRPr/>
            </a:lvl4pPr>
            <a:lvl5pPr lvl="4" algn="ctr" rtl="0">
              <a:spcBef>
                <a:spcPts val="0"/>
              </a:spcBef>
              <a:spcAft>
                <a:spcPts val="0"/>
              </a:spcAft>
              <a:buSzPts val="4200"/>
              <a:buNone/>
              <a:defRPr/>
            </a:lvl5pPr>
            <a:lvl6pPr lvl="5" algn="ctr" rtl="0">
              <a:spcBef>
                <a:spcPts val="0"/>
              </a:spcBef>
              <a:spcAft>
                <a:spcPts val="0"/>
              </a:spcAft>
              <a:buSzPts val="4200"/>
              <a:buNone/>
              <a:defRPr/>
            </a:lvl6pPr>
            <a:lvl7pPr lvl="6" algn="ctr" rtl="0">
              <a:spcBef>
                <a:spcPts val="0"/>
              </a:spcBef>
              <a:spcAft>
                <a:spcPts val="0"/>
              </a:spcAft>
              <a:buSzPts val="4200"/>
              <a:buNone/>
              <a:defRPr/>
            </a:lvl7pPr>
            <a:lvl8pPr lvl="7" algn="ctr" rtl="0">
              <a:spcBef>
                <a:spcPts val="0"/>
              </a:spcBef>
              <a:spcAft>
                <a:spcPts val="0"/>
              </a:spcAft>
              <a:buSzPts val="4200"/>
              <a:buNone/>
              <a:defRPr/>
            </a:lvl8pPr>
            <a:lvl9pPr lvl="8" algn="ctr" rtl="0">
              <a:spcBef>
                <a:spcPts val="0"/>
              </a:spcBef>
              <a:spcAft>
                <a:spcPts val="0"/>
              </a:spcAft>
              <a:buSzPts val="4200"/>
              <a:buNone/>
              <a:defRPr/>
            </a:lvl9pPr>
          </a:lstStyle>
          <a:p>
            <a:endParaRPr/>
          </a:p>
        </p:txBody>
      </p:sp>
      <p:sp>
        <p:nvSpPr>
          <p:cNvPr id="54" name="Google Shape;54;p13"/>
          <p:cNvSpPr txBox="1">
            <a:spLocks noGrp="1"/>
          </p:cNvSpPr>
          <p:nvPr>
            <p:ph type="body" idx="1"/>
          </p:nvPr>
        </p:nvSpPr>
        <p:spPr>
          <a:xfrm>
            <a:off x="892969" y="2745879"/>
            <a:ext cx="7358100" cy="770100"/>
          </a:xfrm>
          <a:prstGeom prst="rect">
            <a:avLst/>
          </a:prstGeom>
          <a:noFill/>
          <a:ln>
            <a:noFill/>
          </a:ln>
        </p:spPr>
        <p:txBody>
          <a:bodyPr spcFirstLastPara="1" wrap="square" lIns="32750" tIns="32750" rIns="32750" bIns="32750" anchor="t" anchorCtr="0">
            <a:noAutofit/>
          </a:bodyPr>
          <a:lstStyle>
            <a:lvl1pPr marL="457200" lvl="0" indent="-228600" algn="ctr" rtl="0">
              <a:spcBef>
                <a:spcPts val="0"/>
              </a:spcBef>
              <a:spcAft>
                <a:spcPts val="0"/>
              </a:spcAft>
              <a:buSzPts val="1800"/>
              <a:buNone/>
              <a:defRPr/>
            </a:lvl1pPr>
            <a:lvl2pPr marL="914400" lvl="1" indent="-228600" algn="ctr" rtl="0">
              <a:spcBef>
                <a:spcPts val="0"/>
              </a:spcBef>
              <a:spcAft>
                <a:spcPts val="0"/>
              </a:spcAft>
              <a:buSzPts val="1400"/>
              <a:buNone/>
              <a:defRPr/>
            </a:lvl2pPr>
            <a:lvl3pPr marL="1371600" lvl="2" indent="-228600" algn="ctr" rtl="0">
              <a:spcBef>
                <a:spcPts val="0"/>
              </a:spcBef>
              <a:spcAft>
                <a:spcPts val="0"/>
              </a:spcAft>
              <a:buSzPts val="1400"/>
              <a:buNone/>
              <a:defRPr/>
            </a:lvl3pPr>
            <a:lvl4pPr marL="1828800" lvl="3" indent="-228600" algn="ctr" rtl="0">
              <a:spcBef>
                <a:spcPts val="0"/>
              </a:spcBef>
              <a:spcAft>
                <a:spcPts val="0"/>
              </a:spcAft>
              <a:buSzPts val="1400"/>
              <a:buNone/>
              <a:defRPr/>
            </a:lvl4pPr>
            <a:lvl5pPr marL="2286000" lvl="4" indent="-228600" algn="ctr" rtl="0">
              <a:spcBef>
                <a:spcPts val="0"/>
              </a:spcBef>
              <a:spcAft>
                <a:spcPts val="0"/>
              </a:spcAft>
              <a:buSzPts val="1400"/>
              <a:buNone/>
              <a:defRPr/>
            </a:lvl5pPr>
            <a:lvl6pPr marL="2743200" lvl="5" indent="-228600" algn="ctr" rtl="0">
              <a:spcBef>
                <a:spcPts val="0"/>
              </a:spcBef>
              <a:spcAft>
                <a:spcPts val="0"/>
              </a:spcAft>
              <a:buSzPts val="1400"/>
              <a:buNone/>
              <a:defRPr/>
            </a:lvl6pPr>
            <a:lvl7pPr marL="3200400" lvl="6" indent="-228600" algn="ctr" rtl="0">
              <a:spcBef>
                <a:spcPts val="0"/>
              </a:spcBef>
              <a:spcAft>
                <a:spcPts val="0"/>
              </a:spcAft>
              <a:buSzPts val="1400"/>
              <a:buNone/>
              <a:defRPr/>
            </a:lvl7pPr>
            <a:lvl8pPr marL="3657600" lvl="7" indent="-228600" algn="ctr" rtl="0">
              <a:spcBef>
                <a:spcPts val="0"/>
              </a:spcBef>
              <a:spcAft>
                <a:spcPts val="0"/>
              </a:spcAft>
              <a:buSzPts val="1400"/>
              <a:buNone/>
              <a:defRPr/>
            </a:lvl8pPr>
            <a:lvl9pPr marL="4114800" lvl="8" indent="-228600" algn="ctr"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spreadsheets/d/19IWjAGvz5n75QjPq4ticRw3BOCucwl6OeAnETdc_7cI/edit?usp=sharing"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300"/>
              <a:t>Class of 2023 and Beyond Graduation Requirements</a:t>
            </a:r>
            <a:endParaRPr sz="5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Readiness Seals</a:t>
            </a:r>
            <a:endParaRPr>
              <a:solidFill>
                <a:srgbClr val="0000FF"/>
              </a:solidFill>
            </a:endParaRPr>
          </a:p>
        </p:txBody>
      </p:sp>
      <p:sp>
        <p:nvSpPr>
          <p:cNvPr id="115" name="Google Shape;115;p23"/>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In addition to the general requirements and the test/pathway, </a:t>
            </a:r>
            <a:r>
              <a:rPr lang="en" u="sng">
                <a:solidFill>
                  <a:srgbClr val="000000"/>
                </a:solidFill>
                <a:latin typeface="Short Stack"/>
                <a:ea typeface="Short Stack"/>
                <a:cs typeface="Short Stack"/>
                <a:sym typeface="Short Stack"/>
              </a:rPr>
              <a:t>ALL</a:t>
            </a:r>
            <a:r>
              <a:rPr lang="en">
                <a:solidFill>
                  <a:srgbClr val="000000"/>
                </a:solidFill>
                <a:latin typeface="Short Stack"/>
                <a:ea typeface="Short Stack"/>
                <a:cs typeface="Short Stack"/>
                <a:sym typeface="Short Stack"/>
              </a:rPr>
              <a:t> students must also complete 2 readiness seals.</a:t>
            </a:r>
            <a:endParaRPr>
              <a:solidFill>
                <a:srgbClr val="000000"/>
              </a:solidFill>
              <a:latin typeface="Short Stack"/>
              <a:ea typeface="Short Stack"/>
              <a:cs typeface="Short Stack"/>
              <a:sym typeface="Short Stack"/>
            </a:endParaRPr>
          </a:p>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These seals give you the chance to demonstrate academic, technical and professional skills and knowledge that align to your passions, interests and planned next steps after high school.</a:t>
            </a:r>
            <a:endParaRPr>
              <a:solidFill>
                <a:srgbClr val="000000"/>
              </a:solidFill>
              <a:latin typeface="Short Stack"/>
              <a:ea typeface="Short Stack"/>
              <a:cs typeface="Short Stack"/>
              <a:sym typeface="Short Stack"/>
            </a:endParaRPr>
          </a:p>
          <a:p>
            <a:pPr marL="457200" lvl="0" indent="0" algn="l" rtl="0">
              <a:spcBef>
                <a:spcPts val="1600"/>
              </a:spcBef>
              <a:spcAft>
                <a:spcPts val="1600"/>
              </a:spcAft>
              <a:buNone/>
            </a:pPr>
            <a:endParaRPr>
              <a:latin typeface="Short Stack"/>
              <a:ea typeface="Short Stack"/>
              <a:cs typeface="Short Stack"/>
              <a:sym typeface="Short Stack"/>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Readiness Seals</a:t>
            </a:r>
            <a:endParaRPr/>
          </a:p>
        </p:txBody>
      </p:sp>
      <p:sp>
        <p:nvSpPr>
          <p:cNvPr id="121" name="Google Shape;121;p2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700">
                <a:solidFill>
                  <a:srgbClr val="000000"/>
                </a:solidFill>
                <a:latin typeface="Short Stack"/>
                <a:ea typeface="Short Stack"/>
                <a:cs typeface="Short Stack"/>
                <a:sym typeface="Short Stack"/>
              </a:rPr>
              <a:t>At least one of the two readiness seals must be Ohio-designed: </a:t>
            </a:r>
            <a:endParaRPr sz="1700">
              <a:solidFill>
                <a:srgbClr val="000000"/>
              </a:solidFill>
              <a:latin typeface="Short Stack"/>
              <a:ea typeface="Short Stack"/>
              <a:cs typeface="Short Stack"/>
              <a:sym typeface="Short Stack"/>
            </a:endParaRPr>
          </a:p>
          <a:p>
            <a:pPr marL="457200" lvl="0" indent="-317500" algn="l" rtl="0">
              <a:lnSpc>
                <a:spcPct val="100000"/>
              </a:lnSpc>
              <a:spcBef>
                <a:spcPts val="160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OhioMeansJobs Readiness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Industry-Recognized Credential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College-Ready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Military Enlistment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Citizenship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Science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Honors Diploma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Seal of Biliteracy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Technology Seal (Ohio)</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Community Service Seal (Local)</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Fine and Performing Arts Seal (Local) </a:t>
            </a:r>
            <a:endParaRPr sz="1400">
              <a:solidFill>
                <a:srgbClr val="000000"/>
              </a:solidFill>
              <a:latin typeface="Short Stack"/>
              <a:ea typeface="Short Stack"/>
              <a:cs typeface="Short Stack"/>
              <a:sym typeface="Short Stack"/>
            </a:endParaRPr>
          </a:p>
          <a:p>
            <a:pPr marL="457200" lvl="0" indent="-317500" algn="l" rtl="0">
              <a:lnSpc>
                <a:spcPct val="100000"/>
              </a:lnSpc>
              <a:spcBef>
                <a:spcPts val="0"/>
              </a:spcBef>
              <a:spcAft>
                <a:spcPts val="0"/>
              </a:spcAft>
              <a:buClr>
                <a:srgbClr val="000000"/>
              </a:buClr>
              <a:buSzPts val="1400"/>
              <a:buFont typeface="Short Stack"/>
              <a:buChar char="●"/>
            </a:pPr>
            <a:r>
              <a:rPr lang="en" sz="1400">
                <a:solidFill>
                  <a:srgbClr val="000000"/>
                </a:solidFill>
                <a:latin typeface="Short Stack"/>
                <a:ea typeface="Short Stack"/>
                <a:cs typeface="Short Stack"/>
                <a:sym typeface="Short Stack"/>
              </a:rPr>
              <a:t>Student Engagement Seal (Local)</a:t>
            </a:r>
            <a:endParaRPr sz="1400">
              <a:solidFill>
                <a:srgbClr val="000000"/>
              </a:solidFill>
              <a:latin typeface="Short Stack"/>
              <a:ea typeface="Short Stack"/>
              <a:cs typeface="Short Stack"/>
              <a:sym typeface="Short Sta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Student Graduation Plan</a:t>
            </a:r>
            <a:endParaRPr>
              <a:solidFill>
                <a:srgbClr val="0000FF"/>
              </a:solidFill>
            </a:endParaRPr>
          </a:p>
        </p:txBody>
      </p:sp>
      <p:sp>
        <p:nvSpPr>
          <p:cNvPr id="127" name="Google Shape;127;p2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Go back to the Student Graduation Plan and select two seals that you may interested in pursuing.</a:t>
            </a:r>
            <a:endParaRPr>
              <a:solidFill>
                <a:srgbClr val="000000"/>
              </a:solidFill>
              <a:latin typeface="Short Stack"/>
              <a:ea typeface="Short Stack"/>
              <a:cs typeface="Short Stack"/>
              <a:sym typeface="Short Stack"/>
            </a:endParaRPr>
          </a:p>
          <a:p>
            <a:pPr marL="457200" lvl="0" indent="0" algn="l" rtl="0">
              <a:spcBef>
                <a:spcPts val="1600"/>
              </a:spcBef>
              <a:spcAft>
                <a:spcPts val="1600"/>
              </a:spcAft>
              <a:buNone/>
            </a:pPr>
            <a:endParaRPr>
              <a:latin typeface="Short Stack"/>
              <a:ea typeface="Short Stack"/>
              <a:cs typeface="Short Stack"/>
              <a:sym typeface="Short Stack"/>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Homework</a:t>
            </a:r>
            <a:endParaRPr>
              <a:solidFill>
                <a:srgbClr val="0000FF"/>
              </a:solidFill>
            </a:endParaRPr>
          </a:p>
        </p:txBody>
      </p:sp>
      <p:sp>
        <p:nvSpPr>
          <p:cNvPr id="133" name="Google Shape;133;p2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Talk with your parents or guardian about your graduation plan.</a:t>
            </a:r>
            <a:endParaRPr>
              <a:solidFill>
                <a:srgbClr val="000000"/>
              </a:solidFill>
              <a:latin typeface="Short Stack"/>
              <a:ea typeface="Short Stack"/>
              <a:cs typeface="Short Stack"/>
              <a:sym typeface="Short Stack"/>
            </a:endParaRPr>
          </a:p>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Once you made your decision with your parent or guardian print your graduation plan (both pages) and have it signed by your parent and yourself and turn it into the office by October 16th.</a:t>
            </a:r>
            <a:endParaRPr>
              <a:solidFill>
                <a:srgbClr val="000000"/>
              </a:solidFill>
              <a:latin typeface="Short Stack"/>
              <a:ea typeface="Short Stack"/>
              <a:cs typeface="Short Stack"/>
              <a:sym typeface="Short Stack"/>
            </a:endParaRPr>
          </a:p>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Also turn it in on Google Classroom-this will indicate to    Mrs. Boyd that you have finished with your plan. </a:t>
            </a:r>
            <a:endParaRPr>
              <a:solidFill>
                <a:srgbClr val="000000"/>
              </a:solidFill>
              <a:latin typeface="Short Stack"/>
              <a:ea typeface="Short Stack"/>
              <a:cs typeface="Short Stack"/>
              <a:sym typeface="Short Stack"/>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Student Credit Check</a:t>
            </a:r>
            <a:endParaRPr>
              <a:solidFill>
                <a:srgbClr val="0000FF"/>
              </a:solidFill>
            </a:endParaRPr>
          </a:p>
        </p:txBody>
      </p:sp>
      <p:sp>
        <p:nvSpPr>
          <p:cNvPr id="139" name="Google Shape;139;p27"/>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Click on the student credit check document and check all courses the you have </a:t>
            </a:r>
            <a:r>
              <a:rPr lang="en" u="sng">
                <a:solidFill>
                  <a:srgbClr val="000000"/>
                </a:solidFill>
                <a:latin typeface="Short Stack"/>
                <a:ea typeface="Short Stack"/>
                <a:cs typeface="Short Stack"/>
                <a:sym typeface="Short Stack"/>
              </a:rPr>
              <a:t>completed.</a:t>
            </a:r>
            <a:endParaRPr u="sng">
              <a:solidFill>
                <a:srgbClr val="000000"/>
              </a:solidFill>
              <a:latin typeface="Short Stack"/>
              <a:ea typeface="Short Stack"/>
              <a:cs typeface="Short Stack"/>
              <a:sym typeface="Short Stack"/>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Questions?</a:t>
            </a:r>
            <a:endParaRPr>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Google Classroom</a:t>
            </a:r>
            <a:endParaRPr>
              <a:solidFill>
                <a:srgbClr val="0000FF"/>
              </a:solidFill>
            </a:endParaRPr>
          </a:p>
        </p:txBody>
      </p:sp>
      <p:sp>
        <p:nvSpPr>
          <p:cNvPr id="65" name="Google Shape;65;p1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000000"/>
              </a:buClr>
              <a:buSzPts val="2400"/>
              <a:buFont typeface="Short Stack"/>
              <a:buAutoNum type="arabicPeriod"/>
            </a:pPr>
            <a:r>
              <a:rPr lang="en" sz="2400">
                <a:solidFill>
                  <a:srgbClr val="000000"/>
                </a:solidFill>
                <a:latin typeface="Short Stack"/>
                <a:ea typeface="Short Stack"/>
                <a:cs typeface="Short Stack"/>
                <a:sym typeface="Short Stack"/>
              </a:rPr>
              <a:t>Go to google classroom</a:t>
            </a:r>
            <a:endParaRPr sz="2400">
              <a:solidFill>
                <a:srgbClr val="000000"/>
              </a:solidFill>
              <a:latin typeface="Short Stack"/>
              <a:ea typeface="Short Stack"/>
              <a:cs typeface="Short Stack"/>
              <a:sym typeface="Short Stack"/>
            </a:endParaRPr>
          </a:p>
          <a:p>
            <a:pPr marL="457200" lvl="0" indent="-381000" algn="l" rtl="0">
              <a:spcBef>
                <a:spcPts val="0"/>
              </a:spcBef>
              <a:spcAft>
                <a:spcPts val="0"/>
              </a:spcAft>
              <a:buClr>
                <a:srgbClr val="000000"/>
              </a:buClr>
              <a:buSzPts val="2400"/>
              <a:buFont typeface="Short Stack"/>
              <a:buAutoNum type="arabicPeriod"/>
            </a:pPr>
            <a:r>
              <a:rPr lang="en" sz="2400">
                <a:solidFill>
                  <a:srgbClr val="000000"/>
                </a:solidFill>
                <a:latin typeface="Short Stack"/>
                <a:ea typeface="Short Stack"/>
                <a:cs typeface="Short Stack"/>
                <a:sym typeface="Short Stack"/>
              </a:rPr>
              <a:t>Enter Code:</a:t>
            </a:r>
            <a:endParaRPr sz="2400">
              <a:solidFill>
                <a:srgbClr val="000000"/>
              </a:solidFill>
              <a:latin typeface="Short Stack"/>
              <a:ea typeface="Short Stack"/>
              <a:cs typeface="Short Stack"/>
              <a:sym typeface="Short Stack"/>
            </a:endParaRPr>
          </a:p>
          <a:p>
            <a:pPr marL="914400" lvl="1" indent="-381000" algn="l" rtl="0">
              <a:spcBef>
                <a:spcPts val="0"/>
              </a:spcBef>
              <a:spcAft>
                <a:spcPts val="0"/>
              </a:spcAft>
              <a:buClr>
                <a:srgbClr val="000000"/>
              </a:buClr>
              <a:buSzPts val="2400"/>
              <a:buFont typeface="Short Stack"/>
              <a:buAutoNum type="alphaLcPeriod"/>
            </a:pPr>
            <a:r>
              <a:rPr lang="en" sz="2400">
                <a:solidFill>
                  <a:srgbClr val="000000"/>
                </a:solidFill>
                <a:latin typeface="Short Stack"/>
                <a:ea typeface="Short Stack"/>
                <a:cs typeface="Short Stack"/>
                <a:sym typeface="Short Stack"/>
              </a:rPr>
              <a:t>Freshman Class of 2024- jonlld4</a:t>
            </a:r>
            <a:endParaRPr sz="2400">
              <a:solidFill>
                <a:srgbClr val="000000"/>
              </a:solidFill>
              <a:latin typeface="Short Stack"/>
              <a:ea typeface="Short Stack"/>
              <a:cs typeface="Short Stack"/>
              <a:sym typeface="Short Stack"/>
            </a:endParaRPr>
          </a:p>
          <a:p>
            <a:pPr marL="914400" lvl="1" indent="-381000" algn="l" rtl="0">
              <a:spcBef>
                <a:spcPts val="0"/>
              </a:spcBef>
              <a:spcAft>
                <a:spcPts val="0"/>
              </a:spcAft>
              <a:buClr>
                <a:srgbClr val="000000"/>
              </a:buClr>
              <a:buSzPts val="2400"/>
              <a:buFont typeface="Short Stack"/>
              <a:buAutoNum type="alphaLcPeriod"/>
            </a:pPr>
            <a:r>
              <a:rPr lang="en" sz="2400">
                <a:solidFill>
                  <a:srgbClr val="000000"/>
                </a:solidFill>
                <a:latin typeface="Short Stack"/>
                <a:ea typeface="Short Stack"/>
                <a:cs typeface="Short Stack"/>
                <a:sym typeface="Short Stack"/>
              </a:rPr>
              <a:t>Sophomores Class of 2023 - yya7yyr</a:t>
            </a:r>
            <a:endParaRPr sz="2400">
              <a:solidFill>
                <a:srgbClr val="000000"/>
              </a:solidFill>
              <a:latin typeface="Short Stack"/>
              <a:ea typeface="Short Stack"/>
              <a:cs typeface="Short Stack"/>
              <a:sym typeface="Short Stack"/>
            </a:endParaRPr>
          </a:p>
          <a:p>
            <a:pPr marL="457200" lvl="0" indent="0" algn="l" rtl="0">
              <a:spcBef>
                <a:spcPts val="1600"/>
              </a:spcBef>
              <a:spcAft>
                <a:spcPts val="1600"/>
              </a:spcAft>
              <a:buNone/>
            </a:pPr>
            <a:endParaRPr sz="2400">
              <a:solidFill>
                <a:srgbClr val="000000"/>
              </a:solidFill>
              <a:latin typeface="Short Stack"/>
              <a:ea typeface="Short Stack"/>
              <a:cs typeface="Short Stack"/>
              <a:sym typeface="Short St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100">
                <a:solidFill>
                  <a:srgbClr val="0000FF"/>
                </a:solidFill>
              </a:rPr>
              <a:t>Student Graduation Plan</a:t>
            </a:r>
            <a:endParaRPr sz="4100">
              <a:solidFill>
                <a:srgbClr val="0000FF"/>
              </a:solidFill>
            </a:endParaRPr>
          </a:p>
        </p:txBody>
      </p:sp>
      <p:sp>
        <p:nvSpPr>
          <p:cNvPr id="71" name="Google Shape;71;p16"/>
          <p:cNvSpPr txBox="1"/>
          <p:nvPr/>
        </p:nvSpPr>
        <p:spPr>
          <a:xfrm>
            <a:off x="542375" y="1120900"/>
            <a:ext cx="8253000" cy="354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Source Code Pro"/>
              <a:ea typeface="Source Code Pro"/>
              <a:cs typeface="Source Code Pro"/>
              <a:sym typeface="Source Code Pro"/>
            </a:endParaRPr>
          </a:p>
        </p:txBody>
      </p:sp>
      <p:sp>
        <p:nvSpPr>
          <p:cNvPr id="72" name="Google Shape;72;p16">
            <a:hlinkClick r:id="rId3"/>
          </p:cNvPr>
          <p:cNvSpPr txBox="1"/>
          <p:nvPr/>
        </p:nvSpPr>
        <p:spPr>
          <a:xfrm>
            <a:off x="162725" y="1392700"/>
            <a:ext cx="8352600" cy="30000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rgbClr val="000000"/>
              </a:buClr>
              <a:buSzPts val="2400"/>
              <a:buFont typeface="Short Stack"/>
              <a:buAutoNum type="arabicPeriod"/>
            </a:pPr>
            <a:r>
              <a:rPr lang="en" sz="2400">
                <a:latin typeface="Short Stack"/>
                <a:ea typeface="Short Stack"/>
                <a:cs typeface="Short Stack"/>
                <a:sym typeface="Short Stack"/>
              </a:rPr>
              <a:t>Click on Student Graduation Plan</a:t>
            </a:r>
            <a:endParaRPr sz="2400">
              <a:latin typeface="Short Stack"/>
              <a:ea typeface="Short Stack"/>
              <a:cs typeface="Short Stack"/>
              <a:sym typeface="Short Stack"/>
            </a:endParaRPr>
          </a:p>
          <a:p>
            <a:pPr marL="457200" lvl="0" indent="-381000" algn="l" rtl="0">
              <a:lnSpc>
                <a:spcPct val="115000"/>
              </a:lnSpc>
              <a:spcBef>
                <a:spcPts val="0"/>
              </a:spcBef>
              <a:spcAft>
                <a:spcPts val="0"/>
              </a:spcAft>
              <a:buClr>
                <a:srgbClr val="000000"/>
              </a:buClr>
              <a:buSzPts val="2400"/>
              <a:buFont typeface="Short Stack"/>
              <a:buAutoNum type="arabicPeriod"/>
            </a:pPr>
            <a:r>
              <a:rPr lang="en" sz="2400">
                <a:latin typeface="Short Stack"/>
                <a:ea typeface="Short Stack"/>
                <a:cs typeface="Short Stack"/>
                <a:sym typeface="Short Stack"/>
              </a:rPr>
              <a:t>Put name and ID#(lunch number) at the top</a:t>
            </a:r>
            <a:endParaRPr sz="2400">
              <a:latin typeface="Short Stack"/>
              <a:ea typeface="Short Stack"/>
              <a:cs typeface="Short Stack"/>
              <a:sym typeface="Short Stack"/>
            </a:endParaRPr>
          </a:p>
          <a:p>
            <a:pPr marL="0" lvl="0" indent="0" algn="l" rtl="0">
              <a:lnSpc>
                <a:spcPct val="115000"/>
              </a:lnSpc>
              <a:spcBef>
                <a:spcPts val="1600"/>
              </a:spcBef>
              <a:spcAft>
                <a:spcPts val="1600"/>
              </a:spcAft>
              <a:buNone/>
            </a:pPr>
            <a:endParaRPr/>
          </a:p>
        </p:txBody>
      </p:sp>
      <p:sp>
        <p:nvSpPr>
          <p:cNvPr id="73" name="Google Shape;73;p16"/>
          <p:cNvSpPr txBox="1"/>
          <p:nvPr/>
        </p:nvSpPr>
        <p:spPr>
          <a:xfrm>
            <a:off x="840575" y="2571750"/>
            <a:ext cx="1822800" cy="1576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100" u="sng">
                <a:solidFill>
                  <a:schemeClr val="hlink"/>
                </a:solidFill>
                <a:hlinkClick r:id="rId3"/>
              </a:rPr>
              <a:t>Student Graduation Plan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30000" y="140673"/>
            <a:ext cx="8484000" cy="1007400"/>
          </a:xfrm>
          <a:prstGeom prst="rect">
            <a:avLst/>
          </a:prstGeom>
          <a:noFill/>
          <a:ln>
            <a:noFill/>
          </a:ln>
        </p:spPr>
        <p:txBody>
          <a:bodyPr spcFirstLastPara="1" wrap="square" lIns="32750" tIns="32750" rIns="32750" bIns="32750" anchor="b" anchorCtr="0">
            <a:noAutofit/>
          </a:bodyPr>
          <a:lstStyle/>
          <a:p>
            <a:pPr marL="0" lvl="0" indent="0" algn="ctr" rtl="0">
              <a:lnSpc>
                <a:spcPct val="100000"/>
              </a:lnSpc>
              <a:spcBef>
                <a:spcPts val="0"/>
              </a:spcBef>
              <a:spcAft>
                <a:spcPts val="0"/>
              </a:spcAft>
              <a:buClr>
                <a:schemeClr val="lt1"/>
              </a:buClr>
              <a:buSzPts val="4600"/>
              <a:buFont typeface="Short Stack"/>
              <a:buNone/>
            </a:pPr>
            <a:r>
              <a:rPr lang="en">
                <a:solidFill>
                  <a:srgbClr val="0000FF"/>
                </a:solidFill>
              </a:rPr>
              <a:t>General Graduation Requirements</a:t>
            </a:r>
            <a:endParaRPr>
              <a:solidFill>
                <a:srgbClr val="0000FF"/>
              </a:solidFill>
            </a:endParaRPr>
          </a:p>
        </p:txBody>
      </p:sp>
      <p:sp>
        <p:nvSpPr>
          <p:cNvPr id="79" name="Google Shape;79;p17"/>
          <p:cNvSpPr txBox="1"/>
          <p:nvPr/>
        </p:nvSpPr>
        <p:spPr>
          <a:xfrm>
            <a:off x="795475" y="1699450"/>
            <a:ext cx="7475700" cy="30102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latin typeface="Short Stack"/>
                <a:ea typeface="Short Stack"/>
                <a:cs typeface="Short Stack"/>
                <a:sym typeface="Short Stack"/>
              </a:rPr>
              <a:t>4 credits of English/ Language Arts</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4 credits of Math </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3 credits of Social Studies (World History, Am. History, Government)</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3 credits of Science (Physical, Biology + 1)</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0.5 credit of PE ( .25 for each semester at Southern)</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0.5 credit of Health</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1 Fine Art or Career-Tech Pathway</a:t>
            </a:r>
            <a:endParaRPr>
              <a:latin typeface="Short Stack"/>
              <a:ea typeface="Short Stack"/>
              <a:cs typeface="Short Stack"/>
              <a:sym typeface="Short Stack"/>
            </a:endParaRPr>
          </a:p>
          <a:p>
            <a:pPr marL="0" lvl="0" indent="0" algn="l" rtl="0">
              <a:lnSpc>
                <a:spcPct val="150000"/>
              </a:lnSpc>
              <a:spcBef>
                <a:spcPts val="0"/>
              </a:spcBef>
              <a:spcAft>
                <a:spcPts val="0"/>
              </a:spcAft>
              <a:buNone/>
            </a:pPr>
            <a:r>
              <a:rPr lang="en">
                <a:latin typeface="Short Stack"/>
                <a:ea typeface="Short Stack"/>
                <a:cs typeface="Short Stack"/>
                <a:sym typeface="Short Stack"/>
              </a:rPr>
              <a:t>6 Electives</a:t>
            </a:r>
            <a:endParaRPr>
              <a:latin typeface="Short Stack"/>
              <a:ea typeface="Short Stack"/>
              <a:cs typeface="Short Stack"/>
              <a:sym typeface="Short Stack"/>
            </a:endParaRPr>
          </a:p>
          <a:p>
            <a:pPr marL="0" lvl="0" indent="0" algn="l" rtl="0">
              <a:spcBef>
                <a:spcPts val="0"/>
              </a:spcBef>
              <a:spcAft>
                <a:spcPts val="0"/>
              </a:spcAft>
              <a:buNone/>
            </a:pPr>
            <a:endParaRPr>
              <a:latin typeface="Source Code Pro"/>
              <a:ea typeface="Source Code Pro"/>
              <a:cs typeface="Source Code Pro"/>
              <a:sym typeface="Source Code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Competency in Algebra and English</a:t>
            </a:r>
            <a:endParaRPr>
              <a:solidFill>
                <a:srgbClr val="0000FF"/>
              </a:solidFill>
            </a:endParaRPr>
          </a:p>
        </p:txBody>
      </p:sp>
      <p:sp>
        <p:nvSpPr>
          <p:cNvPr id="85" name="Google Shape;85;p18"/>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Earn a competency score on Ohio’s high school Algebra I and English II tests. </a:t>
            </a:r>
            <a:endParaRPr>
              <a:solidFill>
                <a:srgbClr val="000000"/>
              </a:solidFill>
              <a:latin typeface="Short Stack"/>
              <a:ea typeface="Short Stack"/>
              <a:cs typeface="Short Stack"/>
              <a:sym typeface="Short Stack"/>
            </a:endParaRPr>
          </a:p>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Students who do not score competent must retake the test at least once.</a:t>
            </a:r>
            <a:endParaRPr>
              <a:solidFill>
                <a:srgbClr val="000000"/>
              </a:solidFill>
              <a:latin typeface="Short Stack"/>
              <a:ea typeface="Short Stack"/>
              <a:cs typeface="Short Stack"/>
              <a:sym typeface="Short Stac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292850"/>
            <a:ext cx="8520600" cy="126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W</a:t>
            </a:r>
            <a:r>
              <a:rPr lang="en" sz="3800">
                <a:solidFill>
                  <a:srgbClr val="0000FF"/>
                </a:solidFill>
              </a:rPr>
              <a:t>hat happens if I am not competent IN Algebra and English Test ?</a:t>
            </a:r>
            <a:endParaRPr/>
          </a:p>
        </p:txBody>
      </p:sp>
      <p:sp>
        <p:nvSpPr>
          <p:cNvPr id="91" name="Google Shape;91;p19"/>
          <p:cNvSpPr txBox="1">
            <a:spLocks noGrp="1"/>
          </p:cNvSpPr>
          <p:nvPr>
            <p:ph type="body" idx="1"/>
          </p:nvPr>
        </p:nvSpPr>
        <p:spPr>
          <a:xfrm>
            <a:off x="357875" y="1556450"/>
            <a:ext cx="8474400" cy="3406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latin typeface="Short Stack"/>
                <a:ea typeface="Short Stack"/>
                <a:cs typeface="Short Stack"/>
                <a:sym typeface="Short Stack"/>
              </a:rPr>
              <a:t>Option 1</a:t>
            </a:r>
            <a:endParaRPr>
              <a:solidFill>
                <a:srgbClr val="000000"/>
              </a:solidFill>
              <a:latin typeface="Short Stack"/>
              <a:ea typeface="Short Stack"/>
              <a:cs typeface="Short Stack"/>
              <a:sym typeface="Short Stack"/>
            </a:endParaRPr>
          </a:p>
          <a:p>
            <a:pPr marL="0" lvl="0" indent="0" algn="ctr" rtl="0">
              <a:spcBef>
                <a:spcPts val="1600"/>
              </a:spcBef>
              <a:spcAft>
                <a:spcPts val="0"/>
              </a:spcAft>
              <a:buNone/>
            </a:pPr>
            <a:r>
              <a:rPr lang="en">
                <a:solidFill>
                  <a:srgbClr val="000000"/>
                </a:solidFill>
                <a:latin typeface="Short Stack"/>
                <a:ea typeface="Short Stack"/>
                <a:cs typeface="Short Stack"/>
                <a:sym typeface="Short Stack"/>
              </a:rPr>
              <a:t>Career-Tech Pathway</a:t>
            </a:r>
            <a:endParaRPr>
              <a:solidFill>
                <a:srgbClr val="000000"/>
              </a:solidFill>
              <a:latin typeface="Short Stack"/>
              <a:ea typeface="Short Stack"/>
              <a:cs typeface="Short Stack"/>
              <a:sym typeface="Short Stack"/>
            </a:endParaRPr>
          </a:p>
          <a:p>
            <a:pPr marL="457200" lvl="0" indent="-342900" algn="l" rtl="0">
              <a:spcBef>
                <a:spcPts val="160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Demonstrate Two Career-Focused Activities* </a:t>
            </a:r>
            <a:endParaRPr>
              <a:solidFill>
                <a:srgbClr val="000000"/>
              </a:solidFill>
              <a:latin typeface="Short Stack"/>
              <a:ea typeface="Short Stack"/>
              <a:cs typeface="Short Stack"/>
              <a:sym typeface="Short Stack"/>
            </a:endParaRPr>
          </a:p>
          <a:p>
            <a:pPr marL="914400" lvl="1" indent="-317500" algn="l" rtl="0">
              <a:spcBef>
                <a:spcPts val="0"/>
              </a:spcBef>
              <a:spcAft>
                <a:spcPts val="0"/>
              </a:spcAft>
              <a:buClr>
                <a:srgbClr val="000000"/>
              </a:buClr>
              <a:buSzPts val="1400"/>
              <a:buFont typeface="Short Stack"/>
              <a:buChar char="○"/>
            </a:pPr>
            <a:r>
              <a:rPr lang="en">
                <a:solidFill>
                  <a:srgbClr val="000000"/>
                </a:solidFill>
                <a:latin typeface="Short Stack"/>
                <a:ea typeface="Short Stack"/>
                <a:cs typeface="Short Stack"/>
                <a:sym typeface="Short Stack"/>
              </a:rPr>
              <a:t>Foundational Proficient scores on WebXams</a:t>
            </a:r>
            <a:endParaRPr>
              <a:solidFill>
                <a:srgbClr val="000000"/>
              </a:solidFill>
              <a:latin typeface="Short Stack"/>
              <a:ea typeface="Short Stack"/>
              <a:cs typeface="Short Stack"/>
              <a:sym typeface="Short Stack"/>
            </a:endParaRPr>
          </a:p>
          <a:p>
            <a:pPr marL="914400" lvl="1" indent="-317500" algn="l" rtl="0">
              <a:spcBef>
                <a:spcPts val="0"/>
              </a:spcBef>
              <a:spcAft>
                <a:spcPts val="0"/>
              </a:spcAft>
              <a:buClr>
                <a:srgbClr val="000000"/>
              </a:buClr>
              <a:buSzPts val="1400"/>
              <a:buFont typeface="Short Stack"/>
              <a:buChar char="○"/>
            </a:pPr>
            <a:r>
              <a:rPr lang="en">
                <a:solidFill>
                  <a:srgbClr val="000000"/>
                </a:solidFill>
                <a:latin typeface="Short Stack"/>
                <a:ea typeface="Short Stack"/>
                <a:cs typeface="Short Stack"/>
                <a:sym typeface="Short Stack"/>
              </a:rPr>
              <a:t>A 12-point industry credential A pre-apprenticeship or acceptance into an approved apprenticeship program</a:t>
            </a:r>
            <a:endParaRPr>
              <a:solidFill>
                <a:srgbClr val="000000"/>
              </a:solidFill>
              <a:latin typeface="Short Stack"/>
              <a:ea typeface="Short Stack"/>
              <a:cs typeface="Short Stack"/>
              <a:sym typeface="Short Stack"/>
            </a:endParaRPr>
          </a:p>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 Supporting Activities</a:t>
            </a:r>
            <a:endParaRPr>
              <a:solidFill>
                <a:srgbClr val="000000"/>
              </a:solidFill>
              <a:latin typeface="Short Stack"/>
              <a:ea typeface="Short Stack"/>
              <a:cs typeface="Short Stack"/>
              <a:sym typeface="Short Stack"/>
            </a:endParaRPr>
          </a:p>
          <a:p>
            <a:pPr marL="914400" lvl="1" indent="-317500" algn="l" rtl="0">
              <a:spcBef>
                <a:spcPts val="0"/>
              </a:spcBef>
              <a:spcAft>
                <a:spcPts val="0"/>
              </a:spcAft>
              <a:buClr>
                <a:srgbClr val="000000"/>
              </a:buClr>
              <a:buSzPts val="1400"/>
              <a:buFont typeface="Short Stack"/>
              <a:buChar char="○"/>
            </a:pPr>
            <a:r>
              <a:rPr lang="en">
                <a:solidFill>
                  <a:srgbClr val="000000"/>
                </a:solidFill>
                <a:latin typeface="Short Stack"/>
                <a:ea typeface="Short Stack"/>
                <a:cs typeface="Short Stack"/>
                <a:sym typeface="Short Stack"/>
              </a:rPr>
              <a:t>Work-based learning</a:t>
            </a:r>
            <a:endParaRPr>
              <a:solidFill>
                <a:srgbClr val="000000"/>
              </a:solidFill>
              <a:latin typeface="Short Stack"/>
              <a:ea typeface="Short Stack"/>
              <a:cs typeface="Short Stack"/>
              <a:sym typeface="Short Stack"/>
            </a:endParaRPr>
          </a:p>
          <a:p>
            <a:pPr marL="914400" lvl="1" indent="-317500" algn="l" rtl="0">
              <a:spcBef>
                <a:spcPts val="0"/>
              </a:spcBef>
              <a:spcAft>
                <a:spcPts val="0"/>
              </a:spcAft>
              <a:buClr>
                <a:srgbClr val="000000"/>
              </a:buClr>
              <a:buSzPts val="1400"/>
              <a:buFont typeface="Short Stack"/>
              <a:buChar char="○"/>
            </a:pPr>
            <a:r>
              <a:rPr lang="en">
                <a:solidFill>
                  <a:srgbClr val="000000"/>
                </a:solidFill>
                <a:latin typeface="Short Stack"/>
                <a:ea typeface="Short Stack"/>
                <a:cs typeface="Short Stack"/>
                <a:sym typeface="Short Stack"/>
              </a:rPr>
              <a:t>Earn the required score on WorkKeys </a:t>
            </a:r>
            <a:endParaRPr>
              <a:solidFill>
                <a:srgbClr val="000000"/>
              </a:solidFill>
              <a:latin typeface="Short Stack"/>
              <a:ea typeface="Short Stack"/>
              <a:cs typeface="Short Stack"/>
              <a:sym typeface="Short Stack"/>
            </a:endParaRPr>
          </a:p>
          <a:p>
            <a:pPr marL="914400" lvl="1" indent="-317500" algn="l" rtl="0">
              <a:spcBef>
                <a:spcPts val="0"/>
              </a:spcBef>
              <a:spcAft>
                <a:spcPts val="0"/>
              </a:spcAft>
              <a:buClr>
                <a:srgbClr val="000000"/>
              </a:buClr>
              <a:buSzPts val="1400"/>
              <a:buFont typeface="Short Stack"/>
              <a:buChar char="○"/>
            </a:pPr>
            <a:r>
              <a:rPr lang="en">
                <a:solidFill>
                  <a:srgbClr val="000000"/>
                </a:solidFill>
                <a:latin typeface="Short Stack"/>
                <a:ea typeface="Short Stack"/>
                <a:cs typeface="Short Stack"/>
                <a:sym typeface="Short Stack"/>
              </a:rPr>
              <a:t>Earn the OhioMeansJobs Readiness Seal Career-Tech Pathway</a:t>
            </a:r>
            <a:endParaRPr>
              <a:solidFill>
                <a:srgbClr val="000000"/>
              </a:solidFill>
              <a:latin typeface="Short Stack"/>
              <a:ea typeface="Short Stack"/>
              <a:cs typeface="Short Stack"/>
              <a:sym typeface="Short Stack"/>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292850"/>
            <a:ext cx="8560500" cy="126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W</a:t>
            </a:r>
            <a:r>
              <a:rPr lang="en" sz="3800">
                <a:solidFill>
                  <a:srgbClr val="0000FF"/>
                </a:solidFill>
              </a:rPr>
              <a:t>hat happens if I am not competent inthe Algebra and English Test ?</a:t>
            </a:r>
            <a:endParaRPr/>
          </a:p>
        </p:txBody>
      </p:sp>
      <p:sp>
        <p:nvSpPr>
          <p:cNvPr id="97" name="Google Shape;97;p20"/>
          <p:cNvSpPr txBox="1">
            <a:spLocks noGrp="1"/>
          </p:cNvSpPr>
          <p:nvPr>
            <p:ph type="body" idx="1"/>
          </p:nvPr>
        </p:nvSpPr>
        <p:spPr>
          <a:xfrm>
            <a:off x="357875" y="1722825"/>
            <a:ext cx="8474400" cy="2846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latin typeface="Short Stack"/>
                <a:ea typeface="Short Stack"/>
                <a:cs typeface="Short Stack"/>
                <a:sym typeface="Short Stack"/>
              </a:rPr>
              <a:t>Option 2</a:t>
            </a:r>
            <a:endParaRPr>
              <a:solidFill>
                <a:srgbClr val="000000"/>
              </a:solidFill>
              <a:latin typeface="Short Stack"/>
              <a:ea typeface="Short Stack"/>
              <a:cs typeface="Short Stack"/>
              <a:sym typeface="Short Stack"/>
            </a:endParaRPr>
          </a:p>
          <a:p>
            <a:pPr marL="0" lvl="0" indent="0" algn="ctr" rtl="0">
              <a:spcBef>
                <a:spcPts val="1600"/>
              </a:spcBef>
              <a:spcAft>
                <a:spcPts val="0"/>
              </a:spcAft>
              <a:buNone/>
            </a:pPr>
            <a:r>
              <a:rPr lang="en">
                <a:solidFill>
                  <a:srgbClr val="000000"/>
                </a:solidFill>
                <a:latin typeface="Short Stack"/>
                <a:ea typeface="Short Stack"/>
                <a:cs typeface="Short Stack"/>
                <a:sym typeface="Short Stack"/>
              </a:rPr>
              <a:t>Military</a:t>
            </a:r>
            <a:endParaRPr>
              <a:solidFill>
                <a:srgbClr val="000000"/>
              </a:solidFill>
              <a:latin typeface="Short Stack"/>
              <a:ea typeface="Short Stack"/>
              <a:cs typeface="Short Stack"/>
              <a:sym typeface="Short Stack"/>
            </a:endParaRPr>
          </a:p>
          <a:p>
            <a:pPr marL="457200" lvl="0" indent="-342900" algn="l" rtl="0">
              <a:spcBef>
                <a:spcPts val="160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Show evidence that you have signed a contract to enter a branch of the U.S. armed services upon graduation.</a:t>
            </a:r>
            <a:endParaRPr>
              <a:solidFill>
                <a:srgbClr val="000000"/>
              </a:solidFill>
              <a:latin typeface="Short Stack"/>
              <a:ea typeface="Short Stack"/>
              <a:cs typeface="Short Stack"/>
              <a:sym typeface="Short Sta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292850"/>
            <a:ext cx="8520600" cy="119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W</a:t>
            </a:r>
            <a:r>
              <a:rPr lang="en" sz="3800">
                <a:solidFill>
                  <a:srgbClr val="0000FF"/>
                </a:solidFill>
              </a:rPr>
              <a:t>hat happens if I am not competent the Algebra and English Test ?</a:t>
            </a:r>
            <a:endParaRPr sz="3800">
              <a:solidFill>
                <a:srgbClr val="0000FF"/>
              </a:solidFill>
            </a:endParaRPr>
          </a:p>
        </p:txBody>
      </p:sp>
      <p:sp>
        <p:nvSpPr>
          <p:cNvPr id="103" name="Google Shape;103;p21"/>
          <p:cNvSpPr txBox="1">
            <a:spLocks noGrp="1"/>
          </p:cNvSpPr>
          <p:nvPr>
            <p:ph type="body" idx="1"/>
          </p:nvPr>
        </p:nvSpPr>
        <p:spPr>
          <a:xfrm>
            <a:off x="366200" y="1706175"/>
            <a:ext cx="8466000" cy="286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latin typeface="Short Stack"/>
                <a:ea typeface="Short Stack"/>
                <a:cs typeface="Short Stack"/>
                <a:sym typeface="Short Stack"/>
              </a:rPr>
              <a:t>Option 3</a:t>
            </a:r>
            <a:endParaRPr>
              <a:solidFill>
                <a:srgbClr val="000000"/>
              </a:solidFill>
              <a:latin typeface="Short Stack"/>
              <a:ea typeface="Short Stack"/>
              <a:cs typeface="Short Stack"/>
              <a:sym typeface="Short Stack"/>
            </a:endParaRPr>
          </a:p>
          <a:p>
            <a:pPr marL="0" lvl="0" indent="0" algn="ctr" rtl="0">
              <a:spcBef>
                <a:spcPts val="1600"/>
              </a:spcBef>
              <a:spcAft>
                <a:spcPts val="0"/>
              </a:spcAft>
              <a:buNone/>
            </a:pPr>
            <a:r>
              <a:rPr lang="en">
                <a:solidFill>
                  <a:srgbClr val="000000"/>
                </a:solidFill>
                <a:latin typeface="Short Stack"/>
                <a:ea typeface="Short Stack"/>
                <a:cs typeface="Short Stack"/>
                <a:sym typeface="Short Stack"/>
              </a:rPr>
              <a:t>College Credit Plus</a:t>
            </a:r>
            <a:endParaRPr>
              <a:solidFill>
                <a:srgbClr val="000000"/>
              </a:solidFill>
              <a:latin typeface="Short Stack"/>
              <a:ea typeface="Short Stack"/>
              <a:cs typeface="Short Stack"/>
              <a:sym typeface="Short Stack"/>
            </a:endParaRPr>
          </a:p>
          <a:p>
            <a:pPr marL="457200" lvl="0" indent="-342900" algn="l" rtl="0">
              <a:spcBef>
                <a:spcPts val="1600"/>
              </a:spcBef>
              <a:spcAft>
                <a:spcPts val="0"/>
              </a:spcAft>
              <a:buSzPts val="1800"/>
              <a:buFont typeface="Short Stack"/>
              <a:buChar char="●"/>
            </a:pPr>
            <a:r>
              <a:rPr lang="en">
                <a:solidFill>
                  <a:srgbClr val="000000"/>
                </a:solidFill>
                <a:latin typeface="Short Stack"/>
                <a:ea typeface="Short Stack"/>
                <a:cs typeface="Short Stack"/>
                <a:sym typeface="Short Stack"/>
              </a:rPr>
              <a:t>Earn credit for one college-level math and/ or college-level English course through Ohio’s free College Credit Plus program.</a:t>
            </a:r>
            <a:r>
              <a:rPr lang="en">
                <a:latin typeface="Short Stack"/>
                <a:ea typeface="Short Stack"/>
                <a:cs typeface="Short Stack"/>
                <a:sym typeface="Short Stack"/>
              </a:rPr>
              <a:t> </a:t>
            </a:r>
            <a:endParaRPr>
              <a:latin typeface="Short Stack"/>
              <a:ea typeface="Short Stack"/>
              <a:cs typeface="Short Stack"/>
              <a:sym typeface="Short St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FF"/>
                </a:solidFill>
              </a:rPr>
              <a:t>Student Graduation Plan</a:t>
            </a:r>
            <a:endParaRPr>
              <a:solidFill>
                <a:srgbClr val="0000FF"/>
              </a:solidFill>
            </a:endParaRPr>
          </a:p>
        </p:txBody>
      </p:sp>
      <p:sp>
        <p:nvSpPr>
          <p:cNvPr id="109" name="Google Shape;109;p22"/>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latin typeface="Short Stack"/>
                <a:ea typeface="Short Stack"/>
                <a:cs typeface="Short Stack"/>
                <a:sym typeface="Short Stack"/>
              </a:rPr>
              <a:t>Go back to the Student Graduation Plan and think about your options select what option you think might work for you.</a:t>
            </a:r>
            <a:r>
              <a:rPr lang="en">
                <a:solidFill>
                  <a:srgbClr val="000000"/>
                </a:solidFill>
              </a:rPr>
              <a:t> </a:t>
            </a:r>
            <a:endParaRPr>
              <a:solidFill>
                <a:srgbClr val="000000"/>
              </a:solidFill>
            </a:endParaRPr>
          </a:p>
          <a:p>
            <a:pPr marL="457200" lvl="0" indent="-342900" algn="l" rtl="0">
              <a:spcBef>
                <a:spcPts val="0"/>
              </a:spcBef>
              <a:spcAft>
                <a:spcPts val="0"/>
              </a:spcAft>
              <a:buClr>
                <a:srgbClr val="000000"/>
              </a:buClr>
              <a:buSzPts val="1800"/>
              <a:buFont typeface="Short Stack"/>
              <a:buChar char="●"/>
            </a:pPr>
            <a:r>
              <a:rPr lang="en">
                <a:solidFill>
                  <a:srgbClr val="000000"/>
                </a:solidFill>
                <a:latin typeface="Short Stack"/>
                <a:ea typeface="Short Stack"/>
                <a:cs typeface="Short Stack"/>
                <a:sym typeface="Short Stack"/>
              </a:rPr>
              <a:t>Go to sheet 2 at the bottom and select courses and electives that might work for you.</a:t>
            </a:r>
            <a:endParaRPr>
              <a:solidFill>
                <a:srgbClr val="000000"/>
              </a:solidFill>
              <a:latin typeface="Short Stack"/>
              <a:ea typeface="Short Stack"/>
              <a:cs typeface="Short Stack"/>
              <a:sym typeface="Short Stack"/>
            </a:endParaRPr>
          </a:p>
          <a:p>
            <a:pPr marL="457200" lvl="0" indent="0" algn="l" rtl="0">
              <a:spcBef>
                <a:spcPts val="1600"/>
              </a:spcBef>
              <a:spcAft>
                <a:spcPts val="1600"/>
              </a:spcAft>
              <a:buNone/>
            </a:pPr>
            <a:endParaRPr>
              <a:solidFill>
                <a:srgbClr val="000000"/>
              </a:solidFill>
              <a:latin typeface="Short Stack"/>
              <a:ea typeface="Short Stack"/>
              <a:cs typeface="Short Stack"/>
              <a:sym typeface="Short Stack"/>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572</Words>
  <Application>Microsoft Office PowerPoint</Application>
  <PresentationFormat>On-screen Show (16:9)</PresentationFormat>
  <Paragraphs>69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Source Code Pro</vt:lpstr>
      <vt:lpstr>Short Stack</vt:lpstr>
      <vt:lpstr>Amatic SC</vt:lpstr>
      <vt:lpstr>Beach Day</vt:lpstr>
      <vt:lpstr>Class of 2023 and Beyond Graduation Requirements</vt:lpstr>
      <vt:lpstr>Google Classroom</vt:lpstr>
      <vt:lpstr>Student Graduation Plan</vt:lpstr>
      <vt:lpstr>General Graduation Requirements</vt:lpstr>
      <vt:lpstr>Competency in Algebra and English</vt:lpstr>
      <vt:lpstr>What happens if I am not competent IN Algebra and English Test ?</vt:lpstr>
      <vt:lpstr>What happens if I am not competent inthe Algebra and English Test ?</vt:lpstr>
      <vt:lpstr>What happens if I am not competent the Algebra and English Test ?</vt:lpstr>
      <vt:lpstr>Student Graduation Plan</vt:lpstr>
      <vt:lpstr>Readiness Seals</vt:lpstr>
      <vt:lpstr>Readiness Seals</vt:lpstr>
      <vt:lpstr>Student Graduation Plan</vt:lpstr>
      <vt:lpstr>Homework</vt:lpstr>
      <vt:lpstr>Student Credit Check</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of 2023 and Beyond Graduation Requirements</dc:title>
  <dc:creator>User</dc:creator>
  <cp:lastModifiedBy>User</cp:lastModifiedBy>
  <cp:revision>1</cp:revision>
  <dcterms:modified xsi:type="dcterms:W3CDTF">2021-06-23T17:02:25Z</dcterms:modified>
</cp:coreProperties>
</file>