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5143500" type="screen16x9"/>
  <p:notesSz cx="6858000" cy="9144000"/>
  <p:embeddedFontLst>
    <p:embeddedFont>
      <p:font typeface="Amatic SC" pitchFamily="2" charset="-79"/>
      <p:regular r:id="rId44"/>
      <p:bold r:id="rId45"/>
    </p:embeddedFont>
    <p:embeddedFont>
      <p:font typeface="Source Code Pro" panose="020B0509030403020204" pitchFamily="49"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1"/>
    <p:restoredTop sz="94690"/>
  </p:normalViewPr>
  <p:slideViewPr>
    <p:cSldViewPr snapToGrid="0">
      <p:cViewPr varScale="1">
        <p:scale>
          <a:sx n="122" d="100"/>
          <a:sy n="122" d="100"/>
        </p:scale>
        <p:origin x="42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81c6780b85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81c6780b8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1c6780b85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1c6780b8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3bcfbf94c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73bcfbf94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313b3435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313b343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5a94c5f6cf21ac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5a94c5f6cf21ac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42640c601aa9210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42640c601aa9210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1a2fdf24a_17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1a2fdf24a_17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1a2fdf24a_1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1a2fdf24a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7322b49b72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7322b49b7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3bcfc669a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3bcfc669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71a2fdf24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71a2fdf2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3bcfc669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73bcfc669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1a2fdf24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71a2fdf24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c2897eb48b5f35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c2897eb48b5f35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d9578a4608890fb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d9578a4608890fb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d9578a4608890fb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d9578a4608890fb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1a2fdf24a_17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1a2fdf24a_17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1a2fdf24a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71a2fdf24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67ceaf07719c34d6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67ceaf07719c34d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1a2fdf24a_14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71a2fdf24a_1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1a2fdf24a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1a2fdf2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71a2fdf24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71a2fdf2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725f805d58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725f805d5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725f805d58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725f805d5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725f805d5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725f805d5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8c76b945df642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8c76b945df642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30fa21b99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730fa21b99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0f91bbb12df6ecd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0f91bbb12df6ec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0f91bbb12df6ecd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0f91bbb12df6ecd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f91bbb12df6ecd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f91bbb12df6ecd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8efc4e1164a04c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8efc4e1164a04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425fa24a46f61a2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425fa24a46f61a2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81c6780b85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81c6780b8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71a2fdf24a_17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71a2fdf24a_17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67ceaf07719c34d6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67ceaf07719c34d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73bcfbf94c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73bcfbf94c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1c6780b85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1c6780b8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81c6780b85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81c6780b8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1c6780b85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1c6780b8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1c6780b85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1c6780b8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100"/>
              <a:buNone/>
              <a:defRPr sz="2100" b="1">
                <a:solidFill>
                  <a:schemeClr val="accent1"/>
                </a:solidFill>
              </a:defRPr>
            </a:lvl1pPr>
            <a:lvl2pPr lvl="1" algn="ctr" rtl="0">
              <a:lnSpc>
                <a:spcPct val="100000"/>
              </a:lnSpc>
              <a:spcBef>
                <a:spcPts val="0"/>
              </a:spcBef>
              <a:spcAft>
                <a:spcPts val="0"/>
              </a:spcAft>
              <a:buClr>
                <a:schemeClr val="accent1"/>
              </a:buClr>
              <a:buSzPts val="2100"/>
              <a:buNone/>
              <a:defRPr sz="2100" b="1">
                <a:solidFill>
                  <a:schemeClr val="accent1"/>
                </a:solidFill>
              </a:defRPr>
            </a:lvl2pPr>
            <a:lvl3pPr lvl="2" algn="ctr" rtl="0">
              <a:lnSpc>
                <a:spcPct val="100000"/>
              </a:lnSpc>
              <a:spcBef>
                <a:spcPts val="0"/>
              </a:spcBef>
              <a:spcAft>
                <a:spcPts val="0"/>
              </a:spcAft>
              <a:buClr>
                <a:schemeClr val="accent1"/>
              </a:buClr>
              <a:buSzPts val="2100"/>
              <a:buNone/>
              <a:defRPr sz="2100" b="1">
                <a:solidFill>
                  <a:schemeClr val="accent1"/>
                </a:solidFill>
              </a:defRPr>
            </a:lvl3pPr>
            <a:lvl4pPr lvl="3" algn="ctr" rtl="0">
              <a:lnSpc>
                <a:spcPct val="100000"/>
              </a:lnSpc>
              <a:spcBef>
                <a:spcPts val="0"/>
              </a:spcBef>
              <a:spcAft>
                <a:spcPts val="0"/>
              </a:spcAft>
              <a:buClr>
                <a:schemeClr val="accent1"/>
              </a:buClr>
              <a:buSzPts val="2100"/>
              <a:buNone/>
              <a:defRPr sz="2100" b="1">
                <a:solidFill>
                  <a:schemeClr val="accent1"/>
                </a:solidFill>
              </a:defRPr>
            </a:lvl4pPr>
            <a:lvl5pPr lvl="4" algn="ctr" rtl="0">
              <a:lnSpc>
                <a:spcPct val="100000"/>
              </a:lnSpc>
              <a:spcBef>
                <a:spcPts val="0"/>
              </a:spcBef>
              <a:spcAft>
                <a:spcPts val="0"/>
              </a:spcAft>
              <a:buClr>
                <a:schemeClr val="accent1"/>
              </a:buClr>
              <a:buSzPts val="2100"/>
              <a:buNone/>
              <a:defRPr sz="2100" b="1">
                <a:solidFill>
                  <a:schemeClr val="accent1"/>
                </a:solidFill>
              </a:defRPr>
            </a:lvl5pPr>
            <a:lvl6pPr lvl="5" algn="ctr" rtl="0">
              <a:lnSpc>
                <a:spcPct val="100000"/>
              </a:lnSpc>
              <a:spcBef>
                <a:spcPts val="0"/>
              </a:spcBef>
              <a:spcAft>
                <a:spcPts val="0"/>
              </a:spcAft>
              <a:buClr>
                <a:schemeClr val="accent1"/>
              </a:buClr>
              <a:buSzPts val="2100"/>
              <a:buNone/>
              <a:defRPr sz="2100" b="1">
                <a:solidFill>
                  <a:schemeClr val="accent1"/>
                </a:solidFill>
              </a:defRPr>
            </a:lvl6pPr>
            <a:lvl7pPr lvl="6" algn="ctr" rtl="0">
              <a:lnSpc>
                <a:spcPct val="100000"/>
              </a:lnSpc>
              <a:spcBef>
                <a:spcPts val="0"/>
              </a:spcBef>
              <a:spcAft>
                <a:spcPts val="0"/>
              </a:spcAft>
              <a:buClr>
                <a:schemeClr val="accent1"/>
              </a:buClr>
              <a:buSzPts val="2100"/>
              <a:buNone/>
              <a:defRPr sz="2100" b="1">
                <a:solidFill>
                  <a:schemeClr val="accent1"/>
                </a:solidFill>
              </a:defRPr>
            </a:lvl7pPr>
            <a:lvl8pPr lvl="7" algn="ctr" rtl="0">
              <a:lnSpc>
                <a:spcPct val="100000"/>
              </a:lnSpc>
              <a:spcBef>
                <a:spcPts val="0"/>
              </a:spcBef>
              <a:spcAft>
                <a:spcPts val="0"/>
              </a:spcAft>
              <a:buClr>
                <a:schemeClr val="accent1"/>
              </a:buClr>
              <a:buSzPts val="2100"/>
              <a:buNone/>
              <a:defRPr sz="2100" b="1">
                <a:solidFill>
                  <a:schemeClr val="accent1"/>
                </a:solidFill>
              </a:defRPr>
            </a:lvl8pPr>
            <a:lvl9pPr lvl="8" algn="ctr" rtl="0">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None/>
              <a:defRPr sz="12000">
                <a:solidFill>
                  <a:schemeClr val="lt1"/>
                </a:solidFill>
                <a:highlight>
                  <a:schemeClr val="accent1"/>
                </a:highlight>
              </a:defRPr>
            </a:lvl1pPr>
            <a:lvl2pPr lvl="1" algn="ctr" rtl="0">
              <a:spcBef>
                <a:spcPts val="0"/>
              </a:spcBef>
              <a:spcAft>
                <a:spcPts val="0"/>
              </a:spcAft>
              <a:buClr>
                <a:schemeClr val="lt1"/>
              </a:buClr>
              <a:buSzPts val="12000"/>
              <a:buNone/>
              <a:defRPr sz="12000">
                <a:solidFill>
                  <a:schemeClr val="lt1"/>
                </a:solidFill>
                <a:highlight>
                  <a:schemeClr val="accent1"/>
                </a:highlight>
              </a:defRPr>
            </a:lvl2pPr>
            <a:lvl3pPr lvl="2" algn="ctr" rtl="0">
              <a:spcBef>
                <a:spcPts val="0"/>
              </a:spcBef>
              <a:spcAft>
                <a:spcPts val="0"/>
              </a:spcAft>
              <a:buClr>
                <a:schemeClr val="lt1"/>
              </a:buClr>
              <a:buSzPts val="12000"/>
              <a:buNone/>
              <a:defRPr sz="12000">
                <a:solidFill>
                  <a:schemeClr val="lt1"/>
                </a:solidFill>
                <a:highlight>
                  <a:schemeClr val="accent1"/>
                </a:highlight>
              </a:defRPr>
            </a:lvl3pPr>
            <a:lvl4pPr lvl="3" algn="ctr" rtl="0">
              <a:spcBef>
                <a:spcPts val="0"/>
              </a:spcBef>
              <a:spcAft>
                <a:spcPts val="0"/>
              </a:spcAft>
              <a:buClr>
                <a:schemeClr val="lt1"/>
              </a:buClr>
              <a:buSzPts val="12000"/>
              <a:buNone/>
              <a:defRPr sz="12000">
                <a:solidFill>
                  <a:schemeClr val="lt1"/>
                </a:solidFill>
                <a:highlight>
                  <a:schemeClr val="accent1"/>
                </a:highlight>
              </a:defRPr>
            </a:lvl4pPr>
            <a:lvl5pPr lvl="4" algn="ctr" rtl="0">
              <a:spcBef>
                <a:spcPts val="0"/>
              </a:spcBef>
              <a:spcAft>
                <a:spcPts val="0"/>
              </a:spcAft>
              <a:buClr>
                <a:schemeClr val="lt1"/>
              </a:buClr>
              <a:buSzPts val="12000"/>
              <a:buNone/>
              <a:defRPr sz="12000">
                <a:solidFill>
                  <a:schemeClr val="lt1"/>
                </a:solidFill>
                <a:highlight>
                  <a:schemeClr val="accent1"/>
                </a:highlight>
              </a:defRPr>
            </a:lvl5pPr>
            <a:lvl6pPr lvl="5" algn="ctr" rtl="0">
              <a:spcBef>
                <a:spcPts val="0"/>
              </a:spcBef>
              <a:spcAft>
                <a:spcPts val="0"/>
              </a:spcAft>
              <a:buClr>
                <a:schemeClr val="lt1"/>
              </a:buClr>
              <a:buSzPts val="12000"/>
              <a:buNone/>
              <a:defRPr sz="12000">
                <a:solidFill>
                  <a:schemeClr val="lt1"/>
                </a:solidFill>
                <a:highlight>
                  <a:schemeClr val="accent1"/>
                </a:highlight>
              </a:defRPr>
            </a:lvl6pPr>
            <a:lvl7pPr lvl="6" algn="ctr" rtl="0">
              <a:spcBef>
                <a:spcPts val="0"/>
              </a:spcBef>
              <a:spcAft>
                <a:spcPts val="0"/>
              </a:spcAft>
              <a:buClr>
                <a:schemeClr val="lt1"/>
              </a:buClr>
              <a:buSzPts val="12000"/>
              <a:buNone/>
              <a:defRPr sz="12000">
                <a:solidFill>
                  <a:schemeClr val="lt1"/>
                </a:solidFill>
                <a:highlight>
                  <a:schemeClr val="accent1"/>
                </a:highlight>
              </a:defRPr>
            </a:lvl7pPr>
            <a:lvl8pPr lvl="7" algn="ctr" rtl="0">
              <a:spcBef>
                <a:spcPts val="0"/>
              </a:spcBef>
              <a:spcAft>
                <a:spcPts val="0"/>
              </a:spcAft>
              <a:buClr>
                <a:schemeClr val="lt1"/>
              </a:buClr>
              <a:buSzPts val="12000"/>
              <a:buNone/>
              <a:defRPr sz="12000">
                <a:solidFill>
                  <a:schemeClr val="lt1"/>
                </a:solidFill>
                <a:highlight>
                  <a:schemeClr val="accent1"/>
                </a:highlight>
              </a:defRPr>
            </a:lvl8pPr>
            <a:lvl9pPr lvl="8" algn="ctr" rtl="0">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rtl="0">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rtl="0">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rtl="0">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rtl="0">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rtl="0">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rtl="0">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rtl="0">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rtl="0">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accent1"/>
              </a:buClr>
              <a:buSzPts val="1800"/>
              <a:buChar char="●"/>
              <a:defRPr>
                <a:solidFill>
                  <a:schemeClr val="accent1"/>
                </a:solidFill>
                <a:highlight>
                  <a:schemeClr val="lt1"/>
                </a:highlight>
              </a:defRPr>
            </a:lvl1pPr>
            <a:lvl2pPr marL="914400" lvl="1" indent="-317500" rtl="0">
              <a:spcBef>
                <a:spcPts val="1600"/>
              </a:spcBef>
              <a:spcAft>
                <a:spcPts val="0"/>
              </a:spcAft>
              <a:buClr>
                <a:schemeClr val="accent1"/>
              </a:buClr>
              <a:buSzPts val="1400"/>
              <a:buChar char="○"/>
              <a:defRPr>
                <a:solidFill>
                  <a:schemeClr val="accent1"/>
                </a:solidFill>
                <a:highlight>
                  <a:schemeClr val="lt1"/>
                </a:highlight>
              </a:defRPr>
            </a:lvl2pPr>
            <a:lvl3pPr marL="1371600" lvl="2" indent="-317500" rtl="0">
              <a:spcBef>
                <a:spcPts val="1600"/>
              </a:spcBef>
              <a:spcAft>
                <a:spcPts val="0"/>
              </a:spcAft>
              <a:buClr>
                <a:schemeClr val="accent1"/>
              </a:buClr>
              <a:buSzPts val="1400"/>
              <a:buChar char="■"/>
              <a:defRPr>
                <a:solidFill>
                  <a:schemeClr val="accent1"/>
                </a:solidFill>
                <a:highlight>
                  <a:schemeClr val="lt1"/>
                </a:highlight>
              </a:defRPr>
            </a:lvl3pPr>
            <a:lvl4pPr marL="1828800" lvl="3" indent="-317500" rtl="0">
              <a:spcBef>
                <a:spcPts val="1600"/>
              </a:spcBef>
              <a:spcAft>
                <a:spcPts val="0"/>
              </a:spcAft>
              <a:buClr>
                <a:schemeClr val="accent1"/>
              </a:buClr>
              <a:buSzPts val="1400"/>
              <a:buChar char="●"/>
              <a:defRPr>
                <a:solidFill>
                  <a:schemeClr val="accent1"/>
                </a:solidFill>
                <a:highlight>
                  <a:schemeClr val="lt1"/>
                </a:highlight>
              </a:defRPr>
            </a:lvl4pPr>
            <a:lvl5pPr marL="2286000" lvl="4" indent="-317500" rtl="0">
              <a:spcBef>
                <a:spcPts val="1600"/>
              </a:spcBef>
              <a:spcAft>
                <a:spcPts val="0"/>
              </a:spcAft>
              <a:buClr>
                <a:schemeClr val="accent1"/>
              </a:buClr>
              <a:buSzPts val="1400"/>
              <a:buChar char="○"/>
              <a:defRPr>
                <a:solidFill>
                  <a:schemeClr val="accent1"/>
                </a:solidFill>
                <a:highlight>
                  <a:schemeClr val="lt1"/>
                </a:highlight>
              </a:defRPr>
            </a:lvl5pPr>
            <a:lvl6pPr marL="2743200" lvl="5" indent="-317500" rtl="0">
              <a:spcBef>
                <a:spcPts val="1600"/>
              </a:spcBef>
              <a:spcAft>
                <a:spcPts val="0"/>
              </a:spcAft>
              <a:buClr>
                <a:schemeClr val="accent1"/>
              </a:buClr>
              <a:buSzPts val="1400"/>
              <a:buChar char="■"/>
              <a:defRPr>
                <a:solidFill>
                  <a:schemeClr val="accent1"/>
                </a:solidFill>
                <a:highlight>
                  <a:schemeClr val="lt1"/>
                </a:highlight>
              </a:defRPr>
            </a:lvl6pPr>
            <a:lvl7pPr marL="3200400" lvl="6" indent="-317500" rtl="0">
              <a:spcBef>
                <a:spcPts val="1600"/>
              </a:spcBef>
              <a:spcAft>
                <a:spcPts val="0"/>
              </a:spcAft>
              <a:buClr>
                <a:schemeClr val="accent1"/>
              </a:buClr>
              <a:buSzPts val="1400"/>
              <a:buChar char="●"/>
              <a:defRPr>
                <a:solidFill>
                  <a:schemeClr val="accent1"/>
                </a:solidFill>
                <a:highlight>
                  <a:schemeClr val="lt1"/>
                </a:highlight>
              </a:defRPr>
            </a:lvl7pPr>
            <a:lvl8pPr marL="3657600" lvl="7" indent="-317500" rtl="0">
              <a:spcBef>
                <a:spcPts val="1600"/>
              </a:spcBef>
              <a:spcAft>
                <a:spcPts val="0"/>
              </a:spcAft>
              <a:buClr>
                <a:schemeClr val="accent1"/>
              </a:buClr>
              <a:buSzPts val="1400"/>
              <a:buChar char="○"/>
              <a:defRPr>
                <a:solidFill>
                  <a:schemeClr val="accent1"/>
                </a:solidFill>
                <a:highlight>
                  <a:schemeClr val="lt1"/>
                </a:highlight>
              </a:defRPr>
            </a:lvl8pPr>
            <a:lvl9pPr marL="4114800" lvl="8" indent="-317500" rtl="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Source Code Pro"/>
                <a:ea typeface="Source Code Pro"/>
                <a:cs typeface="Source Code Pro"/>
                <a:sym typeface="Source Code Pro"/>
              </a:defRPr>
            </a:lvl1pPr>
            <a:lvl2pPr lvl="1" algn="r" rtl="0">
              <a:buNone/>
              <a:defRPr sz="1000">
                <a:solidFill>
                  <a:schemeClr val="accent1"/>
                </a:solidFill>
                <a:latin typeface="Source Code Pro"/>
                <a:ea typeface="Source Code Pro"/>
                <a:cs typeface="Source Code Pro"/>
                <a:sym typeface="Source Code Pro"/>
              </a:defRPr>
            </a:lvl2pPr>
            <a:lvl3pPr lvl="2" algn="r" rtl="0">
              <a:buNone/>
              <a:defRPr sz="1000">
                <a:solidFill>
                  <a:schemeClr val="accent1"/>
                </a:solidFill>
                <a:latin typeface="Source Code Pro"/>
                <a:ea typeface="Source Code Pro"/>
                <a:cs typeface="Source Code Pro"/>
                <a:sym typeface="Source Code Pro"/>
              </a:defRPr>
            </a:lvl3pPr>
            <a:lvl4pPr lvl="3" algn="r" rtl="0">
              <a:buNone/>
              <a:defRPr sz="1000">
                <a:solidFill>
                  <a:schemeClr val="accent1"/>
                </a:solidFill>
                <a:latin typeface="Source Code Pro"/>
                <a:ea typeface="Source Code Pro"/>
                <a:cs typeface="Source Code Pro"/>
                <a:sym typeface="Source Code Pro"/>
              </a:defRPr>
            </a:lvl4pPr>
            <a:lvl5pPr lvl="4" algn="r" rtl="0">
              <a:buNone/>
              <a:defRPr sz="1000">
                <a:solidFill>
                  <a:schemeClr val="accent1"/>
                </a:solidFill>
                <a:latin typeface="Source Code Pro"/>
                <a:ea typeface="Source Code Pro"/>
                <a:cs typeface="Source Code Pro"/>
                <a:sym typeface="Source Code Pro"/>
              </a:defRPr>
            </a:lvl5pPr>
            <a:lvl6pPr lvl="5" algn="r" rtl="0">
              <a:buNone/>
              <a:defRPr sz="1000">
                <a:solidFill>
                  <a:schemeClr val="accent1"/>
                </a:solidFill>
                <a:latin typeface="Source Code Pro"/>
                <a:ea typeface="Source Code Pro"/>
                <a:cs typeface="Source Code Pro"/>
                <a:sym typeface="Source Code Pro"/>
              </a:defRPr>
            </a:lvl6pPr>
            <a:lvl7pPr lvl="6" algn="r" rtl="0">
              <a:buNone/>
              <a:defRPr sz="1000">
                <a:solidFill>
                  <a:schemeClr val="accent1"/>
                </a:solidFill>
                <a:latin typeface="Source Code Pro"/>
                <a:ea typeface="Source Code Pro"/>
                <a:cs typeface="Source Code Pro"/>
                <a:sym typeface="Source Code Pro"/>
              </a:defRPr>
            </a:lvl7pPr>
            <a:lvl8pPr lvl="7" algn="r" rtl="0">
              <a:buNone/>
              <a:defRPr sz="1000">
                <a:solidFill>
                  <a:schemeClr val="accent1"/>
                </a:solidFill>
                <a:latin typeface="Source Code Pro"/>
                <a:ea typeface="Source Code Pro"/>
                <a:cs typeface="Source Code Pro"/>
                <a:sym typeface="Source Code Pro"/>
              </a:defRPr>
            </a:lvl8pPr>
            <a:lvl9pPr lvl="8" algn="r" rtl="0">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drive.google.com/file/d/1EXOdr7lvAkN9_Sqh8T-YBJSglUims7OK/view?usp=sharing" TargetMode="External"/><Relationship Id="rId7"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hyperlink" Target="https://drive.google.com/file/d/1uL_4BUnbClUdr0cQL7-K9BySp2cPQW_E/view?usp=sharing" TargetMode="External"/><Relationship Id="rId4" Type="http://schemas.openxmlformats.org/officeDocument/2006/relationships/hyperlink" Target="https://drive.google.com/file/d/1evi4GacLNfh2qD01wsboM4zH7tDD6mYN/view?usp=sharing"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drive.google.com/file/d/1zHqrl9SwsAPJrAmDxQkg_r1AY62JJbah/view?usp=sharing" TargetMode="External"/><Relationship Id="rId7"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hyperlink" Target="https://drive.google.com/file/d/149wP9M-PoMH1GPSg6ktExW-366rhftQI/view?usp=sharing" TargetMode="External"/><Relationship Id="rId4" Type="http://schemas.openxmlformats.org/officeDocument/2006/relationships/hyperlink" Target="https://drive.google.com/file/d/1bnTGXJuLdy7HITPJPaAhwTVjjAer6AaV/view?usp=shari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36.jpg"/></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hyperlink" Target="http://www.dcsdms.org/ll/" TargetMode="External"/><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3" Type="http://schemas.openxmlformats.org/officeDocument/2006/relationships/hyperlink" Target="https://youtu.be/cVERugd1k-o"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youtube.com/watch?v=Yz7zsrgfKJ0"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mB-5IBsOUl4"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879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9900"/>
                </a:solidFill>
              </a:rPr>
              <a:t>GES Kindergarten</a:t>
            </a:r>
            <a:endParaRPr>
              <a:solidFill>
                <a:srgbClr val="FF9900"/>
              </a:solidFill>
            </a:endParaRPr>
          </a:p>
        </p:txBody>
      </p:sp>
      <p:sp>
        <p:nvSpPr>
          <p:cNvPr id="57" name="Google Shape;57;p13"/>
          <p:cNvSpPr txBox="1">
            <a:spLocks noGrp="1"/>
          </p:cNvSpPr>
          <p:nvPr>
            <p:ph type="subTitle" idx="1"/>
          </p:nvPr>
        </p:nvSpPr>
        <p:spPr>
          <a:xfrm>
            <a:off x="311700" y="3511825"/>
            <a:ext cx="8520600" cy="16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9900"/>
                </a:solidFill>
              </a:rPr>
              <a:t>Week 5- April 20-24</a:t>
            </a:r>
            <a:endParaRPr>
              <a:solidFill>
                <a:srgbClr val="FF9900"/>
              </a:solidFill>
            </a:endParaRPr>
          </a:p>
        </p:txBody>
      </p:sp>
      <p:pic>
        <p:nvPicPr>
          <p:cNvPr id="58" name="Google Shape;58;p13"/>
          <p:cNvPicPr preferRelativeResize="0"/>
          <p:nvPr/>
        </p:nvPicPr>
        <p:blipFill>
          <a:blip r:embed="rId3">
            <a:alphaModFix/>
          </a:blip>
          <a:stretch>
            <a:fillRect/>
          </a:stretch>
        </p:blipFill>
        <p:spPr>
          <a:xfrm>
            <a:off x="311701" y="392152"/>
            <a:ext cx="1548231" cy="1231198"/>
          </a:xfrm>
          <a:prstGeom prst="rect">
            <a:avLst/>
          </a:prstGeom>
          <a:noFill/>
          <a:ln>
            <a:noFill/>
          </a:ln>
        </p:spPr>
      </p:pic>
      <p:pic>
        <p:nvPicPr>
          <p:cNvPr id="59" name="Google Shape;59;p13"/>
          <p:cNvPicPr preferRelativeResize="0"/>
          <p:nvPr/>
        </p:nvPicPr>
        <p:blipFill>
          <a:blip r:embed="rId4">
            <a:alphaModFix/>
          </a:blip>
          <a:stretch>
            <a:fillRect/>
          </a:stretch>
        </p:blipFill>
        <p:spPr>
          <a:xfrm>
            <a:off x="6989825" y="2363718"/>
            <a:ext cx="1842474" cy="10238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Day 4</a:t>
            </a:r>
            <a:endParaRPr/>
          </a:p>
          <a:p>
            <a:pPr marL="0" lvl="0" indent="0" algn="ctr" rtl="0">
              <a:spcBef>
                <a:spcPts val="0"/>
              </a:spcBef>
              <a:spcAft>
                <a:spcPts val="0"/>
              </a:spcAft>
              <a:buNone/>
            </a:pPr>
            <a:endParaRPr/>
          </a:p>
        </p:txBody>
      </p:sp>
      <p:sp>
        <p:nvSpPr>
          <p:cNvPr id="116" name="Google Shape;116;p22"/>
          <p:cNvSpPr txBox="1">
            <a:spLocks noGrp="1"/>
          </p:cNvSpPr>
          <p:nvPr>
            <p:ph type="body" idx="1"/>
          </p:nvPr>
        </p:nvSpPr>
        <p:spPr>
          <a:xfrm>
            <a:off x="311700" y="888825"/>
            <a:ext cx="8520600" cy="3680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Review vocabulary words.</a:t>
            </a:r>
            <a:endParaRPr>
              <a:solidFill>
                <a:srgbClr val="000000"/>
              </a:solidFill>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AutoNum type="arabicPeriod"/>
            </a:pPr>
            <a:r>
              <a:rPr lang="en">
                <a:solidFill>
                  <a:srgbClr val="000000"/>
                </a:solidFill>
                <a:latin typeface="Arial"/>
                <a:ea typeface="Arial"/>
                <a:cs typeface="Arial"/>
                <a:sym typeface="Arial"/>
              </a:rPr>
              <a:t>Use glitter to represent pollen.  Put glitter on your hand and give someone a high five.</a:t>
            </a:r>
            <a:endParaRPr>
              <a:solidFill>
                <a:srgbClr val="000000"/>
              </a:solidFill>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AutoNum type="arabicPeriod"/>
            </a:pPr>
            <a:r>
              <a:rPr lang="en">
                <a:solidFill>
                  <a:srgbClr val="000000"/>
                </a:solidFill>
                <a:latin typeface="Arial"/>
                <a:ea typeface="Arial"/>
                <a:cs typeface="Arial"/>
                <a:sym typeface="Arial"/>
              </a:rPr>
              <a:t>What is more similar to nectar: juice or water?  Why is that?</a:t>
            </a:r>
            <a:endParaRPr>
              <a:solidFill>
                <a:srgbClr val="000000"/>
              </a:solidFill>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AutoNum type="arabicPeriod"/>
            </a:pPr>
            <a:r>
              <a:rPr lang="en">
                <a:solidFill>
                  <a:srgbClr val="000000"/>
                </a:solidFill>
                <a:latin typeface="Arial"/>
                <a:ea typeface="Arial"/>
                <a:cs typeface="Arial"/>
                <a:sym typeface="Arial"/>
              </a:rPr>
              <a:t>What is more similar to a hive for you: your school or your home?  Why do you think that?</a:t>
            </a:r>
            <a:endParaRPr>
              <a:solidFill>
                <a:srgbClr val="000000"/>
              </a:solidFill>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AutoNum type="arabicPeriod"/>
            </a:pPr>
            <a:r>
              <a:rPr lang="en">
                <a:solidFill>
                  <a:srgbClr val="000000"/>
                </a:solidFill>
                <a:latin typeface="Arial"/>
                <a:ea typeface="Arial"/>
                <a:cs typeface="Arial"/>
                <a:sym typeface="Arial"/>
              </a:rPr>
              <a:t>Using your toys, demonstrate a solitary bee and social bees.</a:t>
            </a:r>
            <a:endParaRPr>
              <a:solidFill>
                <a:srgbClr val="000000"/>
              </a:solidFill>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AutoNum type="arabicPeriod"/>
            </a:pPr>
            <a:r>
              <a:rPr lang="en">
                <a:solidFill>
                  <a:srgbClr val="000000"/>
                </a:solidFill>
                <a:latin typeface="Arial"/>
                <a:ea typeface="Arial"/>
                <a:cs typeface="Arial"/>
                <a:sym typeface="Arial"/>
              </a:rPr>
              <a:t>Draw a honeycomb</a:t>
            </a:r>
            <a:endParaRPr>
              <a:solidFill>
                <a:srgbClr val="000000"/>
              </a:solidFill>
              <a:latin typeface="Arial"/>
              <a:ea typeface="Arial"/>
              <a:cs typeface="Arial"/>
              <a:sym typeface="Arial"/>
            </a:endParaRPr>
          </a:p>
          <a:p>
            <a:pPr marL="45720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 Part 2: Read The Very Greedy Bee</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Part 3:  Label the parts of a bee</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1600"/>
              </a:spcAft>
              <a:buNone/>
            </a:pPr>
            <a:endParaRPr>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Day 5</a:t>
            </a:r>
            <a:endParaRPr/>
          </a:p>
          <a:p>
            <a:pPr marL="0" lvl="0" indent="0" algn="ctr" rtl="0">
              <a:spcBef>
                <a:spcPts val="0"/>
              </a:spcBef>
              <a:spcAft>
                <a:spcPts val="0"/>
              </a:spcAft>
              <a:buNone/>
            </a:pPr>
            <a:endParaRPr/>
          </a:p>
        </p:txBody>
      </p:sp>
      <p:sp>
        <p:nvSpPr>
          <p:cNvPr id="122" name="Google Shape;122;p23"/>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Wrap up:</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Discussion:  How do bees make a difference in our everyday lives?</a:t>
            </a:r>
            <a:endParaRPr>
              <a:solidFill>
                <a:srgbClr val="000000"/>
              </a:solidFill>
              <a:latin typeface="Arial"/>
              <a:ea typeface="Arial"/>
              <a:cs typeface="Arial"/>
              <a:sym typeface="Arial"/>
            </a:endParaRPr>
          </a:p>
          <a:p>
            <a:pPr marL="45720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45720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Journal Prompt:  What might happen if there were no bees?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Theme Craft: Bee</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1600"/>
              </a:spcAft>
              <a:buNone/>
            </a:pPr>
            <a:endParaRPr>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THeme craft</a:t>
            </a:r>
            <a:endParaRPr/>
          </a:p>
          <a:p>
            <a:pPr marL="0" lvl="0" indent="0" algn="ctr" rtl="0">
              <a:spcBef>
                <a:spcPts val="0"/>
              </a:spcBef>
              <a:spcAft>
                <a:spcPts val="0"/>
              </a:spcAft>
              <a:buNone/>
            </a:pPr>
            <a:endParaRPr/>
          </a:p>
        </p:txBody>
      </p:sp>
      <p:sp>
        <p:nvSpPr>
          <p:cNvPr id="128" name="Google Shape;128;p2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1600"/>
              </a:spcAft>
              <a:buNone/>
            </a:pPr>
            <a:endParaRPr>
              <a:latin typeface="Arial"/>
              <a:ea typeface="Arial"/>
              <a:cs typeface="Arial"/>
              <a:sym typeface="Arial"/>
            </a:endParaRPr>
          </a:p>
        </p:txBody>
      </p:sp>
      <p:pic>
        <p:nvPicPr>
          <p:cNvPr id="129" name="Google Shape;129;p24"/>
          <p:cNvPicPr preferRelativeResize="0"/>
          <p:nvPr/>
        </p:nvPicPr>
        <p:blipFill>
          <a:blip r:embed="rId3">
            <a:alphaModFix/>
          </a:blip>
          <a:stretch>
            <a:fillRect/>
          </a:stretch>
        </p:blipFill>
        <p:spPr>
          <a:xfrm>
            <a:off x="2012150" y="1093850"/>
            <a:ext cx="4643451" cy="40496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33"/>
        <p:cNvGrpSpPr/>
        <p:nvPr/>
      </p:nvGrpSpPr>
      <p:grpSpPr>
        <a:xfrm>
          <a:off x="0" y="0"/>
          <a:ext cx="0" cy="0"/>
          <a:chOff x="0" y="0"/>
          <a:chExt cx="0" cy="0"/>
        </a:xfrm>
      </p:grpSpPr>
      <p:sp>
        <p:nvSpPr>
          <p:cNvPr id="134" name="Google Shape;134;p25"/>
          <p:cNvSpPr txBox="1">
            <a:spLocks noGrp="1"/>
          </p:cNvSpPr>
          <p:nvPr>
            <p:ph type="body" idx="1"/>
          </p:nvPr>
        </p:nvSpPr>
        <p:spPr>
          <a:xfrm>
            <a:off x="311700" y="1228675"/>
            <a:ext cx="4190700" cy="334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1600"/>
              </a:spcAft>
              <a:buNone/>
            </a:pPr>
            <a:endParaRPr>
              <a:latin typeface="Arial"/>
              <a:ea typeface="Arial"/>
              <a:cs typeface="Arial"/>
              <a:sym typeface="Arial"/>
            </a:endParaRPr>
          </a:p>
        </p:txBody>
      </p:sp>
      <p:sp>
        <p:nvSpPr>
          <p:cNvPr id="135" name="Google Shape;135;p25"/>
          <p:cNvSpPr txBox="1">
            <a:spLocks noGrp="1"/>
          </p:cNvSpPr>
          <p:nvPr>
            <p:ph type="body" idx="1"/>
          </p:nvPr>
        </p:nvSpPr>
        <p:spPr>
          <a:xfrm>
            <a:off x="4820775" y="1337350"/>
            <a:ext cx="4190700" cy="334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1600"/>
              </a:spcAft>
              <a:buNone/>
            </a:pPr>
            <a:endParaRPr>
              <a:latin typeface="Arial"/>
              <a:ea typeface="Arial"/>
              <a:cs typeface="Arial"/>
              <a:sym typeface="Arial"/>
            </a:endParaRPr>
          </a:p>
        </p:txBody>
      </p:sp>
      <p:pic>
        <p:nvPicPr>
          <p:cNvPr id="136" name="Google Shape;136;p25"/>
          <p:cNvPicPr preferRelativeResize="0"/>
          <p:nvPr/>
        </p:nvPicPr>
        <p:blipFill>
          <a:blip r:embed="rId3">
            <a:alphaModFix/>
          </a:blip>
          <a:stretch>
            <a:fillRect/>
          </a:stretch>
        </p:blipFill>
        <p:spPr>
          <a:xfrm>
            <a:off x="1404950" y="0"/>
            <a:ext cx="5810248" cy="514350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40"/>
        <p:cNvGrpSpPr/>
        <p:nvPr/>
      </p:nvGrpSpPr>
      <p:grpSpPr>
        <a:xfrm>
          <a:off x="0" y="0"/>
          <a:ext cx="0" cy="0"/>
          <a:chOff x="0" y="0"/>
          <a:chExt cx="0" cy="0"/>
        </a:xfrm>
      </p:grpSpPr>
      <p:sp>
        <p:nvSpPr>
          <p:cNvPr id="141" name="Google Shape;141;p26"/>
          <p:cNvSpPr txBox="1"/>
          <p:nvPr/>
        </p:nvSpPr>
        <p:spPr>
          <a:xfrm>
            <a:off x="203970" y="1292625"/>
            <a:ext cx="9144000" cy="49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MATH:</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a:t>Make up your own addition problems- Pick 2 numbers less than 10 and add them together, grab a dice and roll 2 numbers then add’em up, have a friend pick 2 numbers for you and add’em up.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42" name="Google Shape;142;p26"/>
          <p:cNvPicPr preferRelativeResize="0"/>
          <p:nvPr/>
        </p:nvPicPr>
        <p:blipFill>
          <a:blip r:embed="rId3">
            <a:alphaModFix/>
          </a:blip>
          <a:stretch>
            <a:fillRect/>
          </a:stretch>
        </p:blipFill>
        <p:spPr>
          <a:xfrm>
            <a:off x="6503928" y="2571750"/>
            <a:ext cx="1577000" cy="2381250"/>
          </a:xfrm>
          <a:prstGeom prst="rect">
            <a:avLst/>
          </a:prstGeom>
          <a:noFill/>
          <a:ln>
            <a:noFill/>
          </a:ln>
        </p:spPr>
      </p:pic>
      <p:pic>
        <p:nvPicPr>
          <p:cNvPr id="143" name="Google Shape;143;p26"/>
          <p:cNvPicPr preferRelativeResize="0"/>
          <p:nvPr/>
        </p:nvPicPr>
        <p:blipFill>
          <a:blip r:embed="rId4">
            <a:alphaModFix/>
          </a:blip>
          <a:stretch>
            <a:fillRect/>
          </a:stretch>
        </p:blipFill>
        <p:spPr>
          <a:xfrm>
            <a:off x="581439" y="2571750"/>
            <a:ext cx="3076150" cy="2166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47"/>
        <p:cNvGrpSpPr/>
        <p:nvPr/>
      </p:nvGrpSpPr>
      <p:grpSpPr>
        <a:xfrm>
          <a:off x="0" y="0"/>
          <a:ext cx="0" cy="0"/>
          <a:chOff x="0" y="0"/>
          <a:chExt cx="0" cy="0"/>
        </a:xfrm>
      </p:grpSpPr>
      <p:pic>
        <p:nvPicPr>
          <p:cNvPr id="148" name="Google Shape;148;p27"/>
          <p:cNvPicPr preferRelativeResize="0"/>
          <p:nvPr/>
        </p:nvPicPr>
        <p:blipFill>
          <a:blip r:embed="rId3">
            <a:alphaModFix/>
          </a:blip>
          <a:stretch>
            <a:fillRect/>
          </a:stretch>
        </p:blipFill>
        <p:spPr>
          <a:xfrm>
            <a:off x="3165000" y="152400"/>
            <a:ext cx="3739338" cy="48387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152"/>
        <p:cNvGrpSpPr/>
        <p:nvPr/>
      </p:nvGrpSpPr>
      <p:grpSpPr>
        <a:xfrm>
          <a:off x="0" y="0"/>
          <a:ext cx="0" cy="0"/>
          <a:chOff x="0" y="0"/>
          <a:chExt cx="0" cy="0"/>
        </a:xfrm>
      </p:grpSpPr>
      <p:sp>
        <p:nvSpPr>
          <p:cNvPr id="153" name="Google Shape;153;p28"/>
          <p:cNvSpPr txBox="1">
            <a:spLocks noGrp="1"/>
          </p:cNvSpPr>
          <p:nvPr>
            <p:ph type="title"/>
          </p:nvPr>
        </p:nvSpPr>
        <p:spPr>
          <a:xfrm>
            <a:off x="311700" y="1918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Science</a:t>
            </a:r>
            <a:endParaRPr/>
          </a:p>
        </p:txBody>
      </p:sp>
      <p:sp>
        <p:nvSpPr>
          <p:cNvPr id="154" name="Google Shape;154;p28"/>
          <p:cNvSpPr txBox="1">
            <a:spLocks noGrp="1"/>
          </p:cNvSpPr>
          <p:nvPr>
            <p:ph type="body" idx="1"/>
          </p:nvPr>
        </p:nvSpPr>
        <p:spPr>
          <a:xfrm>
            <a:off x="0" y="879825"/>
            <a:ext cx="8989800" cy="39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L.K.3A Students will demonstrate an understanding of what animals and plants need to live and grow.</a:t>
            </a:r>
            <a:endParaRPr/>
          </a:p>
          <a:p>
            <a:pPr marL="0" lvl="0" indent="0" algn="l" rtl="0">
              <a:spcBef>
                <a:spcPts val="1600"/>
              </a:spcBef>
              <a:spcAft>
                <a:spcPts val="1600"/>
              </a:spcAft>
              <a:buNone/>
            </a:pPr>
            <a:endParaRPr/>
          </a:p>
        </p:txBody>
      </p:sp>
      <p:sp>
        <p:nvSpPr>
          <p:cNvPr id="155" name="Google Shape;155;p28"/>
          <p:cNvSpPr txBox="1"/>
          <p:nvPr/>
        </p:nvSpPr>
        <p:spPr>
          <a:xfrm>
            <a:off x="6547325" y="4165425"/>
            <a:ext cx="2285100" cy="70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Continued on next  slide...</a:t>
            </a:r>
            <a:endParaRPr/>
          </a:p>
        </p:txBody>
      </p:sp>
      <p:sp>
        <p:nvSpPr>
          <p:cNvPr id="156" name="Google Shape;156;p28"/>
          <p:cNvSpPr txBox="1"/>
          <p:nvPr/>
        </p:nvSpPr>
        <p:spPr>
          <a:xfrm>
            <a:off x="6170225" y="2158200"/>
            <a:ext cx="2662200" cy="82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a:t>
            </a:r>
            <a:endParaRPr/>
          </a:p>
        </p:txBody>
      </p:sp>
      <p:pic>
        <p:nvPicPr>
          <p:cNvPr id="157" name="Google Shape;157;p28" descr="Image result for pictures of bees on flowers"/>
          <p:cNvPicPr preferRelativeResize="0"/>
          <p:nvPr/>
        </p:nvPicPr>
        <p:blipFill>
          <a:blip r:embed="rId3">
            <a:alphaModFix/>
          </a:blip>
          <a:stretch>
            <a:fillRect/>
          </a:stretch>
        </p:blipFill>
        <p:spPr>
          <a:xfrm>
            <a:off x="1633500" y="1930500"/>
            <a:ext cx="4913825" cy="2592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61"/>
        <p:cNvGrpSpPr/>
        <p:nvPr/>
      </p:nvGrpSpPr>
      <p:grpSpPr>
        <a:xfrm>
          <a:off x="0" y="0"/>
          <a:ext cx="0" cy="0"/>
          <a:chOff x="0" y="0"/>
          <a:chExt cx="0" cy="0"/>
        </a:xfrm>
      </p:grpSpPr>
      <p:sp>
        <p:nvSpPr>
          <p:cNvPr id="162" name="Google Shape;162;p29"/>
          <p:cNvSpPr txBox="1">
            <a:spLocks noGrp="1"/>
          </p:cNvSpPr>
          <p:nvPr>
            <p:ph type="body" idx="1"/>
          </p:nvPr>
        </p:nvSpPr>
        <p:spPr>
          <a:xfrm>
            <a:off x="311700" y="216000"/>
            <a:ext cx="8520600" cy="47790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a:solidFill>
                  <a:schemeClr val="accent1"/>
                </a:solidFill>
                <a:latin typeface="Amatic SC"/>
                <a:ea typeface="Amatic SC"/>
                <a:cs typeface="Amatic SC"/>
                <a:sym typeface="Amatic SC"/>
              </a:rPr>
              <a:t>Science</a:t>
            </a:r>
            <a:endParaRPr sz="4200" b="1">
              <a:solidFill>
                <a:schemeClr val="accent1"/>
              </a:solidFill>
              <a:latin typeface="Amatic SC"/>
              <a:ea typeface="Amatic SC"/>
              <a:cs typeface="Amatic SC"/>
              <a:sym typeface="Amatic SC"/>
            </a:endParaRPr>
          </a:p>
          <a:p>
            <a:pPr marL="0" lvl="0" indent="0" algn="ctr" rtl="0">
              <a:lnSpc>
                <a:spcPct val="100000"/>
              </a:lnSpc>
              <a:spcBef>
                <a:spcPts val="0"/>
              </a:spcBef>
              <a:spcAft>
                <a:spcPts val="0"/>
              </a:spcAft>
              <a:buNone/>
            </a:pPr>
            <a:r>
              <a:rPr lang="en" sz="4200" b="1">
                <a:solidFill>
                  <a:schemeClr val="accent1"/>
                </a:solidFill>
                <a:latin typeface="Amatic SC"/>
                <a:ea typeface="Amatic SC"/>
                <a:cs typeface="Amatic SC"/>
                <a:sym typeface="Amatic SC"/>
              </a:rPr>
              <a:t>Flower Power: Pollination</a:t>
            </a:r>
            <a:endParaRPr sz="4200" b="1">
              <a:solidFill>
                <a:schemeClr val="accent1"/>
              </a:solidFill>
              <a:latin typeface="Amatic SC"/>
              <a:ea typeface="Amatic SC"/>
              <a:cs typeface="Amatic SC"/>
              <a:sym typeface="Amatic SC"/>
            </a:endParaRPr>
          </a:p>
          <a:p>
            <a:pPr marL="457200" lvl="0" indent="-342900" algn="l" rtl="0">
              <a:lnSpc>
                <a:spcPct val="100000"/>
              </a:lnSpc>
              <a:spcBef>
                <a:spcPts val="0"/>
              </a:spcBef>
              <a:spcAft>
                <a:spcPts val="0"/>
              </a:spcAft>
              <a:buClr>
                <a:schemeClr val="accent1"/>
              </a:buClr>
              <a:buSzPts val="1800"/>
              <a:buAutoNum type="arabicPeriod"/>
            </a:pPr>
            <a:r>
              <a:rPr lang="en">
                <a:solidFill>
                  <a:schemeClr val="accent1"/>
                </a:solidFill>
              </a:rPr>
              <a:t>EssentialQuestion: What do plants need to survive?</a:t>
            </a:r>
            <a:endParaRPr>
              <a:solidFill>
                <a:schemeClr val="accent1"/>
              </a:solidFill>
            </a:endParaRPr>
          </a:p>
          <a:p>
            <a:pPr marL="0" lvl="0" indent="0" algn="l" rtl="0">
              <a:lnSpc>
                <a:spcPct val="100000"/>
              </a:lnSpc>
              <a:spcBef>
                <a:spcPts val="0"/>
              </a:spcBef>
              <a:spcAft>
                <a:spcPts val="0"/>
              </a:spcAft>
              <a:buNone/>
            </a:pPr>
            <a:endParaRPr>
              <a:solidFill>
                <a:schemeClr val="accent1"/>
              </a:solidFill>
            </a:endParaRPr>
          </a:p>
          <a:p>
            <a:pPr marL="0" lvl="0" indent="0" algn="l" rtl="0">
              <a:lnSpc>
                <a:spcPct val="100000"/>
              </a:lnSpc>
              <a:spcBef>
                <a:spcPts val="0"/>
              </a:spcBef>
              <a:spcAft>
                <a:spcPts val="0"/>
              </a:spcAft>
              <a:buNone/>
            </a:pPr>
            <a:r>
              <a:rPr lang="en">
                <a:solidFill>
                  <a:schemeClr val="accent1"/>
                </a:solidFill>
              </a:rPr>
              <a:t>Materials (per group or per student)</a:t>
            </a:r>
            <a:endParaRPr>
              <a:solidFill>
                <a:schemeClr val="accent1"/>
              </a:solidFill>
            </a:endParaRPr>
          </a:p>
          <a:p>
            <a:pPr marL="0" lvl="0" indent="0" algn="l" rtl="0">
              <a:lnSpc>
                <a:spcPct val="100000"/>
              </a:lnSpc>
              <a:spcBef>
                <a:spcPts val="0"/>
              </a:spcBef>
              <a:spcAft>
                <a:spcPts val="0"/>
              </a:spcAft>
              <a:buNone/>
            </a:pPr>
            <a:r>
              <a:rPr lang="en">
                <a:solidFill>
                  <a:schemeClr val="accent1"/>
                </a:solidFill>
              </a:rPr>
              <a:t>•3 cupcakeliners</a:t>
            </a:r>
            <a:endParaRPr>
              <a:solidFill>
                <a:schemeClr val="accent1"/>
              </a:solidFill>
            </a:endParaRPr>
          </a:p>
          <a:p>
            <a:pPr marL="0" lvl="0" indent="0" algn="l" rtl="0">
              <a:lnSpc>
                <a:spcPct val="100000"/>
              </a:lnSpc>
              <a:spcBef>
                <a:spcPts val="0"/>
              </a:spcBef>
              <a:spcAft>
                <a:spcPts val="0"/>
              </a:spcAft>
              <a:buNone/>
            </a:pPr>
            <a:r>
              <a:rPr lang="en">
                <a:solidFill>
                  <a:schemeClr val="accent1"/>
                </a:solidFill>
              </a:rPr>
              <a:t>•3 cotton balls</a:t>
            </a:r>
            <a:endParaRPr>
              <a:solidFill>
                <a:schemeClr val="accent1"/>
              </a:solidFill>
            </a:endParaRPr>
          </a:p>
          <a:p>
            <a:pPr marL="0" lvl="0" indent="0" algn="l" rtl="0">
              <a:lnSpc>
                <a:spcPct val="100000"/>
              </a:lnSpc>
              <a:spcBef>
                <a:spcPts val="0"/>
              </a:spcBef>
              <a:spcAft>
                <a:spcPts val="0"/>
              </a:spcAft>
              <a:buNone/>
            </a:pPr>
            <a:r>
              <a:rPr lang="en">
                <a:solidFill>
                  <a:schemeClr val="accent1"/>
                </a:solidFill>
              </a:rPr>
              <a:t>•1 cotton Swab</a:t>
            </a:r>
            <a:endParaRPr>
              <a:solidFill>
                <a:schemeClr val="accent1"/>
              </a:solidFill>
            </a:endParaRPr>
          </a:p>
          <a:p>
            <a:pPr marL="0" lvl="0" indent="0" algn="l" rtl="0">
              <a:lnSpc>
                <a:spcPct val="100000"/>
              </a:lnSpc>
              <a:spcBef>
                <a:spcPts val="0"/>
              </a:spcBef>
              <a:spcAft>
                <a:spcPts val="0"/>
              </a:spcAft>
              <a:buNone/>
            </a:pPr>
            <a:r>
              <a:rPr lang="en">
                <a:solidFill>
                  <a:schemeClr val="accent1"/>
                </a:solidFill>
              </a:rPr>
              <a:t>•Kool-Aid packets of three different colors (or three different colors of glitter). Can be shared among the groups/students</a:t>
            </a:r>
            <a:endParaRPr>
              <a:solidFill>
                <a:schemeClr val="accent1"/>
              </a:solidFill>
            </a:endParaRPr>
          </a:p>
          <a:p>
            <a:pPr marL="0" lvl="0" indent="0" algn="l" rtl="0">
              <a:lnSpc>
                <a:spcPct val="100000"/>
              </a:lnSpc>
              <a:spcBef>
                <a:spcPts val="0"/>
              </a:spcBef>
              <a:spcAft>
                <a:spcPts val="0"/>
              </a:spcAft>
              <a:buNone/>
            </a:pPr>
            <a:r>
              <a:rPr lang="en">
                <a:solidFill>
                  <a:schemeClr val="accent1"/>
                </a:solidFill>
              </a:rPr>
              <a:t>•Small amount of water in a cup</a:t>
            </a:r>
            <a:endParaRPr>
              <a:solidFill>
                <a:schemeClr val="accent1"/>
              </a:solidFill>
            </a:endParaRPr>
          </a:p>
          <a:p>
            <a:pPr marL="0" lvl="0" indent="0" algn="l" rtl="0">
              <a:lnSpc>
                <a:spcPct val="100000"/>
              </a:lnSpc>
              <a:spcBef>
                <a:spcPts val="0"/>
              </a:spcBef>
              <a:spcAft>
                <a:spcPts val="0"/>
              </a:spcAft>
              <a:buNone/>
            </a:pPr>
            <a:endParaRPr>
              <a:solidFill>
                <a:schemeClr val="accent1"/>
              </a:solidFill>
            </a:endParaRPr>
          </a:p>
        </p:txBody>
      </p:sp>
      <p:pic>
        <p:nvPicPr>
          <p:cNvPr id="163" name="Google Shape;163;p29" descr="Image result for pictures of bees on flowers"/>
          <p:cNvPicPr preferRelativeResize="0"/>
          <p:nvPr/>
        </p:nvPicPr>
        <p:blipFill>
          <a:blip r:embed="rId3">
            <a:alphaModFix/>
          </a:blip>
          <a:stretch>
            <a:fillRect/>
          </a:stretch>
        </p:blipFill>
        <p:spPr>
          <a:xfrm>
            <a:off x="6844500" y="216000"/>
            <a:ext cx="1818900" cy="1066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67"/>
        <p:cNvGrpSpPr/>
        <p:nvPr/>
      </p:nvGrpSpPr>
      <p:grpSpPr>
        <a:xfrm>
          <a:off x="0" y="0"/>
          <a:ext cx="0" cy="0"/>
          <a:chOff x="0" y="0"/>
          <a:chExt cx="0" cy="0"/>
        </a:xfrm>
      </p:grpSpPr>
      <p:sp>
        <p:nvSpPr>
          <p:cNvPr id="168" name="Google Shape;168;p30"/>
          <p:cNvSpPr txBox="1">
            <a:spLocks noGrp="1"/>
          </p:cNvSpPr>
          <p:nvPr>
            <p:ph type="title"/>
          </p:nvPr>
        </p:nvSpPr>
        <p:spPr>
          <a:xfrm>
            <a:off x="527925" y="372325"/>
            <a:ext cx="8520600" cy="75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Science</a:t>
            </a:r>
            <a:endParaRPr/>
          </a:p>
        </p:txBody>
      </p:sp>
      <p:sp>
        <p:nvSpPr>
          <p:cNvPr id="169" name="Google Shape;169;p30"/>
          <p:cNvSpPr txBox="1">
            <a:spLocks noGrp="1"/>
          </p:cNvSpPr>
          <p:nvPr>
            <p:ph type="body" idx="1"/>
          </p:nvPr>
        </p:nvSpPr>
        <p:spPr>
          <a:xfrm>
            <a:off x="311700" y="1215175"/>
            <a:ext cx="8520600" cy="334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Place one cotton ball in a cupcake liner. Sprinkle one color of glitter or Kool-Aid on the cotton ball. Repeat with the other two colors on the other two cotton balls (one color per cotton ball).</a:t>
            </a:r>
            <a:endParaRPr/>
          </a:p>
          <a:p>
            <a:pPr marL="457200" lvl="0" indent="-342900" algn="l" rtl="0">
              <a:spcBef>
                <a:spcPts val="0"/>
              </a:spcBef>
              <a:spcAft>
                <a:spcPts val="0"/>
              </a:spcAft>
              <a:buSzPts val="1800"/>
              <a:buAutoNum type="arabicPeriod"/>
            </a:pPr>
            <a:r>
              <a:rPr lang="en"/>
              <a:t>Have students dab the cotton swab in the water. Then squeeze the excess water off it. Gently rub the cotton swab across one of the cotton balls, slightly picking up the glitter/Kool-aid. Then continue on to another cotton ball. Do this with all three colors and all three cotton balls.</a:t>
            </a:r>
            <a:endParaRPr/>
          </a:p>
        </p:txBody>
      </p:sp>
      <p:pic>
        <p:nvPicPr>
          <p:cNvPr id="170" name="Google Shape;170;p30" descr="Image result for pictures of bees on flowers"/>
          <p:cNvPicPr preferRelativeResize="0"/>
          <p:nvPr/>
        </p:nvPicPr>
        <p:blipFill>
          <a:blip r:embed="rId3">
            <a:alphaModFix/>
          </a:blip>
          <a:stretch>
            <a:fillRect/>
          </a:stretch>
        </p:blipFill>
        <p:spPr>
          <a:xfrm>
            <a:off x="3230400" y="4198500"/>
            <a:ext cx="1940100" cy="864000"/>
          </a:xfrm>
          <a:prstGeom prst="rect">
            <a:avLst/>
          </a:prstGeom>
          <a:noFill/>
          <a:ln>
            <a:noFill/>
          </a:ln>
        </p:spPr>
      </p:pic>
      <p:sp>
        <p:nvSpPr>
          <p:cNvPr id="171" name="Google Shape;171;p30"/>
          <p:cNvSpPr txBox="1"/>
          <p:nvPr/>
        </p:nvSpPr>
        <p:spPr>
          <a:xfrm>
            <a:off x="6223500" y="4161175"/>
            <a:ext cx="2095200" cy="8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Source Code Pro"/>
                <a:ea typeface="Source Code Pro"/>
                <a:cs typeface="Source Code Pro"/>
                <a:sym typeface="Source Code Pro"/>
              </a:rPr>
              <a:t>See next slide</a:t>
            </a:r>
            <a:endParaRPr sz="1800">
              <a:latin typeface="Source Code Pro"/>
              <a:ea typeface="Source Code Pro"/>
              <a:cs typeface="Source Code Pro"/>
              <a:sym typeface="Source Code Pr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75"/>
        <p:cNvGrpSpPr/>
        <p:nvPr/>
      </p:nvGrpSpPr>
      <p:grpSpPr>
        <a:xfrm>
          <a:off x="0" y="0"/>
          <a:ext cx="0" cy="0"/>
          <a:chOff x="0" y="0"/>
          <a:chExt cx="0" cy="0"/>
        </a:xfrm>
      </p:grpSpPr>
      <p:sp>
        <p:nvSpPr>
          <p:cNvPr id="176" name="Google Shape;176;p3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3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8" name="Google Shape;178;p31"/>
          <p:cNvPicPr preferRelativeResize="0"/>
          <p:nvPr/>
        </p:nvPicPr>
        <p:blipFill>
          <a:blip r:embed="rId3">
            <a:alphaModFix/>
          </a:blip>
          <a:stretch>
            <a:fillRect/>
          </a:stretch>
        </p:blipFill>
        <p:spPr>
          <a:xfrm>
            <a:off x="1215000" y="877500"/>
            <a:ext cx="6237000" cy="3510000"/>
          </a:xfrm>
          <a:prstGeom prst="rect">
            <a:avLst/>
          </a:prstGeom>
          <a:noFill/>
          <a:ln w="9525" cap="flat" cmpd="sng">
            <a:solidFill>
              <a:srgbClr val="EEEEEE"/>
            </a:solidFill>
            <a:prstDash val="solid"/>
            <a:miter lim="8000"/>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1688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Standards</a:t>
            </a:r>
            <a:endParaRPr/>
          </a:p>
        </p:txBody>
      </p:sp>
      <p:sp>
        <p:nvSpPr>
          <p:cNvPr id="65" name="Google Shape;65;p14"/>
          <p:cNvSpPr txBox="1">
            <a:spLocks noGrp="1"/>
          </p:cNvSpPr>
          <p:nvPr>
            <p:ph type="body" idx="1"/>
          </p:nvPr>
        </p:nvSpPr>
        <p:spPr>
          <a:xfrm>
            <a:off x="311706" y="471495"/>
            <a:ext cx="8520600" cy="4993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1"/>
              <a:t>Reading:</a:t>
            </a:r>
            <a:endParaRPr sz="1200" b="1"/>
          </a:p>
          <a:p>
            <a:pPr marL="457200" lvl="0" indent="-304800" algn="l" rtl="0">
              <a:lnSpc>
                <a:spcPct val="100000"/>
              </a:lnSpc>
              <a:spcBef>
                <a:spcPts val="1600"/>
              </a:spcBef>
              <a:spcAft>
                <a:spcPts val="0"/>
              </a:spcAft>
              <a:buSzPts val="1200"/>
              <a:buChar char="●"/>
            </a:pPr>
            <a:r>
              <a:rPr lang="en" sz="1200" b="1"/>
              <a:t>R.I.8- Identify Main Idea and key details in a text</a:t>
            </a:r>
            <a:endParaRPr sz="1200" b="1"/>
          </a:p>
          <a:p>
            <a:pPr marL="0" lvl="0" indent="0" algn="l" rtl="0">
              <a:lnSpc>
                <a:spcPct val="100000"/>
              </a:lnSpc>
              <a:spcBef>
                <a:spcPts val="1600"/>
              </a:spcBef>
              <a:spcAft>
                <a:spcPts val="0"/>
              </a:spcAft>
              <a:buNone/>
            </a:pPr>
            <a:r>
              <a:rPr lang="en" sz="1200" b="1"/>
              <a:t>Writing:</a:t>
            </a:r>
            <a:endParaRPr sz="1200" b="1"/>
          </a:p>
          <a:p>
            <a:pPr marL="457200" lvl="0" indent="-304800" algn="l" rtl="0">
              <a:lnSpc>
                <a:spcPct val="100000"/>
              </a:lnSpc>
              <a:spcBef>
                <a:spcPts val="1600"/>
              </a:spcBef>
              <a:spcAft>
                <a:spcPts val="0"/>
              </a:spcAft>
              <a:buSzPts val="1200"/>
              <a:buChar char="●"/>
            </a:pPr>
            <a:r>
              <a:rPr lang="en" sz="1200" b="1"/>
              <a:t>W.K.1: Use a combination of drawing, dictating, and writing when composing opinion, narratives, and informative texts. </a:t>
            </a:r>
            <a:endParaRPr sz="1200" b="1"/>
          </a:p>
          <a:p>
            <a:pPr marL="457200" lvl="0" indent="-304800" algn="l" rtl="0">
              <a:lnSpc>
                <a:spcPct val="100000"/>
              </a:lnSpc>
              <a:spcBef>
                <a:spcPts val="0"/>
              </a:spcBef>
              <a:spcAft>
                <a:spcPts val="0"/>
              </a:spcAft>
              <a:buSzPts val="1200"/>
              <a:buChar char="●"/>
            </a:pPr>
            <a:r>
              <a:rPr lang="en" sz="1200" b="1"/>
              <a:t>L.K.2: Use g appropriate capitalization, punctuation, and spelling when writing.</a:t>
            </a:r>
            <a:endParaRPr sz="1200" b="1"/>
          </a:p>
          <a:p>
            <a:pPr marL="0" lvl="0" indent="0" algn="l" rtl="0">
              <a:lnSpc>
                <a:spcPct val="100000"/>
              </a:lnSpc>
              <a:spcBef>
                <a:spcPts val="1600"/>
              </a:spcBef>
              <a:spcAft>
                <a:spcPts val="0"/>
              </a:spcAft>
              <a:buNone/>
            </a:pPr>
            <a:r>
              <a:rPr lang="en" sz="1200" b="1"/>
              <a:t>Phonics:</a:t>
            </a:r>
            <a:endParaRPr sz="1200" b="1"/>
          </a:p>
          <a:p>
            <a:pPr marL="457200" lvl="0" indent="-304800" algn="l" rtl="0">
              <a:lnSpc>
                <a:spcPct val="100000"/>
              </a:lnSpc>
              <a:spcBef>
                <a:spcPts val="1600"/>
              </a:spcBef>
              <a:spcAft>
                <a:spcPts val="0"/>
              </a:spcAft>
              <a:buSzPts val="1200"/>
              <a:buChar char="●"/>
            </a:pPr>
            <a:r>
              <a:rPr lang="en" sz="1200" b="1"/>
              <a:t>R.F.K.2: Demonstrate understanding of sounds (middle sounds, short vowels).</a:t>
            </a:r>
            <a:endParaRPr sz="1200" b="1"/>
          </a:p>
          <a:p>
            <a:pPr marL="0" lvl="0" indent="0" algn="l" rtl="0">
              <a:lnSpc>
                <a:spcPct val="100000"/>
              </a:lnSpc>
              <a:spcBef>
                <a:spcPts val="1600"/>
              </a:spcBef>
              <a:spcAft>
                <a:spcPts val="0"/>
              </a:spcAft>
              <a:buNone/>
            </a:pPr>
            <a:r>
              <a:rPr lang="en" sz="1200" b="1"/>
              <a:t>Sight Words:</a:t>
            </a:r>
            <a:endParaRPr sz="1200" b="1"/>
          </a:p>
          <a:p>
            <a:pPr marL="457200" lvl="0" indent="-304800" algn="l" rtl="0">
              <a:lnSpc>
                <a:spcPct val="100000"/>
              </a:lnSpc>
              <a:spcBef>
                <a:spcPts val="1600"/>
              </a:spcBef>
              <a:spcAft>
                <a:spcPts val="0"/>
              </a:spcAft>
              <a:buSzPts val="1200"/>
              <a:buChar char="●"/>
            </a:pPr>
            <a:r>
              <a:rPr lang="en" sz="1200" b="1"/>
              <a:t>R.F.K.3: Read common high frequency sight words.</a:t>
            </a:r>
            <a:endParaRPr sz="1200" b="1"/>
          </a:p>
          <a:p>
            <a:pPr marL="0" lvl="0" indent="0" algn="l" rtl="0">
              <a:lnSpc>
                <a:spcPct val="100000"/>
              </a:lnSpc>
              <a:spcBef>
                <a:spcPts val="1600"/>
              </a:spcBef>
              <a:spcAft>
                <a:spcPts val="0"/>
              </a:spcAft>
              <a:buNone/>
            </a:pPr>
            <a:r>
              <a:rPr lang="en" sz="1200" b="1"/>
              <a:t>Math: </a:t>
            </a:r>
            <a:endParaRPr sz="1200" b="1"/>
          </a:p>
          <a:p>
            <a:pPr marL="457200" lvl="0" indent="-304800" algn="l" rtl="0">
              <a:lnSpc>
                <a:spcPct val="100000"/>
              </a:lnSpc>
              <a:spcBef>
                <a:spcPts val="1600"/>
              </a:spcBef>
              <a:spcAft>
                <a:spcPts val="0"/>
              </a:spcAft>
              <a:buSzPts val="1200"/>
              <a:buChar char="●"/>
            </a:pPr>
            <a:r>
              <a:rPr lang="en" sz="1200" b="1"/>
              <a:t>KOA2 Solve addition problems within 10, as well as word problems</a:t>
            </a:r>
            <a:endParaRPr sz="1200" b="1"/>
          </a:p>
        </p:txBody>
      </p:sp>
      <p:sp>
        <p:nvSpPr>
          <p:cNvPr id="66" name="Google Shape;66;p14"/>
          <p:cNvSpPr txBox="1"/>
          <p:nvPr/>
        </p:nvSpPr>
        <p:spPr>
          <a:xfrm rot="10800000" flipH="1">
            <a:off x="1004725" y="3111100"/>
            <a:ext cx="7315200" cy="4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p14"/>
          <p:cNvSpPr txBox="1"/>
          <p:nvPr/>
        </p:nvSpPr>
        <p:spPr>
          <a:xfrm>
            <a:off x="6755650" y="268700"/>
            <a:ext cx="2264700" cy="87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182"/>
        <p:cNvGrpSpPr/>
        <p:nvPr/>
      </p:nvGrpSpPr>
      <p:grpSpPr>
        <a:xfrm>
          <a:off x="0" y="0"/>
          <a:ext cx="0" cy="0"/>
          <a:chOff x="0" y="0"/>
          <a:chExt cx="0" cy="0"/>
        </a:xfrm>
      </p:grpSpPr>
      <p:sp>
        <p:nvSpPr>
          <p:cNvPr id="183" name="Google Shape;183;p3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Science</a:t>
            </a:r>
            <a:endParaRPr/>
          </a:p>
        </p:txBody>
      </p:sp>
      <p:sp>
        <p:nvSpPr>
          <p:cNvPr id="184" name="Google Shape;184;p32"/>
          <p:cNvSpPr txBox="1">
            <a:spLocks noGrp="1"/>
          </p:cNvSpPr>
          <p:nvPr>
            <p:ph type="body" idx="1"/>
          </p:nvPr>
        </p:nvSpPr>
        <p:spPr>
          <a:xfrm>
            <a:off x="379200" y="1201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omic Sans MS"/>
                <a:ea typeface="Comic Sans MS"/>
                <a:cs typeface="Comic Sans MS"/>
                <a:sym typeface="Comic Sans MS"/>
              </a:rPr>
              <a:t>Questions to ask:</a:t>
            </a:r>
            <a:endParaRPr b="1">
              <a:latin typeface="Comic Sans MS"/>
              <a:ea typeface="Comic Sans MS"/>
              <a:cs typeface="Comic Sans MS"/>
              <a:sym typeface="Comic Sans MS"/>
            </a:endParaRPr>
          </a:p>
          <a:p>
            <a:pPr marL="457200" lvl="0" indent="-342900" algn="l" rtl="0">
              <a:spcBef>
                <a:spcPts val="1600"/>
              </a:spcBef>
              <a:spcAft>
                <a:spcPts val="0"/>
              </a:spcAft>
              <a:buSzPts val="1800"/>
              <a:buFont typeface="Comic Sans MS"/>
              <a:buAutoNum type="arabicPeriod"/>
            </a:pPr>
            <a:r>
              <a:rPr lang="en" b="1">
                <a:latin typeface="Comic Sans MS"/>
                <a:ea typeface="Comic Sans MS"/>
                <a:cs typeface="Comic Sans MS"/>
                <a:sym typeface="Comic Sans MS"/>
              </a:rPr>
              <a:t>What did you see happening to the cotton balls as you rubbed each one with the cotton swab?</a:t>
            </a:r>
            <a:endParaRPr b="1">
              <a:latin typeface="Comic Sans MS"/>
              <a:ea typeface="Comic Sans MS"/>
              <a:cs typeface="Comic Sans MS"/>
              <a:sym typeface="Comic Sans MS"/>
            </a:endParaRPr>
          </a:p>
          <a:p>
            <a:pPr marL="457200" lvl="0" indent="-342900" algn="l" rtl="0">
              <a:spcBef>
                <a:spcPts val="0"/>
              </a:spcBef>
              <a:spcAft>
                <a:spcPts val="0"/>
              </a:spcAft>
              <a:buSzPts val="1800"/>
              <a:buFont typeface="Comic Sans MS"/>
              <a:buAutoNum type="arabicPeriod"/>
            </a:pPr>
            <a:r>
              <a:rPr lang="en" b="1">
                <a:latin typeface="Comic Sans MS"/>
                <a:ea typeface="Comic Sans MS"/>
                <a:cs typeface="Comic Sans MS"/>
                <a:sym typeface="Comic Sans MS"/>
              </a:rPr>
              <a:t>What part of this experiment was the flower?</a:t>
            </a:r>
            <a:endParaRPr b="1">
              <a:latin typeface="Comic Sans MS"/>
              <a:ea typeface="Comic Sans MS"/>
              <a:cs typeface="Comic Sans MS"/>
              <a:sym typeface="Comic Sans MS"/>
            </a:endParaRPr>
          </a:p>
          <a:p>
            <a:pPr marL="457200" lvl="0" indent="-342900" algn="l" rtl="0">
              <a:spcBef>
                <a:spcPts val="0"/>
              </a:spcBef>
              <a:spcAft>
                <a:spcPts val="0"/>
              </a:spcAft>
              <a:buSzPts val="1800"/>
              <a:buFont typeface="Comic Sans MS"/>
              <a:buAutoNum type="arabicPeriod"/>
            </a:pPr>
            <a:r>
              <a:rPr lang="en" b="1">
                <a:latin typeface="Comic Sans MS"/>
                <a:ea typeface="Comic Sans MS"/>
                <a:cs typeface="Comic Sans MS"/>
                <a:sym typeface="Comic Sans MS"/>
              </a:rPr>
              <a:t>What part of this experiment was the bee?</a:t>
            </a:r>
            <a:endParaRPr b="1">
              <a:latin typeface="Comic Sans MS"/>
              <a:ea typeface="Comic Sans MS"/>
              <a:cs typeface="Comic Sans MS"/>
              <a:sym typeface="Comic Sans MS"/>
            </a:endParaRPr>
          </a:p>
          <a:p>
            <a:pPr marL="457200" lvl="0" indent="-342900" algn="l" rtl="0">
              <a:spcBef>
                <a:spcPts val="0"/>
              </a:spcBef>
              <a:spcAft>
                <a:spcPts val="0"/>
              </a:spcAft>
              <a:buSzPts val="1800"/>
              <a:buFont typeface="Comic Sans MS"/>
              <a:buAutoNum type="arabicPeriod"/>
            </a:pPr>
            <a:r>
              <a:rPr lang="en" b="1">
                <a:latin typeface="Comic Sans MS"/>
                <a:ea typeface="Comic Sans MS"/>
                <a:cs typeface="Comic Sans MS"/>
                <a:sym typeface="Comic Sans MS"/>
              </a:rPr>
              <a:t>What part of this experiment was the Kool Aid/glitter?</a:t>
            </a:r>
            <a:endParaRPr b="1">
              <a:latin typeface="Comic Sans MS"/>
              <a:ea typeface="Comic Sans MS"/>
              <a:cs typeface="Comic Sans MS"/>
              <a:sym typeface="Comic Sans MS"/>
            </a:endParaRPr>
          </a:p>
        </p:txBody>
      </p:sp>
      <p:pic>
        <p:nvPicPr>
          <p:cNvPr id="185" name="Google Shape;185;p32" descr="Image result for pictures of bees on flowers"/>
          <p:cNvPicPr preferRelativeResize="0"/>
          <p:nvPr/>
        </p:nvPicPr>
        <p:blipFill>
          <a:blip r:embed="rId3">
            <a:alphaModFix/>
          </a:blip>
          <a:stretch>
            <a:fillRect/>
          </a:stretch>
        </p:blipFill>
        <p:spPr>
          <a:xfrm>
            <a:off x="3149400" y="3351900"/>
            <a:ext cx="2705100" cy="1524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189"/>
        <p:cNvGrpSpPr/>
        <p:nvPr/>
      </p:nvGrpSpPr>
      <p:grpSpPr>
        <a:xfrm>
          <a:off x="0" y="0"/>
          <a:ext cx="0" cy="0"/>
          <a:chOff x="0" y="0"/>
          <a:chExt cx="0" cy="0"/>
        </a:xfrm>
      </p:grpSpPr>
      <p:sp>
        <p:nvSpPr>
          <p:cNvPr id="190" name="Google Shape;190;p3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Writing</a:t>
            </a:r>
            <a:endParaRPr/>
          </a:p>
        </p:txBody>
      </p:sp>
      <p:sp>
        <p:nvSpPr>
          <p:cNvPr id="191" name="Google Shape;191;p33"/>
          <p:cNvSpPr txBox="1">
            <a:spLocks noGrp="1"/>
          </p:cNvSpPr>
          <p:nvPr>
            <p:ph type="body" idx="1"/>
          </p:nvPr>
        </p:nvSpPr>
        <p:spPr>
          <a:xfrm>
            <a:off x="418500" y="565141"/>
            <a:ext cx="8307000" cy="370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Activity:</a:t>
            </a:r>
            <a:endParaRPr/>
          </a:p>
          <a:p>
            <a:pPr marL="0" lvl="0" indent="0" algn="l" rtl="0">
              <a:spcBef>
                <a:spcPts val="1600"/>
              </a:spcBef>
              <a:spcAft>
                <a:spcPts val="0"/>
              </a:spcAft>
              <a:buNone/>
            </a:pPr>
            <a:r>
              <a:rPr lang="en"/>
              <a:t>Choose 1:</a:t>
            </a:r>
            <a:endParaRPr/>
          </a:p>
          <a:p>
            <a:pPr marL="457200" lvl="0" indent="-342900" algn="l" rtl="0">
              <a:spcBef>
                <a:spcPts val="1600"/>
              </a:spcBef>
              <a:spcAft>
                <a:spcPts val="0"/>
              </a:spcAft>
              <a:buSzPts val="1800"/>
              <a:buChar char="●"/>
            </a:pPr>
            <a:r>
              <a:rPr lang="en"/>
              <a:t>Write whether you would want to be a ladybug or a bee.(opinion)</a:t>
            </a:r>
            <a:endParaRPr/>
          </a:p>
          <a:p>
            <a:pPr marL="457200" lvl="0" indent="-342900" algn="l" rtl="0">
              <a:spcBef>
                <a:spcPts val="0"/>
              </a:spcBef>
              <a:spcAft>
                <a:spcPts val="0"/>
              </a:spcAft>
              <a:buSzPts val="1800"/>
              <a:buChar char="●"/>
            </a:pPr>
            <a:r>
              <a:rPr lang="en"/>
              <a:t>write facts about honey bees. (narrative)</a:t>
            </a:r>
            <a:endParaRPr/>
          </a:p>
          <a:p>
            <a:pPr marL="457200" lvl="0" indent="-342900" algn="l" rtl="0">
              <a:spcBef>
                <a:spcPts val="0"/>
              </a:spcBef>
              <a:spcAft>
                <a:spcPts val="0"/>
              </a:spcAft>
              <a:buSzPts val="1800"/>
              <a:buChar char="●"/>
            </a:pPr>
            <a:r>
              <a:rPr lang="en"/>
              <a:t>Write three sentences about how bees make honey.(informative)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4"/>
          <p:cNvPicPr preferRelativeResize="0"/>
          <p:nvPr/>
        </p:nvPicPr>
        <p:blipFill>
          <a:blip r:embed="rId3">
            <a:alphaModFix/>
          </a:blip>
          <a:stretch>
            <a:fillRect/>
          </a:stretch>
        </p:blipFill>
        <p:spPr>
          <a:xfrm>
            <a:off x="2418522" y="152400"/>
            <a:ext cx="3712364"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5"/>
          <p:cNvPicPr preferRelativeResize="0"/>
          <p:nvPr/>
        </p:nvPicPr>
        <p:blipFill>
          <a:blip r:embed="rId3">
            <a:alphaModFix/>
          </a:blip>
          <a:stretch>
            <a:fillRect/>
          </a:stretch>
        </p:blipFill>
        <p:spPr>
          <a:xfrm>
            <a:off x="1309688" y="185738"/>
            <a:ext cx="6524625" cy="4772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6"/>
          <p:cNvPicPr preferRelativeResize="0"/>
          <p:nvPr/>
        </p:nvPicPr>
        <p:blipFill>
          <a:blip r:embed="rId3">
            <a:alphaModFix/>
          </a:blip>
          <a:stretch>
            <a:fillRect/>
          </a:stretch>
        </p:blipFill>
        <p:spPr>
          <a:xfrm>
            <a:off x="2779713" y="152400"/>
            <a:ext cx="4152202"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10"/>
        <p:cNvGrpSpPr/>
        <p:nvPr/>
      </p:nvGrpSpPr>
      <p:grpSpPr>
        <a:xfrm>
          <a:off x="0" y="0"/>
          <a:ext cx="0" cy="0"/>
          <a:chOff x="0" y="0"/>
          <a:chExt cx="0" cy="0"/>
        </a:xfrm>
      </p:grpSpPr>
      <p:pic>
        <p:nvPicPr>
          <p:cNvPr id="211" name="Google Shape;211;p37"/>
          <p:cNvPicPr preferRelativeResize="0"/>
          <p:nvPr/>
        </p:nvPicPr>
        <p:blipFill>
          <a:blip r:embed="rId3">
            <a:alphaModFix/>
          </a:blip>
          <a:stretch>
            <a:fillRect/>
          </a:stretch>
        </p:blipFill>
        <p:spPr>
          <a:xfrm>
            <a:off x="2697425" y="146425"/>
            <a:ext cx="374915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15"/>
        <p:cNvGrpSpPr/>
        <p:nvPr/>
      </p:nvGrpSpPr>
      <p:grpSpPr>
        <a:xfrm>
          <a:off x="0" y="0"/>
          <a:ext cx="0" cy="0"/>
          <a:chOff x="0" y="0"/>
          <a:chExt cx="0" cy="0"/>
        </a:xfrm>
      </p:grpSpPr>
      <p:sp>
        <p:nvSpPr>
          <p:cNvPr id="216" name="Google Shape;216;p3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Phonics</a:t>
            </a:r>
            <a:endParaRPr/>
          </a:p>
        </p:txBody>
      </p:sp>
      <p:sp>
        <p:nvSpPr>
          <p:cNvPr id="217" name="Google Shape;217;p38"/>
          <p:cNvSpPr txBox="1">
            <a:spLocks noGrp="1"/>
          </p:cNvSpPr>
          <p:nvPr>
            <p:ph type="body" idx="1"/>
          </p:nvPr>
        </p:nvSpPr>
        <p:spPr>
          <a:xfrm>
            <a:off x="311700" y="1093848"/>
            <a:ext cx="8520600" cy="4676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rgbClr val="222222"/>
                </a:solidFill>
              </a:rPr>
              <a:t>The following word list includes words that use our short vowel addressed on the phonics worksheet given. You may practice these words all week by sounding them out and reading them, writing them with different fun materials, coming up with words that rhyme with these words, and even using them in sentences. At the end of the week a spelling test can be given to see if the words have been mastered.</a:t>
            </a:r>
            <a:endParaRPr sz="1200">
              <a:solidFill>
                <a:schemeClr val="dk1"/>
              </a:solidFill>
            </a:endParaRPr>
          </a:p>
          <a:p>
            <a:pPr marL="0" lvl="0" indent="0" algn="l" rtl="0">
              <a:lnSpc>
                <a:spcPct val="100000"/>
              </a:lnSpc>
              <a:spcBef>
                <a:spcPts val="1600"/>
              </a:spcBef>
              <a:spcAft>
                <a:spcPts val="0"/>
              </a:spcAft>
              <a:buClr>
                <a:schemeClr val="dk1"/>
              </a:buClr>
              <a:buSzPts val="1100"/>
              <a:buFont typeface="Arial"/>
              <a:buNone/>
            </a:pPr>
            <a:r>
              <a:rPr lang="en" sz="1200">
                <a:solidFill>
                  <a:srgbClr val="000000"/>
                </a:solidFill>
              </a:rPr>
              <a:t>Sun         Fun</a:t>
            </a:r>
            <a:endParaRPr sz="1200">
              <a:solidFill>
                <a:srgbClr val="000000"/>
              </a:solidFill>
            </a:endParaRPr>
          </a:p>
          <a:p>
            <a:pPr marL="0" lvl="0" indent="0" algn="l" rtl="0">
              <a:lnSpc>
                <a:spcPct val="100000"/>
              </a:lnSpc>
              <a:spcBef>
                <a:spcPts val="1600"/>
              </a:spcBef>
              <a:spcAft>
                <a:spcPts val="0"/>
              </a:spcAft>
              <a:buClr>
                <a:schemeClr val="dk1"/>
              </a:buClr>
              <a:buSzPts val="1100"/>
              <a:buFont typeface="Arial"/>
              <a:buNone/>
            </a:pPr>
            <a:r>
              <a:rPr lang="en" sz="1200">
                <a:solidFill>
                  <a:srgbClr val="000000"/>
                </a:solidFill>
              </a:rPr>
              <a:t>Cup         Pup</a:t>
            </a:r>
            <a:endParaRPr sz="1200">
              <a:solidFill>
                <a:srgbClr val="000000"/>
              </a:solidFill>
            </a:endParaRPr>
          </a:p>
          <a:p>
            <a:pPr marL="0" lvl="0" indent="0" algn="l" rtl="0">
              <a:lnSpc>
                <a:spcPct val="100000"/>
              </a:lnSpc>
              <a:spcBef>
                <a:spcPts val="1600"/>
              </a:spcBef>
              <a:spcAft>
                <a:spcPts val="0"/>
              </a:spcAft>
              <a:buClr>
                <a:schemeClr val="dk1"/>
              </a:buClr>
              <a:buSzPts val="1100"/>
              <a:buFont typeface="Arial"/>
              <a:buNone/>
            </a:pPr>
            <a:r>
              <a:rPr lang="en" sz="1200">
                <a:solidFill>
                  <a:srgbClr val="000000"/>
                </a:solidFill>
              </a:rPr>
              <a:t>Bug         Rug</a:t>
            </a:r>
            <a:endParaRPr sz="1200">
              <a:solidFill>
                <a:srgbClr val="000000"/>
              </a:solidFill>
            </a:endParaRPr>
          </a:p>
          <a:p>
            <a:pPr marL="0" lvl="0" indent="0" algn="l" rtl="0">
              <a:lnSpc>
                <a:spcPct val="100000"/>
              </a:lnSpc>
              <a:spcBef>
                <a:spcPts val="1600"/>
              </a:spcBef>
              <a:spcAft>
                <a:spcPts val="0"/>
              </a:spcAft>
              <a:buClr>
                <a:schemeClr val="dk1"/>
              </a:buClr>
              <a:buSzPts val="1100"/>
              <a:buFont typeface="Arial"/>
              <a:buNone/>
            </a:pPr>
            <a:r>
              <a:rPr lang="en" sz="1200">
                <a:solidFill>
                  <a:srgbClr val="000000"/>
                </a:solidFill>
              </a:rPr>
              <a:t>Tub         Rub </a:t>
            </a:r>
            <a:endParaRPr sz="1200">
              <a:solidFill>
                <a:srgbClr val="000000"/>
              </a:solidFill>
            </a:endParaRPr>
          </a:p>
          <a:p>
            <a:pPr marL="0" lvl="0" indent="0" algn="l" rtl="0">
              <a:lnSpc>
                <a:spcPct val="100000"/>
              </a:lnSpc>
              <a:spcBef>
                <a:spcPts val="1600"/>
              </a:spcBef>
              <a:spcAft>
                <a:spcPts val="0"/>
              </a:spcAft>
              <a:buClr>
                <a:schemeClr val="dk1"/>
              </a:buClr>
              <a:buSzPts val="1100"/>
              <a:buFont typeface="Arial"/>
              <a:buNone/>
            </a:pPr>
            <a:r>
              <a:rPr lang="en" sz="1200">
                <a:solidFill>
                  <a:srgbClr val="000000"/>
                </a:solidFill>
              </a:rPr>
              <a:t>Nut         Cut </a:t>
            </a:r>
            <a:endParaRPr sz="1200">
              <a:solidFill>
                <a:srgbClr val="000000"/>
              </a:solidFill>
            </a:endParaRPr>
          </a:p>
          <a:p>
            <a:pPr marL="457200" lvl="0" indent="-304800" algn="l" rtl="0">
              <a:lnSpc>
                <a:spcPct val="100000"/>
              </a:lnSpc>
              <a:spcBef>
                <a:spcPts val="1600"/>
              </a:spcBef>
              <a:spcAft>
                <a:spcPts val="0"/>
              </a:spcAft>
              <a:buClr>
                <a:srgbClr val="222222"/>
              </a:buClr>
              <a:buSzPts val="1200"/>
              <a:buChar char="●"/>
            </a:pPr>
            <a:r>
              <a:rPr lang="en" sz="1200">
                <a:solidFill>
                  <a:srgbClr val="222222"/>
                </a:solidFill>
              </a:rPr>
              <a:t>Bonus word: slugs</a:t>
            </a:r>
            <a:endParaRPr sz="1200"/>
          </a:p>
        </p:txBody>
      </p:sp>
      <p:pic>
        <p:nvPicPr>
          <p:cNvPr id="218" name="Google Shape;218;p38"/>
          <p:cNvPicPr preferRelativeResize="0"/>
          <p:nvPr/>
        </p:nvPicPr>
        <p:blipFill>
          <a:blip r:embed="rId3">
            <a:alphaModFix/>
          </a:blip>
          <a:stretch>
            <a:fillRect/>
          </a:stretch>
        </p:blipFill>
        <p:spPr>
          <a:xfrm>
            <a:off x="5261100" y="2147225"/>
            <a:ext cx="2902076" cy="29962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22"/>
        <p:cNvGrpSpPr/>
        <p:nvPr/>
      </p:nvGrpSpPr>
      <p:grpSpPr>
        <a:xfrm>
          <a:off x="0" y="0"/>
          <a:ext cx="0" cy="0"/>
          <a:chOff x="0" y="0"/>
          <a:chExt cx="0" cy="0"/>
        </a:xfrm>
      </p:grpSpPr>
      <p:pic>
        <p:nvPicPr>
          <p:cNvPr id="223" name="Google Shape;223;p39"/>
          <p:cNvPicPr preferRelativeResize="0"/>
          <p:nvPr/>
        </p:nvPicPr>
        <p:blipFill>
          <a:blip r:embed="rId3">
            <a:alphaModFix/>
          </a:blip>
          <a:stretch>
            <a:fillRect/>
          </a:stretch>
        </p:blipFill>
        <p:spPr>
          <a:xfrm>
            <a:off x="2716738" y="152400"/>
            <a:ext cx="3710532" cy="483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227"/>
        <p:cNvGrpSpPr/>
        <p:nvPr/>
      </p:nvGrpSpPr>
      <p:grpSpPr>
        <a:xfrm>
          <a:off x="0" y="0"/>
          <a:ext cx="0" cy="0"/>
          <a:chOff x="0" y="0"/>
          <a:chExt cx="0" cy="0"/>
        </a:xfrm>
      </p:grpSpPr>
      <p:pic>
        <p:nvPicPr>
          <p:cNvPr id="228" name="Google Shape;228;p40"/>
          <p:cNvPicPr preferRelativeResize="0"/>
          <p:nvPr/>
        </p:nvPicPr>
        <p:blipFill>
          <a:blip r:embed="rId3">
            <a:alphaModFix/>
          </a:blip>
          <a:stretch>
            <a:fillRect/>
          </a:stretch>
        </p:blipFill>
        <p:spPr>
          <a:xfrm>
            <a:off x="2961861" y="152400"/>
            <a:ext cx="3650113"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232"/>
        <p:cNvGrpSpPr/>
        <p:nvPr/>
      </p:nvGrpSpPr>
      <p:grpSpPr>
        <a:xfrm>
          <a:off x="0" y="0"/>
          <a:ext cx="0" cy="0"/>
          <a:chOff x="0" y="0"/>
          <a:chExt cx="0" cy="0"/>
        </a:xfrm>
      </p:grpSpPr>
      <p:sp>
        <p:nvSpPr>
          <p:cNvPr id="233" name="Google Shape;233;p4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Sight Words</a:t>
            </a:r>
            <a:endParaRPr/>
          </a:p>
        </p:txBody>
      </p:sp>
      <p:sp>
        <p:nvSpPr>
          <p:cNvPr id="234" name="Google Shape;234;p4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000000"/>
                </a:solidFill>
                <a:latin typeface="Comic Sans MS"/>
                <a:ea typeface="Comic Sans MS"/>
                <a:cs typeface="Comic Sans MS"/>
                <a:sym typeface="Comic Sans MS"/>
              </a:rPr>
              <a:t>Sight Words:</a:t>
            </a:r>
            <a:r>
              <a:rPr lang="en" sz="2400">
                <a:solidFill>
                  <a:srgbClr val="000000"/>
                </a:solidFill>
                <a:latin typeface="Comic Sans MS"/>
                <a:ea typeface="Comic Sans MS"/>
                <a:cs typeface="Comic Sans MS"/>
                <a:sym typeface="Comic Sans MS"/>
              </a:rPr>
              <a:t> </a:t>
            </a:r>
            <a:r>
              <a:rPr lang="en" sz="3000">
                <a:solidFill>
                  <a:srgbClr val="000000"/>
                </a:solidFill>
                <a:latin typeface="Comic Sans MS"/>
                <a:ea typeface="Comic Sans MS"/>
                <a:cs typeface="Comic Sans MS"/>
                <a:sym typeface="Comic Sans MS"/>
              </a:rPr>
              <a:t>long, little, very, after</a:t>
            </a:r>
            <a:endParaRPr sz="3000">
              <a:solidFill>
                <a:srgbClr val="000000"/>
              </a:solidFill>
              <a:latin typeface="Comic Sans MS"/>
              <a:ea typeface="Comic Sans MS"/>
              <a:cs typeface="Comic Sans MS"/>
              <a:sym typeface="Comic Sans MS"/>
            </a:endParaRPr>
          </a:p>
          <a:p>
            <a:pPr marL="457200" lvl="0" indent="-381000" algn="l" rtl="0">
              <a:spcBef>
                <a:spcPts val="0"/>
              </a:spcBef>
              <a:spcAft>
                <a:spcPts val="0"/>
              </a:spcAft>
              <a:buClr>
                <a:srgbClr val="000000"/>
              </a:buClr>
              <a:buSzPts val="2400"/>
              <a:buFont typeface="Arial"/>
              <a:buChar char="➔"/>
            </a:pPr>
            <a:r>
              <a:rPr lang="en" sz="2400" b="1">
                <a:solidFill>
                  <a:srgbClr val="000000"/>
                </a:solidFill>
                <a:latin typeface="Comic Sans MS"/>
                <a:ea typeface="Comic Sans MS"/>
                <a:cs typeface="Comic Sans MS"/>
                <a:sym typeface="Comic Sans MS"/>
              </a:rPr>
              <a:t>Activity:</a:t>
            </a:r>
            <a:r>
              <a:rPr lang="en" sz="2400">
                <a:solidFill>
                  <a:srgbClr val="000000"/>
                </a:solidFill>
                <a:latin typeface="Comic Sans MS"/>
                <a:ea typeface="Comic Sans MS"/>
                <a:cs typeface="Comic Sans MS"/>
                <a:sym typeface="Comic Sans MS"/>
              </a:rPr>
              <a:t> Make a song to help you learn to spell your sight words. Don’t be afraid to be silly! :)</a:t>
            </a:r>
            <a:endParaRPr sz="2400">
              <a:solidFill>
                <a:srgbClr val="000000"/>
              </a:solidFill>
              <a:latin typeface="Comic Sans MS"/>
              <a:ea typeface="Comic Sans MS"/>
              <a:cs typeface="Comic Sans MS"/>
              <a:sym typeface="Comic Sans MS"/>
            </a:endParaRPr>
          </a:p>
          <a:p>
            <a:pPr marL="457200" lvl="0" indent="0" algn="l" rtl="0">
              <a:spcBef>
                <a:spcPts val="0"/>
              </a:spcBef>
              <a:spcAft>
                <a:spcPts val="0"/>
              </a:spcAft>
              <a:buNone/>
            </a:pPr>
            <a:endParaRPr sz="2400">
              <a:solidFill>
                <a:srgbClr val="000000"/>
              </a:solidFill>
              <a:latin typeface="Comic Sans MS"/>
              <a:ea typeface="Comic Sans MS"/>
              <a:cs typeface="Comic Sans MS"/>
              <a:sym typeface="Comic Sans MS"/>
            </a:endParaRPr>
          </a:p>
        </p:txBody>
      </p:sp>
      <p:pic>
        <p:nvPicPr>
          <p:cNvPr id="235" name="Google Shape;235;p41"/>
          <p:cNvPicPr preferRelativeResize="0"/>
          <p:nvPr/>
        </p:nvPicPr>
        <p:blipFill>
          <a:blip r:embed="rId3">
            <a:alphaModFix/>
          </a:blip>
          <a:stretch>
            <a:fillRect/>
          </a:stretch>
        </p:blipFill>
        <p:spPr>
          <a:xfrm>
            <a:off x="5301325" y="2766675"/>
            <a:ext cx="2149526" cy="2149526"/>
          </a:xfrm>
          <a:prstGeom prst="rect">
            <a:avLst/>
          </a:prstGeom>
          <a:noFill/>
          <a:ln>
            <a:noFill/>
          </a:ln>
        </p:spPr>
      </p:pic>
      <p:pic>
        <p:nvPicPr>
          <p:cNvPr id="236" name="Google Shape;236;p41"/>
          <p:cNvPicPr preferRelativeResize="0"/>
          <p:nvPr/>
        </p:nvPicPr>
        <p:blipFill>
          <a:blip r:embed="rId4">
            <a:alphaModFix/>
          </a:blip>
          <a:stretch>
            <a:fillRect/>
          </a:stretch>
        </p:blipFill>
        <p:spPr>
          <a:xfrm>
            <a:off x="1037725" y="2636100"/>
            <a:ext cx="2149525" cy="24106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307425"/>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Reading</a:t>
            </a:r>
            <a:endParaRPr/>
          </a:p>
        </p:txBody>
      </p:sp>
      <p:sp>
        <p:nvSpPr>
          <p:cNvPr id="73" name="Google Shape;73;p1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i="1"/>
              <a:t>Essential Questions:</a:t>
            </a:r>
            <a:endParaRPr sz="1400" b="1" i="1"/>
          </a:p>
          <a:p>
            <a:pPr marL="0" lvl="0" indent="0" algn="l" rtl="0">
              <a:spcBef>
                <a:spcPts val="1600"/>
              </a:spcBef>
              <a:spcAft>
                <a:spcPts val="0"/>
              </a:spcAft>
              <a:buNone/>
            </a:pPr>
            <a:r>
              <a:rPr lang="en" sz="1400" b="1" i="1"/>
              <a:t>What is the author’s purpose of this text and how does she prove it to us?</a:t>
            </a:r>
            <a:endParaRPr sz="1400" b="1" i="1"/>
          </a:p>
          <a:p>
            <a:pPr marL="0" lvl="0" indent="0" algn="l" rtl="0">
              <a:spcBef>
                <a:spcPts val="1600"/>
              </a:spcBef>
              <a:spcAft>
                <a:spcPts val="0"/>
              </a:spcAft>
              <a:buNone/>
            </a:pPr>
            <a:r>
              <a:rPr lang="en" sz="1400" b="1" i="1"/>
              <a:t>What are the benefits of bees?</a:t>
            </a:r>
            <a:endParaRPr sz="1400" b="1" i="1"/>
          </a:p>
          <a:p>
            <a:pPr marL="0" lvl="0" indent="0" algn="l" rtl="0">
              <a:spcBef>
                <a:spcPts val="1600"/>
              </a:spcBef>
              <a:spcAft>
                <a:spcPts val="0"/>
              </a:spcAft>
              <a:buNone/>
            </a:pPr>
            <a:r>
              <a:rPr lang="en" sz="1400" b="1" i="1"/>
              <a:t>I Can:</a:t>
            </a:r>
            <a:endParaRPr sz="1400" b="1" i="1"/>
          </a:p>
          <a:p>
            <a:pPr marL="0" lvl="0" indent="0" algn="l" rtl="0">
              <a:spcBef>
                <a:spcPts val="1600"/>
              </a:spcBef>
              <a:spcAft>
                <a:spcPts val="0"/>
              </a:spcAft>
              <a:buNone/>
            </a:pPr>
            <a:r>
              <a:rPr lang="en" sz="1400" b="1" i="1"/>
              <a:t>I can state the author’s purpose and how is it proven.</a:t>
            </a:r>
            <a:endParaRPr sz="1400" b="1" i="1"/>
          </a:p>
          <a:p>
            <a:pPr marL="0" lvl="0" indent="0" algn="l" rtl="0">
              <a:spcBef>
                <a:spcPts val="1600"/>
              </a:spcBef>
              <a:spcAft>
                <a:spcPts val="1600"/>
              </a:spcAft>
              <a:buNone/>
            </a:pPr>
            <a:r>
              <a:rPr lang="en" sz="1400" b="1" i="1"/>
              <a:t>I can state how bees are beneficial.</a:t>
            </a:r>
            <a:endParaRPr sz="1400" b="1" i="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40"/>
        <p:cNvGrpSpPr/>
        <p:nvPr/>
      </p:nvGrpSpPr>
      <p:grpSpPr>
        <a:xfrm>
          <a:off x="0" y="0"/>
          <a:ext cx="0" cy="0"/>
          <a:chOff x="0" y="0"/>
          <a:chExt cx="0" cy="0"/>
        </a:xfrm>
      </p:grpSpPr>
      <p:sp>
        <p:nvSpPr>
          <p:cNvPr id="241" name="Google Shape;241;p4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4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43" name="Google Shape;243;p42"/>
          <p:cNvPicPr preferRelativeResize="0"/>
          <p:nvPr/>
        </p:nvPicPr>
        <p:blipFill>
          <a:blip r:embed="rId3">
            <a:alphaModFix/>
          </a:blip>
          <a:stretch>
            <a:fillRect/>
          </a:stretch>
        </p:blipFill>
        <p:spPr>
          <a:xfrm>
            <a:off x="2530539" y="0"/>
            <a:ext cx="4082923" cy="51435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47"/>
        <p:cNvGrpSpPr/>
        <p:nvPr/>
      </p:nvGrpSpPr>
      <p:grpSpPr>
        <a:xfrm>
          <a:off x="0" y="0"/>
          <a:ext cx="0" cy="0"/>
          <a:chOff x="0" y="0"/>
          <a:chExt cx="0" cy="0"/>
        </a:xfrm>
      </p:grpSpPr>
      <p:sp>
        <p:nvSpPr>
          <p:cNvPr id="248" name="Google Shape;248;p4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43"/>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50" name="Google Shape;250;p43"/>
          <p:cNvPicPr preferRelativeResize="0"/>
          <p:nvPr/>
        </p:nvPicPr>
        <p:blipFill>
          <a:blip r:embed="rId3">
            <a:alphaModFix/>
          </a:blip>
          <a:stretch>
            <a:fillRect/>
          </a:stretch>
        </p:blipFill>
        <p:spPr>
          <a:xfrm>
            <a:off x="2660378" y="0"/>
            <a:ext cx="3823244"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54"/>
        <p:cNvGrpSpPr/>
        <p:nvPr/>
      </p:nvGrpSpPr>
      <p:grpSpPr>
        <a:xfrm>
          <a:off x="0" y="0"/>
          <a:ext cx="0" cy="0"/>
          <a:chOff x="0" y="0"/>
          <a:chExt cx="0" cy="0"/>
        </a:xfrm>
      </p:grpSpPr>
      <p:sp>
        <p:nvSpPr>
          <p:cNvPr id="255" name="Google Shape;255;p4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4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57" name="Google Shape;257;p44"/>
          <p:cNvPicPr preferRelativeResize="0"/>
          <p:nvPr/>
        </p:nvPicPr>
        <p:blipFill>
          <a:blip r:embed="rId3">
            <a:alphaModFix/>
          </a:blip>
          <a:stretch>
            <a:fillRect/>
          </a:stretch>
        </p:blipFill>
        <p:spPr>
          <a:xfrm>
            <a:off x="2459066" y="0"/>
            <a:ext cx="4225867" cy="51434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61"/>
        <p:cNvGrpSpPr/>
        <p:nvPr/>
      </p:nvGrpSpPr>
      <p:grpSpPr>
        <a:xfrm>
          <a:off x="0" y="0"/>
          <a:ext cx="0" cy="0"/>
          <a:chOff x="0" y="0"/>
          <a:chExt cx="0" cy="0"/>
        </a:xfrm>
      </p:grpSpPr>
      <p:sp>
        <p:nvSpPr>
          <p:cNvPr id="262" name="Google Shape;262;p45"/>
          <p:cNvSpPr txBox="1">
            <a:spLocks noGrp="1"/>
          </p:cNvSpPr>
          <p:nvPr>
            <p:ph type="body" idx="1"/>
          </p:nvPr>
        </p:nvSpPr>
        <p:spPr>
          <a:xfrm>
            <a:off x="159750" y="4238513"/>
            <a:ext cx="8824500" cy="72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These are review videos of our sight words with flash cards. Remember, though some words can be sounded out, you should remember these words and read them automatically. 😊</a:t>
            </a:r>
            <a:endParaRPr/>
          </a:p>
        </p:txBody>
      </p:sp>
      <p:sp>
        <p:nvSpPr>
          <p:cNvPr id="263" name="Google Shape;263;p45"/>
          <p:cNvSpPr txBox="1"/>
          <p:nvPr/>
        </p:nvSpPr>
        <p:spPr>
          <a:xfrm>
            <a:off x="0" y="3415200"/>
            <a:ext cx="28992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hlink"/>
                </a:solidFill>
                <a:latin typeface="Comic Sans MS"/>
                <a:ea typeface="Comic Sans MS"/>
                <a:cs typeface="Comic Sans MS"/>
                <a:sym typeface="Comic Sans MS"/>
                <a:hlinkClick r:id="rId3"/>
              </a:rPr>
              <a:t>Baseball Words.mp4</a:t>
            </a:r>
            <a:endParaRPr sz="1800">
              <a:latin typeface="Comic Sans MS"/>
              <a:ea typeface="Comic Sans MS"/>
              <a:cs typeface="Comic Sans MS"/>
              <a:sym typeface="Comic Sans MS"/>
            </a:endParaRPr>
          </a:p>
        </p:txBody>
      </p:sp>
      <p:sp>
        <p:nvSpPr>
          <p:cNvPr id="264" name="Google Shape;264;p45"/>
          <p:cNvSpPr txBox="1"/>
          <p:nvPr/>
        </p:nvSpPr>
        <p:spPr>
          <a:xfrm>
            <a:off x="3239175" y="3415200"/>
            <a:ext cx="27459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hlink"/>
                </a:solidFill>
                <a:latin typeface="Comic Sans MS"/>
                <a:ea typeface="Comic Sans MS"/>
                <a:cs typeface="Comic Sans MS"/>
                <a:sym typeface="Comic Sans MS"/>
                <a:hlinkClick r:id="rId4"/>
              </a:rPr>
              <a:t>Basketball words.mp4</a:t>
            </a:r>
            <a:endParaRPr sz="1800">
              <a:latin typeface="Comic Sans MS"/>
              <a:ea typeface="Comic Sans MS"/>
              <a:cs typeface="Comic Sans MS"/>
              <a:sym typeface="Comic Sans MS"/>
            </a:endParaRPr>
          </a:p>
        </p:txBody>
      </p:sp>
      <p:sp>
        <p:nvSpPr>
          <p:cNvPr id="265" name="Google Shape;265;p45"/>
          <p:cNvSpPr txBox="1"/>
          <p:nvPr/>
        </p:nvSpPr>
        <p:spPr>
          <a:xfrm>
            <a:off x="6325050" y="3415200"/>
            <a:ext cx="26592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hlink"/>
                </a:solidFill>
                <a:latin typeface="Comic Sans MS"/>
                <a:ea typeface="Comic Sans MS"/>
                <a:cs typeface="Comic Sans MS"/>
                <a:sym typeface="Comic Sans MS"/>
                <a:hlinkClick r:id="rId5"/>
              </a:rPr>
              <a:t>Soccer ball words.mp4</a:t>
            </a:r>
            <a:endParaRPr sz="1800">
              <a:latin typeface="Comic Sans MS"/>
              <a:ea typeface="Comic Sans MS"/>
              <a:cs typeface="Comic Sans MS"/>
              <a:sym typeface="Comic Sans MS"/>
            </a:endParaRPr>
          </a:p>
        </p:txBody>
      </p:sp>
      <p:pic>
        <p:nvPicPr>
          <p:cNvPr id="266" name="Google Shape;266;p45"/>
          <p:cNvPicPr preferRelativeResize="0"/>
          <p:nvPr/>
        </p:nvPicPr>
        <p:blipFill>
          <a:blip r:embed="rId6">
            <a:alphaModFix/>
          </a:blip>
          <a:stretch>
            <a:fillRect/>
          </a:stretch>
        </p:blipFill>
        <p:spPr>
          <a:xfrm>
            <a:off x="68750" y="863275"/>
            <a:ext cx="2549250" cy="2496025"/>
          </a:xfrm>
          <a:prstGeom prst="rect">
            <a:avLst/>
          </a:prstGeom>
          <a:noFill/>
          <a:ln>
            <a:noFill/>
          </a:ln>
        </p:spPr>
      </p:pic>
      <p:pic>
        <p:nvPicPr>
          <p:cNvPr id="267" name="Google Shape;267;p45"/>
          <p:cNvPicPr preferRelativeResize="0"/>
          <p:nvPr/>
        </p:nvPicPr>
        <p:blipFill>
          <a:blip r:embed="rId7">
            <a:alphaModFix/>
          </a:blip>
          <a:stretch>
            <a:fillRect/>
          </a:stretch>
        </p:blipFill>
        <p:spPr>
          <a:xfrm>
            <a:off x="3103075" y="863275"/>
            <a:ext cx="2522828" cy="2496026"/>
          </a:xfrm>
          <a:prstGeom prst="rect">
            <a:avLst/>
          </a:prstGeom>
          <a:noFill/>
          <a:ln>
            <a:noFill/>
          </a:ln>
        </p:spPr>
      </p:pic>
      <p:pic>
        <p:nvPicPr>
          <p:cNvPr id="268" name="Google Shape;268;p45"/>
          <p:cNvPicPr preferRelativeResize="0"/>
          <p:nvPr/>
        </p:nvPicPr>
        <p:blipFill>
          <a:blip r:embed="rId8">
            <a:alphaModFix/>
          </a:blip>
          <a:stretch>
            <a:fillRect/>
          </a:stretch>
        </p:blipFill>
        <p:spPr>
          <a:xfrm>
            <a:off x="5866225" y="472400"/>
            <a:ext cx="3277775" cy="3277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CC4DC"/>
        </a:solidFill>
        <a:effectLst/>
      </p:bgPr>
    </p:bg>
    <p:spTree>
      <p:nvGrpSpPr>
        <p:cNvPr id="1" name="Shape 272"/>
        <p:cNvGrpSpPr/>
        <p:nvPr/>
      </p:nvGrpSpPr>
      <p:grpSpPr>
        <a:xfrm>
          <a:off x="0" y="0"/>
          <a:ext cx="0" cy="0"/>
          <a:chOff x="0" y="0"/>
          <a:chExt cx="0" cy="0"/>
        </a:xfrm>
      </p:grpSpPr>
      <p:sp>
        <p:nvSpPr>
          <p:cNvPr id="273" name="Google Shape;273;p46"/>
          <p:cNvSpPr txBox="1">
            <a:spLocks noGrp="1"/>
          </p:cNvSpPr>
          <p:nvPr>
            <p:ph type="body" idx="1"/>
          </p:nvPr>
        </p:nvSpPr>
        <p:spPr>
          <a:xfrm>
            <a:off x="319500" y="4230575"/>
            <a:ext cx="8572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These are review videos of our sight words with flash cards. Remember, though some words can be sounded out, you should remember these words and read them automatically. 😊</a:t>
            </a:r>
            <a:endParaRPr/>
          </a:p>
        </p:txBody>
      </p:sp>
      <p:sp>
        <p:nvSpPr>
          <p:cNvPr id="274" name="Google Shape;274;p46"/>
          <p:cNvSpPr txBox="1"/>
          <p:nvPr/>
        </p:nvSpPr>
        <p:spPr>
          <a:xfrm>
            <a:off x="229925" y="3428925"/>
            <a:ext cx="2635800" cy="5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Source Code Pro"/>
                <a:ea typeface="Source Code Pro"/>
                <a:cs typeface="Source Code Pro"/>
                <a:sym typeface="Source Code Pro"/>
                <a:hlinkClick r:id="rId3"/>
              </a:rPr>
              <a:t>Football words.mp4</a:t>
            </a:r>
            <a:endParaRPr>
              <a:latin typeface="Source Code Pro"/>
              <a:ea typeface="Source Code Pro"/>
              <a:cs typeface="Source Code Pro"/>
              <a:sym typeface="Source Code Pro"/>
            </a:endParaRPr>
          </a:p>
        </p:txBody>
      </p:sp>
      <p:sp>
        <p:nvSpPr>
          <p:cNvPr id="275" name="Google Shape;275;p46"/>
          <p:cNvSpPr txBox="1"/>
          <p:nvPr/>
        </p:nvSpPr>
        <p:spPr>
          <a:xfrm>
            <a:off x="2981175" y="3428925"/>
            <a:ext cx="2584500" cy="3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Source Code Pro"/>
                <a:ea typeface="Source Code Pro"/>
                <a:cs typeface="Source Code Pro"/>
                <a:sym typeface="Source Code Pro"/>
                <a:hlinkClick r:id="rId4"/>
              </a:rPr>
              <a:t>Volleyball words.mp4</a:t>
            </a:r>
            <a:endParaRPr>
              <a:latin typeface="Source Code Pro"/>
              <a:ea typeface="Source Code Pro"/>
              <a:cs typeface="Source Code Pro"/>
              <a:sym typeface="Source Code Pro"/>
            </a:endParaRPr>
          </a:p>
        </p:txBody>
      </p:sp>
      <p:sp>
        <p:nvSpPr>
          <p:cNvPr id="276" name="Google Shape;276;p46"/>
          <p:cNvSpPr txBox="1"/>
          <p:nvPr/>
        </p:nvSpPr>
        <p:spPr>
          <a:xfrm>
            <a:off x="6090300" y="3428925"/>
            <a:ext cx="2802000" cy="3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Source Code Pro"/>
                <a:ea typeface="Source Code Pro"/>
                <a:cs typeface="Source Code Pro"/>
                <a:sym typeface="Source Code Pro"/>
                <a:hlinkClick r:id="rId5"/>
              </a:rPr>
              <a:t>Golfball words.mp4</a:t>
            </a:r>
            <a:endParaRPr>
              <a:latin typeface="Source Code Pro"/>
              <a:ea typeface="Source Code Pro"/>
              <a:cs typeface="Source Code Pro"/>
              <a:sym typeface="Source Code Pro"/>
            </a:endParaRPr>
          </a:p>
        </p:txBody>
      </p:sp>
      <p:pic>
        <p:nvPicPr>
          <p:cNvPr id="277" name="Google Shape;277;p46"/>
          <p:cNvPicPr preferRelativeResize="0"/>
          <p:nvPr/>
        </p:nvPicPr>
        <p:blipFill>
          <a:blip r:embed="rId6">
            <a:alphaModFix/>
          </a:blip>
          <a:stretch>
            <a:fillRect/>
          </a:stretch>
        </p:blipFill>
        <p:spPr>
          <a:xfrm>
            <a:off x="229925" y="920100"/>
            <a:ext cx="2419350" cy="2419350"/>
          </a:xfrm>
          <a:prstGeom prst="rect">
            <a:avLst/>
          </a:prstGeom>
          <a:noFill/>
          <a:ln>
            <a:noFill/>
          </a:ln>
        </p:spPr>
      </p:pic>
      <p:pic>
        <p:nvPicPr>
          <p:cNvPr id="278" name="Google Shape;278;p46"/>
          <p:cNvPicPr preferRelativeResize="0"/>
          <p:nvPr/>
        </p:nvPicPr>
        <p:blipFill>
          <a:blip r:embed="rId7">
            <a:alphaModFix/>
          </a:blip>
          <a:stretch>
            <a:fillRect/>
          </a:stretch>
        </p:blipFill>
        <p:spPr>
          <a:xfrm>
            <a:off x="3096113" y="952463"/>
            <a:ext cx="2354624" cy="2354624"/>
          </a:xfrm>
          <a:prstGeom prst="rect">
            <a:avLst/>
          </a:prstGeom>
          <a:noFill/>
          <a:ln>
            <a:noFill/>
          </a:ln>
        </p:spPr>
      </p:pic>
      <p:pic>
        <p:nvPicPr>
          <p:cNvPr id="279" name="Google Shape;279;p46"/>
          <p:cNvPicPr preferRelativeResize="0"/>
          <p:nvPr/>
        </p:nvPicPr>
        <p:blipFill>
          <a:blip r:embed="rId8">
            <a:alphaModFix/>
          </a:blip>
          <a:stretch>
            <a:fillRect/>
          </a:stretch>
        </p:blipFill>
        <p:spPr>
          <a:xfrm>
            <a:off x="6142752" y="692025"/>
            <a:ext cx="2584500" cy="2584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83"/>
        <p:cNvGrpSpPr/>
        <p:nvPr/>
      </p:nvGrpSpPr>
      <p:grpSpPr>
        <a:xfrm>
          <a:off x="0" y="0"/>
          <a:ext cx="0" cy="0"/>
          <a:chOff x="0" y="0"/>
          <a:chExt cx="0" cy="0"/>
        </a:xfrm>
      </p:grpSpPr>
      <p:sp>
        <p:nvSpPr>
          <p:cNvPr id="284" name="Google Shape;284;p47"/>
          <p:cNvSpPr txBox="1">
            <a:spLocks noGrp="1"/>
          </p:cNvSpPr>
          <p:nvPr>
            <p:ph type="title"/>
          </p:nvPr>
        </p:nvSpPr>
        <p:spPr>
          <a:xfrm>
            <a:off x="311700" y="0"/>
            <a:ext cx="8520600" cy="801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3600">
                <a:solidFill>
                  <a:schemeClr val="dk2"/>
                </a:solidFill>
                <a:latin typeface="Comic Sans MS"/>
                <a:ea typeface="Comic Sans MS"/>
                <a:cs typeface="Comic Sans MS"/>
                <a:sym typeface="Comic Sans MS"/>
              </a:rPr>
              <a:t>Optional Activity:</a:t>
            </a:r>
            <a:endParaRPr sz="3600">
              <a:latin typeface="Comic Sans MS"/>
              <a:ea typeface="Comic Sans MS"/>
              <a:cs typeface="Comic Sans MS"/>
              <a:sym typeface="Comic Sans MS"/>
            </a:endParaRPr>
          </a:p>
        </p:txBody>
      </p:sp>
      <p:sp>
        <p:nvSpPr>
          <p:cNvPr id="285" name="Google Shape;285;p47"/>
          <p:cNvSpPr txBox="1">
            <a:spLocks noGrp="1"/>
          </p:cNvSpPr>
          <p:nvPr>
            <p:ph type="body" idx="1"/>
          </p:nvPr>
        </p:nvSpPr>
        <p:spPr>
          <a:xfrm>
            <a:off x="311690" y="801003"/>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          We are living in a moment in history and an           unprecedented time. The students may not realize it right now, but one day they will think back on these times.           This is an idea of a time capsule you could make to help them recall these times years from now.You can make an actual time capsule or you can just keep the paper somewhere safe. We will add a few new sheets each week that you can do with your child to keep in the capsule. </a:t>
            </a:r>
            <a:endParaRPr>
              <a:solidFill>
                <a:srgbClr val="000000"/>
              </a:solidFill>
            </a:endParaRPr>
          </a:p>
          <a:p>
            <a:pPr marL="0" lvl="0" indent="0" algn="l" rtl="0">
              <a:spcBef>
                <a:spcPts val="1600"/>
              </a:spcBef>
              <a:spcAft>
                <a:spcPts val="1600"/>
              </a:spcAft>
              <a:buNone/>
            </a:pPr>
            <a:endParaRPr>
              <a:solidFill>
                <a:srgbClr val="000000"/>
              </a:solidFill>
            </a:endParaRPr>
          </a:p>
        </p:txBody>
      </p:sp>
      <p:pic>
        <p:nvPicPr>
          <p:cNvPr id="286" name="Google Shape;286;p47"/>
          <p:cNvPicPr preferRelativeResize="0"/>
          <p:nvPr/>
        </p:nvPicPr>
        <p:blipFill>
          <a:blip r:embed="rId3">
            <a:alphaModFix/>
          </a:blip>
          <a:stretch>
            <a:fillRect/>
          </a:stretch>
        </p:blipFill>
        <p:spPr>
          <a:xfrm>
            <a:off x="5856437" y="3244049"/>
            <a:ext cx="2691225" cy="15946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290"/>
        <p:cNvGrpSpPr/>
        <p:nvPr/>
      </p:nvGrpSpPr>
      <p:grpSpPr>
        <a:xfrm>
          <a:off x="0" y="0"/>
          <a:ext cx="0" cy="0"/>
          <a:chOff x="0" y="0"/>
          <a:chExt cx="0" cy="0"/>
        </a:xfrm>
      </p:grpSpPr>
      <p:pic>
        <p:nvPicPr>
          <p:cNvPr id="291" name="Google Shape;291;p48"/>
          <p:cNvPicPr preferRelativeResize="0"/>
          <p:nvPr/>
        </p:nvPicPr>
        <p:blipFill>
          <a:blip r:embed="rId3">
            <a:alphaModFix/>
          </a:blip>
          <a:stretch>
            <a:fillRect/>
          </a:stretch>
        </p:blipFill>
        <p:spPr>
          <a:xfrm>
            <a:off x="580473" y="152400"/>
            <a:ext cx="3741370" cy="4838700"/>
          </a:xfrm>
          <a:prstGeom prst="rect">
            <a:avLst/>
          </a:prstGeom>
          <a:noFill/>
          <a:ln>
            <a:noFill/>
          </a:ln>
        </p:spPr>
      </p:pic>
      <p:pic>
        <p:nvPicPr>
          <p:cNvPr id="292" name="Google Shape;292;p48"/>
          <p:cNvPicPr preferRelativeResize="0"/>
          <p:nvPr/>
        </p:nvPicPr>
        <p:blipFill>
          <a:blip r:embed="rId4">
            <a:alphaModFix/>
          </a:blip>
          <a:stretch>
            <a:fillRect/>
          </a:stretch>
        </p:blipFill>
        <p:spPr>
          <a:xfrm>
            <a:off x="4571995" y="152400"/>
            <a:ext cx="3718871" cy="48386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96"/>
        <p:cNvGrpSpPr/>
        <p:nvPr/>
      </p:nvGrpSpPr>
      <p:grpSpPr>
        <a:xfrm>
          <a:off x="0" y="0"/>
          <a:ext cx="0" cy="0"/>
          <a:chOff x="0" y="0"/>
          <a:chExt cx="0" cy="0"/>
        </a:xfrm>
      </p:grpSpPr>
      <p:pic>
        <p:nvPicPr>
          <p:cNvPr id="297" name="Google Shape;297;p49"/>
          <p:cNvPicPr preferRelativeResize="0"/>
          <p:nvPr/>
        </p:nvPicPr>
        <p:blipFill>
          <a:blip r:embed="rId3">
            <a:alphaModFix/>
          </a:blip>
          <a:stretch>
            <a:fillRect/>
          </a:stretch>
        </p:blipFill>
        <p:spPr>
          <a:xfrm>
            <a:off x="311426" y="152400"/>
            <a:ext cx="3746432" cy="4838702"/>
          </a:xfrm>
          <a:prstGeom prst="rect">
            <a:avLst/>
          </a:prstGeom>
          <a:noFill/>
          <a:ln>
            <a:noFill/>
          </a:ln>
        </p:spPr>
      </p:pic>
      <p:pic>
        <p:nvPicPr>
          <p:cNvPr id="298" name="Google Shape;298;p49"/>
          <p:cNvPicPr preferRelativeResize="0"/>
          <p:nvPr/>
        </p:nvPicPr>
        <p:blipFill>
          <a:blip r:embed="rId4">
            <a:alphaModFix/>
          </a:blip>
          <a:stretch>
            <a:fillRect/>
          </a:stretch>
        </p:blipFill>
        <p:spPr>
          <a:xfrm>
            <a:off x="4572008" y="152400"/>
            <a:ext cx="3698942" cy="483870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50"/>
          <p:cNvPicPr preferRelativeResize="0"/>
          <p:nvPr/>
        </p:nvPicPr>
        <p:blipFill>
          <a:blip r:embed="rId3">
            <a:alphaModFix/>
          </a:blip>
          <a:stretch>
            <a:fillRect/>
          </a:stretch>
        </p:blipFill>
        <p:spPr>
          <a:xfrm>
            <a:off x="321875" y="512100"/>
            <a:ext cx="3496761" cy="4631399"/>
          </a:xfrm>
          <a:prstGeom prst="rect">
            <a:avLst/>
          </a:prstGeom>
          <a:noFill/>
          <a:ln>
            <a:noFill/>
          </a:ln>
        </p:spPr>
      </p:pic>
      <p:sp>
        <p:nvSpPr>
          <p:cNvPr id="304" name="Google Shape;304;p50"/>
          <p:cNvSpPr txBox="1"/>
          <p:nvPr/>
        </p:nvSpPr>
        <p:spPr>
          <a:xfrm>
            <a:off x="4852744" y="3739885"/>
            <a:ext cx="3936000" cy="12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These are not links. On this page you will have to type the website name in the web browser, but these are great YouTube alternatives during this time of distance learning and all throughout the year! </a:t>
            </a:r>
            <a:endParaRPr/>
          </a:p>
        </p:txBody>
      </p:sp>
      <p:pic>
        <p:nvPicPr>
          <p:cNvPr id="305" name="Google Shape;305;p50"/>
          <p:cNvPicPr preferRelativeResize="0"/>
          <p:nvPr/>
        </p:nvPicPr>
        <p:blipFill>
          <a:blip r:embed="rId4">
            <a:alphaModFix/>
          </a:blip>
          <a:stretch>
            <a:fillRect/>
          </a:stretch>
        </p:blipFill>
        <p:spPr>
          <a:xfrm>
            <a:off x="5041897" y="630838"/>
            <a:ext cx="3921455" cy="3022316"/>
          </a:xfrm>
          <a:prstGeom prst="rect">
            <a:avLst/>
          </a:prstGeom>
          <a:noFill/>
          <a:ln>
            <a:noFill/>
          </a:ln>
        </p:spPr>
      </p:pic>
      <p:sp>
        <p:nvSpPr>
          <p:cNvPr id="306" name="Google Shape;306;p50"/>
          <p:cNvSpPr txBox="1"/>
          <p:nvPr/>
        </p:nvSpPr>
        <p:spPr>
          <a:xfrm>
            <a:off x="1813600" y="0"/>
            <a:ext cx="6510600" cy="87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Source Code Pro"/>
                <a:ea typeface="Source Code Pro"/>
                <a:cs typeface="Source Code Pro"/>
                <a:sym typeface="Source Code Pro"/>
              </a:rPr>
              <a:t>Online Resources Section</a:t>
            </a:r>
            <a:endParaRPr sz="3000" b="1">
              <a:latin typeface="Source Code Pro"/>
              <a:ea typeface="Source Code Pro"/>
              <a:cs typeface="Source Code Pro"/>
              <a:sym typeface="Source Code Pr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10"/>
        <p:cNvGrpSpPr/>
        <p:nvPr/>
      </p:nvGrpSpPr>
      <p:grpSpPr>
        <a:xfrm>
          <a:off x="0" y="0"/>
          <a:ext cx="0" cy="0"/>
          <a:chOff x="0" y="0"/>
          <a:chExt cx="0" cy="0"/>
        </a:xfrm>
      </p:grpSpPr>
      <p:pic>
        <p:nvPicPr>
          <p:cNvPr id="311" name="Google Shape;311;p51"/>
          <p:cNvPicPr preferRelativeResize="0"/>
          <p:nvPr/>
        </p:nvPicPr>
        <p:blipFill>
          <a:blip r:embed="rId3">
            <a:alphaModFix/>
          </a:blip>
          <a:stretch>
            <a:fillRect/>
          </a:stretch>
        </p:blipFill>
        <p:spPr>
          <a:xfrm>
            <a:off x="4571997" y="4"/>
            <a:ext cx="4572000" cy="3222173"/>
          </a:xfrm>
          <a:prstGeom prst="rect">
            <a:avLst/>
          </a:prstGeom>
          <a:noFill/>
          <a:ln>
            <a:noFill/>
          </a:ln>
        </p:spPr>
      </p:pic>
      <p:pic>
        <p:nvPicPr>
          <p:cNvPr id="312" name="Google Shape;312;p51"/>
          <p:cNvPicPr preferRelativeResize="0"/>
          <p:nvPr/>
        </p:nvPicPr>
        <p:blipFill rotWithShape="1">
          <a:blip r:embed="rId4">
            <a:alphaModFix/>
          </a:blip>
          <a:srcRect t="-37343"/>
          <a:stretch/>
        </p:blipFill>
        <p:spPr>
          <a:xfrm>
            <a:off x="0" y="2365725"/>
            <a:ext cx="5480175" cy="2777775"/>
          </a:xfrm>
          <a:prstGeom prst="rect">
            <a:avLst/>
          </a:prstGeom>
          <a:noFill/>
          <a:ln>
            <a:noFill/>
          </a:ln>
        </p:spPr>
      </p:pic>
      <p:sp>
        <p:nvSpPr>
          <p:cNvPr id="313" name="Google Shape;313;p51"/>
          <p:cNvSpPr txBox="1"/>
          <p:nvPr/>
        </p:nvSpPr>
        <p:spPr>
          <a:xfrm>
            <a:off x="357809" y="1072742"/>
            <a:ext cx="3922800" cy="1076700"/>
          </a:xfrm>
          <a:prstGeom prst="rect">
            <a:avLst/>
          </a:prstGeom>
          <a:solidFill>
            <a:srgbClr val="00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hlinkClick r:id="rId5"/>
              </a:rPr>
              <a:t>http://www.dcsdms.org/ll/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Reading</a:t>
            </a:r>
            <a:endParaRPr/>
          </a:p>
        </p:txBody>
      </p:sp>
      <p:sp>
        <p:nvSpPr>
          <p:cNvPr id="79" name="Google Shape;79;p16"/>
          <p:cNvSpPr txBox="1">
            <a:spLocks noGrp="1"/>
          </p:cNvSpPr>
          <p:nvPr>
            <p:ph type="body" idx="1"/>
          </p:nvPr>
        </p:nvSpPr>
        <p:spPr>
          <a:xfrm>
            <a:off x="311688" y="801000"/>
            <a:ext cx="8520600" cy="460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i="1"/>
              <a:t>Activity:</a:t>
            </a:r>
            <a:r>
              <a:rPr lang="en" i="1"/>
              <a:t> Read the books to a sibling, parent, pet, or toys.  </a:t>
            </a:r>
            <a:endParaRPr b="1"/>
          </a:p>
          <a:p>
            <a:pPr marL="0" lvl="0" indent="0" algn="l" rtl="0">
              <a:spcBef>
                <a:spcPts val="1600"/>
              </a:spcBef>
              <a:spcAft>
                <a:spcPts val="0"/>
              </a:spcAft>
              <a:buClr>
                <a:schemeClr val="dk1"/>
              </a:buClr>
              <a:buSzPts val="1100"/>
              <a:buFont typeface="Arial"/>
              <a:buNone/>
            </a:pPr>
            <a:r>
              <a:rPr lang="en" b="1"/>
              <a:t>Nonfiction: </a:t>
            </a:r>
            <a:endParaRPr b="1"/>
          </a:p>
          <a:p>
            <a:pPr marL="0" lvl="0" indent="0" algn="l" rtl="0">
              <a:spcBef>
                <a:spcPts val="1600"/>
              </a:spcBef>
              <a:spcAft>
                <a:spcPts val="0"/>
              </a:spcAft>
              <a:buClr>
                <a:schemeClr val="dk1"/>
              </a:buClr>
              <a:buSzPts val="1100"/>
              <a:buFont typeface="Arial"/>
              <a:buNone/>
            </a:pPr>
            <a:r>
              <a:rPr lang="en" b="1" u="sng">
                <a:solidFill>
                  <a:schemeClr val="hlink"/>
                </a:solidFill>
                <a:hlinkClick r:id="rId3"/>
              </a:rPr>
              <a:t>Bees </a:t>
            </a:r>
            <a:endParaRPr b="1"/>
          </a:p>
          <a:p>
            <a:pPr marL="0" lvl="0" indent="0" algn="l" rtl="0">
              <a:spcBef>
                <a:spcPts val="1600"/>
              </a:spcBef>
              <a:spcAft>
                <a:spcPts val="0"/>
              </a:spcAft>
              <a:buClr>
                <a:schemeClr val="dk1"/>
              </a:buClr>
              <a:buSzPts val="1100"/>
              <a:buFont typeface="Arial"/>
              <a:buNone/>
            </a:pPr>
            <a:r>
              <a:rPr lang="en" b="1"/>
              <a:t>Fiction:</a:t>
            </a:r>
            <a:endParaRPr b="1"/>
          </a:p>
          <a:p>
            <a:pPr marL="0" lvl="0" indent="0" algn="l" rtl="0">
              <a:spcBef>
                <a:spcPts val="1600"/>
              </a:spcBef>
              <a:spcAft>
                <a:spcPts val="0"/>
              </a:spcAft>
              <a:buClr>
                <a:schemeClr val="dk1"/>
              </a:buClr>
              <a:buSzPts val="1100"/>
              <a:buFont typeface="Arial"/>
              <a:buNone/>
            </a:pPr>
            <a:r>
              <a:rPr lang="en" u="sng">
                <a:solidFill>
                  <a:schemeClr val="hlink"/>
                </a:solidFill>
                <a:hlinkClick r:id="rId4"/>
              </a:rPr>
              <a:t>The Very Greedy Bee</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17"/>
        <p:cNvGrpSpPr/>
        <p:nvPr/>
      </p:nvGrpSpPr>
      <p:grpSpPr>
        <a:xfrm>
          <a:off x="0" y="0"/>
          <a:ext cx="0" cy="0"/>
          <a:chOff x="0" y="0"/>
          <a:chExt cx="0" cy="0"/>
        </a:xfrm>
      </p:grpSpPr>
      <p:sp>
        <p:nvSpPr>
          <p:cNvPr id="318" name="Google Shape;318;p5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Message from the Teachers</a:t>
            </a:r>
            <a:endParaRPr/>
          </a:p>
        </p:txBody>
      </p:sp>
      <p:sp>
        <p:nvSpPr>
          <p:cNvPr id="319" name="Google Shape;319;p5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1600"/>
              </a:spcAft>
              <a:buNone/>
            </a:pPr>
            <a:r>
              <a:rPr lang="en" sz="2400">
                <a:solidFill>
                  <a:srgbClr val="000000"/>
                </a:solidFill>
                <a:latin typeface="Times New Roman"/>
                <a:ea typeface="Times New Roman"/>
                <a:cs typeface="Times New Roman"/>
                <a:sym typeface="Times New Roman"/>
              </a:rPr>
              <a:t>We miss you guys. We are so proud of all of the hard work you guys have done. Listen to your parents. They are your teachers right now. We may do things differently, but we are all working together to do all that we can for you guys. We would love to see a picture of you working hard. You can send these to us via Remind. Keep working hard! :)</a:t>
            </a:r>
            <a:endParaRPr sz="2400">
              <a:solidFill>
                <a:srgbClr val="000000"/>
              </a:solidFill>
              <a:latin typeface="Times New Roman"/>
              <a:ea typeface="Times New Roman"/>
              <a:cs typeface="Times New Roman"/>
              <a:sym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DBD4EB"/>
            </a:gs>
            <a:gs pos="100000">
              <a:srgbClr val="9180BB"/>
            </a:gs>
          </a:gsLst>
          <a:lin ang="5400012" scaled="0"/>
        </a:gradFill>
        <a:effectLst/>
      </p:bgPr>
    </p:bg>
    <p:spTree>
      <p:nvGrpSpPr>
        <p:cNvPr id="1" name="Shape 323"/>
        <p:cNvGrpSpPr/>
        <p:nvPr/>
      </p:nvGrpSpPr>
      <p:grpSpPr>
        <a:xfrm>
          <a:off x="0" y="0"/>
          <a:ext cx="0" cy="0"/>
          <a:chOff x="0" y="0"/>
          <a:chExt cx="0" cy="0"/>
        </a:xfrm>
      </p:grpSpPr>
      <p:sp>
        <p:nvSpPr>
          <p:cNvPr id="324" name="Google Shape;324;p53"/>
          <p:cNvSpPr txBox="1">
            <a:spLocks noGrp="1"/>
          </p:cNvSpPr>
          <p:nvPr>
            <p:ph type="body" idx="1"/>
          </p:nvPr>
        </p:nvSpPr>
        <p:spPr>
          <a:xfrm>
            <a:off x="1141200" y="4270331"/>
            <a:ext cx="8002800" cy="64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Note to the parents, thank you for investing in your child’s education!</a:t>
            </a:r>
            <a:endParaRPr/>
          </a:p>
        </p:txBody>
      </p:sp>
      <p:pic>
        <p:nvPicPr>
          <p:cNvPr id="325" name="Google Shape;325;p53"/>
          <p:cNvPicPr preferRelativeResize="0"/>
          <p:nvPr/>
        </p:nvPicPr>
        <p:blipFill>
          <a:blip r:embed="rId3">
            <a:alphaModFix/>
          </a:blip>
          <a:stretch>
            <a:fillRect/>
          </a:stretch>
        </p:blipFill>
        <p:spPr>
          <a:xfrm>
            <a:off x="2585875" y="304800"/>
            <a:ext cx="3972240" cy="396553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Reading newsletter</a:t>
            </a:r>
            <a:endParaRPr/>
          </a:p>
        </p:txBody>
      </p:sp>
      <p:sp>
        <p:nvSpPr>
          <p:cNvPr id="85" name="Google Shape;85;p17"/>
          <p:cNvSpPr txBox="1">
            <a:spLocks noGrp="1"/>
          </p:cNvSpPr>
          <p:nvPr>
            <p:ph type="body" idx="1"/>
          </p:nvPr>
        </p:nvSpPr>
        <p:spPr>
          <a:xfrm>
            <a:off x="311688" y="801000"/>
            <a:ext cx="8520600" cy="460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86" name="Google Shape;86;p17"/>
          <p:cNvPicPr preferRelativeResize="0"/>
          <p:nvPr/>
        </p:nvPicPr>
        <p:blipFill>
          <a:blip r:embed="rId3">
            <a:alphaModFix/>
          </a:blip>
          <a:stretch>
            <a:fillRect/>
          </a:stretch>
        </p:blipFill>
        <p:spPr>
          <a:xfrm>
            <a:off x="1857375" y="0"/>
            <a:ext cx="5357826"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Day 1</a:t>
            </a:r>
            <a:endParaRPr/>
          </a:p>
          <a:p>
            <a:pPr marL="0" lvl="0" indent="0" algn="ctr" rtl="0">
              <a:spcBef>
                <a:spcPts val="0"/>
              </a:spcBef>
              <a:spcAft>
                <a:spcPts val="0"/>
              </a:spcAft>
              <a:buNone/>
            </a:pPr>
            <a:endParaRPr/>
          </a:p>
        </p:txBody>
      </p:sp>
      <p:sp>
        <p:nvSpPr>
          <p:cNvPr id="92" name="Google Shape;92;p1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Read for fun!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Make a list of things you know about bees.</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Add new information after you read/listen to the book.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Capture This and That Activity:</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1600"/>
              </a:spcAft>
              <a:buNone/>
            </a:pPr>
            <a:r>
              <a:rPr lang="en">
                <a:latin typeface="Arial"/>
                <a:ea typeface="Arial"/>
                <a:cs typeface="Arial"/>
                <a:sym typeface="Arial"/>
              </a:rPr>
              <a:t>Illustrate a solitary bee and social bees.</a:t>
            </a:r>
            <a:endParaRPr>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Day 2</a:t>
            </a:r>
            <a:endParaRPr/>
          </a:p>
          <a:p>
            <a:pPr marL="0" lvl="0" indent="0" algn="ctr" rtl="0">
              <a:spcBef>
                <a:spcPts val="0"/>
              </a:spcBef>
              <a:spcAft>
                <a:spcPts val="0"/>
              </a:spcAft>
              <a:buNone/>
            </a:pPr>
            <a:endParaRPr/>
          </a:p>
        </p:txBody>
      </p:sp>
      <p:sp>
        <p:nvSpPr>
          <p:cNvPr id="98" name="Google Shape;98;p1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Reread the text.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Ask and answer simple recall questions.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Introduce Vocabulary.</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Write a sentence about a fact you learned today about frogs.</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Listen and Draw  Activity:</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1600"/>
              </a:spcAft>
              <a:buNone/>
            </a:pPr>
            <a:r>
              <a:rPr lang="en">
                <a:latin typeface="Arial"/>
                <a:ea typeface="Arial"/>
                <a:cs typeface="Arial"/>
                <a:sym typeface="Arial"/>
              </a:rPr>
              <a:t>Illustrate a bee’s hive and a bee’s honeycomb.</a:t>
            </a:r>
            <a:endParaRPr>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Vocabulary</a:t>
            </a:r>
            <a:endParaRPr/>
          </a:p>
          <a:p>
            <a:pPr marL="0" lvl="0" indent="0" algn="ctr" rtl="0">
              <a:spcBef>
                <a:spcPts val="0"/>
              </a:spcBef>
              <a:spcAft>
                <a:spcPts val="0"/>
              </a:spcAft>
              <a:buNone/>
            </a:pPr>
            <a:endParaRPr/>
          </a:p>
        </p:txBody>
      </p:sp>
      <p:sp>
        <p:nvSpPr>
          <p:cNvPr id="104" name="Google Shape;104;p2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Pollen- a sticky, yellow powder made by flowers</a:t>
            </a:r>
            <a:endParaRPr>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Nectar- a sweet, sugary juice that flowers make</a:t>
            </a:r>
            <a:endParaRPr>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Hive- an open space within a tree, structure, or box where social bees live</a:t>
            </a:r>
            <a:endParaRPr>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Solitary bee- bees that live alone</a:t>
            </a:r>
            <a:endParaRPr>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Social bees- bees that live in a group</a:t>
            </a:r>
            <a:endParaRPr>
              <a:solidFill>
                <a:srgbClr val="000000"/>
              </a:solidFill>
              <a:latin typeface="Arial"/>
              <a:ea typeface="Arial"/>
              <a:cs typeface="Arial"/>
              <a:sym typeface="Arial"/>
            </a:endParaRPr>
          </a:p>
          <a:p>
            <a:pPr marL="457200" lvl="0" indent="0" algn="l" rtl="0">
              <a:spcBef>
                <a:spcPts val="1600"/>
              </a:spcBef>
              <a:spcAft>
                <a:spcPts val="1600"/>
              </a:spcAft>
              <a:buNone/>
            </a:pPr>
            <a:endParaRPr>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Day 3</a:t>
            </a:r>
            <a:endParaRPr/>
          </a:p>
          <a:p>
            <a:pPr marL="0" lvl="0" indent="0" algn="ctr" rtl="0">
              <a:spcBef>
                <a:spcPts val="0"/>
              </a:spcBef>
              <a:spcAft>
                <a:spcPts val="0"/>
              </a:spcAft>
              <a:buNone/>
            </a:pPr>
            <a:endParaRPr/>
          </a:p>
        </p:txBody>
      </p:sp>
      <p:sp>
        <p:nvSpPr>
          <p:cNvPr id="110" name="Google Shape;110;p21"/>
          <p:cNvSpPr txBox="1">
            <a:spLocks noGrp="1"/>
          </p:cNvSpPr>
          <p:nvPr>
            <p:ph type="body" idx="1"/>
          </p:nvPr>
        </p:nvSpPr>
        <p:spPr>
          <a:xfrm>
            <a:off x="311700" y="1228675"/>
            <a:ext cx="8520600" cy="3579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Discussion:</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*Based on page 5, how does the author try to sway our opinion of bees?</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*We’ve learned several ways bees are helpful.  Tell me ways they are helpful.</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*Using pages 14-15, how does the author teach us the difference between bees and other insects?</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*Compare and contrast social bees and solitary bees.</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*How has your opinion of bees changed?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Directed Drawing Activity:</a:t>
            </a:r>
            <a:endParaRPr>
              <a:solidFill>
                <a:srgbClr val="000000"/>
              </a:solidFill>
              <a:latin typeface="Arial"/>
              <a:ea typeface="Arial"/>
              <a:cs typeface="Arial"/>
              <a:sym typeface="Arial"/>
            </a:endParaRPr>
          </a:p>
          <a:p>
            <a:pPr marL="0" lvl="0" indent="0" algn="l" rtl="0">
              <a:spcBef>
                <a:spcPts val="0"/>
              </a:spcBef>
              <a:spcAft>
                <a:spcPts val="0"/>
              </a:spcAft>
              <a:buNone/>
            </a:pPr>
            <a:r>
              <a:rPr lang="en" u="sng">
                <a:solidFill>
                  <a:schemeClr val="hlink"/>
                </a:solidFill>
                <a:latin typeface="Arial"/>
                <a:ea typeface="Arial"/>
                <a:cs typeface="Arial"/>
                <a:sym typeface="Arial"/>
                <a:hlinkClick r:id="rId3"/>
              </a:rPr>
              <a:t>Bee Directed Drawing</a:t>
            </a:r>
            <a:endParaRPr>
              <a:latin typeface="Arial"/>
              <a:ea typeface="Arial"/>
              <a:cs typeface="Arial"/>
              <a:sym typeface="Arial"/>
            </a:endParaRPr>
          </a:p>
          <a:p>
            <a:pPr marL="0" lvl="0" indent="0" algn="l" rtl="0">
              <a:spcBef>
                <a:spcPts val="1600"/>
              </a:spcBef>
              <a:spcAft>
                <a:spcPts val="1600"/>
              </a:spcAft>
              <a:buNone/>
            </a:pPr>
            <a:r>
              <a:rPr lang="en">
                <a:latin typeface="Arial"/>
                <a:ea typeface="Arial"/>
                <a:cs typeface="Arial"/>
                <a:sym typeface="Arial"/>
              </a:rPr>
              <a:t>Write two sentences about bees.</a:t>
            </a:r>
            <a:endParaRPr>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1351</Words>
  <Application>Microsoft Macintosh PowerPoint</Application>
  <PresentationFormat>On-screen Show (16:9)</PresentationFormat>
  <Paragraphs>162</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Comic Sans MS</vt:lpstr>
      <vt:lpstr>Amatic SC</vt:lpstr>
      <vt:lpstr>Times New Roman</vt:lpstr>
      <vt:lpstr>Source Code Pro</vt:lpstr>
      <vt:lpstr>Arial</vt:lpstr>
      <vt:lpstr>Beach Day</vt:lpstr>
      <vt:lpstr>GES Kindergarten</vt:lpstr>
      <vt:lpstr>Standards</vt:lpstr>
      <vt:lpstr>Reading</vt:lpstr>
      <vt:lpstr>Reading</vt:lpstr>
      <vt:lpstr>Reading newsletter</vt:lpstr>
      <vt:lpstr>Day 1 </vt:lpstr>
      <vt:lpstr>Day 2 </vt:lpstr>
      <vt:lpstr>Vocabulary </vt:lpstr>
      <vt:lpstr>Day 3 </vt:lpstr>
      <vt:lpstr>Day 4 </vt:lpstr>
      <vt:lpstr>Day 5 </vt:lpstr>
      <vt:lpstr>THeme craft </vt:lpstr>
      <vt:lpstr>PowerPoint Presentation</vt:lpstr>
      <vt:lpstr>PowerPoint Presentation</vt:lpstr>
      <vt:lpstr>PowerPoint Presentation</vt:lpstr>
      <vt:lpstr>Science</vt:lpstr>
      <vt:lpstr>PowerPoint Presentation</vt:lpstr>
      <vt:lpstr>Science</vt:lpstr>
      <vt:lpstr>PowerPoint Presentation</vt:lpstr>
      <vt:lpstr>Science</vt:lpstr>
      <vt:lpstr>Writing</vt:lpstr>
      <vt:lpstr>PowerPoint Presentation</vt:lpstr>
      <vt:lpstr>PowerPoint Presentation</vt:lpstr>
      <vt:lpstr>PowerPoint Presentation</vt:lpstr>
      <vt:lpstr>PowerPoint Presentation</vt:lpstr>
      <vt:lpstr>Phonics</vt:lpstr>
      <vt:lpstr>PowerPoint Presentation</vt:lpstr>
      <vt:lpstr>PowerPoint Presentation</vt:lpstr>
      <vt:lpstr>Sight Words</vt:lpstr>
      <vt:lpstr>PowerPoint Presentation</vt:lpstr>
      <vt:lpstr>PowerPoint Presentation</vt:lpstr>
      <vt:lpstr>PowerPoint Presentation</vt:lpstr>
      <vt:lpstr>PowerPoint Presentation</vt:lpstr>
      <vt:lpstr>PowerPoint Presentation</vt:lpstr>
      <vt:lpstr>Optional Activity:</vt:lpstr>
      <vt:lpstr>PowerPoint Presentation</vt:lpstr>
      <vt:lpstr>PowerPoint Presentation</vt:lpstr>
      <vt:lpstr>PowerPoint Presentation</vt:lpstr>
      <vt:lpstr>PowerPoint Presentation</vt:lpstr>
      <vt:lpstr>Message from the Teachers</vt:lpstr>
      <vt:lpstr>PowerPoint Presentation</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 Kindergarten</dc:title>
  <cp:lastModifiedBy>Destiny Hilliard</cp:lastModifiedBy>
  <cp:revision>1</cp:revision>
  <dcterms:modified xsi:type="dcterms:W3CDTF">2020-04-17T21:09:10Z</dcterms:modified>
</cp:coreProperties>
</file>