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</p:sldMasterIdLst>
  <p:notesMasterIdLst>
    <p:notesMasterId r:id="rId51"/>
  </p:notesMasterIdLst>
  <p:handoutMasterIdLst>
    <p:handoutMasterId r:id="rId52"/>
  </p:handoutMasterIdLst>
  <p:sldIdLst>
    <p:sldId id="1173" r:id="rId3"/>
    <p:sldId id="2452" r:id="rId4"/>
    <p:sldId id="2453" r:id="rId5"/>
    <p:sldId id="2321" r:id="rId6"/>
    <p:sldId id="2322" r:id="rId7"/>
    <p:sldId id="2484" r:id="rId8"/>
    <p:sldId id="2485" r:id="rId9"/>
    <p:sldId id="2486" r:id="rId10"/>
    <p:sldId id="2473" r:id="rId11"/>
    <p:sldId id="2454" r:id="rId12"/>
    <p:sldId id="2455" r:id="rId13"/>
    <p:sldId id="2456" r:id="rId14"/>
    <p:sldId id="2457" r:id="rId15"/>
    <p:sldId id="2458" r:id="rId16"/>
    <p:sldId id="2459" r:id="rId17"/>
    <p:sldId id="2460" r:id="rId18"/>
    <p:sldId id="2487" r:id="rId19"/>
    <p:sldId id="2506" r:id="rId20"/>
    <p:sldId id="2501" r:id="rId21"/>
    <p:sldId id="2488" r:id="rId22"/>
    <p:sldId id="2489" r:id="rId23"/>
    <p:sldId id="2469" r:id="rId24"/>
    <p:sldId id="2470" r:id="rId25"/>
    <p:sldId id="2471" r:id="rId26"/>
    <p:sldId id="2472" r:id="rId27"/>
    <p:sldId id="2475" r:id="rId28"/>
    <p:sldId id="2476" r:id="rId29"/>
    <p:sldId id="2480" r:id="rId30"/>
    <p:sldId id="2478" r:id="rId31"/>
    <p:sldId id="2490" r:id="rId32"/>
    <p:sldId id="2461" r:id="rId33"/>
    <p:sldId id="2497" r:id="rId34"/>
    <p:sldId id="2498" r:id="rId35"/>
    <p:sldId id="2491" r:id="rId36"/>
    <p:sldId id="2492" r:id="rId37"/>
    <p:sldId id="2493" r:id="rId38"/>
    <p:sldId id="2494" r:id="rId39"/>
    <p:sldId id="2495" r:id="rId40"/>
    <p:sldId id="2496" r:id="rId41"/>
    <p:sldId id="2499" r:id="rId42"/>
    <p:sldId id="2500" r:id="rId43"/>
    <p:sldId id="2507" r:id="rId44"/>
    <p:sldId id="2508" r:id="rId45"/>
    <p:sldId id="2509" r:id="rId46"/>
    <p:sldId id="2511" r:id="rId47"/>
    <p:sldId id="2512" r:id="rId48"/>
    <p:sldId id="2510" r:id="rId49"/>
    <p:sldId id="331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2" autoAdjust="0"/>
  </p:normalViewPr>
  <p:slideViewPr>
    <p:cSldViewPr>
      <p:cViewPr varScale="1">
        <p:scale>
          <a:sx n="77" d="100"/>
          <a:sy n="77" d="100"/>
        </p:scale>
        <p:origin x="97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0BB574-0895-477B-BED4-3459E7A07FD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AD2E2F-E2A0-472B-80A9-7B9DFB552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21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671BEA-E66E-4BEC-BAB5-D10B40ECB99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4DB253-6A32-4472-B248-683C8EB8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6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4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82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67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8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62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22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74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54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5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5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6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58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DB253-6A32-4472-B248-683C8EB824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AEF8-DC55-45A2-9219-DFF809632D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D6FDA-F995-40C7-A10B-A90A4264F8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24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781ED-E70E-438B-BE30-F549D51CE4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9284A-85FC-4F08-AFA5-3D281249E6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1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6D1A-CB5D-4278-A995-32CFFDA7B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4F3D2-1386-4ECC-AB4B-1C628FF00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38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AEF8-DC55-45A2-9219-DFF809632D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D6FDA-F995-40C7-A10B-A90A4264F8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7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64AFE-49B0-4807-BEA0-0DB444CCE7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FB12-6182-47CC-AB05-FAD0B03D4F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5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8DABA-2BED-4D6B-A249-8D66CB993C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D4D4-1061-45B7-A027-95B8C9BCDA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94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136FB-D546-46A9-A85C-2555804D79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D37C-7C86-49EB-80D8-46F1EF4942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8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4D3B-A258-4E4B-BDD8-58143CD2C5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84C3-8708-49A8-AB05-440C4377A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51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94D7-B9D7-4DCC-B734-285CD3CF7C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D59C1-A101-4CAA-8A04-92B7B7995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91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F4423-63DB-40E9-96E4-D2E6549C0C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ECFFD-E139-469A-B436-B38A8852D2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84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4BE3-79E4-419E-8AC1-F6836A1808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C5DB6-6FF2-4434-A0F4-82E2519971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7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64AFE-49B0-4807-BEA0-0DB444CCE7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FB12-6182-47CC-AB05-FAD0B03D4F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53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24D19-CD38-4092-8BF0-2DC663537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EB74-9BCD-45E5-8F32-3293357D21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1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781ED-E70E-438B-BE30-F549D51CE4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9284A-85FC-4F08-AFA5-3D281249E6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6D1A-CB5D-4278-A995-32CFFDA7B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4F3D2-1386-4ECC-AB4B-1C628FF00E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2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8DABA-2BED-4D6B-A249-8D66CB993C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D4D4-1061-45B7-A027-95B8C9BCDA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6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136FB-D546-46A9-A85C-2555804D79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7D37C-7C86-49EB-80D8-46F1EF4942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2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4D3B-A258-4E4B-BDD8-58143CD2C5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84C3-8708-49A8-AB05-440C4377A1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1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94D7-B9D7-4DCC-B734-285CD3CF7C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D59C1-A101-4CAA-8A04-92B7B7995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2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F4423-63DB-40E9-96E4-D2E6549C0CA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ECFFD-E139-469A-B436-B38A8852D2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60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4BE3-79E4-419E-8AC1-F6836A1808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C5DB6-6FF2-4434-A0F4-82E2519971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8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24D19-CD38-4092-8BF0-2DC6635373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EB74-9BCD-45E5-8F32-3293357D21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4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E72BF-2A65-4755-A9E0-B24D0B7BFD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74ECC-20A5-421B-A5A2-15F5BC2320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4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E72BF-2A65-4755-A9E0-B24D0B7BFD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74ECC-20A5-421B-A5A2-15F5BC2320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4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371600" y="228600"/>
            <a:ext cx="6477000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92D050"/>
            </a:solidFill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Thursday, August 15, 2019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6341082"/>
            <a:ext cx="2362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7:55 – 8:35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t="17602" r="31585" b="8625"/>
          <a:stretch/>
        </p:blipFill>
        <p:spPr bwMode="auto">
          <a:xfrm>
            <a:off x="609600" y="1371600"/>
            <a:ext cx="3785180" cy="28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409178"/>
            <a:ext cx="3619500" cy="27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8600" y="4963445"/>
            <a:ext cx="3930021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Script MT Bold" panose="03040602040607080904" pitchFamily="66" charset="0"/>
              </a:rPr>
              <a:t>Practice writing “d” in cursive when finished.</a:t>
            </a:r>
          </a:p>
        </p:txBody>
      </p:sp>
    </p:spTree>
    <p:extLst>
      <p:ext uri="{BB962C8B-B14F-4D97-AF65-F5344CB8AC3E}">
        <p14:creationId xmlns:p14="http://schemas.microsoft.com/office/powerpoint/2010/main" val="29285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Gather at the Carpet…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28255" y="1600200"/>
            <a:ext cx="7606145" cy="4525963"/>
          </a:xfrm>
        </p:spPr>
        <p:txBody>
          <a:bodyPr/>
          <a:lstStyle/>
          <a:p>
            <a:r>
              <a:rPr lang="en-US" sz="4800" b="1" dirty="0"/>
              <a:t>Are we still the best?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5029200" cy="362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51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172200" cy="1143000"/>
          </a:xfrm>
        </p:spPr>
        <p:txBody>
          <a:bodyPr/>
          <a:lstStyle/>
          <a:p>
            <a:r>
              <a:rPr lang="en-US" dirty="0"/>
              <a:t>Review Nonfiction Story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19200"/>
            <a:ext cx="3510078" cy="415809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5377292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/>
              <a:t>What do you remember about this story?</a:t>
            </a:r>
          </a:p>
        </p:txBody>
      </p:sp>
    </p:spTree>
    <p:extLst>
      <p:ext uri="{BB962C8B-B14F-4D97-AF65-F5344CB8AC3E}">
        <p14:creationId xmlns:p14="http://schemas.microsoft.com/office/powerpoint/2010/main" val="1161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172200" cy="1143000"/>
          </a:xfrm>
        </p:spPr>
        <p:txBody>
          <a:bodyPr/>
          <a:lstStyle/>
          <a:p>
            <a:r>
              <a:rPr lang="en-US" dirty="0"/>
              <a:t>Reread page 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5168016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/>
              <a:t>How do you imagine Bobbi and Bab Cat’s owners felt when they had to leave their pets?  How would you have felt in their place?  </a:t>
            </a:r>
            <a:r>
              <a:rPr lang="en-US" sz="2800" i="1" dirty="0">
                <a:solidFill>
                  <a:srgbClr val="FF0000"/>
                </a:solidFill>
              </a:rPr>
              <a:t>Turn to your partner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250" t="16999" r="45000" b="14001"/>
          <a:stretch/>
        </p:blipFill>
        <p:spPr>
          <a:xfrm rot="10800000">
            <a:off x="1309427" y="896461"/>
            <a:ext cx="3148273" cy="4022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875" t="16001" r="41250" b="14000"/>
          <a:stretch/>
        </p:blipFill>
        <p:spPr>
          <a:xfrm>
            <a:off x="4502457" y="936171"/>
            <a:ext cx="3328727" cy="39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172200" cy="1143000"/>
          </a:xfrm>
        </p:spPr>
        <p:txBody>
          <a:bodyPr/>
          <a:lstStyle/>
          <a:p>
            <a:r>
              <a:rPr lang="en-US" dirty="0"/>
              <a:t>Reread page 15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5168016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/>
              <a:t>Why do you think Rich decides to feed Bobbi and Bob Cat?  What would you have done if you were him?  </a:t>
            </a:r>
            <a:r>
              <a:rPr lang="en-US" sz="2800" i="1" dirty="0">
                <a:solidFill>
                  <a:srgbClr val="FF0000"/>
                </a:solidFill>
              </a:rPr>
              <a:t>Turn to your partner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50" t="16000" r="45625" b="16000"/>
          <a:stretch/>
        </p:blipFill>
        <p:spPr>
          <a:xfrm rot="10800000">
            <a:off x="914400" y="990600"/>
            <a:ext cx="3147732" cy="403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250" t="16000" r="45625" b="13000"/>
          <a:stretch/>
        </p:blipFill>
        <p:spPr>
          <a:xfrm>
            <a:off x="4124956" y="986118"/>
            <a:ext cx="3037844" cy="40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553200" cy="1143000"/>
          </a:xfrm>
        </p:spPr>
        <p:txBody>
          <a:bodyPr/>
          <a:lstStyle/>
          <a:p>
            <a:r>
              <a:rPr lang="en-US" dirty="0"/>
              <a:t>Reread page 2</a:t>
            </a:r>
            <a:r>
              <a:rPr lang="en-US" baseline="30000" dirty="0"/>
              <a:t>nd</a:t>
            </a:r>
            <a:r>
              <a:rPr lang="en-US" dirty="0"/>
              <a:t> paragraph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71500" y="4754557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/>
              <a:t>Why do you think Bobbi growls every time Rich tries to touch Bob Cat?  </a:t>
            </a:r>
            <a:r>
              <a:rPr lang="en-US" sz="2800" i="1" dirty="0">
                <a:solidFill>
                  <a:srgbClr val="FF0000"/>
                </a:solidFill>
              </a:rPr>
              <a:t>Turn to your partner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250" t="51973" r="45625" b="16121"/>
          <a:stretch/>
        </p:blipFill>
        <p:spPr>
          <a:xfrm>
            <a:off x="1371600" y="1066800"/>
            <a:ext cx="6096000" cy="366982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35641" y="55626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/>
              <a:t>Why do you think Bob Cat likes to follow the sound of Bobbi’s chain?  </a:t>
            </a:r>
            <a:r>
              <a:rPr lang="en-US" sz="2800" i="1" dirty="0">
                <a:solidFill>
                  <a:srgbClr val="FF0000"/>
                </a:solidFill>
              </a:rPr>
              <a:t>Turn to your partner</a:t>
            </a:r>
          </a:p>
        </p:txBody>
      </p:sp>
    </p:spTree>
    <p:extLst>
      <p:ext uri="{BB962C8B-B14F-4D97-AF65-F5344CB8AC3E}">
        <p14:creationId xmlns:p14="http://schemas.microsoft.com/office/powerpoint/2010/main" val="38428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/>
              <a:t>Classroom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6970"/>
            <a:ext cx="8229600" cy="2723629"/>
          </a:xfrm>
        </p:spPr>
        <p:txBody>
          <a:bodyPr/>
          <a:lstStyle/>
          <a:p>
            <a:r>
              <a:rPr lang="en-US" b="1" dirty="0"/>
              <a:t>What did you do to take responsibility for your thinking and talking during “Think, pair, share” today?  </a:t>
            </a:r>
          </a:p>
          <a:p>
            <a:r>
              <a:rPr lang="en-US" b="1" dirty="0"/>
              <a:t>How did that help your partner work go smoothly?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7748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52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Comprehension Check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164" t="20203" r="34216" b="14136"/>
          <a:stretch/>
        </p:blipFill>
        <p:spPr>
          <a:xfrm>
            <a:off x="2438400" y="1524000"/>
            <a:ext cx="4114800" cy="51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240786"/>
            <a:ext cx="6086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Daily Reading &amp; Teacher Conferences</a:t>
            </a:r>
          </a:p>
        </p:txBody>
      </p:sp>
      <p:sp>
        <p:nvSpPr>
          <p:cNvPr id="2" name="AutoShape 2" descr="Image result for flashlight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2738" y="5924508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10:10 – 10:25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187" y="2726769"/>
            <a:ext cx="2481992" cy="2300899"/>
          </a:xfrm>
          <a:prstGeom prst="rect">
            <a:avLst/>
          </a:prstGeom>
        </p:spPr>
      </p:pic>
      <p:sp>
        <p:nvSpPr>
          <p:cNvPr id="6" name="Subtitle 5"/>
          <p:cNvSpPr txBox="1">
            <a:spLocks/>
          </p:cNvSpPr>
          <p:nvPr/>
        </p:nvSpPr>
        <p:spPr bwMode="auto">
          <a:xfrm>
            <a:off x="279123" y="334456"/>
            <a:ext cx="2206625" cy="47846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Computers - Epic: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Amiyah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Aiden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Jearon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Adalyn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Jaylie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Khamani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Lexi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Cayli</a:t>
            </a:r>
            <a:endParaRPr 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Elin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Landon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5C0BD4-289E-4686-9C4B-50AF1A541B88}"/>
              </a:ext>
            </a:extLst>
          </p:cNvPr>
          <p:cNvSpPr/>
          <p:nvPr/>
        </p:nvSpPr>
        <p:spPr>
          <a:xfrm>
            <a:off x="170371" y="5416885"/>
            <a:ext cx="59404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others Independent Novel for Book Challenge!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1F9680-1042-4A3F-8F4D-A9F7E9DFE44F}"/>
              </a:ext>
            </a:extLst>
          </p:cNvPr>
          <p:cNvSpPr/>
          <p:nvPr/>
        </p:nvSpPr>
        <p:spPr>
          <a:xfrm>
            <a:off x="2971800" y="2719344"/>
            <a:ext cx="1981200" cy="2308324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Mrs. Roby:</a:t>
            </a:r>
          </a:p>
          <a:p>
            <a:pPr marL="0" lvl="1">
              <a:defRPr/>
            </a:pPr>
            <a:r>
              <a:rPr lang="en-US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>
              <a:defRPr/>
            </a:pPr>
            <a:r>
              <a:rPr lang="en-US" sz="2400" dirty="0"/>
              <a:t>Emma</a:t>
            </a:r>
          </a:p>
          <a:p>
            <a:pPr marL="0" lvl="1">
              <a:defRPr/>
            </a:pPr>
            <a:r>
              <a:rPr lang="en-US" sz="2400" dirty="0" err="1"/>
              <a:t>Caydance</a:t>
            </a:r>
            <a:endParaRPr lang="en-US" sz="2400" dirty="0"/>
          </a:p>
          <a:p>
            <a:pPr marL="0" lvl="1">
              <a:defRPr/>
            </a:pPr>
            <a:r>
              <a:rPr lang="en-US" sz="2400" dirty="0"/>
              <a:t>Kaylee</a:t>
            </a:r>
          </a:p>
          <a:p>
            <a:pPr marL="0" lvl="1">
              <a:defRPr/>
            </a:pPr>
            <a:r>
              <a:rPr lang="en-US" sz="2400" dirty="0"/>
              <a:t>Jordyn</a:t>
            </a:r>
          </a:p>
        </p:txBody>
      </p:sp>
    </p:spTree>
    <p:extLst>
      <p:ext uri="{BB962C8B-B14F-4D97-AF65-F5344CB8AC3E}">
        <p14:creationId xmlns:p14="http://schemas.microsoft.com/office/powerpoint/2010/main" val="37731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770773"/>
            <a:ext cx="6553200" cy="42672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 &amp; Grammar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5648" y="6096000"/>
            <a:ext cx="2528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10:25 – 10:40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AutoShape 2" descr="Image result for clock 8: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Image result for vocabulary gramm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0" y="990433"/>
            <a:ext cx="1307857" cy="86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0" y="4724400"/>
            <a:ext cx="1752600" cy="176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426" y="347881"/>
            <a:ext cx="2650347" cy="148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74638"/>
            <a:ext cx="4267200" cy="71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Snack Time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044"/>
            <a:ext cx="8229600" cy="1325562"/>
          </a:xfrm>
          <a:solidFill>
            <a:srgbClr val="FF0000"/>
          </a:solidFill>
        </p:spPr>
        <p:txBody>
          <a:bodyPr/>
          <a:lstStyle/>
          <a:p>
            <a:r>
              <a:rPr lang="en-US" dirty="0" smtClean="0"/>
              <a:t>Review of Previous Words:</a:t>
            </a:r>
            <a:br>
              <a:rPr lang="en-US" dirty="0" smtClean="0"/>
            </a:br>
            <a:r>
              <a:rPr lang="en-US" dirty="0" smtClean="0"/>
              <a:t>whiz, squirm, 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 smtClean="0"/>
              <a:t>Which of these words do you think goes with bus?  Why do you think that?</a:t>
            </a:r>
          </a:p>
          <a:p>
            <a:r>
              <a:rPr lang="en-US" dirty="0" smtClean="0"/>
              <a:t>Which of these words do you think goes with rock?  Why do you think that?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Cursive Practice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6" t="17602" r="31585" b="8625"/>
          <a:stretch/>
        </p:blipFill>
        <p:spPr bwMode="auto">
          <a:xfrm>
            <a:off x="1066800" y="1600200"/>
            <a:ext cx="6858000" cy="511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72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en-US" altLang="en-US" sz="6600" dirty="0"/>
              <a:t>Out of Classroom!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38200" y="2667000"/>
            <a:ext cx="7391400" cy="106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6000" dirty="0"/>
              <a:t>Recess 10:40 – 11:05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056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 Time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91" y="215578"/>
            <a:ext cx="2098818" cy="127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72853"/>
            <a:ext cx="2438399" cy="251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65" y="2272853"/>
            <a:ext cx="2520431" cy="251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0" y="4762137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Objective:  W3.3  </a:t>
            </a:r>
          </a:p>
          <a:p>
            <a:r>
              <a:rPr lang="en-US" sz="2400" b="1" i="1" dirty="0"/>
              <a:t>Write narratives to develop real or imagined experiences or events using effective technique, descriptive details, and clear event sequences.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6019800"/>
            <a:ext cx="274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11:05 – 11:35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Gather at the Carpet…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28255" y="1600200"/>
            <a:ext cx="7606145" cy="4525963"/>
          </a:xfrm>
        </p:spPr>
        <p:txBody>
          <a:bodyPr/>
          <a:lstStyle/>
          <a:p>
            <a:r>
              <a:rPr lang="en-US" sz="4800" b="1" dirty="0"/>
              <a:t>Was it a perfect transition?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67000"/>
            <a:ext cx="5029200" cy="362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7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66" y="1676400"/>
            <a:ext cx="3528847" cy="1005578"/>
          </a:xfrm>
          <a:solidFill>
            <a:srgbClr val="7030A0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3" y="2737021"/>
            <a:ext cx="4238767" cy="609600"/>
          </a:xfrm>
        </p:spPr>
        <p:txBody>
          <a:bodyPr/>
          <a:lstStyle/>
          <a:p>
            <a:r>
              <a:rPr lang="en-US" dirty="0"/>
              <a:t>Let’s read from page 2</a:t>
            </a:r>
          </a:p>
        </p:txBody>
      </p:sp>
      <p:sp>
        <p:nvSpPr>
          <p:cNvPr id="4" name="AutoShape 2" descr="Image result for text to text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6" y="160338"/>
            <a:ext cx="1605143" cy="160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15886" y="3962400"/>
            <a:ext cx="4340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Who do you think “the original Pain and the Great One” might be? </a:t>
            </a:r>
          </a:p>
          <a:p>
            <a:r>
              <a:rPr lang="en-US" dirty="0"/>
              <a:t>Turn to your Partner.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421032"/>
            <a:ext cx="1395939" cy="156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7" t="18164" r="37849" b="6250"/>
          <a:stretch/>
        </p:blipFill>
        <p:spPr bwMode="auto">
          <a:xfrm>
            <a:off x="4601271" y="421032"/>
            <a:ext cx="4366871" cy="524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19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ext to text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6" y="160338"/>
            <a:ext cx="1605143" cy="160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5575" y="3505200"/>
            <a:ext cx="40354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did you find out about Judy Blume?  </a:t>
            </a:r>
          </a:p>
          <a:p>
            <a:r>
              <a:rPr lang="en-US" dirty="0"/>
              <a:t>Turn to your Partner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7" y="160338"/>
            <a:ext cx="1155447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48200" y="977497"/>
            <a:ext cx="4038600" cy="4754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/>
              <a:t>Listen carefully as </a:t>
            </a:r>
            <a:r>
              <a:rPr lang="en-US" sz="6000" dirty="0"/>
              <a:t>I read about Judy Blume.</a:t>
            </a:r>
          </a:p>
          <a:p>
            <a:pPr marL="0" indent="0" algn="ctr">
              <a:buNone/>
            </a:pPr>
            <a:r>
              <a:rPr lang="en-US" sz="1200" dirty="0"/>
              <a:t>TE p22,23</a:t>
            </a:r>
          </a:p>
        </p:txBody>
      </p:sp>
    </p:spTree>
    <p:extLst>
      <p:ext uri="{BB962C8B-B14F-4D97-AF65-F5344CB8AC3E}">
        <p14:creationId xmlns:p14="http://schemas.microsoft.com/office/powerpoint/2010/main" val="344798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7225"/>
            <a:ext cx="2399868" cy="203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6869"/>
            <a:ext cx="5407025" cy="1524000"/>
          </a:xfrm>
          <a:solidFill>
            <a:srgbClr val="7030A0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 Time – Classroom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dirty="0"/>
              <a:t>What did you do to be a responsible partner during “Turn to your Partner”?</a:t>
            </a:r>
          </a:p>
        </p:txBody>
      </p:sp>
      <p:sp>
        <p:nvSpPr>
          <p:cNvPr id="4" name="AutoShape 2" descr="Image result for text to text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338"/>
            <a:ext cx="1774407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82" y="5091544"/>
            <a:ext cx="1370789" cy="137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105400"/>
            <a:ext cx="3048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02" y="4225748"/>
            <a:ext cx="20478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399"/>
            <a:ext cx="927946" cy="140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766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0"/>
            <a:ext cx="8229600" cy="1143000"/>
          </a:xfrm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 Prompts – Break it Down!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124" y="4953000"/>
            <a:ext cx="784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 do you think this is asking you to do? – </a:t>
            </a:r>
            <a:r>
              <a:rPr lang="en-US" sz="2400" b="1" dirty="0">
                <a:solidFill>
                  <a:srgbClr val="FF0000"/>
                </a:solidFill>
              </a:rPr>
              <a:t>Let’s think about it and break it down.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61" t="20203" r="25798" b="34339"/>
          <a:stretch/>
        </p:blipFill>
        <p:spPr>
          <a:xfrm>
            <a:off x="1219200" y="1881352"/>
            <a:ext cx="6824131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738378" y="1524000"/>
            <a:ext cx="3048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narrative element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7580"/>
            <a:ext cx="1333500" cy="18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rrative element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793839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599" y="605366"/>
            <a:ext cx="5410201" cy="1143000"/>
          </a:xfrm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Narrative Review!</a:t>
            </a:r>
          </a:p>
        </p:txBody>
      </p:sp>
    </p:spTree>
    <p:extLst>
      <p:ext uri="{BB962C8B-B14F-4D97-AF65-F5344CB8AC3E}">
        <p14:creationId xmlns:p14="http://schemas.microsoft.com/office/powerpoint/2010/main" val="1072633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16162"/>
          </a:xfrm>
        </p:spPr>
        <p:txBody>
          <a:bodyPr/>
          <a:lstStyle/>
          <a:p>
            <a:r>
              <a:rPr lang="en-US" dirty="0"/>
              <a:t>Think about whose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perspective</a:t>
            </a:r>
            <a:r>
              <a:rPr lang="en-US" dirty="0"/>
              <a:t> you will be writing from and which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view </a:t>
            </a:r>
            <a:r>
              <a:rPr lang="en-US" dirty="0"/>
              <a:t>you will be using.</a:t>
            </a:r>
          </a:p>
        </p:txBody>
      </p:sp>
      <p:pic>
        <p:nvPicPr>
          <p:cNvPr id="2050" name="Picture 2" descr="Image result for narrative point of vi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95600"/>
            <a:ext cx="4815417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003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32678"/>
            <a:ext cx="7086601" cy="1143000"/>
          </a:xfrm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Now, let’s look at that writing prompt again.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124" y="45720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What do we have to be sure to do for our narrative or story?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– </a:t>
            </a:r>
            <a:r>
              <a:rPr lang="en-US" sz="2400" b="1" dirty="0">
                <a:solidFill>
                  <a:srgbClr val="FF0000"/>
                </a:solidFill>
              </a:rPr>
              <a:t>Let’s think about it and break it down.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61" t="20203" r="25798" b="34339"/>
          <a:stretch/>
        </p:blipFill>
        <p:spPr>
          <a:xfrm>
            <a:off x="1274234" y="1600201"/>
            <a:ext cx="6824131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/>
              <a:t>Cursive Practice</a:t>
            </a:r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53200" cy="50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73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3535362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 Fluency &amp; Focus Lesson!</a:t>
            </a:r>
          </a:p>
        </p:txBody>
      </p:sp>
      <p:pic>
        <p:nvPicPr>
          <p:cNvPr id="121859" name="Picture 3" descr="C:\Users\karla.thompson\AppData\Local\Microsoft\Windows\Temporary Internet Files\Content.IE5\PLYT37E4\MC90028121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68" y="3505200"/>
            <a:ext cx="1581932" cy="159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5873816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cs typeface="Arial" charset="0"/>
              </a:rPr>
              <a:t>11:35 – 11:55</a:t>
            </a:r>
          </a:p>
        </p:txBody>
      </p:sp>
    </p:spTree>
    <p:extLst>
      <p:ext uri="{BB962C8B-B14F-4D97-AF65-F5344CB8AC3E}">
        <p14:creationId xmlns:p14="http://schemas.microsoft.com/office/powerpoint/2010/main" val="14296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1905000"/>
            <a:ext cx="3505200" cy="2392362"/>
          </a:xfrm>
        </p:spPr>
        <p:txBody>
          <a:bodyPr/>
          <a:lstStyle/>
          <a:p>
            <a:r>
              <a:rPr lang="en-US" dirty="0" smtClean="0"/>
              <a:t>Solve &amp; Share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93" t="13470" r="39478" b="7401"/>
          <a:stretch/>
        </p:blipFill>
        <p:spPr>
          <a:xfrm>
            <a:off x="228599" y="381000"/>
            <a:ext cx="459631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48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46" t="15152" r="40529" b="5717"/>
          <a:stretch/>
        </p:blipFill>
        <p:spPr>
          <a:xfrm>
            <a:off x="63106" y="274638"/>
            <a:ext cx="4483032" cy="6384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125" t="13000" r="40625" b="6000"/>
          <a:stretch/>
        </p:blipFill>
        <p:spPr>
          <a:xfrm>
            <a:off x="4546138" y="274638"/>
            <a:ext cx="4581638" cy="63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5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46" t="11785" r="40529" b="5717"/>
          <a:stretch/>
        </p:blipFill>
        <p:spPr>
          <a:xfrm>
            <a:off x="2362200" y="269418"/>
            <a:ext cx="4267200" cy="63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8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  <a:solidFill>
            <a:schemeClr val="accent3"/>
          </a:solidFill>
        </p:spPr>
        <p:txBody>
          <a:bodyPr/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Group Rotations 1 &amp; 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1032875"/>
            <a:ext cx="8458200" cy="2971800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11:55 – 12:15</a:t>
            </a:r>
          </a:p>
          <a:p>
            <a:r>
              <a:rPr lang="en-US" sz="2400" b="1" dirty="0"/>
              <a:t>Group 1 – Computers (TC, A, B, C, D):  Epic</a:t>
            </a:r>
          </a:p>
          <a:p>
            <a:r>
              <a:rPr lang="en-US" sz="2400" b="1" dirty="0"/>
              <a:t>Group 2 – Mrs. Roby: Math IP </a:t>
            </a:r>
            <a:r>
              <a:rPr lang="en-US" sz="2400" b="1" dirty="0" smtClean="0"/>
              <a:t>p311-312 </a:t>
            </a:r>
            <a:r>
              <a:rPr lang="en-US" sz="2400" b="1" dirty="0"/>
              <a:t>even numbers</a:t>
            </a:r>
          </a:p>
          <a:p>
            <a:r>
              <a:rPr lang="en-US" sz="2400" b="1" dirty="0"/>
              <a:t>Group 3 – Computers (E, F, G, H, I): Imagine Learning/Epic</a:t>
            </a:r>
          </a:p>
          <a:p>
            <a:r>
              <a:rPr lang="en-US" sz="2400" b="1" dirty="0"/>
              <a:t>Group 4 – Mrs. Thompson: Reading Passage</a:t>
            </a:r>
          </a:p>
          <a:p>
            <a:r>
              <a:rPr lang="en-US" sz="2400" b="1" dirty="0"/>
              <a:t>Group 5 – Independent Practice Math p311-312 odd numbers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4087659"/>
            <a:ext cx="8458200" cy="2667000"/>
          </a:xfrm>
          <a:solidFill>
            <a:srgbClr val="92D050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12:15 – 12:35</a:t>
            </a:r>
          </a:p>
          <a:p>
            <a:r>
              <a:rPr lang="en-US" sz="2400" b="1" dirty="0"/>
              <a:t>Group 5 – Computers (TC, A, B, C, D): Epic</a:t>
            </a:r>
          </a:p>
          <a:p>
            <a:r>
              <a:rPr lang="en-US" sz="2400" b="1" dirty="0"/>
              <a:t>Group 1 – Mrs. Roby: Math IP p311-312 even numbers</a:t>
            </a:r>
          </a:p>
          <a:p>
            <a:r>
              <a:rPr lang="en-US" sz="2400" b="1" dirty="0"/>
              <a:t>Group 2 – Computers (E, F, G, H, I): Imagine Learning/Epic</a:t>
            </a:r>
          </a:p>
          <a:p>
            <a:r>
              <a:rPr lang="en-US" sz="2400" b="1" dirty="0"/>
              <a:t>Group 3 – Mrs. Thompson: Reading Passage</a:t>
            </a:r>
          </a:p>
          <a:p>
            <a:r>
              <a:rPr lang="en-US" sz="2400" b="1" dirty="0"/>
              <a:t>Group 4 – Independent Practice Math p311-312 odd numbers</a:t>
            </a:r>
          </a:p>
        </p:txBody>
      </p:sp>
    </p:spTree>
    <p:extLst>
      <p:ext uri="{BB962C8B-B14F-4D97-AF65-F5344CB8AC3E}">
        <p14:creationId xmlns:p14="http://schemas.microsoft.com/office/powerpoint/2010/main" val="35255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en-US" altLang="en-US" sz="6600" dirty="0"/>
              <a:t>Out of Classroom!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768" y="2311166"/>
            <a:ext cx="7633063" cy="1117834"/>
          </a:xfrm>
          <a:solidFill>
            <a:schemeClr val="accent4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6000" dirty="0"/>
              <a:t>Lunch 12:35 – 1:05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4800600"/>
            <a:ext cx="2438400" cy="14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22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 Break</a:t>
            </a:r>
          </a:p>
        </p:txBody>
      </p:sp>
      <p:sp>
        <p:nvSpPr>
          <p:cNvPr id="3" name="AutoShape 2" descr="Image result for clock 9: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67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1:05 – 1:10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0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en-US" altLang="en-US" sz="6600" dirty="0"/>
              <a:t>Out of Classroom!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60241"/>
            <a:ext cx="1447800" cy="145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73690" y="2759504"/>
            <a:ext cx="7396619" cy="898633"/>
          </a:xfrm>
          <a:solidFill>
            <a:schemeClr val="accent4">
              <a:lumMod val="60000"/>
              <a:lumOff val="40000"/>
            </a:schemeClr>
          </a:solidFill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6000" dirty="0"/>
              <a:t>Activity 1:10 – 1:55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38435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781" y="934230"/>
            <a:ext cx="8382000" cy="2971800"/>
          </a:xfrm>
          <a:solidFill>
            <a:srgbClr val="FFFF00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1:55 – 2:15</a:t>
            </a:r>
          </a:p>
          <a:p>
            <a:r>
              <a:rPr lang="en-US" sz="2400" dirty="0"/>
              <a:t>Group 4 – Computers (TC, A, B, C, D): Epic</a:t>
            </a:r>
          </a:p>
          <a:p>
            <a:r>
              <a:rPr lang="en-US" sz="2400" dirty="0"/>
              <a:t>Group 5 – Mrs. Roby:</a:t>
            </a:r>
            <a:r>
              <a:rPr lang="en-US" sz="2400" b="1" dirty="0"/>
              <a:t> Math IP p311-312 even numbers</a:t>
            </a:r>
            <a:endParaRPr lang="en-US" sz="2400" dirty="0"/>
          </a:p>
          <a:p>
            <a:r>
              <a:rPr lang="en-US" sz="2400" dirty="0"/>
              <a:t>Group 1 – Computers (E, F, G, H, I):</a:t>
            </a:r>
            <a:r>
              <a:rPr lang="en-US" sz="2400" b="1" dirty="0"/>
              <a:t> Imagine Learning/Epic</a:t>
            </a:r>
            <a:endParaRPr lang="en-US" sz="2400" dirty="0"/>
          </a:p>
          <a:p>
            <a:r>
              <a:rPr lang="en-US" sz="2400" dirty="0"/>
              <a:t>Group 2 – Mrs. Thompson:</a:t>
            </a:r>
            <a:r>
              <a:rPr lang="en-US" sz="2400" b="1" dirty="0"/>
              <a:t> Reading Passage</a:t>
            </a:r>
            <a:endParaRPr lang="en-US" sz="2400" dirty="0"/>
          </a:p>
          <a:p>
            <a:r>
              <a:rPr lang="en-US" sz="2400" dirty="0"/>
              <a:t>Group 3 – Independent Practice Math </a:t>
            </a:r>
            <a:r>
              <a:rPr lang="en-US" sz="2400" b="1" dirty="0"/>
              <a:t>p311-312 </a:t>
            </a:r>
            <a:r>
              <a:rPr lang="en-US" sz="2400" dirty="0" smtClean="0"/>
              <a:t>odd </a:t>
            </a:r>
            <a:r>
              <a:rPr lang="en-US" sz="2400" dirty="0"/>
              <a:t>numbers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1981" y="228600"/>
            <a:ext cx="8229600" cy="609600"/>
          </a:xfrm>
          <a:solidFill>
            <a:schemeClr val="accent3"/>
          </a:solidFill>
        </p:spPr>
        <p:txBody>
          <a:bodyPr/>
          <a:lstStyle/>
          <a:p>
            <a:r>
              <a:rPr lang="en-US" dirty="0"/>
              <a:t>Small Group Rotations 3 &amp; 4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16490" y="3711462"/>
            <a:ext cx="8300581" cy="29519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2:15 – 2:35</a:t>
            </a:r>
          </a:p>
          <a:p>
            <a:r>
              <a:rPr lang="en-US" sz="2400" dirty="0"/>
              <a:t>Group 3 – Computers (TC, A, B, C, D): Epic</a:t>
            </a:r>
          </a:p>
          <a:p>
            <a:r>
              <a:rPr lang="en-US" sz="2400" dirty="0"/>
              <a:t>Group 4 – Mrs. Roby:</a:t>
            </a:r>
            <a:r>
              <a:rPr lang="en-US" sz="2400" b="1" dirty="0"/>
              <a:t> Math IP </a:t>
            </a:r>
            <a:r>
              <a:rPr lang="en-US" sz="2400" b="1" dirty="0" smtClean="0"/>
              <a:t>p299-300 </a:t>
            </a:r>
            <a:r>
              <a:rPr lang="en-US" sz="2400" b="1" dirty="0"/>
              <a:t>even numbers</a:t>
            </a:r>
            <a:endParaRPr lang="en-US" sz="2400" dirty="0"/>
          </a:p>
          <a:p>
            <a:r>
              <a:rPr lang="en-US" sz="2400" dirty="0"/>
              <a:t>Group 5 – Computers (E, F, G, H, I):</a:t>
            </a:r>
            <a:r>
              <a:rPr lang="en-US" sz="2400" b="1" dirty="0"/>
              <a:t> Imagine Learning/Epic</a:t>
            </a:r>
            <a:endParaRPr lang="en-US" sz="2400" dirty="0"/>
          </a:p>
          <a:p>
            <a:r>
              <a:rPr lang="en-US" sz="2400" dirty="0"/>
              <a:t>Group 1 – Mrs. Thompson:</a:t>
            </a:r>
            <a:r>
              <a:rPr lang="en-US" sz="2400" b="1" dirty="0"/>
              <a:t> Reading Passage</a:t>
            </a:r>
            <a:endParaRPr lang="en-US" sz="2400" dirty="0"/>
          </a:p>
          <a:p>
            <a:r>
              <a:rPr lang="en-US" sz="2400" dirty="0"/>
              <a:t>Group 2 – Independent Practice</a:t>
            </a:r>
            <a:r>
              <a:rPr lang="en-US" sz="2400" b="1" dirty="0"/>
              <a:t> </a:t>
            </a:r>
            <a:r>
              <a:rPr lang="en-US" sz="2400" dirty="0"/>
              <a:t>Math </a:t>
            </a:r>
            <a:r>
              <a:rPr lang="en-US" sz="2400" b="1" dirty="0"/>
              <a:t>p311-312 </a:t>
            </a:r>
            <a:r>
              <a:rPr lang="en-US" sz="2400" dirty="0" smtClean="0"/>
              <a:t>odd </a:t>
            </a:r>
            <a:r>
              <a:rPr lang="en-US" sz="2400" dirty="0"/>
              <a:t>numbers</a:t>
            </a:r>
          </a:p>
        </p:txBody>
      </p:sp>
    </p:spTree>
    <p:extLst>
      <p:ext uri="{BB962C8B-B14F-4D97-AF65-F5344CB8AC3E}">
        <p14:creationId xmlns:p14="http://schemas.microsoft.com/office/powerpoint/2010/main" val="210639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3048000"/>
          </a:xfrm>
          <a:solidFill>
            <a:srgbClr val="B319B7"/>
          </a:solidFill>
        </p:spPr>
        <p:txBody>
          <a:bodyPr/>
          <a:lstStyle/>
          <a:p>
            <a:pPr marL="457200" lvl="1" indent="0">
              <a:buNone/>
            </a:pP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2:35 – 2:55</a:t>
            </a:r>
          </a:p>
          <a:p>
            <a:r>
              <a:rPr lang="en-US" sz="2400" dirty="0"/>
              <a:t>Group 2 – Computers (TC, A, B, C, D): Epic</a:t>
            </a:r>
          </a:p>
          <a:p>
            <a:r>
              <a:rPr lang="en-US" sz="2400" dirty="0"/>
              <a:t>Group 3 – Mrs. Roby:</a:t>
            </a:r>
            <a:r>
              <a:rPr lang="en-US" sz="2400" b="1" dirty="0"/>
              <a:t> Math IP p311-312 even numbers</a:t>
            </a:r>
            <a:endParaRPr lang="en-US" sz="2400" dirty="0"/>
          </a:p>
          <a:p>
            <a:r>
              <a:rPr lang="en-US" sz="2400" dirty="0"/>
              <a:t>Group 4 – Computers (E, F, G, H, I):</a:t>
            </a:r>
            <a:r>
              <a:rPr lang="en-US" sz="2400" b="1" dirty="0"/>
              <a:t> Imagine Learning/Epic</a:t>
            </a:r>
            <a:endParaRPr lang="en-US" sz="2400" dirty="0"/>
          </a:p>
          <a:p>
            <a:r>
              <a:rPr lang="en-US" sz="2400" dirty="0"/>
              <a:t>Group 5 – Mrs. Thompson:</a:t>
            </a:r>
            <a:r>
              <a:rPr lang="en-US" sz="2400" b="1" dirty="0"/>
              <a:t> Reading Passage</a:t>
            </a:r>
            <a:endParaRPr lang="en-US" sz="2400" dirty="0"/>
          </a:p>
          <a:p>
            <a:r>
              <a:rPr lang="en-US" sz="2400" dirty="0"/>
              <a:t>Group 1 – Independent Practice</a:t>
            </a:r>
            <a:r>
              <a:rPr lang="en-US" sz="2400" b="1" dirty="0"/>
              <a:t> </a:t>
            </a:r>
            <a:r>
              <a:rPr lang="en-US" sz="2400" dirty="0"/>
              <a:t>Math </a:t>
            </a:r>
            <a:r>
              <a:rPr lang="en-US" sz="2400" b="1" dirty="0"/>
              <a:t>p311-312 </a:t>
            </a:r>
            <a:r>
              <a:rPr lang="en-US" sz="2400" dirty="0" smtClean="0"/>
              <a:t>odd </a:t>
            </a:r>
            <a:r>
              <a:rPr lang="en-US" sz="2400" dirty="0"/>
              <a:t>numbers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/>
              <a:t>Small Group Rotation 5</a:t>
            </a:r>
          </a:p>
        </p:txBody>
      </p:sp>
    </p:spTree>
    <p:extLst>
      <p:ext uri="{BB962C8B-B14F-4D97-AF65-F5344CB8AC3E}">
        <p14:creationId xmlns:p14="http://schemas.microsoft.com/office/powerpoint/2010/main" val="17340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8800" y="6096000"/>
            <a:ext cx="57150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/>
              <a:t>Reading Homework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38" t="11556" r="39445" b="7556"/>
          <a:stretch/>
        </p:blipFill>
        <p:spPr>
          <a:xfrm>
            <a:off x="76200" y="84081"/>
            <a:ext cx="4495800" cy="58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500" t="11557" r="40278" b="8641"/>
          <a:stretch/>
        </p:blipFill>
        <p:spPr>
          <a:xfrm>
            <a:off x="4636276" y="84081"/>
            <a:ext cx="4315961" cy="57833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92310" y="3009900"/>
            <a:ext cx="2159927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73" t="71407" r="58346" b="5717"/>
          <a:stretch/>
        </p:blipFill>
        <p:spPr>
          <a:xfrm>
            <a:off x="457200" y="1417638"/>
            <a:ext cx="8210583" cy="44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74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094" t="38724" r="30008" b="5717"/>
          <a:stretch/>
        </p:blipFill>
        <p:spPr>
          <a:xfrm>
            <a:off x="1676400" y="152400"/>
            <a:ext cx="5029200" cy="64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99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751142"/>
            <a:ext cx="2971800" cy="3230562"/>
          </a:xfrm>
        </p:spPr>
        <p:txBody>
          <a:bodyPr/>
          <a:lstStyle/>
          <a:p>
            <a:r>
              <a:rPr lang="en-US" dirty="0" smtClean="0"/>
              <a:t>Additional Practice!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93" t="13469" r="39478" b="5718"/>
          <a:stretch/>
        </p:blipFill>
        <p:spPr>
          <a:xfrm>
            <a:off x="457200" y="255848"/>
            <a:ext cx="4536256" cy="62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71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693" t="13469" r="39478" b="5718"/>
          <a:stretch/>
        </p:blipFill>
        <p:spPr>
          <a:xfrm>
            <a:off x="80375" y="463463"/>
            <a:ext cx="4495800" cy="6165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750" t="13000" r="40625" b="6000"/>
          <a:stretch/>
        </p:blipFill>
        <p:spPr>
          <a:xfrm>
            <a:off x="4724400" y="436323"/>
            <a:ext cx="43434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35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45" t="11785" r="39478" b="4034"/>
          <a:stretch/>
        </p:blipFill>
        <p:spPr>
          <a:xfrm>
            <a:off x="2133600" y="248542"/>
            <a:ext cx="4419600" cy="64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298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24" t="45459" r="57366" b="15818"/>
          <a:stretch/>
        </p:blipFill>
        <p:spPr>
          <a:xfrm>
            <a:off x="1143000" y="541337"/>
            <a:ext cx="6781800" cy="57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50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530" t="37039" r="31059" b="7402"/>
          <a:stretch/>
        </p:blipFill>
        <p:spPr>
          <a:xfrm>
            <a:off x="1905000" y="274638"/>
            <a:ext cx="52578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752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 Break</a:t>
            </a:r>
          </a:p>
        </p:txBody>
      </p:sp>
      <p:sp>
        <p:nvSpPr>
          <p:cNvPr id="3" name="AutoShape 2" descr="Image result for clock 9: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67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3:10 – 3:15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3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3:15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Wrap Up!</a:t>
            </a:r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Pair-Up back to back and share one thing you learned in class today with your partner</a:t>
            </a:r>
          </a:p>
          <a:p>
            <a:pPr eaLnBrk="1" hangingPunct="1"/>
            <a:r>
              <a:rPr lang="en-US" altLang="en-US" dirty="0"/>
              <a:t>Pack-Up</a:t>
            </a:r>
          </a:p>
          <a:p>
            <a:pPr eaLnBrk="1" hangingPunct="1">
              <a:defRPr/>
            </a:pPr>
            <a:r>
              <a:rPr lang="en-US" dirty="0"/>
              <a:t>Office will announce:</a:t>
            </a:r>
          </a:p>
          <a:p>
            <a:pPr marL="0" indent="0" eaLnBrk="1" hangingPunct="1">
              <a:buNone/>
              <a:defRPr/>
            </a:pPr>
            <a:r>
              <a:rPr lang="en-US" dirty="0"/>
              <a:t>	Car Riders – Leave </a:t>
            </a:r>
            <a:r>
              <a:rPr lang="en-US"/>
              <a:t>around 3:20</a:t>
            </a:r>
            <a:endParaRPr lang="en-US" dirty="0"/>
          </a:p>
          <a:p>
            <a:pPr marL="0" indent="0" eaLnBrk="1" hangingPunct="1">
              <a:buNone/>
              <a:defRPr/>
            </a:pPr>
            <a:r>
              <a:rPr lang="en-US" dirty="0"/>
              <a:t>	Bus Riders – (listen to intercom for dismissal)</a:t>
            </a:r>
            <a:endParaRPr lang="en-US" altLang="en-US" dirty="0"/>
          </a:p>
        </p:txBody>
      </p:sp>
      <p:pic>
        <p:nvPicPr>
          <p:cNvPr id="138244" name="Picture 2" descr="Listening, speaking — what's the difference?  ionpsyc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7000"/>
            <a:ext cx="2133600" cy="119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 descr="Child Who Goes To School With A Backpack Royalty Free Clipart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3863446"/>
            <a:ext cx="1219282" cy="15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8094"/>
            <a:ext cx="1383779" cy="13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7027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3077" y="6412978"/>
            <a:ext cx="296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much time has elapsed?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4200" y="6062213"/>
            <a:ext cx="3276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2:30 – 3:20</a:t>
            </a:r>
          </a:p>
        </p:txBody>
      </p:sp>
    </p:spTree>
    <p:extLst>
      <p:ext uri="{BB962C8B-B14F-4D97-AF65-F5344CB8AC3E}">
        <p14:creationId xmlns:p14="http://schemas.microsoft.com/office/powerpoint/2010/main" val="367164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600200"/>
            <a:ext cx="3200400" cy="3048000"/>
          </a:xfrm>
        </p:spPr>
        <p:txBody>
          <a:bodyPr/>
          <a:lstStyle/>
          <a:p>
            <a:r>
              <a:rPr lang="en-US" sz="3200" b="1" i="1" dirty="0"/>
              <a:t>Math Homework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889" t="13333" r="38889" b="11111"/>
          <a:stretch/>
        </p:blipFill>
        <p:spPr>
          <a:xfrm>
            <a:off x="228600" y="228600"/>
            <a:ext cx="5105400" cy="647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8600" y="457200"/>
            <a:ext cx="1219200" cy="6248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315200" cy="35814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CHOMP TIME</a:t>
            </a:r>
            <a: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F.A.S.T.  Groups</a:t>
            </a:r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Academic Support Time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0"/>
            <a:ext cx="2057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Image result for boy scouts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792162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n-US" dirty="0"/>
              <a:t>F.A.S.T. Designations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6196614"/>
            <a:ext cx="2362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8:40 – 9:10 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D29755-B54A-4966-B2CE-096F275E0AC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47800" y="1143000"/>
          <a:ext cx="5943601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5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9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7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1940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7030A0"/>
                          </a:solidFill>
                        </a:rPr>
                        <a:t>Computers –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7030A0"/>
                          </a:solidFill>
                        </a:rPr>
                        <a:t>Epic: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Jaiden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Macon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Kaylah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Katelynn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Carleen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McKenzie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Erin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Noah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Elin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Mrs.</a:t>
                      </a:r>
                      <a:r>
                        <a:rPr lang="en-US" baseline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Roby: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LLI</a:t>
                      </a:r>
                      <a:endParaRPr lang="en-US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Landon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Paisleigh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Mrs.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Thompson: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LLI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Jaylie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Jearon</a:t>
                      </a:r>
                      <a:endParaRPr lang="en-US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Amiyah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Cohen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IDR – 40 book challenge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All others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7"/>
          <a:stretch/>
        </p:blipFill>
        <p:spPr bwMode="auto">
          <a:xfrm>
            <a:off x="152400" y="4963445"/>
            <a:ext cx="4215956" cy="170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7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1600"/>
            <a:ext cx="6252152" cy="28956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Restroom Break</a:t>
            </a:r>
          </a:p>
        </p:txBody>
      </p:sp>
      <p:sp>
        <p:nvSpPr>
          <p:cNvPr id="3" name="AutoShape 2" descr="Image result for clock 9: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2672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1556" y="5869574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9:10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– 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9:20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8678" y="2895600"/>
            <a:ext cx="831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Objective:  RL.3.2 </a:t>
            </a:r>
          </a:p>
          <a:p>
            <a:r>
              <a:rPr lang="en-US" sz="2400" b="1" i="1" dirty="0"/>
              <a:t>I can recount stories; determine the central message, lesson, or moral and explain how it is conveyed through key details in the text.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301" y="228600"/>
            <a:ext cx="7315200" cy="2667000"/>
          </a:xfrm>
        </p:spPr>
        <p:txBody>
          <a:bodyPr/>
          <a:lstStyle/>
          <a:p>
            <a:r>
              <a:rPr lang="en-US" sz="9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2553" y="4454374"/>
            <a:ext cx="83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Objective:  RL.3.7 </a:t>
            </a:r>
          </a:p>
          <a:p>
            <a:r>
              <a:rPr lang="en-US" sz="2400" b="1" i="1" dirty="0"/>
              <a:t>I can explain how specific images and illustrations contribute to or clarify a story.</a:t>
            </a:r>
          </a:p>
        </p:txBody>
      </p:sp>
      <p:sp>
        <p:nvSpPr>
          <p:cNvPr id="3" name="AutoShape 2" descr="Image result for clock 9:3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3750" t="21000" r="30625" b="59000"/>
          <a:stretch/>
        </p:blipFill>
        <p:spPr>
          <a:xfrm>
            <a:off x="5692344" y="5230947"/>
            <a:ext cx="31242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875" t="46000" r="16249" b="42000"/>
          <a:stretch/>
        </p:blipFill>
        <p:spPr>
          <a:xfrm>
            <a:off x="1677667" y="2246971"/>
            <a:ext cx="5867400" cy="5724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04501" y="245938"/>
            <a:ext cx="259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9:20 – 10:25 </a:t>
            </a:r>
            <a:endParaRPr lang="en-US" sz="32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46101</TotalTime>
  <Words>1026</Words>
  <Application>Microsoft Office PowerPoint</Application>
  <PresentationFormat>On-screen Show (4:3)</PresentationFormat>
  <Paragraphs>176</Paragraphs>
  <Slides>48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Script MT Bold</vt:lpstr>
      <vt:lpstr>Wingdings</vt:lpstr>
      <vt:lpstr>1_Office Theme</vt:lpstr>
      <vt:lpstr>5_Office Theme</vt:lpstr>
      <vt:lpstr>PowerPoint Presentation</vt:lpstr>
      <vt:lpstr>Cursive Practice</vt:lpstr>
      <vt:lpstr>Cursive Practice</vt:lpstr>
      <vt:lpstr>PowerPoint Presentation</vt:lpstr>
      <vt:lpstr>Math Homework </vt:lpstr>
      <vt:lpstr>CHOMP TIME F.A.S.T.  Groups Focused Academic Support Time</vt:lpstr>
      <vt:lpstr>F.A.S.T. Designations</vt:lpstr>
      <vt:lpstr>Restroom Break</vt:lpstr>
      <vt:lpstr>Reading Time</vt:lpstr>
      <vt:lpstr>Gather at the Carpet…</vt:lpstr>
      <vt:lpstr>Review Nonfiction Story</vt:lpstr>
      <vt:lpstr>Reread page 6</vt:lpstr>
      <vt:lpstr>Reread page 15</vt:lpstr>
      <vt:lpstr>Reread page 2nd paragraph</vt:lpstr>
      <vt:lpstr>Classroom Discussion</vt:lpstr>
      <vt:lpstr>Comprehension Check</vt:lpstr>
      <vt:lpstr>PowerPoint Presentation</vt:lpstr>
      <vt:lpstr>Vocabulary &amp; Grammar Time</vt:lpstr>
      <vt:lpstr>Review of Previous Words: whiz, squirm, rap</vt:lpstr>
      <vt:lpstr>Out of Classroom!</vt:lpstr>
      <vt:lpstr>Writing Time</vt:lpstr>
      <vt:lpstr>Gather at the Carpet…</vt:lpstr>
      <vt:lpstr>Author Study</vt:lpstr>
      <vt:lpstr>PowerPoint Presentation</vt:lpstr>
      <vt:lpstr>Share  Time – Classroom Discussion</vt:lpstr>
      <vt:lpstr>Writing Prompts – Break it Down!</vt:lpstr>
      <vt:lpstr>Narrative Review!</vt:lpstr>
      <vt:lpstr>Think about whose perspective you will be writing from and which point of view you will be using.</vt:lpstr>
      <vt:lpstr>Now, let’s look at that writing prompt again.</vt:lpstr>
      <vt:lpstr>Math Fluency &amp; Focus Lesson!</vt:lpstr>
      <vt:lpstr>Solve &amp; Share</vt:lpstr>
      <vt:lpstr>PowerPoint Presentation</vt:lpstr>
      <vt:lpstr>PowerPoint Presentation</vt:lpstr>
      <vt:lpstr>Small Group Rotations 1 &amp; 2</vt:lpstr>
      <vt:lpstr>Out of Classroom!</vt:lpstr>
      <vt:lpstr>Restroom Break</vt:lpstr>
      <vt:lpstr>Out of Classroom!</vt:lpstr>
      <vt:lpstr>Small Group Rotations 3 &amp; 4</vt:lpstr>
      <vt:lpstr>Small Group Rotation 5</vt:lpstr>
      <vt:lpstr>PowerPoint Presentation</vt:lpstr>
      <vt:lpstr>PowerPoint Presentation</vt:lpstr>
      <vt:lpstr>Additional Practice! </vt:lpstr>
      <vt:lpstr>PowerPoint Presentation</vt:lpstr>
      <vt:lpstr>PowerPoint Presentation</vt:lpstr>
      <vt:lpstr>PowerPoint Presentation</vt:lpstr>
      <vt:lpstr>PowerPoint Presentation</vt:lpstr>
      <vt:lpstr>Restroom Break</vt:lpstr>
      <vt:lpstr>3:15 Wrap Up!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</dc:creator>
  <cp:lastModifiedBy>Karla Thompson</cp:lastModifiedBy>
  <cp:revision>1432</cp:revision>
  <cp:lastPrinted>2018-11-02T12:44:21Z</cp:lastPrinted>
  <dcterms:created xsi:type="dcterms:W3CDTF">2014-06-10T16:20:56Z</dcterms:created>
  <dcterms:modified xsi:type="dcterms:W3CDTF">2019-08-15T18:52:13Z</dcterms:modified>
</cp:coreProperties>
</file>