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AC2AA1-AAFA-491C-B48E-76F9EDF8F8E1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980DF3-DA4C-4862-80F4-09BF75ABF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Quotations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I make my quotations fit in my essay nicely?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4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quotations from authorities in your subject to </a:t>
            </a:r>
            <a:r>
              <a:rPr lang="en-US" i="1" dirty="0"/>
              <a:t>support</a:t>
            </a:r>
            <a:r>
              <a:rPr lang="en-US" dirty="0"/>
              <a:t> what you say, not for your thesis statement or main points.</a:t>
            </a:r>
          </a:p>
          <a:p>
            <a:pPr lvl="0"/>
            <a:r>
              <a:rPr lang="en-US" dirty="0"/>
              <a:t>Select quotations that fit your message.</a:t>
            </a:r>
          </a:p>
          <a:p>
            <a:pPr lvl="0"/>
            <a:r>
              <a:rPr lang="en-US" dirty="0"/>
              <a:t>Choose a quotation only if</a:t>
            </a:r>
          </a:p>
          <a:p>
            <a:pPr lvl="1"/>
            <a:r>
              <a:rPr lang="en-US" dirty="0"/>
              <a:t>its language is particularly appropriate or distinctive;</a:t>
            </a:r>
          </a:p>
          <a:p>
            <a:pPr lvl="1"/>
            <a:r>
              <a:rPr lang="en-US" dirty="0"/>
              <a:t>its idea is particularly hard to paraphrase accurately</a:t>
            </a:r>
          </a:p>
          <a:p>
            <a:pPr lvl="1"/>
            <a:r>
              <a:rPr lang="en-US" dirty="0"/>
              <a:t>the authority of the source is especially important to support your </a:t>
            </a:r>
            <a:r>
              <a:rPr lang="en-US" dirty="0" smtClean="0"/>
              <a:t>material</a:t>
            </a:r>
            <a:endParaRPr lang="en-US" dirty="0"/>
          </a:p>
          <a:p>
            <a:pPr lvl="1"/>
            <a:r>
              <a:rPr lang="en-US" dirty="0"/>
              <a:t>the source’s words are open to more than one interpretation, so </a:t>
            </a:r>
            <a:r>
              <a:rPr lang="en-US" dirty="0" smtClean="0"/>
              <a:t>your </a:t>
            </a:r>
            <a:r>
              <a:rPr lang="en-US" dirty="0"/>
              <a:t>reader needs to see the original.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using </a:t>
            </a:r>
            <a:r>
              <a:rPr lang="en-US" dirty="0" smtClean="0"/>
              <a:t>quotations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Rely </a:t>
            </a:r>
            <a:r>
              <a:rPr lang="en-US" dirty="0"/>
              <a:t>mostly on paraphrase and summary.</a:t>
            </a:r>
          </a:p>
          <a:p>
            <a:pPr lvl="0"/>
            <a:r>
              <a:rPr lang="en-US" dirty="0" smtClean="0"/>
              <a:t>If you quote, quote </a:t>
            </a:r>
            <a:r>
              <a:rPr lang="en-US" dirty="0"/>
              <a:t>accurately.</a:t>
            </a:r>
          </a:p>
          <a:p>
            <a:pPr lvl="0"/>
            <a:r>
              <a:rPr lang="en-US" dirty="0"/>
              <a:t>Integrate quotations smoothly into your prose, paying special attention to the verbs that help you to do so effectively.</a:t>
            </a:r>
          </a:p>
          <a:p>
            <a:pPr lvl="0"/>
            <a:r>
              <a:rPr lang="en-US" dirty="0"/>
              <a:t>Document your source accurately.  Set off quotations with quotation marks to avoid plagiarism.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using quotations</a:t>
            </a:r>
          </a:p>
        </p:txBody>
      </p:sp>
    </p:spTree>
    <p:extLst>
      <p:ext uri="{BB962C8B-B14F-4D97-AF65-F5344CB8AC3E}">
        <p14:creationId xmlns:p14="http://schemas.microsoft.com/office/powerpoint/2010/main" val="263652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to add a word or two to a quotation so that it fits in with your prose, put those words in brackets. 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sure that your additions do not distort the meaning of the quotation.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EX:  “If you hail from western Europe, you will find that [your listener] is at </a:t>
            </a:r>
            <a:r>
              <a:rPr lang="en-US" dirty="0" smtClean="0"/>
              <a:t>roughly fingertip </a:t>
            </a:r>
            <a:r>
              <a:rPr lang="en-US" dirty="0"/>
              <a:t>distance from you” (Morris 131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original</a:t>
            </a:r>
            <a:r>
              <a:rPr lang="en-US" i="1" dirty="0"/>
              <a:t> </a:t>
            </a:r>
            <a:r>
              <a:rPr lang="en-US" b="1" u="sng" dirty="0"/>
              <a:t>he</a:t>
            </a:r>
            <a:r>
              <a:rPr lang="en-US" i="1" dirty="0"/>
              <a:t> </a:t>
            </a:r>
            <a:r>
              <a:rPr lang="en-US" dirty="0"/>
              <a:t>was clear in context, but in excerpted material a reader would </a:t>
            </a:r>
            <a:r>
              <a:rPr lang="en-US" dirty="0" smtClean="0"/>
              <a:t>not know </a:t>
            </a:r>
            <a:r>
              <a:rPr lang="en-US" dirty="0"/>
              <a:t>to whom </a:t>
            </a:r>
            <a:r>
              <a:rPr lang="en-US" b="1" u="sng" dirty="0" smtClean="0"/>
              <a:t>he</a:t>
            </a:r>
            <a:r>
              <a:rPr lang="en-US" i="1" dirty="0" smtClean="0"/>
              <a:t> </a:t>
            </a:r>
            <a:r>
              <a:rPr lang="en-US" dirty="0" smtClean="0"/>
              <a:t>referred </a:t>
            </a:r>
            <a:r>
              <a:rPr lang="en-US" dirty="0"/>
              <a:t>and therefore needs bracketed information to clarify </a:t>
            </a:r>
            <a:r>
              <a:rPr lang="en-US" dirty="0" smtClean="0"/>
              <a:t>the </a:t>
            </a:r>
            <a:r>
              <a:rPr lang="en-US" dirty="0"/>
              <a:t>meaning.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– always check you quotation against the original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6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12093388" cy="4991899"/>
          </a:xfrm>
        </p:spPr>
        <p:txBody>
          <a:bodyPr>
            <a:noAutofit/>
          </a:bodyPr>
          <a:lstStyle/>
          <a:p>
            <a:r>
              <a:rPr lang="en-US" sz="2300" dirty="0"/>
              <a:t>If you delete </a:t>
            </a:r>
            <a:r>
              <a:rPr lang="en-US" sz="2300" dirty="0" smtClean="0"/>
              <a:t>a portion </a:t>
            </a:r>
            <a:r>
              <a:rPr lang="en-US" sz="2300" dirty="0"/>
              <a:t>of a quotation, indicate the omission with an ellipsis. </a:t>
            </a:r>
            <a:endParaRPr lang="en-US" sz="2300" dirty="0" smtClean="0"/>
          </a:p>
          <a:p>
            <a:r>
              <a:rPr lang="en-US" sz="2300" dirty="0" smtClean="0"/>
              <a:t>Make </a:t>
            </a:r>
            <a:r>
              <a:rPr lang="en-US" sz="2300" dirty="0"/>
              <a:t>sure that the remaining words accurately reflect the source’s meaning.  </a:t>
            </a:r>
            <a:endParaRPr lang="en-US" sz="2300" dirty="0" smtClean="0"/>
          </a:p>
          <a:p>
            <a:r>
              <a:rPr lang="en-US" sz="2300" dirty="0" smtClean="0"/>
              <a:t>Make </a:t>
            </a:r>
            <a:r>
              <a:rPr lang="en-US" sz="2300" dirty="0"/>
              <a:t>sure that </a:t>
            </a:r>
            <a:r>
              <a:rPr lang="en-US" sz="2300" dirty="0" smtClean="0"/>
              <a:t>your </a:t>
            </a:r>
            <a:r>
              <a:rPr lang="en-US" sz="2300" dirty="0"/>
              <a:t>omission does not create an awkward sentence structure.  </a:t>
            </a:r>
            <a:endParaRPr lang="en-US" sz="2300" dirty="0" smtClean="0"/>
          </a:p>
          <a:p>
            <a:r>
              <a:rPr lang="en-US" sz="2300" dirty="0" smtClean="0"/>
              <a:t>Use </a:t>
            </a:r>
            <a:r>
              <a:rPr lang="en-US" sz="2300" dirty="0"/>
              <a:t>ellipsis only in the middle of a sentence and NEVER at the beginning or the end</a:t>
            </a:r>
            <a:r>
              <a:rPr lang="en-US" sz="2300" dirty="0" smtClean="0"/>
              <a:t>.</a:t>
            </a:r>
          </a:p>
          <a:p>
            <a:r>
              <a:rPr lang="en-US" sz="2300" dirty="0"/>
              <a:t>EX: </a:t>
            </a:r>
            <a:r>
              <a:rPr lang="en-US" sz="2300" b="1" dirty="0"/>
              <a:t> Original</a:t>
            </a:r>
            <a:r>
              <a:rPr lang="en-US" sz="2300" dirty="0"/>
              <a:t>   “ Personal space is not necessarily spherical in shape, nor does it </a:t>
            </a:r>
            <a:r>
              <a:rPr lang="en-US" sz="2300" dirty="0" smtClean="0"/>
              <a:t>extend equally </a:t>
            </a:r>
            <a:r>
              <a:rPr lang="en-US" sz="2300" dirty="0"/>
              <a:t>in all directions.  (People are able to tolerate closer presence of a </a:t>
            </a:r>
            <a:r>
              <a:rPr lang="en-US" sz="2300" dirty="0" smtClean="0"/>
              <a:t>stranger </a:t>
            </a:r>
            <a:r>
              <a:rPr lang="en-US" sz="2300" dirty="0"/>
              <a:t>at their sides than directly in front of them.)  It has been likened to a snail shell, a soap bubble, an aura, a ‘breathing room’” (Sommer 26</a:t>
            </a:r>
            <a:r>
              <a:rPr lang="en-US" sz="2300" dirty="0" smtClean="0"/>
              <a:t>).</a:t>
            </a:r>
          </a:p>
          <a:p>
            <a:r>
              <a:rPr lang="en-US" sz="2300" b="1" dirty="0" smtClean="0"/>
              <a:t>With </a:t>
            </a:r>
            <a:r>
              <a:rPr lang="en-US" sz="2300" b="1" dirty="0"/>
              <a:t>ellipsis   </a:t>
            </a:r>
            <a:r>
              <a:rPr lang="en-US" sz="2300" dirty="0"/>
              <a:t>“Personal space . . . has been likened to a snail shell, a soap bubble, an </a:t>
            </a:r>
            <a:r>
              <a:rPr lang="en-US" sz="2300" dirty="0" smtClean="0"/>
              <a:t>aura</a:t>
            </a:r>
            <a:r>
              <a:rPr lang="en-US" sz="2300" dirty="0"/>
              <a:t>, a ‘breathing room’” (Sommer 26</a:t>
            </a:r>
            <a:r>
              <a:rPr lang="en-US" sz="2300" dirty="0" smtClean="0"/>
              <a:t>).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don’t need the entire quotation?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quotation seems entirely self-evident to you, so that you have nothing to explain about it, then it is not really worth quoting</a:t>
            </a:r>
            <a:r>
              <a:rPr lang="en-US" dirty="0" smtClean="0"/>
              <a:t>.</a:t>
            </a:r>
          </a:p>
          <a:p>
            <a:r>
              <a:rPr lang="en-US" dirty="0"/>
              <a:t>L</a:t>
            </a:r>
            <a:r>
              <a:rPr lang="en-US" dirty="0" smtClean="0"/>
              <a:t>imit </a:t>
            </a:r>
            <a:r>
              <a:rPr lang="en-US" dirty="0"/>
              <a:t>direct </a:t>
            </a:r>
            <a:r>
              <a:rPr lang="en-US" dirty="0" smtClean="0"/>
              <a:t>quotations </a:t>
            </a:r>
            <a:r>
              <a:rPr lang="en-US" dirty="0"/>
              <a:t>to words, phrases, or short passages that are so well written and illuminating that to paraphrase them would dilute the force of your argument. </a:t>
            </a:r>
            <a:endParaRPr lang="en-US" dirty="0" smtClean="0"/>
          </a:p>
          <a:p>
            <a:pPr lvl="0"/>
            <a:r>
              <a:rPr lang="en-US" dirty="0"/>
              <a:t>Sentences containing a quotation are punctuated as they would be if there were no quotation (except, of course, that quotation marks surround the quoted material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your quotations integrated</a:t>
            </a:r>
            <a:r>
              <a:rPr lang="en-US" dirty="0"/>
              <a:t> smoothly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No one likes choppy construction!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6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EX:  Othello speaks of himself as “one that loved not wisely but too well” and compares himself to “the base Indian” who “threw a pearl away / Richer than all his tribe” (5.2.344-47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WRONG</a:t>
            </a:r>
            <a:r>
              <a:rPr lang="en-US" dirty="0"/>
              <a:t>:  Othello says, “One that loved not wisely but too well” (5.2.343).  (</a:t>
            </a:r>
            <a:r>
              <a:rPr lang="en-US" i="1" dirty="0"/>
              <a:t>Incomplete sentence</a:t>
            </a:r>
            <a:r>
              <a:rPr lang="en-US" i="1" dirty="0" smtClean="0"/>
              <a:t>)</a:t>
            </a:r>
            <a:endParaRPr lang="en-US" dirty="0"/>
          </a:p>
          <a:p>
            <a:r>
              <a:rPr lang="en-US" dirty="0"/>
              <a:t>BETTER:  Othello speaks of himself as “one that love not wisely but too </a:t>
            </a:r>
            <a:r>
              <a:rPr lang="en-US" dirty="0" smtClean="0"/>
              <a:t>well” </a:t>
            </a:r>
            <a:r>
              <a:rPr lang="en-US" dirty="0"/>
              <a:t>(5.2.343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/>
              <a:t>WRONG:  Othello asks his auditors to “speak of me as I am” (35.2. 341).  </a:t>
            </a:r>
            <a:r>
              <a:rPr lang="en-US" i="1" dirty="0"/>
              <a:t>(The pronouns “me” and “I” do not agree in person with their antecedent</a:t>
            </a:r>
            <a:r>
              <a:rPr lang="en-US" dirty="0"/>
              <a:t>.)</a:t>
            </a:r>
          </a:p>
          <a:p>
            <a:r>
              <a:rPr lang="en-US" dirty="0"/>
              <a:t>BETTER:  Othello bids his auditors, “Speak of me as I am, nothing extenuate, / Nor set down aught in malice” (5.2.341-42).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</a:t>
            </a:r>
            <a:r>
              <a:rPr lang="en-US" dirty="0" smtClean="0"/>
              <a:t>with proper grammar and 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8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9918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WRONG:  Othello believes that “I have done the state some service” (5.2.338).  (</a:t>
            </a:r>
            <a:r>
              <a:rPr lang="en-US" i="1" dirty="0"/>
              <a:t>Incorrect mixture of direct and indirect quotation)</a:t>
            </a:r>
            <a:endParaRPr lang="en-US" dirty="0"/>
          </a:p>
          <a:p>
            <a:r>
              <a:rPr lang="en-US" dirty="0"/>
              <a:t>BETTER:  In assessing his contributions to his country, Othello believes that he has “done the state some service” (5.2.338).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Your </a:t>
            </a:r>
            <a:r>
              <a:rPr lang="en-US" dirty="0"/>
              <a:t>introduction must supply enough context to make the quotation meaningful.  Be careful that all pronouns in the quotation have clearly identifiable antecedents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WRONG:  In the final speech of the play, </a:t>
            </a:r>
            <a:r>
              <a:rPr lang="en-US" dirty="0" err="1"/>
              <a:t>Lodovico</a:t>
            </a:r>
            <a:r>
              <a:rPr lang="en-US" dirty="0"/>
              <a:t> says, “Look on the tragic loading of this bed: / This is thy work” (5.2. 362-63).  (</a:t>
            </a:r>
            <a:r>
              <a:rPr lang="en-US" i="1" dirty="0"/>
              <a:t>Whose work?)</a:t>
            </a:r>
            <a:endParaRPr lang="en-US" dirty="0"/>
          </a:p>
          <a:p>
            <a:r>
              <a:rPr lang="en-US" dirty="0"/>
              <a:t>BETTER:  In the final speech of the play, </a:t>
            </a:r>
            <a:r>
              <a:rPr lang="en-US" dirty="0" err="1"/>
              <a:t>Lodovico</a:t>
            </a:r>
            <a:r>
              <a:rPr lang="en-US" dirty="0"/>
              <a:t> chastises Iago with harsh instructions to “Look on the tragic loading of this bed: / This is thy work” (5.2.362-63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with clarity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0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68638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Avoid </a:t>
            </a:r>
            <a:r>
              <a:rPr lang="en-US" dirty="0"/>
              <a:t>excessive use of </a:t>
            </a:r>
            <a:r>
              <a:rPr lang="en-US" dirty="0" smtClean="0"/>
              <a:t>brackets;  </a:t>
            </a:r>
            <a:r>
              <a:rPr lang="en-US" dirty="0"/>
              <a:t>they make quotations more difficult to read and comprehend.  </a:t>
            </a:r>
            <a:endParaRPr lang="en-US" dirty="0" smtClean="0"/>
          </a:p>
          <a:p>
            <a:pPr lvl="0"/>
            <a:r>
              <a:rPr lang="en-US" dirty="0" smtClean="0"/>
              <a:t>Often a paraphrase </a:t>
            </a:r>
            <a:r>
              <a:rPr lang="en-US" dirty="0"/>
              <a:t>will serve as well as </a:t>
            </a:r>
            <a:r>
              <a:rPr lang="en-US" dirty="0" smtClean="0"/>
              <a:t>a quotation</a:t>
            </a:r>
            <a:r>
              <a:rPr lang="en-US" dirty="0"/>
              <a:t>, particularly if you are not explicitly analyzing the language of a passage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r>
              <a:rPr lang="en-US" dirty="0"/>
              <a:t>CORRECT:  Though Iago bids his wife to “hold [her] peace,” Emilia declares, “I will speak </a:t>
            </a:r>
            <a:r>
              <a:rPr lang="en-US" dirty="0" smtClean="0"/>
              <a:t>as </a:t>
            </a:r>
            <a:r>
              <a:rPr lang="en-US" dirty="0"/>
              <a:t>liberal[</a:t>
            </a:r>
            <a:r>
              <a:rPr lang="en-US" dirty="0" err="1"/>
              <a:t>ly</a:t>
            </a:r>
            <a:r>
              <a:rPr lang="en-US" dirty="0"/>
              <a:t>] as the north [wind]” (5.2.218-219).</a:t>
            </a:r>
          </a:p>
          <a:p>
            <a:r>
              <a:rPr lang="en-US" dirty="0"/>
              <a:t>BETTER:  Though Iago bids his wife to keep quiet, Emilia declares that she will speak as </a:t>
            </a:r>
            <a:r>
              <a:rPr lang="en-US" dirty="0" smtClean="0"/>
              <a:t>liberally </a:t>
            </a:r>
            <a:r>
              <a:rPr lang="en-US" dirty="0"/>
              <a:t>as she </a:t>
            </a:r>
            <a:r>
              <a:rPr lang="en-US" dirty="0" smtClean="0"/>
              <a:t>chooses</a:t>
            </a:r>
            <a:r>
              <a:rPr lang="en-US" dirty="0"/>
              <a:t> (5.2.218-219).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only when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96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940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Incorporating Quotations</vt:lpstr>
      <vt:lpstr>Guidelines for using quotations</vt:lpstr>
      <vt:lpstr>Guidelines for using quotations</vt:lpstr>
      <vt:lpstr>Be careful – always check you quotation against the original</vt:lpstr>
      <vt:lpstr>What if I don’t need the entire quotation?</vt:lpstr>
      <vt:lpstr>Are your quotations integrated smoothly?  No one likes choppy construction!</vt:lpstr>
      <vt:lpstr>Quote with proper grammar and syntax</vt:lpstr>
      <vt:lpstr>Quote with clarity</vt:lpstr>
      <vt:lpstr>Quote only when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Quotations</dc:title>
  <dc:creator>RUSSELL, CRYSTAL</dc:creator>
  <cp:lastModifiedBy>RUSSELL, CRYSTAL</cp:lastModifiedBy>
  <cp:revision>11</cp:revision>
  <dcterms:created xsi:type="dcterms:W3CDTF">2015-09-24T13:05:46Z</dcterms:created>
  <dcterms:modified xsi:type="dcterms:W3CDTF">2015-09-24T16:23:08Z</dcterms:modified>
</cp:coreProperties>
</file>