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8"/>
  </p:notesMasterIdLst>
  <p:sldIdLst>
    <p:sldId id="296" r:id="rId3"/>
    <p:sldId id="279" r:id="rId4"/>
    <p:sldId id="278" r:id="rId5"/>
    <p:sldId id="304" r:id="rId6"/>
    <p:sldId id="306" r:id="rId7"/>
    <p:sldId id="280" r:id="rId8"/>
    <p:sldId id="283" r:id="rId9"/>
    <p:sldId id="281" r:id="rId10"/>
    <p:sldId id="282" r:id="rId11"/>
    <p:sldId id="277" r:id="rId12"/>
    <p:sldId id="295" r:id="rId13"/>
    <p:sldId id="263" r:id="rId14"/>
    <p:sldId id="269" r:id="rId15"/>
    <p:sldId id="274" r:id="rId16"/>
    <p:sldId id="308" r:id="rId17"/>
    <p:sldId id="265" r:id="rId18"/>
    <p:sldId id="294" r:id="rId19"/>
    <p:sldId id="303" r:id="rId20"/>
    <p:sldId id="284" r:id="rId21"/>
    <p:sldId id="286" r:id="rId22"/>
    <p:sldId id="266" r:id="rId23"/>
    <p:sldId id="285" r:id="rId24"/>
    <p:sldId id="309" r:id="rId25"/>
    <p:sldId id="293" r:id="rId26"/>
    <p:sldId id="287" r:id="rId27"/>
    <p:sldId id="290" r:id="rId28"/>
    <p:sldId id="288" r:id="rId29"/>
    <p:sldId id="298" r:id="rId30"/>
    <p:sldId id="299" r:id="rId31"/>
    <p:sldId id="300" r:id="rId32"/>
    <p:sldId id="270" r:id="rId33"/>
    <p:sldId id="273" r:id="rId34"/>
    <p:sldId id="301" r:id="rId35"/>
    <p:sldId id="271" r:id="rId36"/>
    <p:sldId id="27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00F0AC-23A8-4FE2-BA35-B84CA9F0EF42}" type="datetimeFigureOut">
              <a:rPr lang="en-US" smtClean="0"/>
              <a:pPr/>
              <a:t>5/21/2019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3C96B1-63F9-4BA7-B209-4C81C7A02C6A}" type="slidenum">
              <a:rPr lang="en-US" smtClean="0"/>
              <a:pPr/>
              <a:t>‹#›</a:t>
            </a:fld>
            <a:endParaRPr lang="en-US"/>
          </a:p>
        </p:txBody>
      </p:sp>
    </p:spTree>
    <p:extLst>
      <p:ext uri="{BB962C8B-B14F-4D97-AF65-F5344CB8AC3E}">
        <p14:creationId xmlns:p14="http://schemas.microsoft.com/office/powerpoint/2010/main" val="2807779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3C96B1-63F9-4BA7-B209-4C81C7A02C6A}" type="slidenum">
              <a:rPr lang="en-US" smtClean="0"/>
              <a:pPr/>
              <a:t>13</a:t>
            </a:fld>
            <a:endParaRPr lang="en-US"/>
          </a:p>
        </p:txBody>
      </p:sp>
    </p:spTree>
    <p:extLst>
      <p:ext uri="{BB962C8B-B14F-4D97-AF65-F5344CB8AC3E}">
        <p14:creationId xmlns:p14="http://schemas.microsoft.com/office/powerpoint/2010/main" val="4048965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bright="34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D64F28-9B04-46E4-831F-9858C9E65BE2}" type="datetimeFigureOut">
              <a:rPr lang="en-US" smtClean="0"/>
              <a:pPr/>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B9151-7396-4B4D-9AC8-1DC88BEB9D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64F28-9B04-46E4-831F-9858C9E65BE2}" type="datetimeFigureOut">
              <a:rPr lang="en-US" smtClean="0"/>
              <a:pPr/>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B9151-7396-4B4D-9AC8-1DC88BEB9D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64F28-9B04-46E4-831F-9858C9E65BE2}" type="datetimeFigureOut">
              <a:rPr lang="en-US" smtClean="0"/>
              <a:pPr/>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B9151-7396-4B4D-9AC8-1DC88BEB9D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64F28-9B04-46E4-831F-9858C9E65BE2}" type="datetimeFigureOut">
              <a:rPr lang="en-US" smtClean="0"/>
              <a:pPr/>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B9151-7396-4B4D-9AC8-1DC88BEB9D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D64F28-9B04-46E4-831F-9858C9E65BE2}" type="datetimeFigureOut">
              <a:rPr lang="en-US" smtClean="0"/>
              <a:pPr/>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B9151-7396-4B4D-9AC8-1DC88BEB9D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D64F28-9B04-46E4-831F-9858C9E65BE2}" type="datetimeFigureOut">
              <a:rPr lang="en-US" smtClean="0"/>
              <a:pPr/>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B9151-7396-4B4D-9AC8-1DC88BEB9D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D64F28-9B04-46E4-831F-9858C9E65BE2}" type="datetimeFigureOut">
              <a:rPr lang="en-US" smtClean="0"/>
              <a:pPr/>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8B9151-7396-4B4D-9AC8-1DC88BEB9D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D64F28-9B04-46E4-831F-9858C9E65BE2}" type="datetimeFigureOut">
              <a:rPr lang="en-US" smtClean="0"/>
              <a:pPr/>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8B9151-7396-4B4D-9AC8-1DC88BEB9D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64F28-9B04-46E4-831F-9858C9E65BE2}" type="datetimeFigureOut">
              <a:rPr lang="en-US" smtClean="0"/>
              <a:pPr/>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8B9151-7396-4B4D-9AC8-1DC88BEB9D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64F28-9B04-46E4-831F-9858C9E65BE2}" type="datetimeFigureOut">
              <a:rPr lang="en-US" smtClean="0"/>
              <a:pPr/>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B9151-7396-4B4D-9AC8-1DC88BEB9D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64F28-9B04-46E4-831F-9858C9E65BE2}" type="datetimeFigureOut">
              <a:rPr lang="en-US" smtClean="0"/>
              <a:pPr/>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B9151-7396-4B4D-9AC8-1DC88BEB9D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bright="34000"/>
          </a:blip>
          <a:srcRect/>
          <a:stretch>
            <a:fillRect l="-11000" t="-3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a:ln>
            <a:solidFill>
              <a:schemeClr val="tx2"/>
            </a:solidFill>
          </a:ln>
        </p:spPr>
        <p:txBody>
          <a:bodyPr vert="horz" lIns="91440" tIns="45720" rIns="91440" bIns="45720" rtlCol="0">
            <a:normAutofit/>
          </a:bodyPr>
          <a:lstStyle/>
          <a:p>
            <a:pPr lvl="0"/>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64F28-9B04-46E4-831F-9858C9E65BE2}" type="datetimeFigureOut">
              <a:rPr lang="en-US" smtClean="0"/>
              <a:pPr/>
              <a:t>5/21/2019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B9151-7396-4B4D-9AC8-1DC88BEB9D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amp;esrc=s&amp;frm=1&amp;source=images&amp;cd=&amp;cad=rja&amp;docid=-3umqfJ0qA4GqM&amp;tbnid=pUR5VdIA2OzX_M:&amp;ved=0CAUQjRw&amp;url=http://www.keepcalm-o-matic.co.uk/p/keep-calm-and-put-away-all-electronic-devices-12/&amp;ei=1HwKUu_lNqmpyAGly4CADg&amp;bvm=bv.50500085,d.b2I&amp;psig=AFQjCNHqpio_wl9Z5e4kMRBNa2ItLo7AIA&amp;ust=137650538719207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google.com/url?sa=i&amp;rct=j&amp;q=&amp;esrc=s&amp;frm=1&amp;source=images&amp;cd=&amp;cad=rja&amp;docid=s-ESjNh64aSZsM&amp;tbnid=XPPTdc0d6papDM:&amp;ved=0CAUQjRw&amp;url=http://www.mycutegraphics.com/graphics/school/supplies/orange-cartoon-ruler.html&amp;ei=UmUKUvKeCIu-9QSVjoDgBA&amp;bvm=bv.50500085,d.b2I&amp;psig=AFQjCNHc0FZYCkgLn9ezdze3jJTNm6VNXA&amp;ust=137649929768166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url?sa=i&amp;rct=j&amp;q=&amp;esrc=s&amp;frm=1&amp;source=images&amp;cd=&amp;cad=rja&amp;docid=rQJ0aa4Yl1jhKM&amp;tbnid=s5iXbTBa2tXPeM:&amp;ved=0CAUQjRw&amp;url=http://inthecapital.streetwise.co/2012/03/27/international-students-cheat-more-than-americans-at-gw/&amp;ei=pn4KUprzIoTfyQGSp4HADg&amp;bvm=bv.50500085,d.b2I&amp;psig=AFQjCNE12-NlJErtKoPRMKj4ZeNHoJzdNg&amp;ust=1376505882032118"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google.com/url?sa=i&amp;rct=j&amp;q=&amp;esrc=s&amp;frm=1&amp;source=images&amp;cd=&amp;cad=rja&amp;docid=4G-On3MpcvpuIM&amp;tbnid=iLB9IJhm7zODxM:&amp;ved=0CAUQjRw&amp;url=http://en.clipart-fr.com/Clipart/Objects/Objects-cliparts-2.php&amp;ei=DFYKUpC3Co2y9gT0zIDACQ&amp;bvm=bv.50500085,d.b2I&amp;psig=AFQjCNGyJQ9h55tKJsvDNRHpmpKFY5Rtaw&amp;ust=1376495491902327"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frm=1&amp;source=images&amp;cd=&amp;cad=rja&amp;docid=onm3Ql3J_1i2qM&amp;tbnid=zkU9966j9hyqDM:&amp;ved=0CAUQjRw&amp;url=http://www.skai.gr/news/culture/article/238414/i-22i-ekthesi-vivliou-xekina-sto-nauplio/&amp;ei=mWgKUqj-Bqa0ygG49YG4Dg&amp;bvm=bv.50500085,d.b2I&amp;psig=AFQjCNGLJjQoEBxxIcZj5oQZghmoWWolnA&amp;ust=137650022523365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frm=1&amp;source=images&amp;cd=&amp;cad=rja&amp;docid=z2tRvLicfNNbmM&amp;tbnid=6YFJidabq1vcyM:&amp;ved=0CAUQjRw&amp;url=http://toonclips.com/design/1354&amp;ei=22cKUujTHoSwyQG56IGADA&amp;bvm=bv.50500085,d.b2I&amp;psig=AFQjCNHPIBWxogf3H4uVKI_SmQ7BR2Auag&amp;ust=137650002840700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hyperlink" Target="http://www.google.com/url?sa=i&amp;rct=j&amp;q=&amp;esrc=s&amp;frm=1&amp;source=images&amp;cd=&amp;cad=rja&amp;docid=8IWq1NDQK0SgxM&amp;tbnid=r8xyJgoWe5ataM:&amp;ved=0CAUQjRw&amp;url=http://www.clker.com/clipart-15921.html&amp;ei=NmEKUpfXKY7m9gTRwoHICg&amp;bvm=bv.50500085,d.b2I&amp;psig=AFQjCNFX4tGsBCRZ4OyzotOVooCk6HNItA&amp;ust=1376498327591211" TargetMode="Externa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docid=nYHO_KbaLg_aqM&amp;tbnid=0j8oZMdA_mzCdM:&amp;ved=0CAUQjRw&amp;url=http://etpenterprises.com/move-your-body-to-grow-your-brain/brain-exercise-clipart/&amp;ei=zWIKUpqGIYO69QTq04CwBg&amp;bvm=bv.50500085,d.b2I&amp;psig=AFQjCNEDunfraUSHAk2n9Oqa3beh2Cxr2A&amp;ust=1376498713843232" TargetMode="External"/><Relationship Id="rId5" Type="http://schemas.openxmlformats.org/officeDocument/2006/relationships/image" Target="../media/image8.jpeg"/><Relationship Id="rId4" Type="http://schemas.openxmlformats.org/officeDocument/2006/relationships/hyperlink" Target="http://www.google.com/url?sa=i&amp;rct=j&amp;q=&amp;esrc=s&amp;frm=1&amp;source=images&amp;cd=&amp;cad=rja&amp;docid=bIZ6TX4PyB2h2M&amp;tbnid=b_ZQHe4XTTqdxM:&amp;ved=0CAUQjRw&amp;url=http://www.brandingandwebsites.com/how-to-improve-your-writing/&amp;ei=X2IKUpyUFInU9gSQyIGwAg&amp;bvm=bv.50500085,d.b2I&amp;psig=AFQjCNGwPvsckWxNE902hCHKVP3vIVaL3Q&amp;ust=137649861399769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frm=1&amp;source=images&amp;cd=&amp;cad=rja&amp;docid=a0fdBgxWKLKTpM&amp;tbnid=o9SYBGAkZq48WM:&amp;ved=0CAUQjRw&amp;url=http://www.hsmemes.com/Business+Cat/Do-You-Have-A-Hall-Pass/374352&amp;ei=tlkKUsL3Mo7Q9ATluYGYDA&amp;bvm=bv.50500085,d.b2I&amp;psig=AFQjCNHQiB4cTQYo3DtKwx41le73ax81FQ&amp;ust=137649635948466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000" dirty="0" smtClean="0">
                <a:latin typeface="Clipper Script Fat (Personal Us" pitchFamily="2" charset="0"/>
              </a:rPr>
              <a:t>Honors English </a:t>
            </a:r>
            <a:r>
              <a:rPr lang="en-US" sz="8000" dirty="0">
                <a:latin typeface="Clipper Script Fat (Personal Us" pitchFamily="2" charset="0"/>
              </a:rPr>
              <a:t>9</a:t>
            </a:r>
            <a:r>
              <a:rPr lang="en-US" sz="8000" dirty="0" smtClean="0">
                <a:latin typeface="Clipper Script Fat (Personal Us" pitchFamily="2" charset="0"/>
              </a:rPr>
              <a:t/>
            </a:r>
            <a:br>
              <a:rPr lang="en-US" sz="8000" dirty="0" smtClean="0">
                <a:latin typeface="Clipper Script Fat (Personal Us" pitchFamily="2" charset="0"/>
              </a:rPr>
            </a:br>
            <a:r>
              <a:rPr lang="en-US" sz="8000" dirty="0" smtClean="0">
                <a:latin typeface="Clipper Script Fat (Personal Us" pitchFamily="2" charset="0"/>
              </a:rPr>
              <a:t>Survival Guide</a:t>
            </a:r>
            <a:br>
              <a:rPr lang="en-US" sz="8000" dirty="0" smtClean="0">
                <a:latin typeface="Clipper Script Fat (Personal Us" pitchFamily="2" charset="0"/>
              </a:rPr>
            </a:br>
            <a:r>
              <a:rPr lang="en-US" sz="8000" dirty="0" smtClean="0">
                <a:latin typeface="Clipper Script Fat (Personal Us" pitchFamily="2" charset="0"/>
              </a:rPr>
              <a:t>2019-2020</a:t>
            </a:r>
            <a:endParaRPr lang="en-US" sz="8000" dirty="0">
              <a:latin typeface="Clipper Script Fat (Personal Us" pitchFamily="2" charset="0"/>
            </a:endParaRPr>
          </a:p>
        </p:txBody>
      </p:sp>
      <p:sp>
        <p:nvSpPr>
          <p:cNvPr id="3" name="Subtitle 2"/>
          <p:cNvSpPr>
            <a:spLocks noGrp="1"/>
          </p:cNvSpPr>
          <p:nvPr>
            <p:ph type="subTitle" idx="1"/>
          </p:nvPr>
        </p:nvSpPr>
        <p:spPr>
          <a:xfrm>
            <a:off x="1600200" y="4800600"/>
            <a:ext cx="6400800" cy="1752600"/>
          </a:xfrm>
        </p:spPr>
        <p:txBody>
          <a:bodyPr>
            <a:normAutofit fontScale="92500"/>
          </a:bodyPr>
          <a:lstStyle/>
          <a:p>
            <a:r>
              <a:rPr lang="en-US" sz="7000" b="1" dirty="0" smtClean="0">
                <a:solidFill>
                  <a:schemeClr val="tx1"/>
                </a:solidFill>
                <a:latin typeface="Clipper Script Fat (Personal Us" pitchFamily="2" charset="0"/>
              </a:rPr>
              <a:t>Mrs. Michelle Cowan</a:t>
            </a:r>
            <a:endParaRPr lang="en-US" sz="7000" b="1" dirty="0">
              <a:solidFill>
                <a:schemeClr val="tx1"/>
              </a:solidFill>
              <a:latin typeface="Clipper Script Fat (Personal Us"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atin typeface="QuigleyWiggly" pitchFamily="2" charset="0"/>
              </a:rPr>
              <a:t>Sleeping in Class</a:t>
            </a:r>
            <a:endParaRPr lang="en-US" sz="8000" dirty="0"/>
          </a:p>
        </p:txBody>
      </p:sp>
      <p:sp>
        <p:nvSpPr>
          <p:cNvPr id="3" name="Content Placeholder 2"/>
          <p:cNvSpPr>
            <a:spLocks noGrp="1"/>
          </p:cNvSpPr>
          <p:nvPr>
            <p:ph idx="1"/>
          </p:nvPr>
        </p:nvSpPr>
        <p:spPr>
          <a:xfrm>
            <a:off x="457200" y="1600201"/>
            <a:ext cx="8229600" cy="1752600"/>
          </a:xfrm>
        </p:spPr>
        <p:txBody>
          <a:bodyPr>
            <a:normAutofit fontScale="85000" lnSpcReduction="10000"/>
          </a:bodyPr>
          <a:lstStyle/>
          <a:p>
            <a:r>
              <a:rPr lang="en-US" b="1" dirty="0" smtClean="0">
                <a:latin typeface="Californian FB" pitchFamily="18" charset="0"/>
              </a:rPr>
              <a:t>If a student chooses to sleep in class, he or she will receive zeroes on all of the work he or she missed while napping. </a:t>
            </a:r>
            <a:r>
              <a:rPr lang="en-US" b="1" dirty="0">
                <a:latin typeface="Californian FB" pitchFamily="18" charset="0"/>
              </a:rPr>
              <a:t>. If you wake up before the end of class, I will NOT give you any handouts you missed.</a:t>
            </a:r>
            <a:endParaRPr lang="en-US" dirty="0">
              <a:latin typeface="Californian FB" pitchFamily="18" charset="0"/>
            </a:endParaRPr>
          </a:p>
          <a:p>
            <a:endParaRPr lang="en-US" dirty="0">
              <a:latin typeface="Californian FB" pitchFamily="18" charset="0"/>
            </a:endParaRPr>
          </a:p>
        </p:txBody>
      </p:sp>
      <p:pic>
        <p:nvPicPr>
          <p:cNvPr id="34818" name="Picture 2" descr="http://www.dontdodumbthings.com/wp-content/uploads/2010/06/sleeping.bmp"/>
          <p:cNvPicPr>
            <a:picLocks noChangeAspect="1" noChangeArrowheads="1"/>
          </p:cNvPicPr>
          <p:nvPr/>
        </p:nvPicPr>
        <p:blipFill>
          <a:blip r:embed="rId2" cstate="print"/>
          <a:srcRect/>
          <a:stretch>
            <a:fillRect/>
          </a:stretch>
        </p:blipFill>
        <p:spPr bwMode="auto">
          <a:xfrm>
            <a:off x="4267200" y="3276600"/>
            <a:ext cx="4495800" cy="3371850"/>
          </a:xfrm>
          <a:prstGeom prst="rect">
            <a:avLst/>
          </a:prstGeom>
          <a:noFill/>
        </p:spPr>
      </p:pic>
      <p:pic>
        <p:nvPicPr>
          <p:cNvPr id="34819" name="Picture 3" descr="C:\Users\mcowan\AppData\Local\Microsoft\Windows\Temporary Internet Files\Content.IE5\FJ5YWYT2\MC910216335[1].png"/>
          <p:cNvPicPr>
            <a:picLocks noChangeAspect="1" noChangeArrowheads="1"/>
          </p:cNvPicPr>
          <p:nvPr/>
        </p:nvPicPr>
        <p:blipFill>
          <a:blip r:embed="rId3" cstate="print"/>
          <a:srcRect/>
          <a:stretch>
            <a:fillRect/>
          </a:stretch>
        </p:blipFill>
        <p:spPr bwMode="auto">
          <a:xfrm>
            <a:off x="762000" y="3314447"/>
            <a:ext cx="3296328" cy="354355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QuigleyWiggly" pitchFamily="2" charset="0"/>
              </a:rPr>
              <a:t>Rules of the Game Continued…</a:t>
            </a:r>
            <a:endParaRPr lang="en-US" sz="6000" dirty="0">
              <a:latin typeface="QuigleyWiggly" pitchFamily="2" charset="0"/>
            </a:endParaRPr>
          </a:p>
        </p:txBody>
      </p:sp>
      <p:sp>
        <p:nvSpPr>
          <p:cNvPr id="3" name="Content Placeholder 2"/>
          <p:cNvSpPr>
            <a:spLocks noGrp="1"/>
          </p:cNvSpPr>
          <p:nvPr>
            <p:ph idx="1"/>
          </p:nvPr>
        </p:nvSpPr>
        <p:spPr>
          <a:xfrm>
            <a:off x="457200" y="1600201"/>
            <a:ext cx="8229600" cy="1981200"/>
          </a:xfrm>
        </p:spPr>
        <p:txBody>
          <a:bodyPr/>
          <a:lstStyle/>
          <a:p>
            <a:r>
              <a:rPr lang="en-US" dirty="0" smtClean="0">
                <a:latin typeface="Californian FB" pitchFamily="18" charset="0"/>
              </a:rPr>
              <a:t>Remain in your assigned seat until you are dismissed or until you are given permission  by the teacher.</a:t>
            </a:r>
          </a:p>
          <a:p>
            <a:pPr>
              <a:buNone/>
            </a:pPr>
            <a:endParaRPr lang="en-US" dirty="0"/>
          </a:p>
        </p:txBody>
      </p:sp>
      <p:pic>
        <p:nvPicPr>
          <p:cNvPr id="53250" name="Picture 2" descr="Education Teacher School Class Rules Memes"/>
          <p:cNvPicPr>
            <a:picLocks noChangeAspect="1" noChangeArrowheads="1"/>
          </p:cNvPicPr>
          <p:nvPr/>
        </p:nvPicPr>
        <p:blipFill>
          <a:blip r:embed="rId2" cstate="print"/>
          <a:srcRect/>
          <a:stretch>
            <a:fillRect/>
          </a:stretch>
        </p:blipFill>
        <p:spPr bwMode="auto">
          <a:xfrm>
            <a:off x="2514600" y="3657600"/>
            <a:ext cx="4336439" cy="2895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447800"/>
          </a:xfrm>
        </p:spPr>
        <p:txBody>
          <a:bodyPr>
            <a:noAutofit/>
          </a:bodyPr>
          <a:lstStyle/>
          <a:p>
            <a:r>
              <a:rPr lang="en-US" sz="7200" dirty="0" smtClean="0">
                <a:latin typeface="QuigleyWiggly" pitchFamily="2" charset="0"/>
              </a:rPr>
              <a:t>Proper Heading</a:t>
            </a:r>
            <a:endParaRPr lang="en-US" sz="3200" dirty="0">
              <a:latin typeface="Californian FB" pitchFamily="18" charset="0"/>
            </a:endParaRPr>
          </a:p>
        </p:txBody>
      </p:sp>
      <p:sp>
        <p:nvSpPr>
          <p:cNvPr id="3" name="Content Placeholder 2"/>
          <p:cNvSpPr>
            <a:spLocks noGrp="1"/>
          </p:cNvSpPr>
          <p:nvPr>
            <p:ph idx="1"/>
          </p:nvPr>
        </p:nvSpPr>
        <p:spPr>
          <a:xfrm>
            <a:off x="228600" y="1524000"/>
            <a:ext cx="8534400" cy="5105400"/>
          </a:xfrm>
        </p:spPr>
        <p:txBody>
          <a:bodyPr>
            <a:normAutofit/>
          </a:bodyPr>
          <a:lstStyle/>
          <a:p>
            <a:pPr>
              <a:buFont typeface="Wingdings" pitchFamily="2" charset="2"/>
              <a:buChar char="§"/>
            </a:pPr>
            <a:r>
              <a:rPr lang="en-US" dirty="0" smtClean="0">
                <a:latin typeface="Californian FB" pitchFamily="18" charset="0"/>
              </a:rPr>
              <a:t>Heading goes in the top, </a:t>
            </a:r>
            <a:r>
              <a:rPr lang="en-US" b="1" dirty="0" smtClean="0">
                <a:latin typeface="Californian FB" pitchFamily="18" charset="0"/>
              </a:rPr>
              <a:t>left </a:t>
            </a:r>
            <a:r>
              <a:rPr lang="en-US" dirty="0" smtClean="0">
                <a:latin typeface="Californian FB" pitchFamily="18" charset="0"/>
              </a:rPr>
              <a:t>hand corner of your paper. Your heading should be </a:t>
            </a:r>
            <a:r>
              <a:rPr lang="en-US" b="1" dirty="0" smtClean="0">
                <a:latin typeface="Californian FB" pitchFamily="18" charset="0"/>
              </a:rPr>
              <a:t>double-spaced</a:t>
            </a:r>
            <a:r>
              <a:rPr lang="en-US" dirty="0" smtClean="0">
                <a:latin typeface="Californian FB" pitchFamily="18" charset="0"/>
              </a:rPr>
              <a:t>.</a:t>
            </a:r>
          </a:p>
          <a:p>
            <a:pPr>
              <a:buNone/>
            </a:pPr>
            <a:endParaRPr lang="en-US" sz="1050" dirty="0" smtClean="0">
              <a:latin typeface="Californian FB" pitchFamily="18" charset="0"/>
            </a:endParaRPr>
          </a:p>
          <a:p>
            <a:pPr>
              <a:buNone/>
            </a:pPr>
            <a:r>
              <a:rPr lang="en-US" dirty="0" smtClean="0">
                <a:latin typeface="Californian FB" pitchFamily="18" charset="0"/>
              </a:rPr>
              <a:t>	Jane Doe</a:t>
            </a:r>
          </a:p>
          <a:p>
            <a:pPr>
              <a:buNone/>
            </a:pPr>
            <a:r>
              <a:rPr lang="en-US" dirty="0" smtClean="0">
                <a:latin typeface="Californian FB" pitchFamily="18" charset="0"/>
              </a:rPr>
              <a:t>	Mrs. Cowan</a:t>
            </a:r>
          </a:p>
          <a:p>
            <a:pPr>
              <a:buNone/>
            </a:pPr>
            <a:r>
              <a:rPr lang="en-US" dirty="0" smtClean="0">
                <a:latin typeface="Californian FB" pitchFamily="18" charset="0"/>
              </a:rPr>
              <a:t>	Honors English </a:t>
            </a:r>
            <a:r>
              <a:rPr lang="en-US" dirty="0">
                <a:latin typeface="Californian FB" pitchFamily="18" charset="0"/>
              </a:rPr>
              <a:t>9</a:t>
            </a:r>
            <a:endParaRPr lang="en-US" dirty="0" smtClean="0">
              <a:latin typeface="Californian FB" pitchFamily="18" charset="0"/>
            </a:endParaRPr>
          </a:p>
          <a:p>
            <a:pPr>
              <a:buNone/>
            </a:pPr>
            <a:r>
              <a:rPr lang="en-US" dirty="0" smtClean="0">
                <a:latin typeface="Californian FB" pitchFamily="18" charset="0"/>
              </a:rPr>
              <a:t>   </a:t>
            </a:r>
            <a:r>
              <a:rPr lang="en-US" dirty="0">
                <a:latin typeface="Californian FB" pitchFamily="18" charset="0"/>
              </a:rPr>
              <a:t>7</a:t>
            </a:r>
            <a:r>
              <a:rPr lang="en-US" dirty="0" smtClean="0">
                <a:latin typeface="Californian FB" pitchFamily="18" charset="0"/>
              </a:rPr>
              <a:t> August 2019</a:t>
            </a:r>
          </a:p>
          <a:p>
            <a:pPr>
              <a:buNone/>
            </a:pPr>
            <a:endParaRPr lang="en-US" sz="900" dirty="0" smtClean="0">
              <a:latin typeface="Californian FB" pitchFamily="18" charset="0"/>
            </a:endParaRPr>
          </a:p>
          <a:p>
            <a:pPr algn="ctr">
              <a:buNone/>
            </a:pPr>
            <a:r>
              <a:rPr lang="en-US" b="1" i="1" dirty="0" smtClean="0">
                <a:latin typeface="Californian FB" pitchFamily="18" charset="0"/>
              </a:rPr>
              <a:t>*NO NAME = NO CREDIT for the assignment*</a:t>
            </a:r>
          </a:p>
          <a:p>
            <a:pPr>
              <a:buNone/>
            </a:pPr>
            <a:endParaRPr lang="en-US" dirty="0" smtClean="0">
              <a:latin typeface="Californian FB" pitchFamily="18" charset="0"/>
            </a:endParaRPr>
          </a:p>
          <a:p>
            <a:pPr>
              <a:buNone/>
            </a:pPr>
            <a:endParaRPr lang="en-US" dirty="0" smtClean="0">
              <a:latin typeface="Californian FB" pitchFamily="18" charset="0"/>
            </a:endParaRPr>
          </a:p>
          <a:p>
            <a:pPr>
              <a:buNone/>
            </a:pPr>
            <a:endParaRPr lang="en-US" dirty="0" smtClean="0"/>
          </a:p>
          <a:p>
            <a:pPr>
              <a:buNone/>
            </a:pPr>
            <a:endParaRPr lang="en-US" dirty="0"/>
          </a:p>
        </p:txBody>
      </p:sp>
      <p:pic>
        <p:nvPicPr>
          <p:cNvPr id="15362" name="Picture 2" descr="Pencil Eraser And Journal Clip Art"/>
          <p:cNvPicPr>
            <a:picLocks noChangeAspect="1" noChangeArrowheads="1"/>
          </p:cNvPicPr>
          <p:nvPr/>
        </p:nvPicPr>
        <p:blipFill>
          <a:blip r:embed="rId2" cstate="print"/>
          <a:srcRect/>
          <a:stretch>
            <a:fillRect/>
          </a:stretch>
        </p:blipFill>
        <p:spPr bwMode="auto">
          <a:xfrm>
            <a:off x="118352888" y="-26052463"/>
            <a:ext cx="2857500" cy="2771775"/>
          </a:xfrm>
          <a:prstGeom prst="rect">
            <a:avLst/>
          </a:prstGeom>
          <a:noFill/>
        </p:spPr>
      </p:pic>
      <p:pic>
        <p:nvPicPr>
          <p:cNvPr id="15364" name="Picture 4" descr="Pencil Eraser And Journal Clip Art"/>
          <p:cNvPicPr>
            <a:picLocks noChangeAspect="1" noChangeArrowheads="1"/>
          </p:cNvPicPr>
          <p:nvPr/>
        </p:nvPicPr>
        <p:blipFill>
          <a:blip r:embed="rId2" cstate="print"/>
          <a:srcRect/>
          <a:stretch>
            <a:fillRect/>
          </a:stretch>
        </p:blipFill>
        <p:spPr bwMode="auto">
          <a:xfrm>
            <a:off x="118352888" y="-26052463"/>
            <a:ext cx="2857500" cy="2771775"/>
          </a:xfrm>
          <a:prstGeom prst="rect">
            <a:avLst/>
          </a:prstGeom>
          <a:noFill/>
        </p:spPr>
      </p:pic>
      <p:pic>
        <p:nvPicPr>
          <p:cNvPr id="15366" name="Picture 6" descr="C:\Users\mcowan\AppData\Local\Microsoft\Windows\Temporary Internet Files\Content.IE5\FJ5YWYT2\MC900234083[1].wmf"/>
          <p:cNvPicPr>
            <a:picLocks noChangeAspect="1" noChangeArrowheads="1"/>
          </p:cNvPicPr>
          <p:nvPr/>
        </p:nvPicPr>
        <p:blipFill>
          <a:blip r:embed="rId3" cstate="print"/>
          <a:srcRect/>
          <a:stretch>
            <a:fillRect/>
          </a:stretch>
        </p:blipFill>
        <p:spPr bwMode="auto">
          <a:xfrm>
            <a:off x="4267200" y="2895600"/>
            <a:ext cx="4395035" cy="219018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QuigleyWiggly" pitchFamily="2" charset="0"/>
              </a:rPr>
              <a:t>Uniforms and Cell Phones</a:t>
            </a:r>
            <a:endParaRPr lang="en-US" sz="6600" dirty="0">
              <a:latin typeface="QuigleyWiggly" pitchFamily="2" charset="0"/>
            </a:endParaRPr>
          </a:p>
        </p:txBody>
      </p:sp>
      <p:sp>
        <p:nvSpPr>
          <p:cNvPr id="3" name="Content Placeholder 2"/>
          <p:cNvSpPr>
            <a:spLocks noGrp="1"/>
          </p:cNvSpPr>
          <p:nvPr>
            <p:ph idx="1"/>
          </p:nvPr>
        </p:nvSpPr>
        <p:spPr>
          <a:xfrm>
            <a:off x="457200" y="1600200"/>
            <a:ext cx="4800600" cy="5029200"/>
          </a:xfrm>
        </p:spPr>
        <p:txBody>
          <a:bodyPr>
            <a:normAutofit lnSpcReduction="10000"/>
          </a:bodyPr>
          <a:lstStyle/>
          <a:p>
            <a:r>
              <a:rPr lang="en-US" dirty="0" smtClean="0">
                <a:latin typeface="Californian FB" pitchFamily="18" charset="0"/>
              </a:rPr>
              <a:t>I know that everyone here hates the policies on uniforms and cell phones.  BUT I follow the rules.</a:t>
            </a:r>
          </a:p>
          <a:p>
            <a:pPr lvl="1"/>
            <a:r>
              <a:rPr lang="en-US" dirty="0" smtClean="0">
                <a:latin typeface="Californian FB" pitchFamily="18" charset="0"/>
              </a:rPr>
              <a:t>If you are out of uniform, you are not allowed into my classroom. If I have told you to fix your uniform and you are in the hallway when the bell rings, you must go to tardy hall.</a:t>
            </a:r>
          </a:p>
          <a:p>
            <a:endParaRPr lang="en-US" dirty="0">
              <a:latin typeface="Californian FB" pitchFamily="18" charset="0"/>
            </a:endParaRPr>
          </a:p>
        </p:txBody>
      </p:sp>
      <p:pic>
        <p:nvPicPr>
          <p:cNvPr id="5" name="Picture 4" descr="HA HA! I have to start saying this to my students who talk about how much swag they have, because they do stupid stuff at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280" y="2286000"/>
            <a:ext cx="3671242" cy="3671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Autofit/>
          </a:bodyPr>
          <a:lstStyle/>
          <a:p>
            <a:r>
              <a:rPr lang="en-US" sz="7200" dirty="0" smtClean="0">
                <a:latin typeface="QuigleyWiggly" pitchFamily="2" charset="0"/>
              </a:rPr>
              <a:t>Cell Phones</a:t>
            </a:r>
            <a:endParaRPr lang="en-US" sz="7200" dirty="0">
              <a:latin typeface="QuigleyWiggly" pitchFamily="2" charset="0"/>
            </a:endParaRPr>
          </a:p>
        </p:txBody>
      </p:sp>
      <p:sp>
        <p:nvSpPr>
          <p:cNvPr id="3" name="Content Placeholder 2"/>
          <p:cNvSpPr>
            <a:spLocks noGrp="1"/>
          </p:cNvSpPr>
          <p:nvPr>
            <p:ph idx="1"/>
          </p:nvPr>
        </p:nvSpPr>
        <p:spPr>
          <a:xfrm>
            <a:off x="4114800" y="1600200"/>
            <a:ext cx="4572000" cy="4953000"/>
          </a:xfrm>
        </p:spPr>
        <p:txBody>
          <a:bodyPr>
            <a:normAutofit/>
          </a:bodyPr>
          <a:lstStyle/>
          <a:p>
            <a:pPr>
              <a:buNone/>
            </a:pPr>
            <a:r>
              <a:rPr lang="en-US" dirty="0" smtClean="0">
                <a:latin typeface="Californian FB" pitchFamily="18" charset="0"/>
              </a:rPr>
              <a:t>Students,</a:t>
            </a:r>
          </a:p>
          <a:p>
            <a:pPr>
              <a:buNone/>
            </a:pPr>
            <a:endParaRPr lang="en-US" sz="800" dirty="0" smtClean="0">
              <a:latin typeface="Californian FB" pitchFamily="18" charset="0"/>
            </a:endParaRPr>
          </a:p>
          <a:p>
            <a:pPr>
              <a:buNone/>
            </a:pPr>
            <a:r>
              <a:rPr lang="en-US" dirty="0" smtClean="0">
                <a:latin typeface="Californian FB" pitchFamily="18" charset="0"/>
              </a:rPr>
              <a:t>I know when you are</a:t>
            </a:r>
          </a:p>
          <a:p>
            <a:pPr>
              <a:buNone/>
            </a:pPr>
            <a:r>
              <a:rPr lang="en-US" dirty="0" smtClean="0">
                <a:latin typeface="Californian FB" pitchFamily="18" charset="0"/>
              </a:rPr>
              <a:t>texting in class.  Seriously,</a:t>
            </a:r>
          </a:p>
          <a:p>
            <a:pPr>
              <a:buNone/>
            </a:pPr>
            <a:r>
              <a:rPr lang="en-US" dirty="0" smtClean="0">
                <a:latin typeface="Californian FB" pitchFamily="18" charset="0"/>
              </a:rPr>
              <a:t>no one just looks down at</a:t>
            </a:r>
          </a:p>
          <a:p>
            <a:pPr>
              <a:buNone/>
            </a:pPr>
            <a:r>
              <a:rPr lang="en-US" dirty="0" smtClean="0">
                <a:latin typeface="Californian FB" pitchFamily="18" charset="0"/>
              </a:rPr>
              <a:t>his/her crotch and </a:t>
            </a:r>
          </a:p>
          <a:p>
            <a:pPr>
              <a:buNone/>
            </a:pPr>
            <a:r>
              <a:rPr lang="en-US" dirty="0" smtClean="0">
                <a:latin typeface="Californian FB" pitchFamily="18" charset="0"/>
              </a:rPr>
              <a:t>smiles.   </a:t>
            </a:r>
            <a:r>
              <a:rPr lang="en-US" dirty="0" smtClean="0">
                <a:latin typeface="Californian FB" pitchFamily="18" charset="0"/>
                <a:sym typeface="Wingdings" pitchFamily="2" charset="2"/>
              </a:rPr>
              <a:t></a:t>
            </a:r>
            <a:endParaRPr lang="en-US" dirty="0">
              <a:latin typeface="Californian FB" pitchFamily="18" charset="0"/>
            </a:endParaRPr>
          </a:p>
        </p:txBody>
      </p:sp>
      <p:pic>
        <p:nvPicPr>
          <p:cNvPr id="7170" name="Picture 2" descr="https://encrypted-tbn2.gstatic.com/images?q=tbn:ANd9GcQetxd-4Pwvo-Fz7x7r0pcaPz3vM5PLtzzH7gAcK3QH5qoo711O">
            <a:hlinkClick r:id="rId2"/>
          </p:cNvPr>
          <p:cNvPicPr>
            <a:picLocks noChangeAspect="1" noChangeArrowheads="1"/>
          </p:cNvPicPr>
          <p:nvPr/>
        </p:nvPicPr>
        <p:blipFill>
          <a:blip r:embed="rId3" cstate="print"/>
          <a:srcRect/>
          <a:stretch>
            <a:fillRect/>
          </a:stretch>
        </p:blipFill>
        <p:spPr bwMode="auto">
          <a:xfrm>
            <a:off x="304800" y="1828800"/>
            <a:ext cx="3659151" cy="4267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latin typeface="QuigleyWiggly" pitchFamily="2" charset="0"/>
              </a:rPr>
              <a:t>Cell Phones</a:t>
            </a:r>
            <a:endParaRPr lang="en-US" sz="7200"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dirty="0" smtClean="0">
                <a:latin typeface="Californian FB" panose="0207040306080B030204" pitchFamily="18" charset="0"/>
              </a:rPr>
              <a:t>All cell phones will be placed in the pocket organizer hanging on the board.  The only way you will be counted present for the period will be if you put your phone in the pocket organizer.</a:t>
            </a:r>
          </a:p>
          <a:p>
            <a:r>
              <a:rPr lang="en-US" dirty="0" smtClean="0">
                <a:latin typeface="Californian FB" panose="0207040306080B030204" pitchFamily="18" charset="0"/>
              </a:rPr>
              <a:t>It is your responsibility to grab your phone before you leave at the end of class.</a:t>
            </a:r>
          </a:p>
          <a:p>
            <a:r>
              <a:rPr lang="en-US" dirty="0" smtClean="0">
                <a:latin typeface="Californian FB" panose="0207040306080B030204" pitchFamily="18" charset="0"/>
              </a:rPr>
              <a:t>If Mrs. Cowan sees you with a cell phone on your person, she will refer you to the office and send the phone to the office to be picked up by a parent.</a:t>
            </a:r>
          </a:p>
          <a:p>
            <a:pPr marL="0" indent="0" algn="ctr">
              <a:buNone/>
            </a:pPr>
            <a:endParaRPr lang="en-US" dirty="0">
              <a:latin typeface="Californian FB" panose="0207040306080B030204" pitchFamily="18" charset="0"/>
            </a:endParaRPr>
          </a:p>
          <a:p>
            <a:pPr marL="0" indent="0" algn="ctr">
              <a:buNone/>
            </a:pPr>
            <a:r>
              <a:rPr lang="en-US" dirty="0" smtClean="0">
                <a:latin typeface="Californian FB" panose="0207040306080B030204" pitchFamily="18" charset="0"/>
              </a:rPr>
              <a:t>* </a:t>
            </a:r>
            <a:r>
              <a:rPr lang="en-US" sz="4200" b="1" dirty="0" smtClean="0">
                <a:latin typeface="Californian FB" panose="0207040306080B030204" pitchFamily="18" charset="0"/>
              </a:rPr>
              <a:t>This helps you focus and stay out of trouble.</a:t>
            </a:r>
            <a:endParaRPr lang="en-US" sz="4200" b="1" dirty="0">
              <a:latin typeface="Californian FB" panose="0207040306080B030204" pitchFamily="18" charset="0"/>
            </a:endParaRPr>
          </a:p>
        </p:txBody>
      </p:sp>
    </p:spTree>
    <p:extLst>
      <p:ext uri="{BB962C8B-B14F-4D97-AF65-F5344CB8AC3E}">
        <p14:creationId xmlns:p14="http://schemas.microsoft.com/office/powerpoint/2010/main" val="2109104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atin typeface="QuigleyWiggly" pitchFamily="2" charset="0"/>
              </a:rPr>
              <a:t>Late Work Policy</a:t>
            </a:r>
            <a:endParaRPr lang="en-US" sz="8000" dirty="0">
              <a:latin typeface="QuigleyWiggly" pitchFamily="2" charset="0"/>
            </a:endParaRPr>
          </a:p>
        </p:txBody>
      </p:sp>
      <p:sp>
        <p:nvSpPr>
          <p:cNvPr id="3" name="Content Placeholder 2"/>
          <p:cNvSpPr>
            <a:spLocks noGrp="1"/>
          </p:cNvSpPr>
          <p:nvPr>
            <p:ph idx="1"/>
          </p:nvPr>
        </p:nvSpPr>
        <p:spPr>
          <a:xfrm>
            <a:off x="4724400" y="1600200"/>
            <a:ext cx="4191000" cy="4952999"/>
          </a:xfrm>
        </p:spPr>
        <p:txBody>
          <a:bodyPr>
            <a:normAutofit fontScale="92500" lnSpcReduction="20000"/>
          </a:bodyPr>
          <a:lstStyle/>
          <a:p>
            <a:pPr lvl="1">
              <a:buNone/>
            </a:pPr>
            <a:endParaRPr lang="en-US" dirty="0" smtClean="0">
              <a:latin typeface="Californian FB" pitchFamily="18" charset="0"/>
            </a:endParaRPr>
          </a:p>
          <a:p>
            <a:r>
              <a:rPr lang="en-US" dirty="0" smtClean="0">
                <a:latin typeface="Californian FB" pitchFamily="18" charset="0"/>
              </a:rPr>
              <a:t>I will not accept any work late unless you have an </a:t>
            </a:r>
            <a:r>
              <a:rPr lang="en-US" b="1" dirty="0" smtClean="0">
                <a:latin typeface="Californian FB" pitchFamily="18" charset="0"/>
              </a:rPr>
              <a:t>excused absence</a:t>
            </a:r>
            <a:r>
              <a:rPr lang="en-US" dirty="0" smtClean="0">
                <a:latin typeface="Californian FB" pitchFamily="18" charset="0"/>
              </a:rPr>
              <a:t>. This includes if you check in late. If you have a tardy, the work is still due that day. </a:t>
            </a:r>
          </a:p>
          <a:p>
            <a:pPr lvl="1"/>
            <a:r>
              <a:rPr lang="en-US" dirty="0" smtClean="0">
                <a:latin typeface="Californian FB" pitchFamily="18" charset="0"/>
              </a:rPr>
              <a:t>(You must find me before you leave school that day and turn the assignment in.)</a:t>
            </a:r>
          </a:p>
          <a:p>
            <a:endParaRPr lang="en-US" dirty="0" smtClean="0">
              <a:latin typeface="Californian FB" pitchFamily="18" charset="0"/>
            </a:endParaRPr>
          </a:p>
          <a:p>
            <a:endParaRPr lang="en-US" dirty="0">
              <a:latin typeface="Californian FB" pitchFamily="18" charset="0"/>
            </a:endParaRPr>
          </a:p>
        </p:txBody>
      </p:sp>
      <p:pic>
        <p:nvPicPr>
          <p:cNvPr id="4" name="Picture 2" descr="http://fulldaylearning.scholarschoice.ca/images/products/25/Argus-Homework-Poster-N20436_XL.jpg"/>
          <p:cNvPicPr>
            <a:picLocks noChangeAspect="1" noChangeArrowheads="1"/>
          </p:cNvPicPr>
          <p:nvPr/>
        </p:nvPicPr>
        <p:blipFill>
          <a:blip r:embed="rId2" cstate="print"/>
          <a:srcRect/>
          <a:stretch>
            <a:fillRect/>
          </a:stretch>
        </p:blipFill>
        <p:spPr bwMode="auto">
          <a:xfrm>
            <a:off x="1295400" y="1524000"/>
            <a:ext cx="1905000" cy="1905000"/>
          </a:xfrm>
          <a:prstGeom prst="rect">
            <a:avLst/>
          </a:prstGeom>
          <a:noFill/>
        </p:spPr>
      </p:pic>
      <p:sp>
        <p:nvSpPr>
          <p:cNvPr id="5" name="Content Placeholder 2"/>
          <p:cNvSpPr txBox="1">
            <a:spLocks/>
          </p:cNvSpPr>
          <p:nvPr/>
        </p:nvSpPr>
        <p:spPr>
          <a:xfrm>
            <a:off x="152400" y="3581401"/>
            <a:ext cx="4419600" cy="3048000"/>
          </a:xfrm>
          <a:prstGeom prst="rect">
            <a:avLst/>
          </a:prstGeom>
          <a:ln>
            <a:solidFill>
              <a:schemeClr val="tx2"/>
            </a:solidFill>
          </a:ln>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400" b="0" i="0" u="none" strike="noStrike" kern="1200" cap="none" spc="0" normalizeH="0" baseline="0" noProof="0" dirty="0" smtClean="0">
                <a:ln>
                  <a:noFill/>
                </a:ln>
                <a:solidFill>
                  <a:schemeClr val="tx1"/>
                </a:solidFill>
                <a:effectLst/>
                <a:uLnTx/>
                <a:uFillTx/>
                <a:latin typeface="Californian FB" pitchFamily="18" charset="0"/>
                <a:ea typeface="+mn-ea"/>
                <a:cs typeface="+mn-cs"/>
              </a:rPr>
              <a:t>All work must be turned in on the day it is due.  </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1300" b="0" i="0" u="none" strike="noStrike" kern="1200" cap="none" spc="0" normalizeH="0" baseline="0" noProof="0" dirty="0" smtClean="0">
              <a:ln>
                <a:noFill/>
              </a:ln>
              <a:solidFill>
                <a:schemeClr val="tx1"/>
              </a:solidFill>
              <a:effectLst/>
              <a:uLnTx/>
              <a:uFillTx/>
              <a:latin typeface="Californian FB" pitchFamily="18"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Californian FB" pitchFamily="18" charset="0"/>
                <a:ea typeface="+mn-ea"/>
                <a:cs typeface="+mn-cs"/>
              </a:rPr>
              <a:t>If it is not in the classroom at our regular meeting time (in your locker, on your bed, in your mom’s car), it will not be graded.</a:t>
            </a:r>
          </a:p>
          <a:p>
            <a:pPr marL="742950" marR="0" lvl="1" indent="-285750" algn="l" defTabSz="914400" rtl="0" eaLnBrk="1" fontAlgn="auto" latinLnBrk="0" hangingPunct="1">
              <a:lnSpc>
                <a:spcPct val="100000"/>
              </a:lnSpc>
              <a:spcBef>
                <a:spcPct val="20000"/>
              </a:spcBef>
              <a:spcAft>
                <a:spcPts val="0"/>
              </a:spcAft>
              <a:buClrTx/>
              <a:buSzTx/>
              <a:tabLst/>
              <a:defRPr/>
            </a:pPr>
            <a:endParaRPr lang="en-US" sz="1100" dirty="0" smtClean="0">
              <a:latin typeface="Californian FB"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r>
              <a:rPr kumimoji="0" lang="en-US" sz="4200" b="1" i="0" u="none" strike="noStrike" kern="1200" cap="none" spc="0" normalizeH="0" baseline="0" noProof="0" dirty="0" smtClean="0">
                <a:ln>
                  <a:noFill/>
                </a:ln>
                <a:solidFill>
                  <a:schemeClr val="tx1"/>
                </a:solidFill>
                <a:effectLst/>
                <a:uLnTx/>
                <a:uFillTx/>
                <a:latin typeface="Californian FB" pitchFamily="18" charset="0"/>
                <a:ea typeface="+mn-ea"/>
                <a:cs typeface="+mn-cs"/>
              </a:rPr>
              <a:t>“If the work isn’t here, it doesn’t exist.”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Californian FB" pitchFamily="18" charset="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QuigleyWiggly" pitchFamily="2" charset="0"/>
              </a:rPr>
              <a:t>Rules of the Game Continued…</a:t>
            </a:r>
            <a:endParaRPr lang="en-US" sz="6000" dirty="0">
              <a:latin typeface="QuigleyWiggly" pitchFamily="2" charset="0"/>
            </a:endParaRPr>
          </a:p>
        </p:txBody>
      </p:sp>
      <p:sp>
        <p:nvSpPr>
          <p:cNvPr id="3" name="Content Placeholder 2"/>
          <p:cNvSpPr>
            <a:spLocks noGrp="1"/>
          </p:cNvSpPr>
          <p:nvPr>
            <p:ph idx="1"/>
          </p:nvPr>
        </p:nvSpPr>
        <p:spPr>
          <a:xfrm>
            <a:off x="457200" y="1600200"/>
            <a:ext cx="8229600" cy="5257799"/>
          </a:xfrm>
        </p:spPr>
        <p:txBody>
          <a:bodyPr>
            <a:normAutofit/>
          </a:bodyPr>
          <a:lstStyle/>
          <a:p>
            <a:r>
              <a:rPr lang="en-US" dirty="0" smtClean="0">
                <a:latin typeface="Californian FB" pitchFamily="18" charset="0"/>
              </a:rPr>
              <a:t>Respect your peers, your teacher, and yourself. </a:t>
            </a:r>
            <a:r>
              <a:rPr lang="en-US" i="1" dirty="0" smtClean="0">
                <a:latin typeface="Californian FB" pitchFamily="18" charset="0"/>
              </a:rPr>
              <a:t>(Profanity and degrading comments will not be tolerated.)</a:t>
            </a:r>
          </a:p>
          <a:p>
            <a:pPr>
              <a:buNone/>
            </a:pPr>
            <a:endParaRPr lang="en-US" dirty="0"/>
          </a:p>
        </p:txBody>
      </p:sp>
      <p:sp>
        <p:nvSpPr>
          <p:cNvPr id="54274" name="AutoShape 2" descr="http://pinterest.com/offsite/?token=637-26&amp;url=http%3A%2F%2Fmedia-cache-ak0.pinimg.com%2Foriginals%2F4b%2F62%2Fb3%2F4b62b36f0777d42b9bf6a7c1ca47c799.jpg&amp;pin=187180928235892210"/>
          <p:cNvSpPr>
            <a:spLocks noChangeAspect="1" noChangeArrowheads="1"/>
          </p:cNvSpPr>
          <p:nvPr/>
        </p:nvSpPr>
        <p:spPr bwMode="auto">
          <a:xfrm>
            <a:off x="63500" y="-136525"/>
            <a:ext cx="5486400" cy="5486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76" name="AutoShape 4" descr="http://pinterest.com/offsite/?token=637-26&amp;url=http%3A%2F%2Fmedia-cache-ak0.pinimg.com%2Foriginals%2F4b%2F62%2Fb3%2F4b62b36f0777d42b9bf6a7c1ca47c799.jpg&amp;pin=187180928235892210"/>
          <p:cNvSpPr>
            <a:spLocks noChangeAspect="1" noChangeArrowheads="1"/>
          </p:cNvSpPr>
          <p:nvPr/>
        </p:nvSpPr>
        <p:spPr bwMode="auto">
          <a:xfrm>
            <a:off x="63500" y="-136525"/>
            <a:ext cx="5486400" cy="5486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78" name="AutoShape 6" descr="http://pinterest.com/offsite/?token=637-26&amp;url=http%3A%2F%2Fmedia-cache-ak0.pinimg.com%2Foriginals%2F4b%2F62%2Fb3%2F4b62b36f0777d42b9bf6a7c1ca47c799.jpg&amp;pin=187180928235892210"/>
          <p:cNvSpPr>
            <a:spLocks noChangeAspect="1" noChangeArrowheads="1"/>
          </p:cNvSpPr>
          <p:nvPr/>
        </p:nvSpPr>
        <p:spPr bwMode="auto">
          <a:xfrm>
            <a:off x="63500" y="-136525"/>
            <a:ext cx="5953125" cy="595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80" name="AutoShape 8" descr="http://pinterest.com/offsite/?token=637-26&amp;url=http%3A%2F%2Fmedia-cache-ak0.pinimg.com%2Foriginals%2F4b%2F62%2Fb3%2F4b62b36f0777d42b9bf6a7c1ca47c799.jpg&amp;pin=187180928235892210"/>
          <p:cNvSpPr>
            <a:spLocks noChangeAspect="1" noChangeArrowheads="1"/>
          </p:cNvSpPr>
          <p:nvPr/>
        </p:nvSpPr>
        <p:spPr bwMode="auto">
          <a:xfrm>
            <a:off x="63500" y="-136525"/>
            <a:ext cx="5953125" cy="595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82" name="AutoShape 10" descr="http://pinterest.com/offsite/?token=851-342&amp;url=http%3A%2F%2Fmedia-cache-ak0.pinimg.com%2Foriginals%2F4b%2F62%2Fb3%2F4b62b36f0777d42b9bf6a7c1ca47c799.jpg&amp;pin=187180928235892210"/>
          <p:cNvSpPr>
            <a:spLocks noChangeAspect="1" noChangeArrowheads="1"/>
          </p:cNvSpPr>
          <p:nvPr/>
        </p:nvSpPr>
        <p:spPr bwMode="auto">
          <a:xfrm>
            <a:off x="63500" y="-136525"/>
            <a:ext cx="5953125" cy="595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84" name="AutoShape 12" descr="http://pinterest.com/offsite/?token=851-342&amp;url=http%3A%2F%2Fmedia-cache-ak0.pinimg.com%2Foriginals%2F4b%2F62%2Fb3%2F4b62b36f0777d42b9bf6a7c1ca47c799.jpg&amp;pin=187180928235892210"/>
          <p:cNvSpPr>
            <a:spLocks noChangeAspect="1" noChangeArrowheads="1"/>
          </p:cNvSpPr>
          <p:nvPr/>
        </p:nvSpPr>
        <p:spPr bwMode="auto">
          <a:xfrm>
            <a:off x="63500" y="-136525"/>
            <a:ext cx="5953125" cy="595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4286" name="Picture 14" descr="Education by Meme"/>
          <p:cNvPicPr>
            <a:picLocks noChangeAspect="1" noChangeArrowheads="1"/>
          </p:cNvPicPr>
          <p:nvPr/>
        </p:nvPicPr>
        <p:blipFill>
          <a:blip r:embed="rId2" cstate="print"/>
          <a:srcRect/>
          <a:stretch>
            <a:fillRect/>
          </a:stretch>
        </p:blipFill>
        <p:spPr bwMode="auto">
          <a:xfrm>
            <a:off x="2667000" y="2971800"/>
            <a:ext cx="3581400" cy="358140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atin typeface="QuigleyWiggly" pitchFamily="2" charset="0"/>
              </a:rPr>
              <a:t>No Food or Drinks!!!</a:t>
            </a:r>
            <a:endParaRPr lang="en-US" sz="8000" dirty="0">
              <a:latin typeface="QuigleyWiggly" pitchFamily="2" charset="0"/>
            </a:endParaRPr>
          </a:p>
        </p:txBody>
      </p:sp>
      <p:sp>
        <p:nvSpPr>
          <p:cNvPr id="3" name="Content Placeholder 2"/>
          <p:cNvSpPr>
            <a:spLocks noGrp="1"/>
          </p:cNvSpPr>
          <p:nvPr>
            <p:ph idx="1"/>
          </p:nvPr>
        </p:nvSpPr>
        <p:spPr/>
        <p:txBody>
          <a:bodyPr/>
          <a:lstStyle/>
          <a:p>
            <a:r>
              <a:rPr lang="en-US" dirty="0" smtClean="0">
                <a:latin typeface="Californian FB" panose="0207040306080B030204" pitchFamily="18" charset="0"/>
              </a:rPr>
              <a:t>Do not bring your lunch or snacks to class.  </a:t>
            </a:r>
          </a:p>
          <a:p>
            <a:r>
              <a:rPr lang="en-US" dirty="0" smtClean="0">
                <a:latin typeface="Californian FB" panose="0207040306080B030204" pitchFamily="18" charset="0"/>
              </a:rPr>
              <a:t>We must keep the room clean</a:t>
            </a:r>
            <a:r>
              <a:rPr lang="en-US" dirty="0">
                <a:latin typeface="Californian FB" panose="0207040306080B030204" pitchFamily="18" charset="0"/>
              </a:rPr>
              <a:t> </a:t>
            </a:r>
            <a:r>
              <a:rPr lang="en-US" dirty="0" smtClean="0">
                <a:latin typeface="Californian FB" panose="0207040306080B030204" pitchFamily="18" charset="0"/>
              </a:rPr>
              <a:t>to avoid furry friends. Yuck!</a:t>
            </a:r>
          </a:p>
          <a:p>
            <a:r>
              <a:rPr lang="en-US" dirty="0" smtClean="0">
                <a:latin typeface="Californian FB" panose="0207040306080B030204" pitchFamily="18" charset="0"/>
              </a:rPr>
              <a:t>You may bring bottled water, but </a:t>
            </a:r>
          </a:p>
          <a:p>
            <a:pPr marL="0" indent="0">
              <a:buNone/>
            </a:pPr>
            <a:r>
              <a:rPr lang="en-US" dirty="0">
                <a:latin typeface="Californian FB" panose="0207040306080B030204" pitchFamily="18" charset="0"/>
              </a:rPr>
              <a:t> </a:t>
            </a:r>
            <a:r>
              <a:rPr lang="en-US" dirty="0" smtClean="0">
                <a:latin typeface="Californian FB" panose="0207040306080B030204" pitchFamily="18" charset="0"/>
              </a:rPr>
              <a:t>   nothing else is permissible.</a:t>
            </a:r>
            <a:endParaRPr lang="en-US" dirty="0">
              <a:latin typeface="Californian FB" panose="0207040306080B030204" pitchFamily="18" charset="0"/>
            </a:endParaRPr>
          </a:p>
        </p:txBody>
      </p:sp>
      <p:pic>
        <p:nvPicPr>
          <p:cNvPr id="5" name="Picture 4"/>
          <p:cNvPicPr>
            <a:picLocks noChangeAspect="1"/>
          </p:cNvPicPr>
          <p:nvPr/>
        </p:nvPicPr>
        <p:blipFill>
          <a:blip r:embed="rId2"/>
          <a:stretch>
            <a:fillRect/>
          </a:stretch>
        </p:blipFill>
        <p:spPr>
          <a:xfrm>
            <a:off x="6629400" y="3505200"/>
            <a:ext cx="1785175" cy="2488088"/>
          </a:xfrm>
          <a:prstGeom prst="rect">
            <a:avLst/>
          </a:prstGeom>
        </p:spPr>
      </p:pic>
      <p:pic>
        <p:nvPicPr>
          <p:cNvPr id="6" name="Picture 5"/>
          <p:cNvPicPr>
            <a:picLocks noChangeAspect="1"/>
          </p:cNvPicPr>
          <p:nvPr/>
        </p:nvPicPr>
        <p:blipFill>
          <a:blip r:embed="rId3"/>
          <a:stretch>
            <a:fillRect/>
          </a:stretch>
        </p:blipFill>
        <p:spPr>
          <a:xfrm>
            <a:off x="457200" y="4736349"/>
            <a:ext cx="2590800" cy="1714311"/>
          </a:xfrm>
          <a:prstGeom prst="rect">
            <a:avLst/>
          </a:prstGeom>
        </p:spPr>
      </p:pic>
    </p:spTree>
    <p:extLst>
      <p:ext uri="{BB962C8B-B14F-4D97-AF65-F5344CB8AC3E}">
        <p14:creationId xmlns:p14="http://schemas.microsoft.com/office/powerpoint/2010/main" val="2379378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500" dirty="0" smtClean="0">
                <a:latin typeface="QuigleyWiggly" pitchFamily="2" charset="0"/>
              </a:rPr>
              <a:t>The Golden Rule</a:t>
            </a:r>
            <a:endParaRPr lang="en-US" sz="8500" dirty="0">
              <a:latin typeface="QuigleyWiggly" pitchFamily="2" charset="0"/>
            </a:endParaRPr>
          </a:p>
        </p:txBody>
      </p:sp>
      <p:sp>
        <p:nvSpPr>
          <p:cNvPr id="3" name="Content Placeholder 2"/>
          <p:cNvSpPr>
            <a:spLocks noGrp="1"/>
          </p:cNvSpPr>
          <p:nvPr>
            <p:ph idx="1"/>
          </p:nvPr>
        </p:nvSpPr>
        <p:spPr>
          <a:xfrm>
            <a:off x="457200" y="1600200"/>
            <a:ext cx="8229600" cy="5029200"/>
          </a:xfrm>
        </p:spPr>
        <p:txBody>
          <a:bodyPr>
            <a:normAutofit fontScale="47500" lnSpcReduction="20000"/>
          </a:bodyPr>
          <a:lstStyle/>
          <a:p>
            <a:r>
              <a:rPr lang="en-US" i="1" dirty="0" smtClean="0">
                <a:latin typeface="Californian FB" pitchFamily="18" charset="0"/>
              </a:rPr>
              <a:t> </a:t>
            </a:r>
            <a:r>
              <a:rPr lang="en-US" sz="4800" i="1" dirty="0" smtClean="0">
                <a:latin typeface="Californian FB" pitchFamily="18" charset="0"/>
              </a:rPr>
              <a:t>The Golden Rule:  “If it’s not yours, DON’T TOUCH IT!”</a:t>
            </a:r>
          </a:p>
          <a:p>
            <a:pPr>
              <a:buNone/>
            </a:pPr>
            <a:endParaRPr lang="en-US" sz="1500" i="1" dirty="0" smtClean="0">
              <a:latin typeface="Californian FB" pitchFamily="18" charset="0"/>
            </a:endParaRPr>
          </a:p>
          <a:p>
            <a:pPr lvl="1">
              <a:buNone/>
            </a:pPr>
            <a:endParaRPr lang="en-US" sz="1500" i="1" dirty="0" smtClean="0">
              <a:latin typeface="Californian FB" pitchFamily="18" charset="0"/>
            </a:endParaRPr>
          </a:p>
          <a:p>
            <a:pPr lvl="1"/>
            <a:r>
              <a:rPr lang="en-US" sz="5100" i="1" dirty="0" smtClean="0">
                <a:latin typeface="Californian FB" pitchFamily="18" charset="0"/>
              </a:rPr>
              <a:t>Treat this classroom with respect.  Keep it neat and clean.</a:t>
            </a:r>
          </a:p>
          <a:p>
            <a:pPr lvl="2"/>
            <a:r>
              <a:rPr lang="en-US" sz="4000" b="1" dirty="0" smtClean="0">
                <a:latin typeface="Californian FB" pitchFamily="18" charset="0"/>
              </a:rPr>
              <a:t>NO FOOD OR DRINKS!  (only bottled water is permissible)</a:t>
            </a:r>
            <a:endParaRPr lang="en-US" sz="4000" i="1" dirty="0" smtClean="0">
              <a:latin typeface="Californian FB" pitchFamily="18" charset="0"/>
            </a:endParaRPr>
          </a:p>
          <a:p>
            <a:pPr lvl="1">
              <a:buNone/>
            </a:pPr>
            <a:endParaRPr lang="en-US" sz="1500" i="1" dirty="0" smtClean="0">
              <a:latin typeface="Californian FB" pitchFamily="18" charset="0"/>
            </a:endParaRPr>
          </a:p>
          <a:p>
            <a:pPr lvl="1"/>
            <a:r>
              <a:rPr lang="en-US" sz="5100" i="1" dirty="0" smtClean="0">
                <a:latin typeface="Californian FB" pitchFamily="18" charset="0"/>
              </a:rPr>
              <a:t>Anything on my cart is off-limits unless you ask my permission.  </a:t>
            </a:r>
          </a:p>
          <a:p>
            <a:pPr lvl="1">
              <a:buNone/>
            </a:pPr>
            <a:endParaRPr lang="en-US" sz="1700" i="1" dirty="0" smtClean="0">
              <a:latin typeface="Californian FB" pitchFamily="18" charset="0"/>
            </a:endParaRPr>
          </a:p>
          <a:p>
            <a:pPr lvl="1"/>
            <a:r>
              <a:rPr lang="en-US" sz="5100" i="1" dirty="0" smtClean="0">
                <a:latin typeface="Californian FB" pitchFamily="18" charset="0"/>
              </a:rPr>
              <a:t>Do not go through other students’ book bags, purses, pants pockets, etc.  </a:t>
            </a:r>
          </a:p>
          <a:p>
            <a:pPr lvl="1"/>
            <a:endParaRPr lang="en-US" sz="4400" i="1" dirty="0" smtClean="0">
              <a:latin typeface="Californian FB" pitchFamily="18" charset="0"/>
            </a:endParaRPr>
          </a:p>
          <a:p>
            <a:pPr lvl="1" algn="ctr">
              <a:buNone/>
            </a:pPr>
            <a:r>
              <a:rPr lang="en-US" sz="8600" i="1" dirty="0" smtClean="0">
                <a:latin typeface="Californian FB" pitchFamily="18" charset="0"/>
              </a:rPr>
              <a:t>“Do unto others as you would have them do to you.”</a:t>
            </a:r>
          </a:p>
          <a:p>
            <a:pPr lvl="1"/>
            <a:endParaRPr lang="en-US" sz="4400" dirty="0" smtClean="0">
              <a:latin typeface="Californian FB" pitchFamily="18" charset="0"/>
            </a:endParaRPr>
          </a:p>
        </p:txBody>
      </p:sp>
      <p:pic>
        <p:nvPicPr>
          <p:cNvPr id="43012" name="Picture 4" descr="http://content.mycutegraphics.com/graphics/school/orange-cartoon-ruler.png">
            <a:hlinkClick r:id="rId2"/>
          </p:cNvPr>
          <p:cNvPicPr>
            <a:picLocks noChangeAspect="1" noChangeArrowheads="1"/>
          </p:cNvPicPr>
          <p:nvPr/>
        </p:nvPicPr>
        <p:blipFill>
          <a:blip r:embed="rId3" cstate="print"/>
          <a:srcRect/>
          <a:stretch>
            <a:fillRect/>
          </a:stretch>
        </p:blipFill>
        <p:spPr bwMode="auto">
          <a:xfrm>
            <a:off x="304800" y="4038600"/>
            <a:ext cx="1170921" cy="2514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latin typeface="Clipper Script Fat (Personal Us" pitchFamily="2" charset="0"/>
              </a:rPr>
              <a:t>Eligibility for Honors English </a:t>
            </a:r>
            <a:r>
              <a:rPr lang="en-US" sz="6000" b="1" dirty="0">
                <a:latin typeface="Clipper Script Fat (Personal Us" pitchFamily="2" charset="0"/>
              </a:rPr>
              <a:t>9</a:t>
            </a:r>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latin typeface="Californian FB" pitchFamily="18" charset="0"/>
              </a:rPr>
              <a:t>The Central Office of MCPSS has issued the following prerequisites for entering and requirements for remaining in Honors English </a:t>
            </a:r>
            <a:r>
              <a:rPr lang="en-US" dirty="0">
                <a:latin typeface="Californian FB" pitchFamily="18" charset="0"/>
              </a:rPr>
              <a:t>9</a:t>
            </a:r>
            <a:r>
              <a:rPr lang="en-US" dirty="0" smtClean="0">
                <a:latin typeface="Californian FB" pitchFamily="18" charset="0"/>
              </a:rPr>
              <a:t>:</a:t>
            </a:r>
          </a:p>
          <a:p>
            <a:pPr lvl="1">
              <a:buNone/>
            </a:pPr>
            <a:r>
              <a:rPr lang="en-US" i="1" dirty="0" smtClean="0">
                <a:latin typeface="Californian FB" pitchFamily="18" charset="0"/>
              </a:rPr>
              <a:t> “Prerequisite: Students should have earned at least a 75/C average in Honors English </a:t>
            </a:r>
            <a:r>
              <a:rPr lang="en-US" i="1" dirty="0">
                <a:latin typeface="Californian FB" pitchFamily="18" charset="0"/>
              </a:rPr>
              <a:t>8</a:t>
            </a:r>
            <a:r>
              <a:rPr lang="en-US" i="1" dirty="0" smtClean="0">
                <a:latin typeface="Californian FB" pitchFamily="18" charset="0"/>
              </a:rPr>
              <a:t> and at least an 80/B average in regular English </a:t>
            </a:r>
            <a:r>
              <a:rPr lang="en-US" i="1" dirty="0">
                <a:latin typeface="Californian FB" pitchFamily="18" charset="0"/>
              </a:rPr>
              <a:t>8</a:t>
            </a:r>
            <a:r>
              <a:rPr lang="en-US" i="1" dirty="0" smtClean="0">
                <a:latin typeface="Californian FB" pitchFamily="18" charset="0"/>
              </a:rPr>
              <a:t> with the recommendation of the English teacher. </a:t>
            </a:r>
          </a:p>
          <a:p>
            <a:pPr lvl="1">
              <a:buNone/>
            </a:pPr>
            <a:r>
              <a:rPr lang="en-US" dirty="0" smtClean="0">
                <a:latin typeface="Californian FB" pitchFamily="18" charset="0"/>
              </a:rPr>
              <a:t>Requirement: “Students who fail to maintain a 75/C or above will be removed from the Honors English Program for the next appropriate term.”</a:t>
            </a:r>
          </a:p>
          <a:p>
            <a:endParaRPr lang="en-US" dirty="0">
              <a:latin typeface="Californian FB"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atin typeface="QuigleyWiggly" pitchFamily="2" charset="0"/>
              </a:rPr>
              <a:t>Consequences</a:t>
            </a:r>
            <a:endParaRPr lang="en-US" sz="8000" dirty="0">
              <a:latin typeface="QuigleyWiggly" pitchFamily="2" charset="0"/>
            </a:endParaRPr>
          </a:p>
        </p:txBody>
      </p:sp>
      <p:sp>
        <p:nvSpPr>
          <p:cNvPr id="3" name="Content Placeholder 2"/>
          <p:cNvSpPr>
            <a:spLocks noGrp="1"/>
          </p:cNvSpPr>
          <p:nvPr>
            <p:ph idx="1"/>
          </p:nvPr>
        </p:nvSpPr>
        <p:spPr>
          <a:xfrm>
            <a:off x="457200" y="1447800"/>
            <a:ext cx="8229600" cy="5257800"/>
          </a:xfrm>
        </p:spPr>
        <p:txBody>
          <a:bodyPr>
            <a:noAutofit/>
          </a:bodyPr>
          <a:lstStyle/>
          <a:p>
            <a:pPr marL="0" indent="0">
              <a:buNone/>
            </a:pPr>
            <a:r>
              <a:rPr lang="en-US" sz="2000" dirty="0" smtClean="0">
                <a:latin typeface="Californian FB" pitchFamily="18" charset="0"/>
              </a:rPr>
              <a:t>If you choose to break the rules, this is what will happen.</a:t>
            </a:r>
          </a:p>
          <a:p>
            <a:pPr>
              <a:buFont typeface="Wingdings" panose="05000000000000000000" pitchFamily="2" charset="2"/>
              <a:buChar char="Ø"/>
            </a:pPr>
            <a:r>
              <a:rPr lang="en-US" sz="2000" b="1" u="sng" dirty="0" smtClean="0">
                <a:latin typeface="Californian FB" pitchFamily="18" charset="0"/>
              </a:rPr>
              <a:t>Step </a:t>
            </a:r>
            <a:r>
              <a:rPr lang="en-US" sz="2000" b="1" u="sng" dirty="0">
                <a:latin typeface="Californian FB" pitchFamily="18" charset="0"/>
              </a:rPr>
              <a:t>1:</a:t>
            </a:r>
            <a:r>
              <a:rPr lang="en-US" sz="2000" dirty="0">
                <a:latin typeface="Californian FB" pitchFamily="18" charset="0"/>
              </a:rPr>
              <a:t>  The student will be given a verbal warning to correct his/her behavior</a:t>
            </a:r>
            <a:r>
              <a:rPr lang="en-US" sz="2000" dirty="0" smtClean="0">
                <a:latin typeface="Californian FB" pitchFamily="18" charset="0"/>
              </a:rPr>
              <a:t>.</a:t>
            </a:r>
          </a:p>
          <a:p>
            <a:pPr marL="0" indent="0">
              <a:buNone/>
            </a:pPr>
            <a:endParaRPr lang="en-US" sz="800" dirty="0">
              <a:latin typeface="Californian FB" pitchFamily="18" charset="0"/>
            </a:endParaRPr>
          </a:p>
          <a:p>
            <a:pPr>
              <a:buFont typeface="Wingdings" panose="05000000000000000000" pitchFamily="2" charset="2"/>
              <a:buChar char="Ø"/>
            </a:pPr>
            <a:r>
              <a:rPr lang="en-US" sz="2000" b="1" u="sng" dirty="0" smtClean="0">
                <a:latin typeface="Californian FB" pitchFamily="18" charset="0"/>
              </a:rPr>
              <a:t>Step </a:t>
            </a:r>
            <a:r>
              <a:rPr lang="en-US" sz="2000" b="1" u="sng" dirty="0">
                <a:latin typeface="Californian FB" pitchFamily="18" charset="0"/>
              </a:rPr>
              <a:t>2:</a:t>
            </a:r>
            <a:r>
              <a:rPr lang="en-US" sz="2000" dirty="0">
                <a:latin typeface="Californian FB" pitchFamily="18" charset="0"/>
              </a:rPr>
              <a:t>  If the undesirable behavior persists, Mrs. Cowan will speak with the student outside of the classroom about his/her disruptive behavior</a:t>
            </a:r>
            <a:r>
              <a:rPr lang="en-US" sz="2000" dirty="0" smtClean="0">
                <a:latin typeface="Californian FB" pitchFamily="18" charset="0"/>
              </a:rPr>
              <a:t>.</a:t>
            </a:r>
          </a:p>
          <a:p>
            <a:pPr marL="0" indent="0">
              <a:buNone/>
            </a:pPr>
            <a:endParaRPr lang="en-US" sz="800" dirty="0">
              <a:latin typeface="Californian FB" pitchFamily="18" charset="0"/>
            </a:endParaRPr>
          </a:p>
          <a:p>
            <a:pPr>
              <a:buFont typeface="Wingdings" panose="05000000000000000000" pitchFamily="2" charset="2"/>
              <a:buChar char="Ø"/>
            </a:pPr>
            <a:r>
              <a:rPr lang="en-US" sz="2000" b="1" u="sng" dirty="0" smtClean="0">
                <a:latin typeface="Californian FB" pitchFamily="18" charset="0"/>
              </a:rPr>
              <a:t>Step </a:t>
            </a:r>
            <a:r>
              <a:rPr lang="en-US" sz="2000" b="1" u="sng" dirty="0">
                <a:latin typeface="Californian FB" pitchFamily="18" charset="0"/>
              </a:rPr>
              <a:t>3</a:t>
            </a:r>
            <a:r>
              <a:rPr lang="en-US" sz="2000" dirty="0">
                <a:latin typeface="Californian FB" pitchFamily="18" charset="0"/>
              </a:rPr>
              <a:t>:  The student will report to the retract room to complete his/her work in a quiet environment where he/she will not be distracted and will not distract other students. Mrs. Cowan will call the student’s parent</a:t>
            </a:r>
            <a:r>
              <a:rPr lang="en-US" sz="2000" dirty="0" smtClean="0">
                <a:latin typeface="Californian FB" pitchFamily="18" charset="0"/>
              </a:rPr>
              <a:t>.</a:t>
            </a:r>
          </a:p>
          <a:p>
            <a:pPr marL="0" indent="0">
              <a:buNone/>
            </a:pPr>
            <a:endParaRPr lang="en-US" sz="800" dirty="0">
              <a:latin typeface="Californian FB" pitchFamily="18" charset="0"/>
            </a:endParaRPr>
          </a:p>
          <a:p>
            <a:pPr>
              <a:buFont typeface="Wingdings" panose="05000000000000000000" pitchFamily="2" charset="2"/>
              <a:buChar char="Ø"/>
            </a:pPr>
            <a:r>
              <a:rPr lang="en-US" sz="2000" b="1" u="sng" dirty="0" smtClean="0">
                <a:latin typeface="Californian FB" pitchFamily="18" charset="0"/>
              </a:rPr>
              <a:t>Step </a:t>
            </a:r>
            <a:r>
              <a:rPr lang="en-US" sz="2000" b="1" u="sng" dirty="0">
                <a:latin typeface="Californian FB" pitchFamily="18" charset="0"/>
              </a:rPr>
              <a:t>4: </a:t>
            </a:r>
            <a:r>
              <a:rPr lang="en-US" sz="2000" dirty="0">
                <a:latin typeface="Californian FB" pitchFamily="18" charset="0"/>
              </a:rPr>
              <a:t> Some behaviors warrant Mrs. Cowan deviating from the three-step behavioral plan.  If that is the case, Mrs. Cowan will send the student to office with a referral.  </a:t>
            </a:r>
            <a:endParaRPr lang="en-US" sz="2000" dirty="0" smtClean="0">
              <a:latin typeface="Californian FB" pitchFamily="18" charset="0"/>
            </a:endParaRPr>
          </a:p>
          <a:p>
            <a:pPr marL="0" indent="0" algn="ctr">
              <a:buNone/>
            </a:pPr>
            <a:r>
              <a:rPr lang="en-US" sz="2000" b="1" i="1" dirty="0" smtClean="0">
                <a:latin typeface="Californian FB" pitchFamily="18" charset="0"/>
              </a:rPr>
              <a:t>This </a:t>
            </a:r>
            <a:r>
              <a:rPr lang="en-US" sz="2000" b="1" i="1" dirty="0">
                <a:latin typeface="Californian FB" pitchFamily="18" charset="0"/>
              </a:rPr>
              <a:t>is up to Mrs. Cowan’s professional discretion and is not for discussion with the student.   </a:t>
            </a:r>
          </a:p>
          <a:p>
            <a:pPr>
              <a:buFont typeface="Wingdings" panose="05000000000000000000" pitchFamily="2" charset="2"/>
              <a:buChar char="Ø"/>
            </a:pPr>
            <a:endParaRPr lang="en-US" sz="2000" dirty="0">
              <a:latin typeface="Californian FB" pitchFamily="18" charset="0"/>
            </a:endParaRPr>
          </a:p>
          <a:p>
            <a:pPr>
              <a:buFont typeface="Wingdings" panose="05000000000000000000" pitchFamily="2" charset="2"/>
              <a:buChar char="Ø"/>
            </a:pPr>
            <a:endParaRPr lang="en-US" sz="2000" dirty="0" smtClean="0">
              <a:latin typeface="Californian FB"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atin typeface="QuigleyWiggly" pitchFamily="2" charset="0"/>
              </a:rPr>
              <a:t>Attendance</a:t>
            </a:r>
            <a:endParaRPr lang="en-US" sz="8000" dirty="0">
              <a:latin typeface="QuigleyWiggly" pitchFamily="2" charset="0"/>
            </a:endParaRPr>
          </a:p>
        </p:txBody>
      </p:sp>
      <p:sp>
        <p:nvSpPr>
          <p:cNvPr id="3" name="Content Placeholder 2"/>
          <p:cNvSpPr>
            <a:spLocks noGrp="1"/>
          </p:cNvSpPr>
          <p:nvPr>
            <p:ph idx="1"/>
          </p:nvPr>
        </p:nvSpPr>
        <p:spPr>
          <a:xfrm>
            <a:off x="457200" y="1600201"/>
            <a:ext cx="8229600" cy="2209800"/>
          </a:xfrm>
        </p:spPr>
        <p:txBody>
          <a:bodyPr/>
          <a:lstStyle/>
          <a:p>
            <a:r>
              <a:rPr lang="en-US" dirty="0" smtClean="0">
                <a:latin typeface="Californian FB" pitchFamily="18" charset="0"/>
              </a:rPr>
              <a:t>If you do not attend class, you will not have a good grade in my class.  Students who are absent will miss out on important discussions, homework, reviews, etc.</a:t>
            </a:r>
          </a:p>
          <a:p>
            <a:endParaRPr lang="en-US" dirty="0">
              <a:latin typeface="Californian FB" pitchFamily="18" charset="0"/>
            </a:endParaRPr>
          </a:p>
        </p:txBody>
      </p:sp>
      <p:pic>
        <p:nvPicPr>
          <p:cNvPr id="12290" name="Picture 2" descr="http://www.dvdactive.com/images/reviews/screenshot/2006/1/ferris10.jpg"/>
          <p:cNvPicPr>
            <a:picLocks noChangeAspect="1" noChangeArrowheads="1"/>
          </p:cNvPicPr>
          <p:nvPr/>
        </p:nvPicPr>
        <p:blipFill>
          <a:blip r:embed="rId2" cstate="print"/>
          <a:srcRect/>
          <a:stretch>
            <a:fillRect/>
          </a:stretch>
        </p:blipFill>
        <p:spPr bwMode="auto">
          <a:xfrm>
            <a:off x="1371600" y="3886200"/>
            <a:ext cx="6326152" cy="2743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6600" dirty="0" smtClean="0">
                <a:latin typeface="QuigleyWiggly" pitchFamily="2" charset="0"/>
              </a:rPr>
              <a:t>Attendance Policy</a:t>
            </a:r>
            <a:endParaRPr lang="en-US" sz="6600" dirty="0">
              <a:latin typeface="QuigleyWiggly" pitchFamily="2" charset="0"/>
            </a:endParaRPr>
          </a:p>
        </p:txBody>
      </p:sp>
      <p:sp>
        <p:nvSpPr>
          <p:cNvPr id="3" name="Content Placeholder 2"/>
          <p:cNvSpPr>
            <a:spLocks noGrp="1"/>
          </p:cNvSpPr>
          <p:nvPr>
            <p:ph idx="1"/>
          </p:nvPr>
        </p:nvSpPr>
        <p:spPr>
          <a:xfrm>
            <a:off x="304800" y="1524000"/>
            <a:ext cx="8610600" cy="5029200"/>
          </a:xfrm>
        </p:spPr>
        <p:txBody>
          <a:bodyPr>
            <a:normAutofit fontScale="40000" lnSpcReduction="20000"/>
          </a:bodyPr>
          <a:lstStyle/>
          <a:p>
            <a:r>
              <a:rPr lang="en-US" sz="5500" dirty="0" smtClean="0">
                <a:latin typeface="Californian FB" pitchFamily="18" charset="0"/>
              </a:rPr>
              <a:t>Your attendance is EXTREMELY important.  We will be working EVERY day.  One absence will set you back.  </a:t>
            </a:r>
          </a:p>
          <a:p>
            <a:pPr>
              <a:buNone/>
            </a:pPr>
            <a:endParaRPr lang="en-US" sz="1500" dirty="0" smtClean="0">
              <a:latin typeface="Californian FB" pitchFamily="18" charset="0"/>
            </a:endParaRPr>
          </a:p>
          <a:p>
            <a:r>
              <a:rPr lang="en-US" sz="5500" dirty="0" smtClean="0">
                <a:latin typeface="Californian FB" pitchFamily="18" charset="0"/>
              </a:rPr>
              <a:t>If you do miss class, you will have </a:t>
            </a:r>
            <a:r>
              <a:rPr lang="en-US" sz="5500" b="1" u="sng" dirty="0" smtClean="0">
                <a:latin typeface="Californian FB" pitchFamily="18" charset="0"/>
              </a:rPr>
              <a:t>3</a:t>
            </a:r>
            <a:r>
              <a:rPr lang="en-US" sz="5500" dirty="0" smtClean="0">
                <a:latin typeface="Californian FB" pitchFamily="18" charset="0"/>
              </a:rPr>
              <a:t> days to bring in an excuse in order to make up your work.  </a:t>
            </a:r>
          </a:p>
          <a:p>
            <a:pPr>
              <a:buNone/>
            </a:pPr>
            <a:endParaRPr lang="en-US" sz="1500" dirty="0" smtClean="0">
              <a:latin typeface="Californian FB" pitchFamily="18" charset="0"/>
            </a:endParaRPr>
          </a:p>
          <a:p>
            <a:r>
              <a:rPr lang="en-US" sz="5500" dirty="0" smtClean="0">
                <a:latin typeface="Californian FB" pitchFamily="18" charset="0"/>
              </a:rPr>
              <a:t>If you have more than </a:t>
            </a:r>
            <a:r>
              <a:rPr lang="en-US" sz="5500" b="1" u="sng" dirty="0" smtClean="0">
                <a:latin typeface="Californian FB" pitchFamily="18" charset="0"/>
              </a:rPr>
              <a:t>four</a:t>
            </a:r>
            <a:r>
              <a:rPr lang="en-US" sz="5500" dirty="0" smtClean="0">
                <a:latin typeface="Californian FB" pitchFamily="18" charset="0"/>
              </a:rPr>
              <a:t> unexcused absences you may not receive credit for the class.  </a:t>
            </a:r>
          </a:p>
          <a:p>
            <a:pPr>
              <a:buNone/>
            </a:pPr>
            <a:endParaRPr lang="en-US" sz="1300" dirty="0" smtClean="0">
              <a:latin typeface="Californian FB" pitchFamily="18" charset="0"/>
            </a:endParaRPr>
          </a:p>
          <a:p>
            <a:r>
              <a:rPr lang="en-US" sz="5500" dirty="0" smtClean="0">
                <a:latin typeface="Californian FB" pitchFamily="18" charset="0"/>
              </a:rPr>
              <a:t>You will receive a zero for any work missed due to unexcused absences or unexcused </a:t>
            </a:r>
            <a:r>
              <a:rPr lang="en-US" sz="5500" dirty="0" err="1" smtClean="0">
                <a:latin typeface="Californian FB" pitchFamily="18" charset="0"/>
              </a:rPr>
              <a:t>tardies</a:t>
            </a:r>
            <a:r>
              <a:rPr lang="en-US" sz="5500" dirty="0" smtClean="0">
                <a:latin typeface="Californian FB" pitchFamily="18" charset="0"/>
              </a:rPr>
              <a:t>.  Please be aware that this includes tests and quizzes.  </a:t>
            </a:r>
          </a:p>
          <a:p>
            <a:pPr>
              <a:buNone/>
            </a:pPr>
            <a:endParaRPr lang="en-US" sz="1300" dirty="0" smtClean="0">
              <a:latin typeface="Californian FB" pitchFamily="18" charset="0"/>
            </a:endParaRPr>
          </a:p>
          <a:p>
            <a:r>
              <a:rPr lang="en-US" sz="4400" b="1" dirty="0" smtClean="0">
                <a:latin typeface="Californian FB" pitchFamily="18" charset="0"/>
              </a:rPr>
              <a:t>If your absence is excused, it is YOUR responsibility to check the make-up work notebook and turn in assignments within one week after your return                         to school.  Any work not turned in after one week following your                                                              absence will become a zero.</a:t>
            </a:r>
          </a:p>
          <a:p>
            <a:r>
              <a:rPr lang="en-US" sz="4400" b="1" dirty="0" smtClean="0">
                <a:latin typeface="Californian FB" pitchFamily="18" charset="0"/>
              </a:rPr>
              <a:t>You have one week to schedule a time for you to make up your </a:t>
            </a:r>
          </a:p>
          <a:p>
            <a:pPr marL="0" indent="0">
              <a:buNone/>
            </a:pPr>
            <a:r>
              <a:rPr lang="en-US" sz="4400" b="1" dirty="0">
                <a:latin typeface="Californian FB" pitchFamily="18" charset="0"/>
              </a:rPr>
              <a:t> </a:t>
            </a:r>
            <a:r>
              <a:rPr lang="en-US" sz="4400" b="1" dirty="0" smtClean="0">
                <a:latin typeface="Californian FB" pitchFamily="18" charset="0"/>
              </a:rPr>
              <a:t>      tests/quizzes.  This can NOT be our scheduled class time.</a:t>
            </a:r>
          </a:p>
          <a:p>
            <a:pPr>
              <a:buNone/>
            </a:pPr>
            <a:r>
              <a:rPr lang="en-US" sz="4400" b="1" dirty="0" smtClean="0">
                <a:latin typeface="Californian FB" pitchFamily="18" charset="0"/>
              </a:rPr>
              <a:t>       If you do not show it’s a zero.</a:t>
            </a:r>
            <a:endParaRPr lang="en-US" sz="4400" dirty="0" smtClean="0">
              <a:latin typeface="Californian FB" pitchFamily="18" charset="0"/>
            </a:endParaRPr>
          </a:p>
          <a:p>
            <a:pPr>
              <a:buNone/>
            </a:pPr>
            <a:endParaRPr lang="en-US" dirty="0" smtClean="0">
              <a:latin typeface="Californian FB" pitchFamily="18" charset="0"/>
            </a:endParaRPr>
          </a:p>
          <a:p>
            <a:endParaRPr lang="en-US" dirty="0"/>
          </a:p>
        </p:txBody>
      </p:sp>
      <p:pic>
        <p:nvPicPr>
          <p:cNvPr id="44034" name="Picture 2" descr="C:\Users\mcowan\AppData\Local\Microsoft\Windows\Temporary Internet Files\Content.IE5\AK44TV41\MC900232137[1].wmf"/>
          <p:cNvPicPr>
            <a:picLocks noChangeAspect="1" noChangeArrowheads="1"/>
          </p:cNvPicPr>
          <p:nvPr/>
        </p:nvPicPr>
        <p:blipFill>
          <a:blip r:embed="rId2" cstate="print"/>
          <a:srcRect/>
          <a:stretch>
            <a:fillRect/>
          </a:stretch>
        </p:blipFill>
        <p:spPr bwMode="auto">
          <a:xfrm>
            <a:off x="7372455" y="4953000"/>
            <a:ext cx="1771545" cy="1905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atin typeface="QuigleyWiggly" pitchFamily="2" charset="0"/>
              </a:rPr>
              <a:t>Make-Up Work</a:t>
            </a:r>
            <a:endParaRPr lang="en-US" sz="8000" dirty="0">
              <a:latin typeface="QuigleyWiggly" pitchFamily="2" charset="0"/>
            </a:endParaRPr>
          </a:p>
        </p:txBody>
      </p:sp>
      <p:sp>
        <p:nvSpPr>
          <p:cNvPr id="3" name="Content Placeholder 2"/>
          <p:cNvSpPr>
            <a:spLocks noGrp="1"/>
          </p:cNvSpPr>
          <p:nvPr>
            <p:ph idx="1"/>
          </p:nvPr>
        </p:nvSpPr>
        <p:spPr>
          <a:xfrm>
            <a:off x="457200" y="1600200"/>
            <a:ext cx="8610600" cy="5029200"/>
          </a:xfrm>
        </p:spPr>
        <p:txBody>
          <a:bodyPr>
            <a:normAutofit fontScale="92500" lnSpcReduction="20000"/>
          </a:bodyPr>
          <a:lstStyle/>
          <a:p>
            <a:r>
              <a:rPr lang="en-US" dirty="0" smtClean="0">
                <a:latin typeface="Californian FB" panose="0207040306080B030204" pitchFamily="18" charset="0"/>
              </a:rPr>
              <a:t>Bring a parent/doctor’s note to your first block teacher.</a:t>
            </a:r>
          </a:p>
          <a:p>
            <a:r>
              <a:rPr lang="en-US" dirty="0" smtClean="0">
                <a:latin typeface="Californian FB" panose="0207040306080B030204" pitchFamily="18" charset="0"/>
              </a:rPr>
              <a:t>Check the “Missing Work” binder for the assignments you missed and write them down.</a:t>
            </a:r>
          </a:p>
          <a:p>
            <a:r>
              <a:rPr lang="en-US" dirty="0" smtClean="0">
                <a:latin typeface="Californian FB" panose="0207040306080B030204" pitchFamily="18" charset="0"/>
              </a:rPr>
              <a:t>Ask Mrs. Cowan for any worksheets you missed.</a:t>
            </a:r>
          </a:p>
          <a:p>
            <a:r>
              <a:rPr lang="en-US" dirty="0" smtClean="0">
                <a:latin typeface="Californian FB" panose="0207040306080B030204" pitchFamily="18" charset="0"/>
              </a:rPr>
              <a:t>Check the make-up </a:t>
            </a:r>
            <a:r>
              <a:rPr lang="en-US" dirty="0">
                <a:latin typeface="Californian FB" panose="0207040306080B030204" pitchFamily="18" charset="0"/>
              </a:rPr>
              <a:t>w</a:t>
            </a:r>
            <a:r>
              <a:rPr lang="en-US" dirty="0" smtClean="0">
                <a:latin typeface="Californian FB" panose="0207040306080B030204" pitchFamily="18" charset="0"/>
              </a:rPr>
              <a:t>ork list on the dry erase board.</a:t>
            </a:r>
          </a:p>
          <a:p>
            <a:r>
              <a:rPr lang="en-US" dirty="0" smtClean="0">
                <a:latin typeface="Californian FB" panose="0207040306080B030204" pitchFamily="18" charset="0"/>
              </a:rPr>
              <a:t>Turn in ALL make- up work by 3:00 on Friday, or it becomes a zero.</a:t>
            </a:r>
          </a:p>
          <a:p>
            <a:r>
              <a:rPr lang="en-US" dirty="0" smtClean="0">
                <a:latin typeface="Californian FB" panose="0207040306080B030204" pitchFamily="18" charset="0"/>
              </a:rPr>
              <a:t>All tests and quizzes must be made up on your own time during the school day.  They MAY NOT be made up during our class time. </a:t>
            </a:r>
            <a:endParaRPr lang="en-US" dirty="0">
              <a:latin typeface="Californian FB" panose="0207040306080B030204" pitchFamily="18" charset="0"/>
            </a:endParaRPr>
          </a:p>
        </p:txBody>
      </p:sp>
    </p:spTree>
    <p:extLst>
      <p:ext uri="{BB962C8B-B14F-4D97-AF65-F5344CB8AC3E}">
        <p14:creationId xmlns:p14="http://schemas.microsoft.com/office/powerpoint/2010/main" val="1545029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atin typeface="QuigleyWiggly" pitchFamily="2" charset="0"/>
              </a:rPr>
              <a:t>Class Participation</a:t>
            </a:r>
            <a:endParaRPr lang="en-US" sz="7200" dirty="0">
              <a:latin typeface="QuigleyWiggly" pitchFamily="2"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Californian FB" pitchFamily="18" charset="0"/>
              </a:rPr>
              <a:t>Class participation encompasses a variety of responsibilities and duties that each student should display on a regular basis.  Your class participation grade will be worth 100 points each term. See the syllabus packet for details.</a:t>
            </a:r>
          </a:p>
          <a:p>
            <a:r>
              <a:rPr lang="en-US" dirty="0" smtClean="0">
                <a:latin typeface="Californian FB" pitchFamily="18" charset="0"/>
              </a:rPr>
              <a:t>Please be aware that when a student has been detected cheating on an assignment, a zero will be assigned for the work, and the class participation grade will be lowered                        by one letter grade at the end of the                      term. </a:t>
            </a:r>
          </a:p>
          <a:p>
            <a:endParaRPr lang="en-US" dirty="0">
              <a:latin typeface="Californian FB" pitchFamily="18" charset="0"/>
            </a:endParaRPr>
          </a:p>
        </p:txBody>
      </p:sp>
      <p:pic>
        <p:nvPicPr>
          <p:cNvPr id="45058" name="Picture 2" descr="Education Teacher School Class Rules Memes"/>
          <p:cNvPicPr>
            <a:picLocks noChangeAspect="1" noChangeArrowheads="1"/>
          </p:cNvPicPr>
          <p:nvPr/>
        </p:nvPicPr>
        <p:blipFill>
          <a:blip r:embed="rId2" cstate="print"/>
          <a:srcRect/>
          <a:stretch>
            <a:fillRect/>
          </a:stretch>
        </p:blipFill>
        <p:spPr bwMode="auto">
          <a:xfrm>
            <a:off x="6477000" y="4724400"/>
            <a:ext cx="2452352" cy="174117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atin typeface="QuigleyWiggly" pitchFamily="2" charset="0"/>
              </a:rPr>
              <a:t>Writing Assignments</a:t>
            </a:r>
            <a:endParaRPr lang="en-US" sz="7200" dirty="0">
              <a:latin typeface="QuigleyWiggly" pitchFamily="2" charset="0"/>
            </a:endParaRPr>
          </a:p>
        </p:txBody>
      </p:sp>
      <p:sp>
        <p:nvSpPr>
          <p:cNvPr id="3" name="Content Placeholder 2"/>
          <p:cNvSpPr>
            <a:spLocks noGrp="1"/>
          </p:cNvSpPr>
          <p:nvPr>
            <p:ph idx="1"/>
          </p:nvPr>
        </p:nvSpPr>
        <p:spPr>
          <a:xfrm>
            <a:off x="228600" y="1524000"/>
            <a:ext cx="5334000" cy="5105400"/>
          </a:xfrm>
        </p:spPr>
        <p:txBody>
          <a:bodyPr>
            <a:normAutofit fontScale="70000" lnSpcReduction="20000"/>
          </a:bodyPr>
          <a:lstStyle/>
          <a:p>
            <a:r>
              <a:rPr lang="en-US" sz="3400" b="1" u="sng" dirty="0" smtClean="0">
                <a:latin typeface="Californian FB" pitchFamily="18" charset="0"/>
              </a:rPr>
              <a:t>Essay Requirements</a:t>
            </a:r>
            <a:r>
              <a:rPr lang="en-US" sz="3400" dirty="0" smtClean="0">
                <a:latin typeface="Californian FB" pitchFamily="18" charset="0"/>
              </a:rPr>
              <a:t>: </a:t>
            </a:r>
          </a:p>
          <a:p>
            <a:pPr>
              <a:buNone/>
            </a:pPr>
            <a:endParaRPr lang="en-US" sz="1100" dirty="0" smtClean="0">
              <a:latin typeface="Californian FB" pitchFamily="18" charset="0"/>
            </a:endParaRPr>
          </a:p>
          <a:p>
            <a:pPr lvl="1"/>
            <a:r>
              <a:rPr lang="en-US" dirty="0" smtClean="0">
                <a:latin typeface="Californian FB" pitchFamily="18" charset="0"/>
              </a:rPr>
              <a:t>typed according to MLA format </a:t>
            </a:r>
          </a:p>
          <a:p>
            <a:pPr lvl="1"/>
            <a:r>
              <a:rPr lang="en-US" dirty="0" smtClean="0">
                <a:latin typeface="Californian FB" pitchFamily="18" charset="0"/>
              </a:rPr>
              <a:t> two full pages in length  </a:t>
            </a:r>
          </a:p>
          <a:p>
            <a:pPr lvl="1"/>
            <a:r>
              <a:rPr lang="en-US" dirty="0" smtClean="0">
                <a:latin typeface="Californian FB" pitchFamily="18" charset="0"/>
              </a:rPr>
              <a:t> each essay must be submitted to turnitin.com. If the essay is not submitted to turnitin.com by 7:00 A.M. on the due date, then the essay will receive a zero. A hard copy of the essay will also be turned in on the due date. If a hard copy is not turned in, then the essay will receive a zero.</a:t>
            </a:r>
          </a:p>
          <a:p>
            <a:pPr lvl="1">
              <a:buNone/>
            </a:pPr>
            <a:endParaRPr lang="en-US" sz="1000" dirty="0" smtClean="0">
              <a:latin typeface="Californian FB" pitchFamily="18" charset="0"/>
            </a:endParaRPr>
          </a:p>
          <a:p>
            <a:r>
              <a:rPr lang="en-US" sz="3400" dirty="0" smtClean="0">
                <a:latin typeface="Californian FB" pitchFamily="18" charset="0"/>
              </a:rPr>
              <a:t>Students will sign a sheet outlining the essay policy the first week of school. This sheet describes the requirements. By signing this sheet, a student is acknowledging that they understand the requirements.</a:t>
            </a:r>
          </a:p>
          <a:p>
            <a:pPr>
              <a:buNone/>
            </a:pPr>
            <a:endParaRPr lang="en-US" sz="3400" dirty="0" smtClean="0"/>
          </a:p>
          <a:p>
            <a:endParaRPr lang="en-US" dirty="0"/>
          </a:p>
        </p:txBody>
      </p:sp>
      <p:pic>
        <p:nvPicPr>
          <p:cNvPr id="51202" name="Picture 2" descr="tumblr_mjt4rl0f181qacpslo1_500-png | Ryan Gosling Memes - Yahoo! omg!"/>
          <p:cNvPicPr>
            <a:picLocks noChangeAspect="1" noChangeArrowheads="1"/>
          </p:cNvPicPr>
          <p:nvPr/>
        </p:nvPicPr>
        <p:blipFill>
          <a:blip r:embed="rId2" cstate="print"/>
          <a:srcRect/>
          <a:stretch>
            <a:fillRect/>
          </a:stretch>
        </p:blipFill>
        <p:spPr bwMode="auto">
          <a:xfrm>
            <a:off x="5715000" y="2133600"/>
            <a:ext cx="3181350" cy="31813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atin typeface="QuigleyWiggly" pitchFamily="2" charset="0"/>
              </a:rPr>
              <a:t>Cheating/Plagiarism</a:t>
            </a:r>
            <a:endParaRPr lang="en-US" sz="7200" dirty="0">
              <a:latin typeface="QuigleyWiggly" pitchFamily="2" charset="0"/>
            </a:endParaRPr>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r>
              <a:rPr lang="en-US" dirty="0" smtClean="0">
                <a:latin typeface="Californian FB" pitchFamily="18" charset="0"/>
              </a:rPr>
              <a:t>Cheating of any kind will not be tolerated.</a:t>
            </a:r>
          </a:p>
          <a:p>
            <a:pPr>
              <a:buNone/>
            </a:pPr>
            <a:r>
              <a:rPr lang="en-US" dirty="0" smtClean="0">
                <a:latin typeface="Californian FB" pitchFamily="18" charset="0"/>
              </a:rPr>
              <a:t>	-Any instance of plagiarism or                                  cheating in Honors English 9 will                                        result in a grade of 0% on the                                               entire assignment.</a:t>
            </a:r>
          </a:p>
          <a:p>
            <a:pPr>
              <a:buNone/>
            </a:pPr>
            <a:endParaRPr lang="en-US" sz="900" dirty="0" smtClean="0">
              <a:latin typeface="Californian FB" pitchFamily="18" charset="0"/>
            </a:endParaRPr>
          </a:p>
          <a:p>
            <a:pPr>
              <a:buNone/>
            </a:pPr>
            <a:r>
              <a:rPr lang="en-US" dirty="0" smtClean="0">
                <a:latin typeface="Californian FB" pitchFamily="18" charset="0"/>
              </a:rPr>
              <a:t>	-If the cheating involves more than                                                               one person, everyone involved will                                                       receive a 0% on the assignment.                                                                Let your friends do their OWN work. </a:t>
            </a:r>
          </a:p>
          <a:p>
            <a:pPr>
              <a:buNone/>
            </a:pPr>
            <a:endParaRPr lang="en-US" sz="900" dirty="0" smtClean="0">
              <a:latin typeface="Californian FB" pitchFamily="18" charset="0"/>
            </a:endParaRPr>
          </a:p>
          <a:p>
            <a:pPr>
              <a:buNone/>
            </a:pPr>
            <a:r>
              <a:rPr lang="en-US" dirty="0" smtClean="0">
                <a:latin typeface="Californian FB" pitchFamily="18" charset="0"/>
              </a:rPr>
              <a:t>	-In cases of cheating/plagiarism, the teacher will insist on punishment to the fullest extent allowed.</a:t>
            </a:r>
          </a:p>
          <a:p>
            <a:pPr>
              <a:buNone/>
            </a:pPr>
            <a:r>
              <a:rPr lang="en-US" b="1" dirty="0" smtClean="0">
                <a:latin typeface="Californian FB" pitchFamily="18" charset="0"/>
              </a:rPr>
              <a:t> </a:t>
            </a:r>
            <a:endParaRPr lang="en-US" dirty="0" smtClean="0">
              <a:latin typeface="Californian FB" pitchFamily="18" charset="0"/>
            </a:endParaRPr>
          </a:p>
        </p:txBody>
      </p:sp>
      <p:pic>
        <p:nvPicPr>
          <p:cNvPr id="48130" name="Picture 2" descr="https://encrypted-tbn3.gstatic.com/images?q=tbn:ANd9GcQMCAPx-d-o06P20DwXREC9Qp4eV9fO_9aX95dkPotnKmD91IBzGw">
            <a:hlinkClick r:id="rId2"/>
          </p:cNvPr>
          <p:cNvPicPr>
            <a:picLocks noChangeAspect="1" noChangeArrowheads="1"/>
          </p:cNvPicPr>
          <p:nvPr/>
        </p:nvPicPr>
        <p:blipFill>
          <a:blip r:embed="rId3" cstate="print"/>
          <a:srcRect/>
          <a:stretch>
            <a:fillRect/>
          </a:stretch>
        </p:blipFill>
        <p:spPr bwMode="auto">
          <a:xfrm>
            <a:off x="5715000" y="2057400"/>
            <a:ext cx="3092928" cy="231457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atin typeface="QuigleyWiggly" pitchFamily="2" charset="0"/>
              </a:rPr>
              <a:t>EQT’s</a:t>
            </a:r>
            <a:r>
              <a:rPr lang="en-US" sz="6000" dirty="0" smtClean="0">
                <a:latin typeface="QuigleyWiggly" pitchFamily="2" charset="0"/>
              </a:rPr>
              <a:t>:  End of Quarter Test</a:t>
            </a:r>
            <a:endParaRPr lang="en-US" sz="6000" dirty="0">
              <a:latin typeface="QuigleyWiggly" pitchFamily="2"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Californian FB" pitchFamily="18" charset="0"/>
              </a:rPr>
              <a:t>Honors students take the MCPSS-created EQT and are also required to write an in-class essay based on one of the selections read during the term. </a:t>
            </a:r>
          </a:p>
          <a:p>
            <a:pPr lvl="1"/>
            <a:r>
              <a:rPr lang="en-US" dirty="0" smtClean="0">
                <a:latin typeface="Californian FB" pitchFamily="18" charset="0"/>
              </a:rPr>
              <a:t>(First semester- the students will write about </a:t>
            </a:r>
            <a:r>
              <a:rPr lang="en-US" i="1" dirty="0" smtClean="0">
                <a:latin typeface="Californian FB" pitchFamily="18" charset="0"/>
              </a:rPr>
              <a:t>To Kill a Mockingbird</a:t>
            </a:r>
            <a:r>
              <a:rPr lang="en-US" dirty="0" smtClean="0">
                <a:latin typeface="Californian FB" pitchFamily="18" charset="0"/>
              </a:rPr>
              <a:t>; second semester-the students will write about </a:t>
            </a:r>
            <a:r>
              <a:rPr lang="en-US" i="1" dirty="0" smtClean="0">
                <a:latin typeface="Californian FB" pitchFamily="18" charset="0"/>
              </a:rPr>
              <a:t>Animal Farm</a:t>
            </a:r>
            <a:r>
              <a:rPr lang="en-US" dirty="0" smtClean="0">
                <a:latin typeface="Californian FB" pitchFamily="18" charset="0"/>
              </a:rPr>
              <a:t>.)</a:t>
            </a:r>
          </a:p>
          <a:p>
            <a:r>
              <a:rPr lang="en-US" dirty="0" smtClean="0">
                <a:latin typeface="Californian FB" pitchFamily="18" charset="0"/>
              </a:rPr>
              <a:t> The essay counts 25% of the EQT grade.  </a:t>
            </a:r>
          </a:p>
          <a:p>
            <a:r>
              <a:rPr lang="en-US" dirty="0" smtClean="0">
                <a:latin typeface="Californian FB" pitchFamily="18" charset="0"/>
              </a:rPr>
              <a:t>The entire EQT grade (objective test and the essay) will count 20% of the quarter grade.   </a:t>
            </a:r>
          </a:p>
          <a:p>
            <a:endParaRPr lang="en-US" dirty="0">
              <a:latin typeface="Californian FB" pitchFamily="18" charset="0"/>
            </a:endParaRPr>
          </a:p>
        </p:txBody>
      </p:sp>
      <p:pic>
        <p:nvPicPr>
          <p:cNvPr id="50177" name="Picture 1" descr="C:\Users\mcowan\AppData\Local\Microsoft\Windows\Temporary Internet Files\Content.IE5\UQS0EYY2\MC900150927[1].wmf"/>
          <p:cNvPicPr>
            <a:picLocks noChangeAspect="1" noChangeArrowheads="1"/>
          </p:cNvPicPr>
          <p:nvPr/>
        </p:nvPicPr>
        <p:blipFill>
          <a:blip r:embed="rId2" cstate="print"/>
          <a:srcRect/>
          <a:stretch>
            <a:fillRect/>
          </a:stretch>
        </p:blipFill>
        <p:spPr bwMode="auto">
          <a:xfrm>
            <a:off x="7391400" y="5089550"/>
            <a:ext cx="1566367" cy="17684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QuigleyWiggly" pitchFamily="2" charset="0"/>
              </a:rPr>
              <a:t>Mrs. Cowan’s Words of Wisdom</a:t>
            </a:r>
            <a:endParaRPr lang="en-US" sz="6000" dirty="0">
              <a:latin typeface="QuigleyWiggly" pitchFamily="2" charset="0"/>
            </a:endParaRPr>
          </a:p>
        </p:txBody>
      </p:sp>
      <p:pic>
        <p:nvPicPr>
          <p:cNvPr id="4" name="Picture 2" descr="If you didn't get the grade you wanted, it's highly possible I didn't get the work I want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5900" y="1676400"/>
            <a:ext cx="6172200"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996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198"/>
            <a:ext cx="8229600" cy="1143000"/>
          </a:xfrm>
        </p:spPr>
        <p:txBody>
          <a:bodyPr>
            <a:normAutofit/>
          </a:bodyPr>
          <a:lstStyle/>
          <a:p>
            <a:r>
              <a:rPr lang="en-US" sz="6000" dirty="0" smtClean="0">
                <a:latin typeface="QuigleyWiggly" pitchFamily="2" charset="0"/>
              </a:rPr>
              <a:t>Mrs. Cowan’s Words of Wisdom</a:t>
            </a:r>
            <a:endParaRPr lang="en-US" sz="6000" dirty="0">
              <a:latin typeface="QuigleyWiggly" pitchFamily="2" charset="0"/>
            </a:endParaRPr>
          </a:p>
        </p:txBody>
      </p:sp>
      <p:pic>
        <p:nvPicPr>
          <p:cNvPr id="4" name="Picture 2" descr="Did you just ask your English teacher if spelling counts? meme by http://spanishplans.org/chistes/teacher-mem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2154" y="1752600"/>
            <a:ext cx="3872648"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946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atin typeface="Clipper Script Fat (Personal Us" pitchFamily="2" charset="0"/>
              </a:rPr>
              <a:t>Supply List</a:t>
            </a:r>
            <a:endParaRPr lang="en-US" sz="8000" dirty="0">
              <a:latin typeface="Clipper Script Fat (Personal Us" pitchFamily="2" charset="0"/>
            </a:endParaRPr>
          </a:p>
        </p:txBody>
      </p:sp>
      <p:sp>
        <p:nvSpPr>
          <p:cNvPr id="3" name="Content Placeholder 2"/>
          <p:cNvSpPr>
            <a:spLocks noGrp="1"/>
          </p:cNvSpPr>
          <p:nvPr>
            <p:ph idx="1"/>
          </p:nvPr>
        </p:nvSpPr>
        <p:spPr>
          <a:xfrm>
            <a:off x="457200" y="1524000"/>
            <a:ext cx="8229600" cy="5181600"/>
          </a:xfrm>
        </p:spPr>
        <p:txBody>
          <a:bodyPr>
            <a:noAutofit/>
          </a:bodyPr>
          <a:lstStyle/>
          <a:p>
            <a:pPr lvl="0"/>
            <a:r>
              <a:rPr lang="en-US" sz="2300" dirty="0" smtClean="0">
                <a:latin typeface="Californian FB" pitchFamily="18" charset="0"/>
              </a:rPr>
              <a:t>3-Ring binder</a:t>
            </a:r>
          </a:p>
          <a:p>
            <a:pPr lvl="0"/>
            <a:r>
              <a:rPr lang="en-US" sz="2300" dirty="0" smtClean="0">
                <a:latin typeface="Californian FB" pitchFamily="18" charset="0"/>
              </a:rPr>
              <a:t>Loose-leaf paper</a:t>
            </a:r>
          </a:p>
          <a:p>
            <a:pPr lvl="0"/>
            <a:r>
              <a:rPr lang="en-US" sz="2300" i="1" u="sng" dirty="0" smtClean="0">
                <a:latin typeface="Californian FB" pitchFamily="18" charset="0"/>
              </a:rPr>
              <a:t>Dividers:</a:t>
            </a:r>
            <a:r>
              <a:rPr lang="en-US" sz="2300" dirty="0" smtClean="0">
                <a:latin typeface="Californian FB" pitchFamily="18" charset="0"/>
              </a:rPr>
              <a:t>  You may buy these or make your own.  You will need the following divisions in your notebook:  class paperwork, </a:t>
            </a:r>
            <a:r>
              <a:rPr lang="en-US" sz="2300" dirty="0" err="1" smtClean="0">
                <a:latin typeface="Californian FB" pitchFamily="18" charset="0"/>
              </a:rPr>
              <a:t>bellringers</a:t>
            </a:r>
            <a:r>
              <a:rPr lang="en-US" sz="2300" dirty="0" smtClean="0">
                <a:latin typeface="Californian FB" pitchFamily="18" charset="0"/>
              </a:rPr>
              <a:t>, vocabulary, grammar, literature, &amp; writing.</a:t>
            </a:r>
          </a:p>
          <a:p>
            <a:pPr lvl="0"/>
            <a:r>
              <a:rPr lang="en-US" sz="2300" dirty="0" smtClean="0">
                <a:latin typeface="Californian FB" pitchFamily="18" charset="0"/>
              </a:rPr>
              <a:t>3 packs of Post-It notes</a:t>
            </a:r>
          </a:p>
          <a:p>
            <a:pPr lvl="0"/>
            <a:r>
              <a:rPr lang="en-US" sz="2300" dirty="0" smtClean="0">
                <a:latin typeface="Californian FB" pitchFamily="18" charset="0"/>
              </a:rPr>
              <a:t>Blue/Black Pens (Any other color or pencil is not permitted.)  You will also need a colored pen to </a:t>
            </a:r>
          </a:p>
          <a:p>
            <a:pPr lvl="0">
              <a:buNone/>
            </a:pPr>
            <a:r>
              <a:rPr lang="en-US" sz="2300" dirty="0" smtClean="0">
                <a:latin typeface="Californian FB" pitchFamily="18" charset="0"/>
              </a:rPr>
              <a:t>      check papers in class.</a:t>
            </a:r>
          </a:p>
          <a:p>
            <a:r>
              <a:rPr lang="en-US" sz="2300" dirty="0" smtClean="0">
                <a:latin typeface="Californian FB" pitchFamily="18" charset="0"/>
              </a:rPr>
              <a:t>A highlighter</a:t>
            </a:r>
          </a:p>
          <a:p>
            <a:pPr lvl="0"/>
            <a:r>
              <a:rPr lang="en-US" sz="2300" dirty="0" smtClean="0">
                <a:latin typeface="Californian FB" pitchFamily="18" charset="0"/>
              </a:rPr>
              <a:t>White-out </a:t>
            </a:r>
          </a:p>
          <a:p>
            <a:r>
              <a:rPr lang="en-US" sz="2300" dirty="0" smtClean="0">
                <a:latin typeface="Californian FB" pitchFamily="18" charset="0"/>
              </a:rPr>
              <a:t>1 package of </a:t>
            </a:r>
            <a:r>
              <a:rPr lang="en-US" sz="2300" b="1" i="1" dirty="0" smtClean="0">
                <a:latin typeface="Californian FB" pitchFamily="18" charset="0"/>
              </a:rPr>
              <a:t>lined</a:t>
            </a:r>
            <a:r>
              <a:rPr lang="en-US" sz="2300" dirty="0" smtClean="0">
                <a:latin typeface="Californian FB" pitchFamily="18" charset="0"/>
              </a:rPr>
              <a:t> 4x6 index cards(for the research project)</a:t>
            </a:r>
          </a:p>
        </p:txBody>
      </p:sp>
      <p:pic>
        <p:nvPicPr>
          <p:cNvPr id="1026" name="Picture 2" descr="http://www.clipart-fr.com/en/data/clipart/objects/clipart_objects_298.gif">
            <a:hlinkClick r:id="rId2"/>
          </p:cNvPr>
          <p:cNvPicPr>
            <a:picLocks noChangeAspect="1" noChangeArrowheads="1"/>
          </p:cNvPicPr>
          <p:nvPr/>
        </p:nvPicPr>
        <p:blipFill>
          <a:blip r:embed="rId3" cstate="print"/>
          <a:srcRect/>
          <a:stretch>
            <a:fillRect/>
          </a:stretch>
        </p:blipFill>
        <p:spPr bwMode="auto">
          <a:xfrm>
            <a:off x="6400800" y="4267200"/>
            <a:ext cx="1876425" cy="178117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QuigleyWiggly" pitchFamily="2" charset="0"/>
              </a:rPr>
              <a:t>Mrs. Cowan’s Words of Wisdom</a:t>
            </a:r>
            <a:endParaRPr lang="en-US" sz="6000" dirty="0">
              <a:latin typeface="QuigleyWiggly" pitchFamily="2" charset="0"/>
            </a:endParaRPr>
          </a:p>
        </p:txBody>
      </p:sp>
      <p:pic>
        <p:nvPicPr>
          <p:cNvPr id="4" name="Picture 2" descr="become confident speak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7382085" cy="4484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253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QuigleyWiggly" pitchFamily="2" charset="0"/>
              </a:rPr>
              <a:t>Mrs. Cowan’s Words of Wisdom</a:t>
            </a:r>
            <a:endParaRPr lang="en-US" sz="6000" dirty="0">
              <a:latin typeface="QuigleyWiggly" pitchFamily="2" charset="0"/>
            </a:endParaRPr>
          </a:p>
        </p:txBody>
      </p:sp>
      <p:pic>
        <p:nvPicPr>
          <p:cNvPr id="3074" name="Picture 2" descr="Pinned Image"/>
          <p:cNvPicPr>
            <a:picLocks noChangeAspect="1" noChangeArrowheads="1"/>
          </p:cNvPicPr>
          <p:nvPr/>
        </p:nvPicPr>
        <p:blipFill>
          <a:blip r:embed="rId2" cstate="print"/>
          <a:srcRect/>
          <a:stretch>
            <a:fillRect/>
          </a:stretch>
        </p:blipFill>
        <p:spPr bwMode="auto">
          <a:xfrm>
            <a:off x="2133600" y="1447800"/>
            <a:ext cx="5209014" cy="51816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QuigleyWiggly" pitchFamily="2" charset="0"/>
              </a:rPr>
              <a:t>Mrs. Cowan’s Words of Wisdom</a:t>
            </a:r>
            <a:endParaRPr lang="en-US" sz="6000" dirty="0"/>
          </a:p>
        </p:txBody>
      </p:sp>
      <p:pic>
        <p:nvPicPr>
          <p:cNvPr id="30722" name="Picture 2" descr="http://images.wikia.com/starwars/images/e/e0/Yoda_SWSB.jpg"/>
          <p:cNvPicPr>
            <a:picLocks noChangeAspect="1" noChangeArrowheads="1"/>
          </p:cNvPicPr>
          <p:nvPr/>
        </p:nvPicPr>
        <p:blipFill>
          <a:blip r:embed="rId2" cstate="print"/>
          <a:srcRect/>
          <a:stretch>
            <a:fillRect/>
          </a:stretch>
        </p:blipFill>
        <p:spPr bwMode="auto">
          <a:xfrm>
            <a:off x="4619625" y="1724025"/>
            <a:ext cx="4524375" cy="5133975"/>
          </a:xfrm>
          <a:prstGeom prst="rect">
            <a:avLst/>
          </a:prstGeom>
          <a:noFill/>
        </p:spPr>
      </p:pic>
      <p:sp>
        <p:nvSpPr>
          <p:cNvPr id="5" name="TextBox 4"/>
          <p:cNvSpPr txBox="1"/>
          <p:nvPr/>
        </p:nvSpPr>
        <p:spPr>
          <a:xfrm>
            <a:off x="0" y="2133600"/>
            <a:ext cx="4648200" cy="3016210"/>
          </a:xfrm>
          <a:prstGeom prst="rect">
            <a:avLst/>
          </a:prstGeom>
          <a:noFill/>
        </p:spPr>
        <p:txBody>
          <a:bodyPr wrap="square" rtlCol="0">
            <a:spAutoFit/>
          </a:bodyPr>
          <a:lstStyle/>
          <a:p>
            <a:r>
              <a:rPr lang="en-US" sz="5400" dirty="0" smtClean="0">
                <a:latin typeface="Californian FB" pitchFamily="18" charset="0"/>
              </a:rPr>
              <a:t>“Do or do not.  There is no try.”</a:t>
            </a:r>
          </a:p>
          <a:p>
            <a:r>
              <a:rPr lang="en-US" sz="5400" dirty="0" smtClean="0">
                <a:latin typeface="Californian FB" pitchFamily="18" charset="0"/>
              </a:rPr>
              <a:t>		-</a:t>
            </a:r>
            <a:r>
              <a:rPr lang="en-US" sz="2800" dirty="0" smtClean="0">
                <a:latin typeface="Californian FB" pitchFamily="18" charset="0"/>
              </a:rPr>
              <a:t>Yoda, </a:t>
            </a:r>
          </a:p>
          <a:p>
            <a:r>
              <a:rPr lang="en-US" sz="2800" dirty="0" smtClean="0">
                <a:latin typeface="Californian FB" pitchFamily="18" charset="0"/>
              </a:rPr>
              <a:t>		Jedi Master</a:t>
            </a:r>
            <a:endParaRPr lang="en-US" sz="2800" dirty="0">
              <a:latin typeface="Californian FB"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QuigleyWiggly" pitchFamily="2" charset="0"/>
              </a:rPr>
              <a:t>Mrs. Cowan’s Words of Wisdom</a:t>
            </a:r>
            <a:endParaRPr lang="en-US" sz="6000" dirty="0">
              <a:latin typeface="QuigleyWiggly" pitchFamily="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52800" y="1646555"/>
            <a:ext cx="3182309" cy="5241925"/>
          </a:xfrm>
          <a:prstGeom prst="rect">
            <a:avLst/>
          </a:prstGeom>
        </p:spPr>
      </p:pic>
    </p:spTree>
    <p:extLst>
      <p:ext uri="{BB962C8B-B14F-4D97-AF65-F5344CB8AC3E}">
        <p14:creationId xmlns:p14="http://schemas.microsoft.com/office/powerpoint/2010/main" val="791238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QuigleyWiggly" pitchFamily="2" charset="0"/>
              </a:rPr>
              <a:t>Calendar and Email Address</a:t>
            </a:r>
            <a:endParaRPr lang="en-US" sz="6000" dirty="0">
              <a:latin typeface="QuigleyWiggly" pitchFamily="2" charset="0"/>
            </a:endParaRPr>
          </a:p>
        </p:txBody>
      </p:sp>
      <p:sp>
        <p:nvSpPr>
          <p:cNvPr id="3" name="Content Placeholder 2"/>
          <p:cNvSpPr>
            <a:spLocks noGrp="1"/>
          </p:cNvSpPr>
          <p:nvPr>
            <p:ph idx="1"/>
          </p:nvPr>
        </p:nvSpPr>
        <p:spPr/>
        <p:txBody>
          <a:bodyPr/>
          <a:lstStyle/>
          <a:p>
            <a:r>
              <a:rPr lang="en-US" dirty="0" smtClean="0">
                <a:latin typeface="Californian FB" pitchFamily="18" charset="0"/>
              </a:rPr>
              <a:t>I will instruct you of upcoming assignments in class so that you can keep your calendar up-to-date. </a:t>
            </a:r>
          </a:p>
          <a:p>
            <a:r>
              <a:rPr lang="en-US" dirty="0" smtClean="0">
                <a:latin typeface="Californian FB" pitchFamily="18" charset="0"/>
              </a:rPr>
              <a:t>If you need to email me, use this address:</a:t>
            </a:r>
          </a:p>
          <a:p>
            <a:pPr lvl="4">
              <a:buNone/>
            </a:pPr>
            <a:r>
              <a:rPr lang="en-US" sz="2400" dirty="0" smtClean="0">
                <a:latin typeface="Californian FB" pitchFamily="18" charset="0"/>
              </a:rPr>
              <a:t>		</a:t>
            </a:r>
            <a:r>
              <a:rPr lang="en-US" sz="4000" dirty="0" smtClean="0">
                <a:latin typeface="Californian FB" pitchFamily="18" charset="0"/>
              </a:rPr>
              <a:t>mcowan@mcpss.com</a:t>
            </a:r>
          </a:p>
          <a:p>
            <a:pPr>
              <a:buNone/>
            </a:pPr>
            <a:endParaRPr lang="en-US" dirty="0">
              <a:latin typeface="Californian FB" pitchFamily="18" charset="0"/>
            </a:endParaRPr>
          </a:p>
        </p:txBody>
      </p:sp>
      <p:pic>
        <p:nvPicPr>
          <p:cNvPr id="3073" name="Picture 1" descr="C:\Users\mcowan\AppData\Local\Microsoft\Windows\Temporary Internet Files\Content.IE5\B63I18Y0\MC900019332[1].wmf"/>
          <p:cNvPicPr>
            <a:picLocks noChangeAspect="1" noChangeArrowheads="1"/>
          </p:cNvPicPr>
          <p:nvPr/>
        </p:nvPicPr>
        <p:blipFill>
          <a:blip r:embed="rId2" cstate="print"/>
          <a:srcRect/>
          <a:stretch>
            <a:fillRect/>
          </a:stretch>
        </p:blipFill>
        <p:spPr bwMode="auto">
          <a:xfrm>
            <a:off x="304800" y="3962400"/>
            <a:ext cx="3165830" cy="2667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atin typeface="QuigleyWiggly" pitchFamily="2" charset="0"/>
              </a:rPr>
              <a:t>Parent Conferences</a:t>
            </a:r>
            <a:endParaRPr lang="en-US" sz="7200" dirty="0">
              <a:latin typeface="QuigleyWiggly" pitchFamily="2" charset="0"/>
            </a:endParaRPr>
          </a:p>
        </p:txBody>
      </p:sp>
      <p:sp>
        <p:nvSpPr>
          <p:cNvPr id="3" name="Content Placeholder 2"/>
          <p:cNvSpPr>
            <a:spLocks noGrp="1"/>
          </p:cNvSpPr>
          <p:nvPr>
            <p:ph idx="1"/>
          </p:nvPr>
        </p:nvSpPr>
        <p:spPr>
          <a:xfrm>
            <a:off x="457200" y="1600200"/>
            <a:ext cx="8534400" cy="5029199"/>
          </a:xfrm>
        </p:spPr>
        <p:txBody>
          <a:bodyPr/>
          <a:lstStyle/>
          <a:p>
            <a:pPr>
              <a:buNone/>
            </a:pPr>
            <a:r>
              <a:rPr lang="en-US" dirty="0" smtClean="0">
                <a:latin typeface="Californian FB" pitchFamily="18" charset="0"/>
              </a:rPr>
              <a:t>I am available to meet with  </a:t>
            </a:r>
          </a:p>
          <a:p>
            <a:pPr>
              <a:buNone/>
            </a:pPr>
            <a:r>
              <a:rPr lang="en-US" dirty="0" smtClean="0">
                <a:latin typeface="Californian FB" pitchFamily="18" charset="0"/>
              </a:rPr>
              <a:t> parents during my planning </a:t>
            </a:r>
          </a:p>
          <a:p>
            <a:pPr>
              <a:buNone/>
            </a:pPr>
            <a:r>
              <a:rPr lang="en-US" dirty="0" smtClean="0">
                <a:latin typeface="Californian FB" pitchFamily="18" charset="0"/>
              </a:rPr>
              <a:t> period. Please let  your parents </a:t>
            </a:r>
          </a:p>
          <a:p>
            <a:pPr>
              <a:buNone/>
            </a:pPr>
            <a:r>
              <a:rPr lang="en-US" smtClean="0">
                <a:latin typeface="Californian FB" pitchFamily="18" charset="0"/>
              </a:rPr>
              <a:t>know </a:t>
            </a:r>
            <a:r>
              <a:rPr lang="en-US" dirty="0" smtClean="0">
                <a:latin typeface="Californian FB" pitchFamily="18" charset="0"/>
              </a:rPr>
              <a:t>that they </a:t>
            </a:r>
            <a:r>
              <a:rPr lang="en-US" smtClean="0">
                <a:latin typeface="Californian FB" pitchFamily="18" charset="0"/>
              </a:rPr>
              <a:t>must first </a:t>
            </a:r>
            <a:r>
              <a:rPr lang="en-US" dirty="0" smtClean="0">
                <a:latin typeface="Californian FB" pitchFamily="18" charset="0"/>
              </a:rPr>
              <a:t>call </a:t>
            </a:r>
            <a:r>
              <a:rPr lang="en-US" smtClean="0">
                <a:latin typeface="Californian FB" pitchFamily="18" charset="0"/>
              </a:rPr>
              <a:t>or </a:t>
            </a:r>
          </a:p>
          <a:p>
            <a:pPr>
              <a:buNone/>
            </a:pPr>
            <a:r>
              <a:rPr lang="en-US" smtClean="0">
                <a:latin typeface="Californian FB" pitchFamily="18" charset="0"/>
              </a:rPr>
              <a:t>email </a:t>
            </a:r>
            <a:r>
              <a:rPr lang="en-US" dirty="0" smtClean="0">
                <a:latin typeface="Californian FB" pitchFamily="18" charset="0"/>
              </a:rPr>
              <a:t>me to set up a time.  I will not</a:t>
            </a:r>
          </a:p>
          <a:p>
            <a:pPr>
              <a:buNone/>
            </a:pPr>
            <a:r>
              <a:rPr lang="en-US" dirty="0" smtClean="0">
                <a:latin typeface="Californian FB" pitchFamily="18" charset="0"/>
              </a:rPr>
              <a:t>meet with parents unless they have already</a:t>
            </a:r>
          </a:p>
          <a:p>
            <a:pPr>
              <a:buNone/>
            </a:pPr>
            <a:r>
              <a:rPr lang="en-US" dirty="0" smtClean="0">
                <a:latin typeface="Californian FB" pitchFamily="18" charset="0"/>
              </a:rPr>
              <a:t>scheduled a meeting.</a:t>
            </a:r>
          </a:p>
          <a:p>
            <a:endParaRPr lang="en-US" dirty="0">
              <a:latin typeface="Californian FB" pitchFamily="18" charset="0"/>
            </a:endParaRPr>
          </a:p>
        </p:txBody>
      </p:sp>
      <p:pic>
        <p:nvPicPr>
          <p:cNvPr id="2051" name="Picture 3" descr="C:\Users\mcowan\AppData\Local\Microsoft\Windows\Temporary Internet Files\Content.IE5\FOEORJIY\MC900389818[1].wmf"/>
          <p:cNvPicPr>
            <a:picLocks noChangeAspect="1" noChangeArrowheads="1"/>
          </p:cNvPicPr>
          <p:nvPr/>
        </p:nvPicPr>
        <p:blipFill>
          <a:blip r:embed="rId2" cstate="print"/>
          <a:srcRect/>
          <a:stretch>
            <a:fillRect/>
          </a:stretch>
        </p:blipFill>
        <p:spPr bwMode="auto">
          <a:xfrm>
            <a:off x="6477000" y="1600200"/>
            <a:ext cx="2421619" cy="263225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p:spPr>
        <p:txBody>
          <a:bodyPr>
            <a:normAutofit/>
          </a:bodyPr>
          <a:lstStyle/>
          <a:p>
            <a:pPr algn="l"/>
            <a:r>
              <a:rPr lang="en-US" sz="6700" u="sng" dirty="0" smtClean="0">
                <a:latin typeface="Clipper Script Fat (Personal Us" pitchFamily="2" charset="0"/>
              </a:rPr>
              <a:t>Books to Purchase</a:t>
            </a:r>
            <a:endParaRPr lang="en-US" sz="4000" dirty="0">
              <a:latin typeface="Clipper Script Fat (Personal Us" pitchFamily="2" charset="0"/>
            </a:endParaRPr>
          </a:p>
        </p:txBody>
      </p:sp>
      <p:sp>
        <p:nvSpPr>
          <p:cNvPr id="3" name="Content Placeholder 2"/>
          <p:cNvSpPr>
            <a:spLocks noGrp="1"/>
          </p:cNvSpPr>
          <p:nvPr>
            <p:ph idx="1"/>
          </p:nvPr>
        </p:nvSpPr>
        <p:spPr>
          <a:xfrm>
            <a:off x="457200" y="1600200"/>
            <a:ext cx="8229600" cy="4876800"/>
          </a:xfrm>
        </p:spPr>
        <p:txBody>
          <a:bodyPr>
            <a:normAutofit/>
          </a:bodyPr>
          <a:lstStyle/>
          <a:p>
            <a:pPr marL="274320" indent="-274320">
              <a:lnSpc>
                <a:spcPct val="90000"/>
              </a:lnSpc>
              <a:spcBef>
                <a:spcPts val="580"/>
              </a:spcBef>
              <a:defRPr/>
            </a:pPr>
            <a:r>
              <a:rPr lang="en-US" sz="3100" i="1" dirty="0" smtClean="0">
                <a:latin typeface="Californian FB" pitchFamily="18" charset="0"/>
              </a:rPr>
              <a:t>To Kill a Mockingbird </a:t>
            </a:r>
            <a:r>
              <a:rPr lang="en-US" sz="3100" dirty="0" smtClean="0">
                <a:latin typeface="Californian FB" pitchFamily="18" charset="0"/>
              </a:rPr>
              <a:t>by Harper Lee</a:t>
            </a:r>
          </a:p>
          <a:p>
            <a:pPr marL="0" indent="0">
              <a:lnSpc>
                <a:spcPct val="90000"/>
              </a:lnSpc>
              <a:spcBef>
                <a:spcPts val="580"/>
              </a:spcBef>
              <a:buNone/>
              <a:defRPr/>
            </a:pPr>
            <a:endParaRPr lang="en-US" sz="3100" i="1" dirty="0" smtClean="0">
              <a:latin typeface="Californian FB" pitchFamily="18" charset="0"/>
            </a:endParaRPr>
          </a:p>
          <a:p>
            <a:pPr marL="274320" indent="-274320">
              <a:lnSpc>
                <a:spcPct val="90000"/>
              </a:lnSpc>
              <a:spcBef>
                <a:spcPts val="580"/>
              </a:spcBef>
              <a:defRPr/>
            </a:pPr>
            <a:r>
              <a:rPr lang="en-US" sz="3100" i="1" dirty="0" smtClean="0">
                <a:latin typeface="Californian FB" pitchFamily="18" charset="0"/>
              </a:rPr>
              <a:t>Animal Farm </a:t>
            </a:r>
            <a:r>
              <a:rPr lang="en-US" sz="3100" dirty="0" smtClean="0">
                <a:latin typeface="Californian FB" pitchFamily="18" charset="0"/>
              </a:rPr>
              <a:t>by George Orwell</a:t>
            </a:r>
          </a:p>
          <a:p>
            <a:pPr marL="0" indent="0">
              <a:lnSpc>
                <a:spcPct val="90000"/>
              </a:lnSpc>
              <a:spcBef>
                <a:spcPts val="580"/>
              </a:spcBef>
              <a:buNone/>
              <a:defRPr/>
            </a:pPr>
            <a:endParaRPr lang="en-US" sz="3100" dirty="0" smtClean="0">
              <a:latin typeface="Californian FB" pitchFamily="18" charset="0"/>
            </a:endParaRPr>
          </a:p>
          <a:p>
            <a:pPr marL="274320" lvl="0" indent="-274320">
              <a:lnSpc>
                <a:spcPct val="90000"/>
              </a:lnSpc>
              <a:spcBef>
                <a:spcPts val="580"/>
              </a:spcBef>
              <a:defRPr/>
            </a:pPr>
            <a:r>
              <a:rPr lang="en-US" sz="3100" i="1" dirty="0" smtClean="0">
                <a:latin typeface="Californian FB" pitchFamily="18" charset="0"/>
              </a:rPr>
              <a:t>*The Odyssey </a:t>
            </a:r>
            <a:r>
              <a:rPr lang="en-US" sz="3100" dirty="0" smtClean="0">
                <a:latin typeface="Californian FB" pitchFamily="18" charset="0"/>
              </a:rPr>
              <a:t>by Homer and </a:t>
            </a:r>
            <a:r>
              <a:rPr lang="en-US" sz="3100" i="1" dirty="0" smtClean="0">
                <a:latin typeface="Californian FB" pitchFamily="18" charset="0"/>
              </a:rPr>
              <a:t>Romeo and Juliet </a:t>
            </a:r>
            <a:r>
              <a:rPr lang="en-US" sz="3100" dirty="0" smtClean="0">
                <a:latin typeface="Californian FB" pitchFamily="18" charset="0"/>
              </a:rPr>
              <a:t>by William Shakespeare are  in our literature textbook*</a:t>
            </a:r>
          </a:p>
          <a:p>
            <a:pPr marL="274320" lvl="0" indent="-274320">
              <a:lnSpc>
                <a:spcPct val="90000"/>
              </a:lnSpc>
              <a:spcBef>
                <a:spcPts val="580"/>
              </a:spcBef>
              <a:defRPr/>
            </a:pPr>
            <a:endParaRPr lang="en-US" sz="3100" dirty="0">
              <a:latin typeface="Californian FB" pitchFamily="18" charset="0"/>
            </a:endParaRPr>
          </a:p>
          <a:p>
            <a:pPr marL="0" lvl="0" indent="0">
              <a:lnSpc>
                <a:spcPct val="90000"/>
              </a:lnSpc>
              <a:spcBef>
                <a:spcPts val="580"/>
              </a:spcBef>
              <a:buNone/>
              <a:defRPr/>
            </a:pPr>
            <a:r>
              <a:rPr lang="en-US" sz="3100" i="1" dirty="0" smtClean="0">
                <a:latin typeface="Californian FB" pitchFamily="18" charset="0"/>
              </a:rPr>
              <a:t>*No Fear Shakespeare: Romeo and Juliet </a:t>
            </a:r>
          </a:p>
          <a:p>
            <a:pPr marL="274320" indent="-274320">
              <a:lnSpc>
                <a:spcPct val="90000"/>
              </a:lnSpc>
              <a:spcBef>
                <a:spcPts val="580"/>
              </a:spcBef>
              <a:defRPr/>
            </a:pPr>
            <a:endParaRPr lang="en-US" sz="3100" dirty="0">
              <a:latin typeface="Californian FB" pitchFamily="18" charset="0"/>
            </a:endParaRPr>
          </a:p>
        </p:txBody>
      </p:sp>
      <p:pic>
        <p:nvPicPr>
          <p:cNvPr id="21506" name="Picture 2" descr="https://encrypted-tbn0.gstatic.com/images?q=tbn:ANd9GcQOtNB44aenNkimxlfhb7gNA_oC29ACRqFdDPqQjlpcQwsGPuc5">
            <a:hlinkClick r:id="rId2"/>
          </p:cNvPr>
          <p:cNvPicPr>
            <a:picLocks noChangeAspect="1" noChangeArrowheads="1"/>
          </p:cNvPicPr>
          <p:nvPr/>
        </p:nvPicPr>
        <p:blipFill>
          <a:blip r:embed="rId3" cstate="print"/>
          <a:srcRect/>
          <a:stretch>
            <a:fillRect/>
          </a:stretch>
        </p:blipFill>
        <p:spPr bwMode="auto">
          <a:xfrm>
            <a:off x="7086600" y="1295400"/>
            <a:ext cx="1323975" cy="2008966"/>
          </a:xfrm>
          <a:prstGeom prst="rect">
            <a:avLst/>
          </a:prstGeom>
          <a:noFill/>
        </p:spPr>
      </p:pic>
    </p:spTree>
    <p:extLst>
      <p:ext uri="{BB962C8B-B14F-4D97-AF65-F5344CB8AC3E}">
        <p14:creationId xmlns:p14="http://schemas.microsoft.com/office/powerpoint/2010/main" val="1674854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Clipper Script Fat (Personal Us" pitchFamily="2" charset="0"/>
              </a:rPr>
              <a:t>How Do I Get My Novels?</a:t>
            </a:r>
            <a:endParaRPr lang="en-US" sz="6600" dirty="0">
              <a:latin typeface="Clipper Script Fat (Personal Us" pitchFamily="2" charset="0"/>
            </a:endParaRPr>
          </a:p>
        </p:txBody>
      </p:sp>
      <p:sp>
        <p:nvSpPr>
          <p:cNvPr id="3" name="Content Placeholder 2"/>
          <p:cNvSpPr>
            <a:spLocks noGrp="1"/>
          </p:cNvSpPr>
          <p:nvPr>
            <p:ph idx="1"/>
          </p:nvPr>
        </p:nvSpPr>
        <p:spPr>
          <a:xfrm>
            <a:off x="457200" y="1600200"/>
            <a:ext cx="8229600" cy="5029200"/>
          </a:xfrm>
        </p:spPr>
        <p:txBody>
          <a:bodyPr>
            <a:normAutofit/>
          </a:bodyPr>
          <a:lstStyle/>
          <a:p>
            <a:pPr>
              <a:lnSpc>
                <a:spcPct val="90000"/>
              </a:lnSpc>
            </a:pPr>
            <a:r>
              <a:rPr lang="en-US" dirty="0" smtClean="0">
                <a:latin typeface="Californian FB" pitchFamily="18" charset="0"/>
              </a:rPr>
              <a:t>There is a </a:t>
            </a:r>
            <a:r>
              <a:rPr lang="en-US" smtClean="0">
                <a:latin typeface="Californian FB" pitchFamily="18" charset="0"/>
              </a:rPr>
              <a:t>$</a:t>
            </a:r>
            <a:r>
              <a:rPr lang="en-US" smtClean="0">
                <a:latin typeface="Californian FB" pitchFamily="18" charset="0"/>
              </a:rPr>
              <a:t>25.00 </a:t>
            </a:r>
            <a:r>
              <a:rPr lang="en-US" dirty="0" smtClean="0">
                <a:latin typeface="Californian FB" pitchFamily="18" charset="0"/>
              </a:rPr>
              <a:t>for this class which will pay for your copies of the required novels.  If you do not pay the fee, you are required to get the novels on your own from a local bookstore, </a:t>
            </a:r>
            <a:r>
              <a:rPr lang="en-US" i="1" dirty="0" smtClean="0">
                <a:latin typeface="Californian FB" pitchFamily="18" charset="0"/>
              </a:rPr>
              <a:t>Amazon.com</a:t>
            </a:r>
            <a:r>
              <a:rPr lang="en-US" dirty="0" smtClean="0">
                <a:latin typeface="Californian FB" pitchFamily="18" charset="0"/>
              </a:rPr>
              <a:t>, or even borrow books from the library.</a:t>
            </a:r>
          </a:p>
          <a:p>
            <a:pPr lvl="1">
              <a:lnSpc>
                <a:spcPct val="90000"/>
              </a:lnSpc>
            </a:pPr>
            <a:r>
              <a:rPr lang="en-US" dirty="0" smtClean="0">
                <a:latin typeface="Californian FB" pitchFamily="18" charset="0"/>
              </a:rPr>
              <a:t>It must be a PAPER copy of each book. E-books and Kindles are not acceptable copies of the books. </a:t>
            </a:r>
          </a:p>
          <a:p>
            <a:pPr lvl="1">
              <a:lnSpc>
                <a:spcPct val="90000"/>
              </a:lnSpc>
            </a:pPr>
            <a:r>
              <a:rPr lang="en-US" dirty="0" smtClean="0">
                <a:latin typeface="Californian FB" pitchFamily="18" charset="0"/>
              </a:rPr>
              <a:t>YOU MAY NOT SHARE A NOVEL</a:t>
            </a:r>
          </a:p>
          <a:p>
            <a:pPr marL="457200" lvl="1" indent="0">
              <a:lnSpc>
                <a:spcPct val="90000"/>
              </a:lnSpc>
              <a:buNone/>
            </a:pPr>
            <a:r>
              <a:rPr lang="en-US" dirty="0">
                <a:latin typeface="Californian FB" pitchFamily="18" charset="0"/>
              </a:rPr>
              <a:t> </a:t>
            </a:r>
            <a:r>
              <a:rPr lang="en-US" dirty="0" smtClean="0">
                <a:latin typeface="Californian FB" pitchFamily="18" charset="0"/>
              </a:rPr>
              <a:t>   WITH ANOTHER STUDENT!!!!</a:t>
            </a:r>
          </a:p>
          <a:p>
            <a:endParaRPr lang="en-US" dirty="0">
              <a:latin typeface="Californian FB" pitchFamily="18" charset="0"/>
            </a:endParaRPr>
          </a:p>
        </p:txBody>
      </p:sp>
      <p:pic>
        <p:nvPicPr>
          <p:cNvPr id="18436" name="Picture 4" descr="C:\Users\mcowan\AppData\Local\Microsoft\Windows\Temporary Internet Files\Content.IE5\8FPQ7JPG\MC900441734[1].png"/>
          <p:cNvPicPr>
            <a:picLocks noChangeAspect="1" noChangeArrowheads="1"/>
          </p:cNvPicPr>
          <p:nvPr/>
        </p:nvPicPr>
        <p:blipFill>
          <a:blip r:embed="rId2" cstate="print"/>
          <a:srcRect/>
          <a:stretch>
            <a:fillRect/>
          </a:stretch>
        </p:blipFill>
        <p:spPr bwMode="auto">
          <a:xfrm>
            <a:off x="6324600" y="4800600"/>
            <a:ext cx="2438400" cy="2438400"/>
          </a:xfrm>
          <a:prstGeom prst="rect">
            <a:avLst/>
          </a:prstGeom>
          <a:noFill/>
        </p:spPr>
      </p:pic>
    </p:spTree>
    <p:extLst>
      <p:ext uri="{BB962C8B-B14F-4D97-AF65-F5344CB8AC3E}">
        <p14:creationId xmlns:p14="http://schemas.microsoft.com/office/powerpoint/2010/main" val="1008186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atin typeface="Clipper Script Fat (Personal Us" pitchFamily="2" charset="0"/>
              </a:rPr>
              <a:t>Rules of the Game</a:t>
            </a:r>
            <a:endParaRPr lang="en-US" sz="7200" dirty="0">
              <a:latin typeface="Clipper Script Fat (Personal Us" pitchFamily="2" charset="0"/>
            </a:endParaRPr>
          </a:p>
        </p:txBody>
      </p:sp>
      <p:sp>
        <p:nvSpPr>
          <p:cNvPr id="3" name="Content Placeholder 2"/>
          <p:cNvSpPr>
            <a:spLocks noGrp="1"/>
          </p:cNvSpPr>
          <p:nvPr>
            <p:ph idx="1"/>
          </p:nvPr>
        </p:nvSpPr>
        <p:spPr>
          <a:xfrm>
            <a:off x="228600" y="1600200"/>
            <a:ext cx="8686800" cy="5029200"/>
          </a:xfrm>
        </p:spPr>
        <p:txBody>
          <a:bodyPr>
            <a:normAutofit fontScale="25000" lnSpcReduction="20000"/>
          </a:bodyPr>
          <a:lstStyle/>
          <a:p>
            <a:pPr>
              <a:buNone/>
            </a:pPr>
            <a:r>
              <a:rPr lang="en-US" sz="5500" i="1" dirty="0" smtClean="0">
                <a:latin typeface="Californian FB" pitchFamily="18" charset="0"/>
              </a:rPr>
              <a:t>*</a:t>
            </a:r>
            <a:r>
              <a:rPr lang="en-US" sz="12800" i="1" dirty="0" smtClean="0">
                <a:latin typeface="Californian FB" pitchFamily="18" charset="0"/>
              </a:rPr>
              <a:t>All Mobile County Board of Education rules will be enforced in my classroom, as well as those of Davidson High school.</a:t>
            </a:r>
          </a:p>
          <a:p>
            <a:pPr>
              <a:buNone/>
            </a:pPr>
            <a:endParaRPr lang="en-US" dirty="0" smtClean="0">
              <a:latin typeface="Californian FB" pitchFamily="18" charset="0"/>
            </a:endParaRPr>
          </a:p>
          <a:p>
            <a:r>
              <a:rPr lang="en-US" sz="11200" dirty="0" smtClean="0">
                <a:latin typeface="Californian FB" pitchFamily="18" charset="0"/>
              </a:rPr>
              <a:t>Be on time and seated when the tardy bell rings.</a:t>
            </a:r>
          </a:p>
          <a:p>
            <a:pPr lvl="1"/>
            <a:r>
              <a:rPr lang="en-US" sz="8000" dirty="0" smtClean="0">
                <a:latin typeface="Californian FB" pitchFamily="18" charset="0"/>
              </a:rPr>
              <a:t>I will close the door once the tardy bell rings.  If you come to class and the door is already closed, report to tardy hall</a:t>
            </a:r>
          </a:p>
          <a:p>
            <a:pPr lvl="1"/>
            <a:r>
              <a:rPr lang="en-US" sz="7600" dirty="0" smtClean="0">
                <a:latin typeface="Californian FB" pitchFamily="18" charset="0"/>
                <a:ea typeface="Times New Roman" pitchFamily="18" charset="0"/>
                <a:cs typeface="Arial" pitchFamily="34" charset="0"/>
              </a:rPr>
              <a:t>Each tardy:  Student is detained in tardy hall until the next class period,  unless an administrator excuses the tardy.</a:t>
            </a:r>
            <a:r>
              <a:rPr lang="en-US" sz="7600" dirty="0" smtClean="0">
                <a:latin typeface="Arial" pitchFamily="34" charset="0"/>
                <a:cs typeface="Arial" pitchFamily="34" charset="0"/>
              </a:rPr>
              <a:t>  </a:t>
            </a:r>
            <a:r>
              <a:rPr lang="en-US" sz="7600" dirty="0" smtClean="0">
                <a:latin typeface="Californian FB" pitchFamily="18" charset="0"/>
              </a:rPr>
              <a:t>I will not accept a note from another teacher unless it is a VERY GOOD </a:t>
            </a:r>
            <a:r>
              <a:rPr lang="en-US" sz="8000" dirty="0" smtClean="0">
                <a:latin typeface="Californian FB" pitchFamily="18" charset="0"/>
              </a:rPr>
              <a:t>reason.  I determine what is a GOOD </a:t>
            </a:r>
          </a:p>
          <a:p>
            <a:pPr lvl="1">
              <a:buNone/>
            </a:pPr>
            <a:r>
              <a:rPr lang="en-US" sz="8000" dirty="0" smtClean="0">
                <a:latin typeface="Californian FB" pitchFamily="18" charset="0"/>
              </a:rPr>
              <a:t>      REASON.</a:t>
            </a:r>
          </a:p>
          <a:p>
            <a:pPr marL="400050" lvl="1" indent="0" eaLnBrk="0" fontAlgn="base" hangingPunct="0">
              <a:spcBef>
                <a:spcPct val="0"/>
              </a:spcBef>
              <a:spcAft>
                <a:spcPct val="0"/>
              </a:spcAft>
            </a:pPr>
            <a:r>
              <a:rPr lang="en-US" sz="7600" dirty="0" smtClean="0">
                <a:latin typeface="Californian FB" pitchFamily="18" charset="0"/>
                <a:ea typeface="Times New Roman" pitchFamily="18" charset="0"/>
                <a:cs typeface="Arial" pitchFamily="34" charset="0"/>
              </a:rPr>
              <a:t> 3</a:t>
            </a:r>
            <a:r>
              <a:rPr lang="en-US" sz="7600" baseline="30000" dirty="0" smtClean="0">
                <a:latin typeface="Californian FB" pitchFamily="18" charset="0"/>
                <a:ea typeface="Times New Roman" pitchFamily="18" charset="0"/>
                <a:cs typeface="Arial" pitchFamily="34" charset="0"/>
              </a:rPr>
              <a:t>rd</a:t>
            </a:r>
            <a:r>
              <a:rPr lang="en-US" sz="7600" dirty="0" smtClean="0">
                <a:latin typeface="Californian FB" pitchFamily="18" charset="0"/>
                <a:ea typeface="Times New Roman" pitchFamily="18" charset="0"/>
                <a:cs typeface="Arial" pitchFamily="34" charset="0"/>
              </a:rPr>
              <a:t>  tardy: Parent is contacted </a:t>
            </a:r>
            <a:endParaRPr lang="en-US" sz="7600" dirty="0" smtClean="0">
              <a:latin typeface="Arial" pitchFamily="34" charset="0"/>
              <a:cs typeface="Arial" pitchFamily="34" charset="0"/>
            </a:endParaRPr>
          </a:p>
          <a:p>
            <a:pPr marL="400050" lvl="1" indent="0" eaLnBrk="0" fontAlgn="base" hangingPunct="0">
              <a:spcBef>
                <a:spcPct val="0"/>
              </a:spcBef>
              <a:spcAft>
                <a:spcPct val="0"/>
              </a:spcAft>
            </a:pPr>
            <a:r>
              <a:rPr lang="en-US" sz="7600" dirty="0" smtClean="0">
                <a:latin typeface="Californian FB" pitchFamily="18" charset="0"/>
                <a:ea typeface="Times New Roman" pitchFamily="18" charset="0"/>
                <a:cs typeface="Arial" pitchFamily="34" charset="0"/>
              </a:rPr>
              <a:t> 4</a:t>
            </a:r>
            <a:r>
              <a:rPr lang="en-US" sz="7600" baseline="30000" dirty="0" smtClean="0">
                <a:latin typeface="Californian FB" pitchFamily="18" charset="0"/>
                <a:ea typeface="Times New Roman" pitchFamily="18" charset="0"/>
                <a:cs typeface="Arial" pitchFamily="34" charset="0"/>
              </a:rPr>
              <a:t>th</a:t>
            </a:r>
            <a:r>
              <a:rPr lang="en-US" sz="7600" dirty="0" smtClean="0">
                <a:latin typeface="Californian FB" pitchFamily="18" charset="0"/>
                <a:ea typeface="Times New Roman" pitchFamily="18" charset="0"/>
                <a:cs typeface="Arial" pitchFamily="34" charset="0"/>
              </a:rPr>
              <a:t> tardy: Student is assigned to RETRACT for 3 days</a:t>
            </a:r>
            <a:endParaRPr lang="en-US" sz="7600" dirty="0" smtClean="0">
              <a:latin typeface="Arial" pitchFamily="34" charset="0"/>
              <a:cs typeface="Arial" pitchFamily="34" charset="0"/>
            </a:endParaRPr>
          </a:p>
          <a:p>
            <a:pPr marL="400050" lvl="1" indent="0" eaLnBrk="0" fontAlgn="base" hangingPunct="0">
              <a:spcBef>
                <a:spcPct val="0"/>
              </a:spcBef>
              <a:spcAft>
                <a:spcPct val="0"/>
              </a:spcAft>
            </a:pPr>
            <a:r>
              <a:rPr lang="en-US" sz="7600" dirty="0" smtClean="0">
                <a:latin typeface="Californian FB" pitchFamily="18" charset="0"/>
                <a:ea typeface="Times New Roman" pitchFamily="18" charset="0"/>
                <a:cs typeface="Arial" pitchFamily="34" charset="0"/>
              </a:rPr>
              <a:t> 5</a:t>
            </a:r>
            <a:r>
              <a:rPr lang="en-US" sz="7600" baseline="30000" dirty="0" smtClean="0">
                <a:latin typeface="Californian FB" pitchFamily="18" charset="0"/>
                <a:ea typeface="Times New Roman" pitchFamily="18" charset="0"/>
                <a:cs typeface="Arial" pitchFamily="34" charset="0"/>
              </a:rPr>
              <a:t>th</a:t>
            </a:r>
            <a:r>
              <a:rPr lang="en-US" sz="7600" dirty="0" smtClean="0">
                <a:latin typeface="Californian FB" pitchFamily="18" charset="0"/>
                <a:ea typeface="Times New Roman" pitchFamily="18" charset="0"/>
                <a:cs typeface="Arial" pitchFamily="34" charset="0"/>
              </a:rPr>
              <a:t> tardy: Student is suspended from school for 3 days </a:t>
            </a:r>
            <a:endParaRPr lang="en-US" sz="7600" dirty="0" smtClean="0">
              <a:latin typeface="Arial" pitchFamily="34" charset="0"/>
              <a:cs typeface="Arial" pitchFamily="34" charset="0"/>
            </a:endParaRPr>
          </a:p>
          <a:p>
            <a:pPr marL="0" lvl="0" indent="0" eaLnBrk="0" fontAlgn="base" hangingPunct="0">
              <a:spcBef>
                <a:spcPct val="0"/>
              </a:spcBef>
              <a:spcAft>
                <a:spcPct val="0"/>
              </a:spcAft>
              <a:buNone/>
            </a:pPr>
            <a:endParaRPr lang="en-US" sz="8000" dirty="0" smtClean="0">
              <a:latin typeface="Californian FB" pitchFamily="18" charset="0"/>
              <a:ea typeface="Times New Roman" pitchFamily="18" charset="0"/>
              <a:cs typeface="Arial" pitchFamily="34" charset="0"/>
            </a:endParaRPr>
          </a:p>
          <a:p>
            <a:pPr marL="0" lvl="0" indent="0" eaLnBrk="0" fontAlgn="base" hangingPunct="0">
              <a:spcBef>
                <a:spcPct val="0"/>
              </a:spcBef>
              <a:spcAft>
                <a:spcPct val="0"/>
              </a:spcAft>
              <a:buNone/>
            </a:pPr>
            <a:r>
              <a:rPr lang="en-US" sz="8000" dirty="0" smtClean="0">
                <a:latin typeface="Californian FB" pitchFamily="18" charset="0"/>
                <a:ea typeface="Times New Roman" pitchFamily="18" charset="0"/>
                <a:cs typeface="Arial" pitchFamily="34" charset="0"/>
              </a:rPr>
              <a:t>Students who enter class with a tardy hall pass will </a:t>
            </a:r>
          </a:p>
          <a:p>
            <a:pPr marL="0" lvl="0" indent="0" eaLnBrk="0" fontAlgn="base" hangingPunct="0">
              <a:spcBef>
                <a:spcPct val="0"/>
              </a:spcBef>
              <a:spcAft>
                <a:spcPct val="0"/>
              </a:spcAft>
              <a:buNone/>
            </a:pPr>
            <a:r>
              <a:rPr lang="en-US" sz="8000" dirty="0" smtClean="0">
                <a:latin typeface="Californian FB" pitchFamily="18" charset="0"/>
                <a:ea typeface="Times New Roman" pitchFamily="18" charset="0"/>
                <a:cs typeface="Arial" pitchFamily="34" charset="0"/>
              </a:rPr>
              <a:t>not be able to make up quizzes or work missed after </a:t>
            </a:r>
          </a:p>
          <a:p>
            <a:pPr marL="0" lvl="0" indent="0" eaLnBrk="0" fontAlgn="base" hangingPunct="0">
              <a:spcBef>
                <a:spcPct val="0"/>
              </a:spcBef>
              <a:spcAft>
                <a:spcPct val="0"/>
              </a:spcAft>
              <a:buNone/>
            </a:pPr>
            <a:r>
              <a:rPr lang="en-US" sz="8000" dirty="0" smtClean="0">
                <a:latin typeface="Californian FB" pitchFamily="18" charset="0"/>
                <a:ea typeface="Times New Roman" pitchFamily="18" charset="0"/>
                <a:cs typeface="Arial" pitchFamily="34" charset="0"/>
              </a:rPr>
              <a:t>the bell. They will receive an automatic zero on all </a:t>
            </a:r>
          </a:p>
          <a:p>
            <a:pPr marL="0" lvl="0" indent="0" eaLnBrk="0" fontAlgn="base" hangingPunct="0">
              <a:spcBef>
                <a:spcPct val="0"/>
              </a:spcBef>
              <a:spcAft>
                <a:spcPct val="0"/>
              </a:spcAft>
              <a:buNone/>
            </a:pPr>
            <a:r>
              <a:rPr lang="en-US" sz="8000" dirty="0" smtClean="0">
                <a:latin typeface="Californian FB" pitchFamily="18" charset="0"/>
                <a:ea typeface="Times New Roman" pitchFamily="18" charset="0"/>
                <a:cs typeface="Arial" pitchFamily="34" charset="0"/>
              </a:rPr>
              <a:t>such work. </a:t>
            </a:r>
            <a:endParaRPr lang="en-US" sz="8000" dirty="0" smtClean="0">
              <a:latin typeface="Arial" pitchFamily="34" charset="0"/>
              <a:cs typeface="Arial" pitchFamily="34" charset="0"/>
            </a:endParaRPr>
          </a:p>
          <a:p>
            <a:pPr lvl="2"/>
            <a:endParaRPr lang="en-US" sz="7600" dirty="0" smtClean="0">
              <a:latin typeface="Californian FB" pitchFamily="18" charset="0"/>
            </a:endParaRPr>
          </a:p>
          <a:p>
            <a:pPr lvl="1">
              <a:buNone/>
            </a:pPr>
            <a:endParaRPr lang="en-US" sz="7600" dirty="0" smtClean="0">
              <a:latin typeface="Californian FB" pitchFamily="18" charset="0"/>
            </a:endParaRPr>
          </a:p>
          <a:p>
            <a:pPr>
              <a:buNone/>
            </a:pPr>
            <a:endParaRPr lang="en-US" sz="2000" dirty="0" smtClean="0">
              <a:latin typeface="Californian FB" pitchFamily="18" charset="0"/>
            </a:endParaRPr>
          </a:p>
          <a:p>
            <a:pPr>
              <a:buNone/>
            </a:pPr>
            <a:endParaRPr lang="en-US" sz="8000" dirty="0" smtClean="0">
              <a:latin typeface="Californian FB" pitchFamily="18" charset="0"/>
            </a:endParaRPr>
          </a:p>
          <a:p>
            <a:pPr>
              <a:buNone/>
            </a:pPr>
            <a:r>
              <a:rPr lang="en-US" sz="8000" b="1" dirty="0" smtClean="0">
                <a:latin typeface="Californian FB" pitchFamily="18" charset="0"/>
              </a:rPr>
              <a:t>	</a:t>
            </a:r>
          </a:p>
          <a:p>
            <a:pPr>
              <a:buNone/>
            </a:pPr>
            <a:endParaRPr lang="en-US" sz="8000" dirty="0" smtClean="0">
              <a:latin typeface="Californian FB" pitchFamily="18" charset="0"/>
            </a:endParaRPr>
          </a:p>
          <a:p>
            <a:pPr>
              <a:buNone/>
            </a:pPr>
            <a:r>
              <a:rPr lang="en-US" sz="8000" b="1" dirty="0" smtClean="0">
                <a:latin typeface="Californian FB" pitchFamily="18" charset="0"/>
              </a:rPr>
              <a:t>	</a:t>
            </a:r>
            <a:endParaRPr lang="en-US" sz="8000" dirty="0">
              <a:latin typeface="Californian FB" pitchFamily="18" charset="0"/>
            </a:endParaRPr>
          </a:p>
        </p:txBody>
      </p:sp>
      <p:pic>
        <p:nvPicPr>
          <p:cNvPr id="38914" name="Picture 2" descr="http://toonclips.com/600/1354.jpg">
            <a:hlinkClick r:id="rId2"/>
          </p:cNvPr>
          <p:cNvPicPr>
            <a:picLocks noChangeAspect="1" noChangeArrowheads="1"/>
          </p:cNvPicPr>
          <p:nvPr/>
        </p:nvPicPr>
        <p:blipFill>
          <a:blip r:embed="rId3" cstate="print"/>
          <a:srcRect/>
          <a:stretch>
            <a:fillRect/>
          </a:stretch>
        </p:blipFill>
        <p:spPr bwMode="auto">
          <a:xfrm>
            <a:off x="6553200" y="4343400"/>
            <a:ext cx="2063023" cy="2133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Autofit/>
          </a:bodyPr>
          <a:lstStyle/>
          <a:p>
            <a:r>
              <a:rPr lang="en-US" sz="8800" dirty="0" smtClean="0">
                <a:latin typeface="Clipper Script Fat (Personal Us" pitchFamily="2" charset="0"/>
              </a:rPr>
              <a:t>Be Prepared!</a:t>
            </a:r>
            <a:endParaRPr lang="en-US" sz="8800" dirty="0">
              <a:latin typeface="Clipper Script Fat (Personal Us" pitchFamily="2" charset="0"/>
            </a:endParaRPr>
          </a:p>
        </p:txBody>
      </p:sp>
      <p:sp>
        <p:nvSpPr>
          <p:cNvPr id="3" name="Content Placeholder 2"/>
          <p:cNvSpPr>
            <a:spLocks noGrp="1"/>
          </p:cNvSpPr>
          <p:nvPr>
            <p:ph idx="1"/>
          </p:nvPr>
        </p:nvSpPr>
        <p:spPr>
          <a:xfrm>
            <a:off x="4419600" y="1600200"/>
            <a:ext cx="4495800" cy="5029199"/>
          </a:xfrm>
        </p:spPr>
        <p:txBody>
          <a:bodyPr>
            <a:normAutofit fontScale="92500" lnSpcReduction="20000"/>
          </a:bodyPr>
          <a:lstStyle/>
          <a:p>
            <a:r>
              <a:rPr lang="en-US" dirty="0" smtClean="0">
                <a:latin typeface="Californian FB" pitchFamily="18" charset="0"/>
              </a:rPr>
              <a:t>Come to class prepared.</a:t>
            </a:r>
          </a:p>
          <a:p>
            <a:pPr lvl="1"/>
            <a:r>
              <a:rPr lang="en-US" dirty="0" smtClean="0">
                <a:latin typeface="Californian FB" pitchFamily="18" charset="0"/>
              </a:rPr>
              <a:t>No one will be allowed to leave once the tardy bell has rung.  If you do not have what you need for class, you will miss out on the lesson for the day.  </a:t>
            </a:r>
          </a:p>
          <a:p>
            <a:pPr lvl="1"/>
            <a:r>
              <a:rPr lang="en-US" dirty="0" smtClean="0">
                <a:latin typeface="Californian FB" pitchFamily="18" charset="0"/>
              </a:rPr>
              <a:t>Bring your notebook, blue/black pen, colored pen, highlighter, paper, EVERYDAY!</a:t>
            </a:r>
          </a:p>
          <a:p>
            <a:pPr lvl="1"/>
            <a:r>
              <a:rPr lang="en-US" dirty="0" smtClean="0">
                <a:latin typeface="Californian FB" pitchFamily="18" charset="0"/>
              </a:rPr>
              <a:t>I will tell you when to bring your literature books.</a:t>
            </a:r>
          </a:p>
          <a:p>
            <a:endParaRPr lang="en-US" dirty="0"/>
          </a:p>
        </p:txBody>
      </p:sp>
      <p:sp>
        <p:nvSpPr>
          <p:cNvPr id="41988" name="AutoShape 4" descr="data:image/jpeg;base64,/9j/4AAQSkZJRgABAQAAAQABAAD/2wCEAAkGBxQTEhUUExQWFhUXFxwYGBYYFxccGBgaHBgXHBcYHBocHCggGB0lHBgXITEiJSkrLi4uHB8zODMsNygtLisBCgoKDg0OGhAQGywkICQsLCwsLCwsLCwsLCwsLCwsLCwsLCwsLCwsLCwsLCwsLCwsLCwsLCwsLCwsLCwsLCwsLP/AABEIARMAtwMBEQACEQEDEQH/xAAbAAABBQEBAAAAAAAAAAAAAAACAAEDBAUGB//EAEUQAAIBAgQDBQUGBQIFAgcBAAECEQADBBIhMQVBUQYTImFxFDKBkfAHI6GxwdEzQlJy4cLxFWKCkrIkQyU1VGNzs9IW/8QAGwEAAwEBAQEBAAAAAAAAAAAAAAECAwQFBgf/xAA9EQACAgEDAwEGBQIGAAQHAAAAAQIRAwQhMQUSQVETImFxgaEGFDKRscHwFSNCUtHhM4Ky8TRDU3KSosL/2gAMAwEAAhEDEQA/APOsxr3lFHHYzVXYKwV+NDiOwwBzmjtCwifqaO0LEWooBs1FBY1FAmKaSQMaaYh8vWq7RWODRQDUwHmkMamwQLOOo+dTaHQhcHX8DRaCh+99fkf2o2GNn9fkf2osRIj/AFrTtCJO8B6UwCD/AFrRQWLvNdqTQWVxz9amIhNViOk4V2Fxl9BcCKinUG42UkciAATHqBXg6r8SaDTZPZyk5Nc9qujqhpcsldV8ytxnsli8MC1y0Sg1LocygecaqPMgCt9H1zQ6x9uKfvej2f3JngyQ5RhqK9YxHigBUwHmpbAAjr9fvSV+QDUUwLeD4XfvfwrNy4OqIzL56gRWOXV4MG2WcY/NpFRxylwmSPwPEKrs9i4gtgMxdSmhYKIzRm1I2ms49R0spRjHIm5bKmn8fHH1G8M0ra4KGU+Q/GutWRsN3fmartfqFjm0Og+NHYh2xBQKdIQ8UwFFS0Mdl289fr5UrEMKNwCFAIRFFCEoooABTiI1eyS2zjcP3sZO8EztMHJPlny15vWXlWhzPF+rt2r7/azbT17SPcdw2Et4y/ikxwxC3Fa4UbxrYsWU9xxrlJOpkgzXx6yz0GnwZNF2OLUe7hznKXK9VX97nbSyuSnd/ZIx+yPf4awMZevvawxjLZjMb5M+FUYwoOvi0MAnQa16XWPyurz/AJLBiUsvmS91Q+La5a9P6meHvhHvk6Xp6k2C4lwu8GzWEw1xmJ+8S7etkf8AKLbrl+QA5TSy6XrWClGbyRSr3XGMvr3J39wU8EuVT+O5S4lhMDdxuGt4NS6OwW6s3VTUgSpbxCBmJjTQeddOm1HUsOhzZdY1FxVxezf1S25pESjilkiofUo9ulsJijYw1tbaWhlJGrO51YkkkmNF12Iaun8PS1ebS+31Mm3N2vRLxS+P/BGpUIz7YLgwFWK99I5wWYdRQ6XIVZ2H2cdnkxLvevrNi1ybZ3iYI/pVYJB3leU18r+JusZNHCGDBtkn59F6r4t7fA7NLgU25S4QF7iWO4hdf2bvRbTVbVtxbVE2WfEuY6eesxArTFoendMwxlrGnOXMpbtvl1yRLLlzSfZx8DWs4Tifst/D37N64HVe7LPaYoQ4LSxuTBA89R5muCc+jLW4dTp8kIuLfclau1SpVV2apZ/ZyhJNkXYbCYXEWL5uYZGbDoGz95c+8kXDqAYWMkaVp+INbrdJqMXsc1RyOq7Vtxw/PIafHjlB90eCp2fu4PGXlw74MWTcDBblu7cJVgpYaMSIgNuN4rp6i+o9PwPUxz+0UauMoxVrjlbk4ljyy7e2r+I3Z/hCJxE4PEWUugsVzlrgIARnUgKQPEMsgzFPqPUc2Xpi12mm4bXVJ3bSp2vDDFjisvs5KzRvHAJj2wtzCW0tg5e+N24IOQMCwLQBOm/MVx4n1XL0+Orx525Pft7VxdOn9y5exWRwcfqefhTG+sdK+yV+pxHpHZDs5gr+Htd9ZAvujMo766DcVCFNwgEBMzHYDbavg+s9X6jpdTNYcl44tJvtXuuW/b8aR6GHDjnFWt/mctwrhyXcdZtXEKI1wq1rMTl8dz7vP7xgiJ3r6XWanJh6dPPjl3SUbUq543r+hyQinlUWvJ03Z7hOAxV3EIMIVWz7re0XiXEsJIzQvuzud6+d6lr+q6HBhyPMm8nK7Ftsnz55OnHixZHJdvHxMFlwt7A37tvD9xdtNaiL1xwRccDZvINy6V7Klr9P1DDhyZe+E1O/dUacVfi/gYf5csTklTVeTmmPp+NfSdpy8jqfL5H96QiAbUkAgaGM3MBxC/iXsYW5fuNZe4iFS7RBcAjqdDpO2leNqdHpdJDJqseOKmot3Xmv74OiE5Tag3sb32r4k+1W7Q0S3aBVRtLEyY9EUfA14/4Owr8rPO95Sk7fyr/k21svfUfCRYTH4O3hMHbt2LF83iq3wSO+VzlkwPEDmJhthCxuKweHqGbXajJkyTgsabht7jS+z2588lXjUIpJO+fUXYXggt47E3WYd3hDcRXbbNLKGY+SBp6SKX4h6lLN0/Djivezdrpc1s3+74DTY1HJJ+EWMaUbhDm1bk38QFtswHeXnN4A3GnZ2ZXgbAQOVYad5sfWoQyzpY8dyS/TFdu0fjSq35ZU+14PdXL/AKiwfCL2DvWbWHtqXGV8VjLiju7ayC1q2zaL4QSeZlfhefqGPqOLJmzzahuseNP3pPxJpbvfjwtwhi9k1FLfyzle3WPs38bcu2QMsBc8RnKzL+h0HnlmvoPw9pNRpdDGGofvbv4pPhHLqZxnNuPB2fYS4G4RiRb98d9PXMbYK/hl18q+U/EcWut4ZT/T7lfvv9zs0z/yGlzueXLPIx6fvX6NKCltJL+Ty0/Q9A7KMf8Ag/EJJP8AEGpJ/wDZTrXw3WscY9c0iSX+n/1M9HDJvTz+v8B/ZVbz2scqkSyIo15lbwE/On+MJqGbSyfht/eIaNXGaRHwDs6cBdXF410S1bByZWzl3ZWUAADXQsfgPONeqdXh1PA9HoU5TnV2qqN27v6E4cLxS78nCKnZzintPGUvQRndyF6AWXVR6wo+M1v1LSfk+gywXfalb+PcmxYp9+oUv74Ju1vHrdvGX0ODwrkMAXdWLt4VMk5hrUdD6fmyaDFJaicU1wqpbvjYefLFZGu1HPPg7l/E20FoWmvlCqKPCquBDAE+7llvnX0C1OPTaSWSU+9Y07b5bXh/G9jn7XKdVVmjxDtALXEFu2T93hytq2o52rYKMo/ulz8R0rz9N0l5+lyxZl7+W5v4Sluv22NJZu3L3LhbfQ0ftJ4cBdt4u1ravKCGHJwMwaf+ZSCPMNXF+FNW54Z6LN+rG6p+l8fR7fVFauFSU1wyb7J/fxX/AOJfzesPxpFdmn/+9/8A8laLmfyX9TgFGg9B+Vfb0m7OBcDmgBAVL4CiNTSQCimAVt2UhlJDKQVI3BBkEehAqJ44zi4S3T2fyY02naPQsbx7h/Ebae1s+HxCiM6qSOpAIDApOsNBGsHcn4bT9N6r0jNL8pFZMT3pv+3fy2Z6EsmLNH3tmYwxWBwZ7zDNcxV8fw3uLls22/ryEAuwnSZHPQ16rw9T6ivZ6iKxYvKTuUl6XwkY92PFvHdkvFuO2bfDkwti4bl262fEsA4knxMJYDMScq+imd6x0vTs+XqctVqIdsILtxq142Tr7/MqeSKxdkXu+TQ/4/hreH4X94G7hle7aCtmDZCGaYjwszmOekVw/wCFazNqdc5Qa9omoSbVc8fVJK/Bp7aEYwp8clftUuHxF83lx69w8O9o94bikKq+C1ESQo1aIO8gV0dHlqtJp1glpX7WNpSpU1vzLnb7kZlCcu7v29DjsU6M7G2rBcxyhjJCzoC2xIFfWYe9QSyU5Vu1xfwOSVXsbXY3tG2CvFiM1pwBcQakgbMJ0kSdOYJHQjyOu9IXUcKSdTjvF/0+T+xtp83sn8HyaGL7H275L4DFWXtsZ7p3yXLc/wAsRJA8wDtvvXBp+v5NNFY+oYpxktu5K4v47f8AZctOpb4mqNbC4e3geG4rDXb9g37odxbR80SiqAdN/D/vXmZsmTqXVdPqcGKfs4NJyary3f3NUljwyhJq3ZH2BxOHsYe/3uJtK19QAvilIFweLw/8wOk10fiLT6rU6jF7HDJrG93Wz3T2/YnTyhCLuS3A4JjMP7JiOH4jEWsog2bwnJJAbw6A+FxJ65mFV1DTapazD1LTYpW9px8+m/zX8Cxzg4PFJ/Jmd2QsWrGNFy5irASyfezNFzPbYeCV1gtrMV39cy59T0948eGfdNcV+mmud/2JwKMMluS2LvGuF4bE4y5eOPwy2nYEgOe8AyqCBpE6HWdPwrl6frtVotBDD+WyOcVXG12ysmOE5uXcqNHh2Jw3teJxQxWHRsrWsMHb3cqLbS4Qd1hdI3DNXHq8erWiw6R4Zu2pZGlzbtpP133+RpCUe+U7XwOfxnazEI7IDhbkGMyWbZRvMHKCRXt4OiabLjUryxvw5yTXz3OeWeSdbfsdTZ4haxXDzZxWKwiXWGa3ldVyaBkzJplIMggcq+byaTPoOprPpMWSUVtK03frT8+qbOlSjkxds2r8FXsFbs4Vr7XcXhfGuQZbw/lJ8XiA010Ndf4jy5tbDCsWDJ7r7t4vzXpe+xOmjGDlcl+5wmPw3dObee2+WBnttmQ6A6NGu8fOvtNLqFnxrIk1fiSp/VHDOPa6KpNdVozBA1pOmgIUFShhCgBE0gDwWFe9cW3bBZmMKo3Y9PQc/wDFY580MWOWTI6jFW2XCLbpHYY7g2CwGVcX3mJxDDMbNpsttB1LSG+M6/07T8zh6n1Dqjb0KWPGnXdJW38l/fzOqWLHi/Xu/gXOzVvhWLxCW/ZXtXDJUG67W3yiSplp2kxAmDryPN1WfWun6eWX2sZrZNqNSjfkrEsGWVVX1OExVuLjgCAHYCeQDECP819dhnKeKEn5Sf7o43s2XOHcAxN9S9my9xQcuYREgAxqd4I+dc+q6lpNLPszZFF1dP0LjjnNXFEXEuGXbDBb1trbEZgGGpEkSPka002rwamPfhmpJeUTKMo7NUXsJ2ZxdxFe3YdkYSGEQR13rmy9X0GLI8eTLFSXKbKWHJJWkG/ZLGRJwtyPQfvSXW+ntpLNH9w9hk8xKPDcBdv3BbsoXciQFjbmSToB5k9K79RqsOlxvLmkoxXl/wB7kRjKbqKNbiXZDF2LbXLttQiAEsHU7sFiAZmSOVefpev6DU5I4sU7lK6VNcK/Jc9Pkim5IocP4HiMQC1my1xVMEiIBiY18iPnXbqeo6TTSUc+RRb3VsiGOct4qy3/AP5HG/8A0135D965v8c6d/8AXj+5fsMv+1mfh+EX3uNaS1ca4olkynMoEakESNx8xXZk1mnx41lnOKi+Hap/UhQk3SRYv9m8Wilmw90KoJJKGAAJJOmgArDH1TRTkowyxbfCtFPFkXMWZ+Fwz3GCW0Z2OyqCWMAk6DXYV2ZcuPFFzyNJLy3sQk5bIvYrguJtgu+HuqgVZZrbgDRRuRA10rnx6/S5JKEMkW3wk0P2U0raZnxpXWSxAT6UhDOKLAQNMkrpUooKmwBY0rGegfY5hFN+9cI1t21VfLOWk+sJHxNfFfjfPKGmx4o8Sk2//Kl/yd2ginJy9DB45jbbcSvviFZ0F51ZVaGKpKKAeUZV6c+s17PTMGTF0rHDTNKbgmm91b3d/uYZJKWVuXFm72cXheIxNu1bw2ItuZKub7jKVUtMrckHTcV43VZ9Z0umnmy5ccoqrXbd20vMaOjCsMpJJP8Af/s5/tfhrNrF3LdhWVUhTmYsS27EEkmNRv5173Q8+fPooZc7Tct1SrbwjnzqMcjjE3+ynEF4fh1xFwScTdCqsnSzbP3t0DmZMf8Ab1rw+taSXVdU9Nj/APlQbb9Zv9Mb/vyb4ZrDBSfl/Yg+1Dhfd4kX1k274kHUgOAMwHQEQw9TWv4S1qy6V6eW08b+z8/R7fsTrINT7lwyvwHj127ieH2gXS3aNu3lDnK5zeJ2AiZECDMR51t1HpWHDpdZnaUpT7pW0rW2yXyJxZZOcI+Fsafa3jl3DcVZ1Ziiqs2s7BWDWgCI93nMxuBXndD6Zh1vRoxlFKTbqVK01L15+BtmyuGZv7EH2XhWXFYfvO7vXbQW240bQOGK67glTHl5ab/it5IPT53HuhCTcl48c/cnSU1KN7sr47hOLwGHxNu5bL2rwT7xGm2hV82YiJEjSWA5amunT6zQdU1OHLhmozx37rVSaaqvo/mZzhkxQlGS2fkrfZ7iHXH4dRccKzNmUMQrfdXIzKNDy+VdP4kw45dPyzlFOSSp1uveXD5FpZNZEkdVxDg+PbiRdb7W7Juq4nEDLkGWVFoNOsEREa183ptb0uPSlGcFLJ2tbQ3t3T7q8bb2dMoZXl2e1+pk/adfvJjBcRblkd2LYuAsveEFmMMp1GoEHXw7bV6n4UxYcmh9nNxn719r37fo+DLVyayWrRf7LccGPw7YDE3GW6VPd3QxlwAdDtmYCZU+8s9Ca4Or9Ml0nVR6hpoJwv3o1svivRej8M0xZfax9nJ7mRwvs02FuvexjNas4dt1JU3mI8KWmBBIYESR1jTxZfX1nW8WtwxwaNKc8nhpNQXlyv0/7MYYHCXdPZL7mV2j7Q3sTcZmdgjARaV2yAQCBEw2uskan4Aer0vo2m0OKMYxTkt3JpW38/HwRjlzSyO2/oYwFezsYh3FE6EUqAY1LQCIpDKgqEIeaoQwbn15flUvYpHY/ZhxdcPiitwgLeUJPIODNv0Blh6sK+Y/FfTp6nRe0grlB39PP/J16PKozp+Sr9oXCmsY66SIS6xuI0aHNq49QxOnQjrXR+GtXHU6CCT3gu1r5cfYz1UHHK/iH9m3/wAxs+lz/wDU9L8VUulZf/L/AOpF6T/xUB2gwTX+LXbCTmuX8ug2lRmbXSAsn4VPS9ZDS9Gx558Rhf34+r2DJjcs7XxN7th2bvX7yiy+FFizbW1aV74BAUeIlcpgzI35CvG6L1nBp8MpZYzeScnKT7X54V+iRvmwuT2apG3a4JdxHCzhbrWWv2h901tw48P8KTpGkofLWvKfUsWk6stXhUlCf6k01zzt9zV4nPD2vlHnfY9T7dhpJ/jLpAHPYzrX3XWpN9OzO9ux/wAHn4K9rH5mj9py/wDxC7qfdt/+C1534T36ZD5y/k01f/isxrnB7iYe1iZOR3ZQVYyjoTAboTBII6V7ENVhy6iekd90Um0+Gn6evxMnFxip+p3X2c9qMRevezXj3yFGIZhLrA2Yx41Mx4pMka18j+JehabTYfzen9ySa2XDv09H8js0ueU5dkt0ZfDMGtrjqpaI7tbzwABA+5clR/axI+FehqsubP8Ah55Mr95wV/8A5L+UZQ7Y6ml6/wBDG7eofb8Top+89D7i+ten+Hoy/wAMwpen9WZaivaM7DCXzd4A7X5bJmCEmT4bkW4POD4PTSvmMsfy/wCI4x06q67kuN17323Ote9p/ePMva8hzK2Rl8Sn3SGGoInnMV99kWPJBwnw1TTOBWnaPSftguHPh1k5crmOUyomOsaV8V+CscKzyS3tL6b7HbruYnnFxNdNNB6e6OVfdJeh54PeEe98xt/in3NchXoS2ng1RNhtTGBUgmQJUJANcA5/H0oHQ4Xmfl0FCTe4fActy3PT96u0hUdbw3tvcFoWcXZt4u0IgP74jbxEENHIkT518rqvwzF5Xn0eR4Zv/bx+21fx8Drjqtu2atF7DdtsNhzmwvD0RzoXLDNHSQpMfH4Vw5fwvrdUq1eqbXhJf8tGi1cI/piUsJ2tS3i72KGGzPcJyk3iMilVBAAQgnw+90MdZ9DL+H8uTRYtG81RhV+7dtPbzx8DNahRm51yc1isjOxtpkU7IWLkaa+IgFtevWvocMMkMajklbXLSpft4OdtN2jc7IdpFwJdhhxcuNpn71lhNPDlCkHUTO+teJ1vouTqijD2vbFeO1Pf1u0/ob4c6xbpblk9qcP7SuIGAUXFLPpfcA3CQQ5ASJHi0jXNJ2rn/wAD1v5V6V6q4tJbwW0fTn5fsNZ4d/d27/Mpdqu0FvGMLgw4tXZGZxdZ8ygQFylQBy1GuldfRek5unQ9m8vfDwu1Km3d3uzPPlWR3VfUm7N9qxhsPdsPYW+lx82V2AUaAMIKmfdUjzrLqnRJ6zVQ1GLK8coqrSt/Dyi8WdQg4tWWB2ut2UcYHCjDtcENda41xwOiZth8Y8p1rP8AwLUarJF6/N3xjxFLtT+df38R+3jFVjVX5KPZjjtrCubr4fvroMo5usuWQQ2kEMTJ1Irt6t0zNrcXsceXshVNdqd1xvtVeiM8OSON9zVv5mhi+0uDvXmvXOHlnYyxOKuAEgAe6FjltFcWn6R1LTYFgx6pKK2X+WrX1s0lmxSl3OH3KvaLtW2JVLS21s2EjLaQ6aaAkwJgbAAD13rr6X0THo8ks85d+SXMn96/5Iy53NdqVL0Mnh9+wH+/sm7bggoHKSesgTG+lenrMefJj7cE1GXq1e3yM8binclZ0Pa/tPZxyicO6XUEJcF4+EEgsCoUBtudfP8AR+garQZG/bJxf6l27v5OzozamORcbnJXQwOhDCF30PujntvX03bNfE5tmB7QNj4T5iPx2NNSXD2JcfQXdldRqP6f1HT0pK48BsyRGB2/zWikmFUEBTFRVt7VCAaCWjSAOZAE7xr5QflWbaTp8FLgImetav3hLYdRV16CDilQCiigQBxKjdhUyyY48srtkyM8RtjmflUPUYhrHIH/AImnn8qlajF8QeORKuNRtm1q45Mb4ZPbJchNVvYBZaACApBRDfxSLudegqZZscdmxrHJkI4mo2B+vhWL1UPQv2T9QTxdean6+FL83D/aP2T9RxxS30NC1UHymHsn6li1jEbYxWsM2OXDIcJItvsvp+praiAGXkY+NFJ8hdERtR7hjyOo/wAVHZX6R36gh9dRlb10PoflU+fRj8E63J30+vwPlVRfqJlYNA+t+VF0hJWIAAeI9dZjXkf8Vm00i73Cit4qkQEDTsCO9fjRRJ/AVlkyOOyW5UY3yVLtpm1do9NBXJNyf6mbxilwQRbHn9edYXFGioPLKl+7YoDBaDlB00LRAOo+dLvV0AAtW32gHpVpRfBIy8PM6H8qawOT2E5UbCJAA6CvRrZI5x4oChAUgKWM4YCxKnflXLl08m7j5NYTXDK5tomh1PlXI4uLpm6pg+0J/R8zUhaCt4lDumk7jaqTXkCa3btNtoapJPyIurh2XLDSI1B/uY/rXZihkg9t0YTcWWAk611mIgKQDXEBEHWn2poCu6FdhmHQ/gPMVjKMo/p3LTTAAkjy1+e361LdsnwHZJAEHWPI8vMVpFXFWD5JO5q62JHNuKoCO4jfytHlArKcZP8ASzWMkuSobEMC65xOslgSOgIMfhXI8VSuW/wNe640v3OtwC4F1VkC6CGQAd6p/qyt74308/ITUlNr/Jq/j/HqjGLp/wCZZZe1g7OFuBLiF7oKhnthXRXb71Scs5cswCW12PTz4abNLUXljSW732+51zywWOobs5Xjdy3euKLFvKiqFD6hmgAZvj513zx98l2mEJdsXY9qzlECuyEFBUjGTbCoYIYUxAmo8j8CupmBB0npvVSjaoE6dj8Ft2Ld0DFJNrUZgolSdmPUDp9Dz/Y9j3OiU21sdd/wvAXrAUi0pEDvEBJdfCSQwBhiQRJBIBgATNcGfFqlP3U2vFcfY3xzwuO+z8lfFYnBW5DIndKDltQS11zuzc+gEwQJ2mB24NPKKc8z95/ZfBHNly977ca2RxZwYZiyqEU7DUxr6/hrWvsO+XuqkPv7VvuX0sMuWWkZdo6Ej9K6cON4/JlOXcT230261sQOiClYCcCqAjNQxoqpsfrlWS8i9A7Y0rWHAnyHVDEz0nwA2eldDGmm2nyCtcET4ZW5VnLFFlKbQK4NRsB8hPzoWCI+4sqoG1bRSiZttjlqGxAmpsdAxSsAxTigZIBTY0xmAOlQ0nyUn6EBwab5RUexgP2jCTCoNgKcccEHfJkoEVqvgQw7x0X+3/U1HLFYw2+vKqoVhCgQJoewyNzWUmOytbbw/XnWa8lEtvYVrH9KJfIRqtgBFACFDQxRUUNCFIB6oAgaLEDQCCpDGFABZaskWtK2A0mlYwgaWwUPNUkgFVCDuDUeQH4if1px2EEaTY6AmlYAGk2JDRUMaRUsaioRRJa90eg/KtY/pQnyGKYhyKdoBgalsB81FjsGigsKkFhimtgFNFgCTSoLGLUgsNWqkxDxTsBTSpBYkNJxTGpBTTSoLHp9zCh7u4/tX/wWi9hAsf1/SkhsCaBWIUBYppUMr4caVnEBWPdHpVQeyCXJKBVsQxNTdcgKJodsY+WluAgK0UXQrDAqqEIilYIQWkMWWpbGgMtLYAxbnmapwTJsbuiP5j8h+gqe1+GVsOAfX69aPeQbDFuv184pdzHQ8j0+dPuFQQFMCS9v/wBK/wDitK9goEjT40RYNABa0EPQAgKlgVcOf0rGD4GNZ90elXB+6gfJKpqqEFFCjvYWPFUAjTS3EzT9lX2XPHizb/EiKx9pL23b4JvczgK6Sx6jYBxQgGNS+RoGhJIVh5qboQVFIYiKVFIamTYITpp+Xy/aoca4KTGZBz+Y/Xn+dTXqMO/MiDIyr/4LzFCuthAm5oJ01OvLZef7xTvfcH8BTWhI00AI7VLGU0MD4VklSsZNaTQelaxjSRLe4YFV5EPFDGNNJDCFWtiTctJOAbycfma41/8AECfJiqK7nyUPyrNjHFKx0MFoEIpSAFadIRI0elLYdAz5GhP0GOtUIkQUAhEUDsDEpop2OX/UwH4RUqPoKyPNA1678tvw250m/UPkMbfTT8vlScfKCwTcjfTz5f4+NNSrZhXoSCiXAFW2NB5x+k/hNSuEhFgit0SIUmCGNStyrGApgEBVMDZa5/6IAMT95qOnvaefI1yw2zuxP9RlGuoYopSGhJSVCsdjRyFkJvKJ1Gm+o0qG0vI6YkadtvramrfHAuCS2wk/L8J/WqilYNhsvSmFggGgAwdP9v39flUd8rqhpIDNVL4iY99tv7R+tNUSJDofUfkaGNEeUj3fkdvh0/LyrNxa/SVfqIGSRz5g/Wooi09hNegwtke7t0O3w6elTJNfpKTvkgsDb0H5GiK4J9SeK3RIzVEmNIVPhBQ4FCGKrAt2747pkMyWBHQaa1k4P2ikKiFq0GATQAD3iNlJ85EVjPI4cRbLx41LmSRawuGLxoSOgKx8fFP5V4uq6nkdxXu/yfR6HpGN1OVy/av5Lb4RQYNlidgMikeubYD1ivLWWXNntPDiTpw+yIL+CAk5SnxUD4if0murTa3LB1F38Di1nT9POLco9vxtFC3cadhHWY/Cvo8GTLLeUa+p8lmx44uoSsmWdfwEfPWa2kndoxRIUaJytHWDHzo91+QsiNLt3sYyinuKgroEL0j/AFNQKiOzeUjQ8xEgidG2nepU4yew3FommnYIB7YO+hGx5j0ocVJAmwM5XRv+7kfXoayba5H8iGzsvw+vzpx2SF6k5rTgQIqVuMemwHmmgGBpgFNFgOTSAEip7hhrVWAVvEFNVMfl8q5s+kxZV7yOvTa3NgfuP6eCd+K3iNCg/wCk/vXD/g+O9meiuvZ64RVdmYyzFjynQD0A0rvwaPHh4R5up1uXO/fYM6n65V03uzkLvDyJJK5wqs0DWfPbbzqXNdu4mi1hOIOylbhmVIzEE8ucbgAjXlpyrnelhF98eb4Kbszu431PzroYJjC39GqXADYqyGUA9OX9zfP40pQU1TBOmVbqNAJI0YQQNtHGYj0PL8qxlGSat8FpoktXtQszpIO/zitE1fa3ZNbWWMvnRuiQal20NFbDbD0FVHhEsNjTAYGmkKwgaKHYNV4AdjRQMlS4mRpDZ9Mp0yjrNS1LvVceQI81NjHrOhjiqEMRP4/gJ/SkwHmqTAJadgMWAn65VKdXYFnhUM8ZyAVbYkZvCcqjlqYrPJSjcVbsHfks4NiFjMdO9lMu33aS0GN4A/6aJqLybqto7/V7FX7nP97FEMdNG+Vb2iR+88j68qVqxg3NVHqRP/af9Rp3fBPA1tdD6j8jSCyO7ZDSNBJ18/XrRLGpLYalTBtkro0DWF1maiLaVS+g3T4Jc1J7ElXDbD0FOHCB8krVSoQNWIegY0UgCosY4Wi0A9S2MRFCBhKKaAG5SaECzUnKh1YyuTt8/r9KlSbew6okCczrOnkPP/NVVch8izw64q3VLywEkgAbwcpjyMGpmpV2xe4mti1wm27syq0N3btMbiII/Hfzo1EoQiu/fdCXBXv48sqqdcogAb/H6FbbJsEiuATqd+lJxfkdokvsFtp/cfhJReQn5VLl22/QKsjTW3MnUjp0Om1C38i8gBPM09/UY1wA6HpPn0/epl72wLbca0IABM+dJJpUx8siww8I9BUw4QnyywU0rZEgRTsQstFjFFIB4oAUU+1DQppbIYDXPqRWcpBQSt9R+5FEWwYxUnn+v6RTp+QscKPl+H7UqQWyRRTWwMTnaY6fOKt+oIv4HF/+pV2XNOclVGpkRoB61hqE3Gk6H4JMEFa4mpUZWzHT3irmN4ymAKc3NQd77qvltv8AMml4M+/cZrkwBMkhR4Rty5RrW7bUkkJLY7PAdl8KMG167f8AvIJChlEHksEEkk8geflXDl1WaOojijC4vl+hrHHFw7r3OTxFoqEMEhWn4C4G+JgE11Sg/e2IT4IrK/cj+5R8lP7inFcfIXkjptMojuptvvUSBD5aW4WQ4YjKNthSx1SFLlkpujrWtolJg955H5Ur+AUPLdPr8KN/Qew8N5fXwNOpBaEUPX8/3p9vxCxd3RQWMyfH11qXGx2FFLtCxwtUhD1NsYBUTM69OtCirsL2okX5VQCj4fn86aViui7wJSL6ZPe8UE6x4TNZZoQ7H3vYLZscNNoC3nUasD7pJJKmGBEmCQxA0gaevPJ5FdPfw/hfHz4v1LdOKrjz8zJwtn7z3oz5QWLQIbm0AmNid668jklcVv8AKx4lB/q4VeaJrJUFZ8tAZJ2kAxvv6VcJvtd87+KHkik128Unzfjc77jmOsPhBh8LluOUgWoBuqAQW8HvDU7gda8PS4s8NXLJmlS+ezLyOLxpRR5mhJttIgK4jzlWnT1UV7MZ3I52qojArVoREgI36A/OT+UVzxTLbDFNiKuEQZRoNqMcV2oUm7ZZNbJImxhVNCHpANUvYdCpWMYU0wCqthA6dam0G42b6NTY0hFframkMX4UvIw1+vo0xDhxOoVvJtR8qUk3sO6NHglmWgKSSPekDLAY7nbNEVnn7YRuX7Evc0WUIQUQxmBE8jpLsYnNGb0Bbaa44v2i3krrf/qvFnQ4vdVt4/v5EGEvjvJKhodZWQA0E6agg6DmPnW2d+6lF+HvXw+39TfTQuMo16efj6eSazZy37RUkHvbakAtIGZRoYJnbSDyrkllfazrzYO2PcvRL1/v5E3YbE38Pdu3mDPZNqMxn7wgBlyn+YL4genwNeb1GK1EOxy3s8/Hl9nukUu0GI7w37hPv4gc9h3ZIHwmvW6fJ+yXd4VHM33OzGYgRrOkmAdD0219RXoxltuOiEPJ5+6vI9KiIMkDDrQIrYT3R6CnBtQVegn+onq4t1uJocOOoqnIEhs1LuQUCSamyqGJ6n5UrHQObyNIKFHoPzp7g6DC+v5ftR2iGA6QKpKhWER1/amog2EulVSEOaGhov8ADcMty26LaL3iwhoMW12BmQNSfkDXLJ72KV38DX4T2fawc11yFYTAGpifPYH4/OufNlpUtzoxYfaptfsW8SM2hXKCcpbfKNNDG+kaVwPKocPi+NuT2cWmdVW9FPh2C+8HiM51gqJnUfynRjrsd+dLJqu5Jeif8HTDRuEZSe3BYvpkui1rKuAS4U7NswJy6jTprXLHJ3U/U01Eb08mv9vPJ6Jw2zYXDKhCBRb1EAQNm89TPxNfOaqeR5nKPrt6Hj41Ds39DyPjlyLlxACRnz6x/TC7nmDX3HS23h3PLqmZYn6j9DXqCIrG2pPIa6bD/es4bItkpFWIp4MeEelZ417qCXJYy/Wn7VrSFYPxpWgH+dA7GyeQooVjn6imoiscAUUh2EDVr4CY5NF2KhitJvwhBLbNCUwZYS1ozZSVWJPIZpyz6wflWeTutQtbgkwsPZDMAxCBj75BIE8yACY2+dE5uEG171eDWCT2Oo7E4wYa6xK50YRHgGuYBIzkQJkn4cpryOoTlPFJQdS8f2j08eitKfjyd92jwecW2QFmUBcoiArRDEDXQjcdT0r5fSdRnibjme3N+rO3TxjGT8HC8TwV23eNl08RGZSssrA7HTUayNRuDy1rsesx5cfdHZfsevpcuOTtvggsYB1cFLedxPeWspOXUBiyx4t5gdRsRWbzxS3dL1OrIsbW/D83/BpdnOzbXj3oYKEYeFg3i0JaZ1ImPEN/F0rm1Gujjfbzt+xxa/NDteOPlGz284gO5t5Ac3erBjb+oaddflUaHDkTt8UfLaucXGlyefcRwZdywDwQoJFslSe7tnfT+o+mXfWvrNDmUI9v15o5u20im+EiP4mokfdeY0nN0kz5DrI9ZZk99v3M2tyC9aj+reBK5evn0jTz+dxfcLghikxop4L3R6VniXuocuWWYH0K1JFP1FVaAVFiBJ8qLCh6Qxz9aUqAK9aysRIaOasGU+hGhqovuVg3Qy0cCsmQaa0oyUFbJZpYbAgDMTtB5frp/vXlajqEuFsjO3LZF7B8HzNbUW9X2n4yZ5bV5eXrU933cHdj0eSTSfngOzwTFtblrUZdAoK5tBIJ1gCBtv8AlUrruFS7e76nq4OnSjG3sytiUdSqsjCBswIEmZOpgn06Vrj1cJ3KLW56nsZUlRqdmuKth7hOUQ2WZnQCCY6SBE1wa2Ec6Tfg3Wk74drOtt9sFa4PubpWDooDGTlgnURGoivIloJVym/iYvps4x/UjMw/anLib1xrEKy5YVQLkpmIDHNHMg8uc6a1Lpz7Ix7rr9tzSWjlLCl3cepkXe0jPic1oGyLr2hch5BCwDOgEEMBPlv09fT9OxrEo5al23X1PNzRcU9zR7XGVtjmLinlzDCesbeWonlTxUrSPn8jOcx2OuWmhS0BQdDpmyqubwudxO+oyxXoYcEssY1svU7MLhDH3PdtcV/Uyjx+9/NfcQBEk9RpPLr8K9OOLEml2HOrab7uB+IvfYhbxuEkd4FMkw2zx5x+FdWH2FN469P+jOUJt1TKE1o0SUsC4Kb7CssWWHahyjKy0K3ogFx8Pr/FRJbVdFJ+Rk23pY49sauwluyVbfhLE6Tl0EmSCR0EadZ12NZZ9QsVL1HHG5BNY94TtoI1BMjnpAiTOsx50vzEdqF2+owsN/Sfka0WeJNqwVUnQA0/zGP1K7WWLOGYMNNZEDadep0HrXPqdSux1s/iGO3JUXLLa5QFAzEDNlga6Atzg8/X0rgnkjNe+2tvpx4+ng3WbIqikqXwXrf8nZ8F4X4LpdIWGKCWgEyGMMIjQQdZnavlOoaypqEJXvz8PB7OgxSclkmvp8+TseHYCFErlAAAG+kdfhXhTbbbZ2TyRiu2JKcHA+JrNtpoFmtmL2g4L3i5hOdZOskegE7/AF1ru0erWL3WdOHO09+DgrmJYMUW2wMmTmGx0gknX5V9DCpRu7O6OVN9qR0XYu+iG5nHiBtgGCw/ia+XONax1SdKvj/BzauTk0k/X+GbPFrVprRV8ijJeUMSm4uBliTJOh896xxSl3beqOOcrVN8uP8ABwfCkRWDM0ZCpGomQwPMiAYPxr6WEYpe5Vvk45xtM2uK8bS6hAQnVD7yjYnz5Svz51yfk5q6Z5ctHNmDxWzcJBZSqlVyhjB0GvPbp5EbV24Jzxwaju0zaODth2yOfxSnNHXlMfrXqK+25HBJLu2Ib+HYXMjmcubMM5YeAMSAVbaECyp0ERXM3GriufhX9Df3klvwTWMY4KszsZH8oUr/ADGMhAXQudIgEmNalXuorj1NJRxunN8rwc9hzGvOevnWKdbmTV7Gr7aIJ1Hl4YHTU12/nNjFYWDhbLX8wBBjWCQPz0B16VxZ9T5kzrw6dydRR0JwFtbbKIkwBIkrDAzpMHSPnXHg1uWM1fB25tDjcNuSDgFrWLqgS0kROgJ0mTAMDQbVnqtS5StBg0KcH3bGrjuHagAnUE9D855Vy/nJUdOHpeNs3uD8Gt+zM7ZiyvknMdiANgDMEztXJn6lnU1GL5V/3uVLpOGORRfpZqL2WVQcxBEiJytzO2m2inafma5H1bO1yStDp3tCLTMS/gFztbQGCYAJ5iTyXXSQK7I63LLGpSo2fQ8PZ39zLNzhFuJ7u3JBg5DzIOmbcgiBOwJFcb185Pdv9yo9IwLl/wAHZ8MsOUHugFdAAQBppsdPhFeTKcXNtWTPtx+6vBu2rfXp9b1pjxd9t8HFOW4N9YE1lnwOPHBUJWzJcffbGTbnUk7HnOg+c6+dRG2jrT/y/qeXdtSExRCwVdZkQRopJ/mjYH4yN9/p+mpywb+GaPNTv1JexWGZu8OoHhbcCALhHMEe8jbT59K21a4IjnW/9+DqzaBgOyEJ35/i25DGRMG2J0zdfhXDum680W5Rl/8Ar4Z5+cJcILAoV1bxXrcwYgkEhgfENDrvXuReFOmv5PNyZGm1H+hVxN0o2VioIj3XVhB1EESD8DXdhWOrj5OeWWT2YF7icgAksB7oJJA/GAK0Wng0/iZvO14MbF4zMfy5gfI7V0qdHM9yG3fdfEsgSBIgrMGBBUiYDaetTJqe0hq4rYmV1Y5ha1M+6WgarECZ0Abf+ryFLsdbP7EuVvcDBYdYBIbUbyo/WvPlJ3R6WPFFxTp/uT3WUDproSwipc5PZ8F+xjyufmXL3FlbkoMAeE6TETEbnesFD4nUptLf+/sUsFhkUpAOedSCZaeWXWZ0rSbbteDLFhUab58m8VW3lLJiFY6nMoUET4spPvAbfnXNKN+hvByt00WLXFxzyjq2Zv2MVzT078Hdh1CibWC7RWFw12011AzsCBmAEDeZ57Vzy0eSc4yS4tGssmN5ozcklRew/anAhVBZSQNfvV/f8a4J9N1Tb2JeRNusir6FLF9ocKbmdHRdQcpdSNBE11Q0Oo7Ox8G0dRjUO2U0yVO2lhdO8QCZnM7GI9I+NH+E5Ko55ZcDduZbw/2j4dP/AHUPmQ37Vk+iSu7MZvTS/wBRYP2pWh/Mn/bcP+mujF0vJDh/b/sxlh0z/wBbBf7UbZ/nT07u5/8AzTydLnkVN/wNYdKv9TIn+0m0wjOuv/2rv7VGLozxytP+C+zTf7mcVjThrtw3Hxdwsdf4JgegyQK9mMZRjVIh48bd97/YPB3MNbmMSx1nXD3P9MH8ameNz/8AcqHs42r+xeTjiDbEdQfuMVqG94fxCB8qy/LG3tsf9oxL+HsMxJxAmZ1sXh+ldinJLj7nBLT45O2/swzgrR09osxEaq3rz23oU5XdfcX5XG+JL9iC7w62Zi/hvgwX9K1jla8Mzlo4v/UiNuCA7Pab+24v71f5hehm+nvw0QN2fado9CDVLNEh6DKgW4Q42zfI/pWkc8fDMZaPL5Rm4bERy8qwcVYRyNKjouxvF7tvG4fuyVz3rdttAZR7qB1Mg7jnUygqG8kmuD0ntfxPJiMZZbidlLVxGtHDPYut3Ye2BIKL7wnMNedYxXwHG6VIxfskxYHtNq4bWHxeRfZ3vIuYFgxZTJDMYyaTOXbQVOWCa2ZeSeRpWti5x+zxa7i8LhMTawbM5cJiO6FxCmjOYcSpVRtpOnrUeyh28vb4ihkcU2jI46MC4xFnDZjibbJbtEpYt277m+lu4EW2gOgLRJ2k8qqOOvJ0RzZVV1Rdfshgval4Yz3/AGxkk4hSO5W73ZuBMhElco3mdRr0q3VkPNNx7vBW4d2N4ebGIe7dxfeYRUGJyd2EFwlluJbzW5YKUOvPSCafcyXKdpepHwHsrwzELfi/i3NlL15igtqptJdcWgM9uS7WwrHlry2A3JCcpLlHJ8Vwos3u9wbXDYDqbN50IbOqo5E5QM6sToOg9apPwzVKTW9fI9T45xXGHC8Mu28fh7DPh1e6L7qnfNFskx3bSN5iN6zqm1RzKLtqjkcTwPD37F3HXLzIzY02XVERrKs9zMzo5IZrQttIYgExtV78GynOLqvAuP8AZnA2cKl9MReJvW7r2M1u2Fc2mUZWjUFs0r5DWNqS7rocc0267SbBdleHXLOJvLicR3WGUZ7ptWhbdyNLaT4mMkCIG411FL3uNg9tK0qW5VTsvh7FvDHHXriXcSAy27VtGFq2xAV7pYjQzsuo13inv4L9rKV9qWxo8H7D4e/bxRV8S74a+9lktW7BLgXGVGTMwB8IBMka5onShtqiXnaaVLcgwXZDCn2/vLuJX2I5iFtWgWtkErox9/QyNBqPODfYbyT92ktzO452bS3awuJsXXuYfEtkCsiLfVg0MoAOVjo0axIA5zTT8Mccsra9Cbt72Wt8Ov2LYe69t1zu7C3MBoZbcEAuBJgwJK66mFFthjzSmuEQ9uez9jA4izaW7ddWRblxmS3KozQMgBGZoVyQY/l11MOFtbhDLKa4NjG9gMKt6zhxjGF7EWxcs95YHdtmnKrMryrHKeXz2pd0qsz9tJq62OFxuCuWbj2nAV7bFGHiEFSQYO0dDzEVoqo1Um90yLvLg5n4Fqew3LIinhr+m20/nWjhucEctKjY7OYy2uKsvfud1bt3FuFgjOfAysFyqZ1iJ5VMouthvO3sXPtD4pYv425iMNeNxbpDEG2yG2QqKF8WrzlmRFTCDqmJZWlQXDL9rHW8R7di1t4mbbWr94sQ4AdXtNA0WMhmJHpNEoNPZCWRrg6Y9urWAXh1i1e9s9mZ2v3FkKVcOotWy/vBVcxy8CDmQJ9m5W3sS5HNcUuYK3dfFYfGPcbve9sWBZdWR+8DgXWeFyLqPDJbTbWqUZcND736nTN2p4ceIDi/fv3mSTgu7fvO+FnugO89zJlg5v8Aap7JV2/cXdtRl8D7S4X2PiK4i+638cxYqthmW2Q7sIaYbMW8oEVUoPuVeA7iD7O+MYTD28Z7Rfe2+IstYVRZZwoZdbkrvqYy6bb66OcG6oO71OWOOcotk3rpsq5KoWYopJMuLeynxE6a6nqavtDvZ1vbXimDvYTBW7GJe5cwlruivcXE7yckvmbRYyba71EYSt2gU2uGQ4biWFHBrmFOIb2h7/tATubhEhFQWs8ZZOWc2wmjsffdbB3vkbtJxXD3OHYCzaxBa9hg4dTZuKD3pDGGIjwRHnuKIwdu0NZGnaZucV4zww4SxhreKuGxYR3eyMPeV8TfKNlZrmgQZj6axpAIlQlfA1lafde4NrtHw/HLhXxzKlyxaFm8jpiCLiqQRctPYIhozeFtJbbSSpY5LZDhmlDgit8S4Z7HjsKuKFlcRiFe0rYfEOEt23UqGIWWkL1kTrQ4TtB7a2myfs32h4ZhFxqJdQq9m3ati5h77LfZEYvddQPCrO5XJIgLQ8cnyDytlq72q4dexWFxBxXdWMPbBTCez3YtXAPdHdplZcwQkz/LA0Oi9lJbUXHNUWq3fkqcb7T4LHcPW3fuJZxKXGa2q2MQyhWJzAsc2rTn0bTwjkaFiknt/I4Zoxla4+JP2n4xwvFXziDic+XDd0lk2MQua4A4VmfKIUFw0DXT4E9nNDhnqPbXnkucR49w58ThMSMYXGFtW17pbF0Pda2WKwXUBQSRueXnS7JFRk+1xXk4XjfFBib92+6AG65aNdAdhM6wIE86rtaOyDxqKjyU7TWuakDqGYflTp+o1PEuY/cxMGo/E/nXSeISPSBAuKBjFBSYMfux0p0KwYoQEi2xFMBMgpMCUIOlAh8gigB4pgA50piGVtaQxMaYxkoExEUMR0XC8Db7g3Mil9dSJ/A6UIUmZzeP3oPwAHyFNjRTa2NdPqKktEVxB9etIBmFDBcD4elQ1Jl3EXCqyNyQJ30g9dtqdKiu+Xqf/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992" name="Picture 8" descr="http://www.clker.com/cliparts/c/8/d/3/11971496521193293336nlyl_subject_book.svg.med.png">
            <a:hlinkClick r:id="rId2"/>
          </p:cNvPr>
          <p:cNvPicPr>
            <a:picLocks noChangeAspect="1" noChangeArrowheads="1"/>
          </p:cNvPicPr>
          <p:nvPr/>
        </p:nvPicPr>
        <p:blipFill>
          <a:blip r:embed="rId3" cstate="print"/>
          <a:srcRect/>
          <a:stretch>
            <a:fillRect/>
          </a:stretch>
        </p:blipFill>
        <p:spPr bwMode="auto">
          <a:xfrm rot="839688">
            <a:off x="2000621" y="3721407"/>
            <a:ext cx="2222759" cy="2692611"/>
          </a:xfrm>
          <a:prstGeom prst="rect">
            <a:avLst/>
          </a:prstGeom>
          <a:noFill/>
        </p:spPr>
      </p:pic>
      <p:pic>
        <p:nvPicPr>
          <p:cNvPr id="41994" name="Picture 10" descr="https://encrypted-tbn0.gstatic.com/images?q=tbn:ANd9GcTjTNjgPfxG1cCyCk8CbjLJqQ8ZAC07E45GLtjReJn1Dc2VCJlU">
            <a:hlinkClick r:id="rId4"/>
          </p:cNvPr>
          <p:cNvPicPr>
            <a:picLocks noChangeAspect="1" noChangeArrowheads="1"/>
          </p:cNvPicPr>
          <p:nvPr/>
        </p:nvPicPr>
        <p:blipFill>
          <a:blip r:embed="rId5" cstate="print"/>
          <a:srcRect/>
          <a:stretch>
            <a:fillRect/>
          </a:stretch>
        </p:blipFill>
        <p:spPr bwMode="auto">
          <a:xfrm>
            <a:off x="228600" y="4724400"/>
            <a:ext cx="1430866" cy="1981201"/>
          </a:xfrm>
          <a:prstGeom prst="rect">
            <a:avLst/>
          </a:prstGeom>
          <a:noFill/>
        </p:spPr>
      </p:pic>
      <p:pic>
        <p:nvPicPr>
          <p:cNvPr id="41996" name="Picture 12" descr="https://encrypted-tbn0.gstatic.com/images?q=tbn:ANd9GcSOLmfK2ScL7wNGXDUmrTMoCmWiFS1b9nhPkWxbavASBXAfwIuxFg">
            <a:hlinkClick r:id="rId6"/>
          </p:cNvPr>
          <p:cNvPicPr>
            <a:picLocks noChangeAspect="1" noChangeArrowheads="1"/>
          </p:cNvPicPr>
          <p:nvPr/>
        </p:nvPicPr>
        <p:blipFill>
          <a:blip r:embed="rId7" cstate="print"/>
          <a:srcRect/>
          <a:stretch>
            <a:fillRect/>
          </a:stretch>
        </p:blipFill>
        <p:spPr bwMode="auto">
          <a:xfrm>
            <a:off x="2514600" y="1600200"/>
            <a:ext cx="1731299" cy="2085975"/>
          </a:xfrm>
          <a:prstGeom prst="rect">
            <a:avLst/>
          </a:prstGeom>
          <a:noFill/>
        </p:spPr>
      </p:pic>
      <p:pic>
        <p:nvPicPr>
          <p:cNvPr id="5" name="Picture 4"/>
          <p:cNvPicPr>
            <a:picLocks noChangeAspect="1"/>
          </p:cNvPicPr>
          <p:nvPr/>
        </p:nvPicPr>
        <p:blipFill>
          <a:blip r:embed="rId8"/>
          <a:stretch>
            <a:fillRect/>
          </a:stretch>
        </p:blipFill>
        <p:spPr>
          <a:xfrm>
            <a:off x="228600" y="1600200"/>
            <a:ext cx="1971920" cy="291306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atin typeface="QuigleyWiggly" pitchFamily="2" charset="0"/>
              </a:rPr>
              <a:t>Potty Time</a:t>
            </a:r>
            <a:endParaRPr lang="en-US" sz="8000" dirty="0">
              <a:latin typeface="QuigleyWiggly" pitchFamily="2" charset="0"/>
            </a:endParaRPr>
          </a:p>
        </p:txBody>
      </p:sp>
      <p:sp>
        <p:nvSpPr>
          <p:cNvPr id="3" name="Content Placeholder 2"/>
          <p:cNvSpPr>
            <a:spLocks noGrp="1"/>
          </p:cNvSpPr>
          <p:nvPr>
            <p:ph idx="1"/>
          </p:nvPr>
        </p:nvSpPr>
        <p:spPr>
          <a:xfrm>
            <a:off x="457200" y="1600200"/>
            <a:ext cx="4572000" cy="5105400"/>
          </a:xfrm>
        </p:spPr>
        <p:txBody>
          <a:bodyPr>
            <a:normAutofit fontScale="77500" lnSpcReduction="20000"/>
          </a:bodyPr>
          <a:lstStyle/>
          <a:p>
            <a:pPr marL="514350" indent="-514350">
              <a:buAutoNum type="arabicPeriod" startAt="3"/>
            </a:pPr>
            <a:r>
              <a:rPr lang="en-US" dirty="0" smtClean="0">
                <a:latin typeface="Californian FB" pitchFamily="18" charset="0"/>
              </a:rPr>
              <a:t>Go to the restroom before or after class.  You will NOT interrupt class to visit the  restroom unless you are ill or can provide at doctor’s note explaining a chronic illness.</a:t>
            </a:r>
          </a:p>
          <a:p>
            <a:pPr marL="514350" indent="-514350">
              <a:buNone/>
            </a:pPr>
            <a:endParaRPr lang="en-US" sz="600" dirty="0" smtClean="0">
              <a:latin typeface="Californian FB" pitchFamily="18" charset="0"/>
            </a:endParaRPr>
          </a:p>
          <a:p>
            <a:pPr marL="514350" indent="-514350">
              <a:buNone/>
            </a:pPr>
            <a:r>
              <a:rPr lang="en-US" dirty="0" smtClean="0">
                <a:latin typeface="Californian FB" pitchFamily="18" charset="0"/>
              </a:rPr>
              <a:t>-You will be given 4 restroom/hall passes for the ENTIRE SEMESTER.  Use them sparingly.  You will only be able to use them when it does not interrupt class activities and in case of emergency.</a:t>
            </a:r>
          </a:p>
          <a:p>
            <a:pPr marL="514350" indent="-514350">
              <a:buNone/>
            </a:pPr>
            <a:endParaRPr lang="en-US" sz="500" dirty="0" smtClean="0">
              <a:latin typeface="Californian FB" pitchFamily="18" charset="0"/>
            </a:endParaRPr>
          </a:p>
          <a:p>
            <a:pPr marL="514350" indent="-514350">
              <a:buNone/>
            </a:pPr>
            <a:r>
              <a:rPr lang="en-US" dirty="0" smtClean="0">
                <a:latin typeface="Californian FB" pitchFamily="18" charset="0"/>
              </a:rPr>
              <a:t>- Once you use all 4 passes, they are gone.</a:t>
            </a:r>
          </a:p>
          <a:p>
            <a:endParaRPr lang="en-US" dirty="0"/>
          </a:p>
        </p:txBody>
      </p:sp>
      <p:pic>
        <p:nvPicPr>
          <p:cNvPr id="37892" name="Picture 4" descr="https://encrypted-tbn0.gstatic.com/images?q=tbn:ANd9GcRHnk2wJANshqmDZ_QhF8iMwY0b_sG1DP1_jpydyv-vo9g5Y5f5zQ">
            <a:hlinkClick r:id="rId2"/>
          </p:cNvPr>
          <p:cNvPicPr>
            <a:picLocks noChangeAspect="1" noChangeArrowheads="1"/>
          </p:cNvPicPr>
          <p:nvPr/>
        </p:nvPicPr>
        <p:blipFill>
          <a:blip r:embed="rId3" cstate="print"/>
          <a:srcRect/>
          <a:stretch>
            <a:fillRect/>
          </a:stretch>
        </p:blipFill>
        <p:spPr bwMode="auto">
          <a:xfrm>
            <a:off x="5334000" y="2133600"/>
            <a:ext cx="3629025" cy="37433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QuigleyWiggly" pitchFamily="2" charset="0"/>
              </a:rPr>
              <a:t>Rules of the Game Continued…</a:t>
            </a:r>
            <a:endParaRPr lang="en-US" sz="6000" dirty="0"/>
          </a:p>
        </p:txBody>
      </p:sp>
      <p:sp>
        <p:nvSpPr>
          <p:cNvPr id="3" name="Content Placeholder 2"/>
          <p:cNvSpPr>
            <a:spLocks noGrp="1"/>
          </p:cNvSpPr>
          <p:nvPr>
            <p:ph idx="1"/>
          </p:nvPr>
        </p:nvSpPr>
        <p:spPr>
          <a:xfrm>
            <a:off x="63500" y="1600200"/>
            <a:ext cx="3746500" cy="4525963"/>
          </a:xfrm>
        </p:spPr>
        <p:txBody>
          <a:bodyPr/>
          <a:lstStyle/>
          <a:p>
            <a:r>
              <a:rPr lang="en-US" dirty="0" smtClean="0">
                <a:latin typeface="Californian FB" pitchFamily="18" charset="0"/>
              </a:rPr>
              <a:t>Raise your hand and wait to be recognized before speaking.</a:t>
            </a:r>
          </a:p>
          <a:p>
            <a:endParaRPr lang="en-US" dirty="0"/>
          </a:p>
        </p:txBody>
      </p:sp>
      <p:sp>
        <p:nvSpPr>
          <p:cNvPr id="40964" name="AutoShape 4" descr="http://pinterest.com/offsite/?token=285-802&amp;url=http%3A%2F%2Fmedia-cache-ak0.pinimg.com%2Foriginals%2Fac%2Fc1%2F2f%2Facc12f6e07eda488eeedc3bfeef0d83c.jpg&amp;pin=187180928235892215"/>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6" name="AutoShape 6" descr="http://pinterest.com/offsite/?token=285-802&amp;url=http%3A%2F%2Fmedia-cache-ak0.pinimg.com%2Foriginals%2Fac%2Fc1%2F2f%2Facc12f6e07eda488eeedc3bfeef0d83c.jpg&amp;pin=187180928235892215"/>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2" descr="Don't make the teacher grum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00200"/>
            <a:ext cx="2856341" cy="3200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 put my iPad with this meme under the projector last week when the talking had reached the outer limits! Wow! Instant silence with a little giggling from my sweet 4th graders! Hilario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359187"/>
            <a:ext cx="2819400" cy="32479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P03000525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DE63A63-8550-4F09-AFD1-7B28E53BF7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TP030005250</Template>
  <TotalTime>578</TotalTime>
  <Words>2102</Words>
  <Application>Microsoft Office PowerPoint</Application>
  <PresentationFormat>On-screen Show (4:3)</PresentationFormat>
  <Paragraphs>202</Paragraphs>
  <Slides>35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Californian FB</vt:lpstr>
      <vt:lpstr>Clipper Script Fat (Personal Us</vt:lpstr>
      <vt:lpstr>QuigleyWiggly</vt:lpstr>
      <vt:lpstr>Times New Roman</vt:lpstr>
      <vt:lpstr>Wingdings</vt:lpstr>
      <vt:lpstr>TP030005250</vt:lpstr>
      <vt:lpstr>Honors English 9 Survival Guide 2019-2020</vt:lpstr>
      <vt:lpstr>Eligibility for Honors English 9</vt:lpstr>
      <vt:lpstr>Supply List</vt:lpstr>
      <vt:lpstr>Books to Purchase</vt:lpstr>
      <vt:lpstr>How Do I Get My Novels?</vt:lpstr>
      <vt:lpstr>Rules of the Game</vt:lpstr>
      <vt:lpstr>Be Prepared!</vt:lpstr>
      <vt:lpstr>Potty Time</vt:lpstr>
      <vt:lpstr>Rules of the Game Continued…</vt:lpstr>
      <vt:lpstr>Sleeping in Class</vt:lpstr>
      <vt:lpstr>Rules of the Game Continued…</vt:lpstr>
      <vt:lpstr>Proper Heading</vt:lpstr>
      <vt:lpstr>Uniforms and Cell Phones</vt:lpstr>
      <vt:lpstr>Cell Phones</vt:lpstr>
      <vt:lpstr>Cell Phones</vt:lpstr>
      <vt:lpstr>Late Work Policy</vt:lpstr>
      <vt:lpstr>Rules of the Game Continued…</vt:lpstr>
      <vt:lpstr>No Food or Drinks!!!</vt:lpstr>
      <vt:lpstr>The Golden Rule</vt:lpstr>
      <vt:lpstr>Consequences</vt:lpstr>
      <vt:lpstr>Attendance</vt:lpstr>
      <vt:lpstr>Attendance Policy</vt:lpstr>
      <vt:lpstr>Make-Up Work</vt:lpstr>
      <vt:lpstr>Class Participation</vt:lpstr>
      <vt:lpstr>Writing Assignments</vt:lpstr>
      <vt:lpstr>Cheating/Plagiarism</vt:lpstr>
      <vt:lpstr>EQT’s:  End of Quarter Test</vt:lpstr>
      <vt:lpstr>Mrs. Cowan’s Words of Wisdom</vt:lpstr>
      <vt:lpstr>Mrs. Cowan’s Words of Wisdom</vt:lpstr>
      <vt:lpstr>Mrs. Cowan’s Words of Wisdom</vt:lpstr>
      <vt:lpstr>Mrs. Cowan’s Words of Wisdom</vt:lpstr>
      <vt:lpstr>Mrs. Cowan’s Words of Wisdom</vt:lpstr>
      <vt:lpstr>Mrs. Cowan’s Words of Wisdom</vt:lpstr>
      <vt:lpstr>Calendar and Email Address</vt:lpstr>
      <vt:lpstr>Parent Conferences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Honors English 11 Survival 101 2012-2013</dc:title>
  <dc:creator>Administrator</dc:creator>
  <cp:lastModifiedBy>Cowan, Michelle C/Davidson</cp:lastModifiedBy>
  <cp:revision>81</cp:revision>
  <dcterms:created xsi:type="dcterms:W3CDTF">2012-07-29T01:24:27Z</dcterms:created>
  <dcterms:modified xsi:type="dcterms:W3CDTF">2019-05-21T15:37:43Z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TC300052509990</vt:lpwstr>
  </property>
</Properties>
</file>