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96" r:id="rId2"/>
    <p:sldId id="297" r:id="rId3"/>
    <p:sldId id="316" r:id="rId4"/>
    <p:sldId id="317" r:id="rId5"/>
    <p:sldId id="322" r:id="rId6"/>
    <p:sldId id="319" r:id="rId7"/>
    <p:sldId id="323" r:id="rId8"/>
    <p:sldId id="321" r:id="rId9"/>
    <p:sldId id="31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008000"/>
    <a:srgbClr val="FF3300"/>
    <a:srgbClr val="006600"/>
    <a:srgbClr val="FF0066"/>
    <a:srgbClr val="006666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71" autoAdjust="0"/>
  </p:normalViewPr>
  <p:slideViewPr>
    <p:cSldViewPr>
      <p:cViewPr>
        <p:scale>
          <a:sx n="55" d="100"/>
          <a:sy n="55" d="100"/>
        </p:scale>
        <p:origin x="-1386" y="-37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1F277-ACA5-42D3-A9B1-55D8F96BCB00}" type="datetimeFigureOut">
              <a:rPr lang="en-US" smtClean="0"/>
              <a:pPr/>
              <a:t>7/5/2014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41E4E-D7CD-411D-8BF6-E444F94F97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1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3E741-6ECC-43F4-9E24-F5531D8CE890}" type="datetimeFigureOut">
              <a:rPr lang="en-US">
                <a:solidFill>
                  <a:srgbClr val="000000">
                    <a:tint val="95000"/>
                  </a:srgb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538E5-57AD-4A89-B2A0-501502406A85}" type="slidenum">
              <a:rPr lang="en-US">
                <a:solidFill>
                  <a:srgbClr val="000000">
                    <a:tint val="9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57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7DBEC-AC61-46CF-9682-7A9A847BDD00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E6711-DB5F-442B-999C-6F35CC4FEDC4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38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CEBD3-6743-4A92-9742-80A5D84CA0E7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F310E-DAD6-4685-92A8-B137A4BA71D7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32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2E8BF-2374-4889-B6A0-AF26742ED146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3D3FB-DF39-4086-8233-4C5C38B8CED4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10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ED38B-CD38-4F19-A9E9-26272A4B7782}" type="datetimeFigureOut">
              <a:rPr lang="en-US">
                <a:solidFill>
                  <a:srgbClr val="000000">
                    <a:tint val="95000"/>
                  </a:srgb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E4A05-F91B-4B2C-BF7E-F6CD67D2A9DB}" type="slidenum">
              <a:rPr lang="en-US">
                <a:solidFill>
                  <a:srgbClr val="000000">
                    <a:tint val="9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44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55EB5-1C25-4859-81BC-2615D64257CD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3EFBD-88AB-42DB-B630-75ACFDD239AC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7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3787E-A350-421A-B2FF-3BC3CA33C194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C2C02-08D3-4468-8CBF-42994F53D2AB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97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DE383-20BA-4A9F-891E-3A12112F9981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73222-85D3-4B29-93C9-622E1F28B861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356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E6C67-FBA7-4A5D-8092-383D9259C3B4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26CD5-2E6A-4480-B3F6-FDDBD1FC6D9F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75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A12D1-DCA2-40DD-847E-61B6BD7C93D5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A1A33-E9B3-490D-A95D-84395EC15808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85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B67C4-5795-4E61-BB22-718F1894EE2C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B9E45-203C-4CEA-B1F5-F52BB04142E8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99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B1ECF7E-A906-465D-9AF8-696B7D4A85DD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CC77FFD-8D8E-48B5-A632-89633249096B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28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image" Target="../media/image2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gif"/><Relationship Id="rId5" Type="http://schemas.openxmlformats.org/officeDocument/2006/relationships/image" Target="../media/image4.gif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gif"/><Relationship Id="rId5" Type="http://schemas.openxmlformats.org/officeDocument/2006/relationships/image" Target="../media/image8.gif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image" Target="../media/image2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gif"/><Relationship Id="rId5" Type="http://schemas.openxmlformats.org/officeDocument/2006/relationships/image" Target="../media/image8.gif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image" Target="../media/image2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gif"/><Relationship Id="rId5" Type="http://schemas.openxmlformats.org/officeDocument/2006/relationships/image" Target="../media/image7.gif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3124200" y="609600"/>
            <a:ext cx="59436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</a:t>
            </a: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Grammar on the Go!</a:t>
            </a: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" y="125849"/>
            <a:ext cx="2514600" cy="115416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Lesson 10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752600"/>
            <a:ext cx="8610600" cy="480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Make the sentence</a:t>
            </a:r>
          </a:p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corrections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in 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red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.</a:t>
            </a:r>
          </a:p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en-US" sz="4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lang="en-US" sz="4800" b="1" baseline="0" dirty="0" smtClean="0">
                <a:solidFill>
                  <a:schemeClr val="tx1"/>
                </a:solidFill>
                <a:latin typeface="Comic Sans MS" pitchFamily="66" charset="0"/>
              </a:rPr>
              <a:t>Write</a:t>
            </a:r>
            <a:r>
              <a:rPr lang="en-US" sz="4800" b="1" dirty="0" smtClean="0">
                <a:solidFill>
                  <a:schemeClr val="tx1"/>
                </a:solidFill>
                <a:latin typeface="Comic Sans MS" pitchFamily="66" charset="0"/>
              </a:rPr>
              <a:t> the </a:t>
            </a:r>
            <a:r>
              <a:rPr lang="en-US" sz="4800" b="1" dirty="0" smtClean="0">
                <a:solidFill>
                  <a:srgbClr val="0070C0"/>
                </a:solidFill>
                <a:latin typeface="Comic Sans MS" pitchFamily="66" charset="0"/>
              </a:rPr>
              <a:t>vocabulary words </a:t>
            </a:r>
          </a:p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lang="en-US" sz="4800" b="1" dirty="0" smtClean="0">
                <a:solidFill>
                  <a:schemeClr val="tx1"/>
                </a:solidFill>
                <a:latin typeface="Comic Sans MS" pitchFamily="66" charset="0"/>
              </a:rPr>
              <a:t>in your personal dictionary.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pic>
        <p:nvPicPr>
          <p:cNvPr id="8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3299" y="5429396"/>
            <a:ext cx="723900" cy="9652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6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>
          <a:xfrm>
            <a:off x="304800" y="1752600"/>
            <a:ext cx="8382000" cy="4775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33400" indent="-533400" eaLnBrk="1" hangingPunct="1"/>
            <a:r>
              <a:rPr lang="en-US" sz="3600" dirty="0" smtClean="0">
                <a:solidFill>
                  <a:schemeClr val="tx1"/>
                </a:solidFill>
                <a:latin typeface="Comic Sans MS" pitchFamily="66" charset="0"/>
              </a:rPr>
              <a:t> 	</a:t>
            </a:r>
          </a:p>
          <a:p>
            <a:pPr marL="533400" indent="-533400" algn="just" eaLnBrk="1" hangingPunct="1"/>
            <a:r>
              <a:rPr lang="en-US" sz="4400" dirty="0" smtClean="0">
                <a:solidFill>
                  <a:schemeClr val="tx1"/>
                </a:solidFill>
                <a:latin typeface="Comic Sans MS" pitchFamily="66" charset="0"/>
              </a:rPr>
              <a:t>   The locker room is know </a:t>
            </a:r>
            <a:r>
              <a:rPr lang="en-US" sz="4400" b="1" dirty="0" smtClean="0">
                <a:solidFill>
                  <a:srgbClr val="0070C0"/>
                </a:solidFill>
                <a:latin typeface="Comic Sans MS" pitchFamily="66" charset="0"/>
              </a:rPr>
              <a:t>sanctuary</a:t>
            </a:r>
            <a:r>
              <a:rPr lang="en-US" sz="4400" dirty="0" smtClean="0">
                <a:solidFill>
                  <a:schemeClr val="tx1"/>
                </a:solidFill>
                <a:latin typeface="Comic Sans MS" pitchFamily="66" charset="0"/>
              </a:rPr>
              <a:t>. The smell of perspiration, sound of whispering, and lack of privacy</a:t>
            </a:r>
          </a:p>
          <a:p>
            <a:pPr marL="533400" indent="-533400" eaLnBrk="1" hangingPunct="1"/>
            <a:endParaRPr lang="en-US" sz="2800" b="1" dirty="0" smtClean="0"/>
          </a:p>
          <a:p>
            <a:pPr marL="533400" indent="-533400" eaLnBrk="1" hangingPunct="1"/>
            <a:r>
              <a:rPr lang="en-US" sz="1700" b="1" dirty="0" smtClean="0">
                <a:solidFill>
                  <a:schemeClr val="tx1"/>
                </a:solidFill>
                <a:latin typeface="Comic Sans MS" pitchFamily="66" charset="0"/>
              </a:rPr>
              <a:t>Sentence Identification</a:t>
            </a:r>
            <a:r>
              <a:rPr lang="en-US" sz="17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  <a:latin typeface="Comic Sans MS" pitchFamily="66" charset="0"/>
              </a:rPr>
              <a:t>– Compound, Complex, Simple, Compound/Complex</a:t>
            </a:r>
          </a:p>
          <a:p>
            <a:pPr marL="533400" indent="-533400" eaLnBrk="1" hangingPunct="1"/>
            <a:endParaRPr lang="en-US" sz="17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33400" indent="-533400" eaLnBrk="1" hangingPunct="1"/>
            <a:r>
              <a:rPr lang="en-US" sz="1700" b="1" dirty="0" smtClean="0">
                <a:solidFill>
                  <a:schemeClr val="tx1"/>
                </a:solidFill>
                <a:latin typeface="Comic Sans MS" pitchFamily="66" charset="0"/>
              </a:rPr>
              <a:t>Type of Sentence(s) – Declarative, Imperative, Interrogative, Exclamatory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200" y="152400"/>
            <a:ext cx="2667000" cy="1169551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3-10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Sentence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2971800" y="609600"/>
            <a:ext cx="6172200" cy="685800"/>
          </a:xfrm>
        </p:spPr>
        <p:txBody>
          <a:bodyPr>
            <a:noAutofit/>
          </a:bodyPr>
          <a:lstStyle/>
          <a:p>
            <a:r>
              <a:rPr lang="en-US" sz="4000" b="1" i="1" dirty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 b="1" i="1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3800" b="1" i="1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Grammar </a:t>
            </a:r>
            <a:r>
              <a:rPr lang="en-US" sz="3800" b="1" i="1" dirty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on the Go!</a:t>
            </a:r>
            <a:br>
              <a:rPr lang="en-US" sz="3800" b="1" i="1" dirty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lang="en-US" sz="4000" b="1" i="1" dirty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en-US" sz="4000" b="1" i="1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Express</a:t>
            </a:r>
            <a:endParaRPr lang="en-US" sz="4000" b="1" i="1" dirty="0">
              <a:solidFill>
                <a:schemeClr val="bg1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8625" y="5257800"/>
            <a:ext cx="723900" cy="9652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89941"/>
            <a:ext cx="2159769" cy="13102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628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6200" y="125849"/>
            <a:ext cx="2667000" cy="115416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3-10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Corrections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0600" cy="5105400"/>
          </a:xfrm>
          <a:prstGeom prst="rect">
            <a:avLst/>
          </a:prstGeom>
          <a:solidFill>
            <a:schemeClr val="bg1"/>
          </a:solidFill>
          <a:ln w="19050" cap="rnd" cmpd="sng" algn="ctr">
            <a:solidFill>
              <a:schemeClr val="tx1"/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5400" dirty="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</a:p>
          <a:p>
            <a:pPr marL="533400" indent="-533400"/>
            <a:endParaRPr lang="en-US" sz="4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33400" indent="-533400"/>
            <a:endParaRPr lang="en-US" sz="160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33400" indent="-533400" algn="just"/>
            <a:r>
              <a:rPr lang="en-US" sz="16000" b="1" dirty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en-US" sz="17600" dirty="0">
                <a:solidFill>
                  <a:schemeClr val="tx1"/>
                </a:solidFill>
                <a:latin typeface="Comic Sans MS" pitchFamily="66" charset="0"/>
              </a:rPr>
              <a:t>The locker room is </a:t>
            </a:r>
            <a:r>
              <a:rPr lang="en-US" sz="17600" b="1" dirty="0" smtClean="0">
                <a:solidFill>
                  <a:srgbClr val="C00000"/>
                </a:solidFill>
                <a:latin typeface="Comic Sans MS" pitchFamily="66" charset="0"/>
              </a:rPr>
              <a:t>no </a:t>
            </a:r>
            <a:r>
              <a:rPr lang="en-US" sz="17600" b="1" dirty="0" smtClean="0">
                <a:solidFill>
                  <a:srgbClr val="0070C0"/>
                </a:solidFill>
                <a:latin typeface="Comic Sans MS" pitchFamily="66" charset="0"/>
              </a:rPr>
              <a:t>sanctuary</a:t>
            </a:r>
            <a:r>
              <a:rPr lang="en-US" sz="176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7600" b="1" u="sng" dirty="0" smtClean="0">
                <a:solidFill>
                  <a:srgbClr val="C00000"/>
                </a:solidFill>
                <a:latin typeface="Comic Sans MS" pitchFamily="66" charset="0"/>
              </a:rPr>
              <a:t>with</a:t>
            </a:r>
            <a:r>
              <a:rPr lang="en-US" sz="17600" dirty="0" smtClean="0">
                <a:solidFill>
                  <a:schemeClr val="tx1"/>
                </a:solidFill>
                <a:latin typeface="Comic Sans MS" pitchFamily="66" charset="0"/>
              </a:rPr>
              <a:t> the </a:t>
            </a:r>
            <a:r>
              <a:rPr lang="en-US" sz="17600" dirty="0">
                <a:solidFill>
                  <a:schemeClr val="tx1"/>
                </a:solidFill>
                <a:latin typeface="Comic Sans MS" pitchFamily="66" charset="0"/>
              </a:rPr>
              <a:t>smell of perspiration, sound of whispering, </a:t>
            </a:r>
            <a:r>
              <a:rPr lang="en-US" sz="17600" dirty="0" smtClean="0">
                <a:solidFill>
                  <a:schemeClr val="tx1"/>
                </a:solidFill>
                <a:latin typeface="Comic Sans MS" pitchFamily="66" charset="0"/>
              </a:rPr>
              <a:t>and </a:t>
            </a:r>
            <a:r>
              <a:rPr lang="en-US" sz="17600" dirty="0">
                <a:solidFill>
                  <a:schemeClr val="tx1"/>
                </a:solidFill>
                <a:latin typeface="Comic Sans MS" pitchFamily="66" charset="0"/>
              </a:rPr>
              <a:t>lack of privacy</a:t>
            </a:r>
            <a:r>
              <a:rPr lang="en-US" sz="17600" b="1" dirty="0">
                <a:solidFill>
                  <a:srgbClr val="C00000"/>
                </a:solidFill>
                <a:latin typeface="Broadway" pitchFamily="82" charset="0"/>
              </a:rPr>
              <a:t>.</a:t>
            </a:r>
          </a:p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endParaRPr lang="en-US" sz="3200" b="1" dirty="0">
              <a:solidFill>
                <a:srgbClr val="C00000"/>
              </a:solidFill>
              <a:latin typeface="Comic Sans MS" pitchFamily="66" charset="0"/>
            </a:endParaRPr>
          </a:p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endParaRPr lang="en-US" sz="32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endParaRPr lang="en-US" sz="32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endParaRPr lang="en-US" sz="3200" b="1" dirty="0">
              <a:solidFill>
                <a:srgbClr val="C00000"/>
              </a:solidFill>
              <a:latin typeface="Comic Sans MS" pitchFamily="66" charset="0"/>
            </a:endParaRPr>
          </a:p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endParaRPr lang="en-US" sz="32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endParaRPr lang="en-US" sz="32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endParaRPr lang="en-US" sz="3200" b="1" dirty="0">
              <a:solidFill>
                <a:srgbClr val="C00000"/>
              </a:solidFill>
              <a:latin typeface="Comic Sans MS" pitchFamily="66" charset="0"/>
            </a:endParaRPr>
          </a:p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endParaRPr lang="en-US" sz="32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endParaRPr lang="en-US" sz="3200" b="1" dirty="0">
              <a:solidFill>
                <a:srgbClr val="C00000"/>
              </a:solidFill>
              <a:latin typeface="Comic Sans MS" pitchFamily="66" charset="0"/>
            </a:endParaRPr>
          </a:p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32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</a:p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12000" b="1" dirty="0" smtClean="0">
                <a:solidFill>
                  <a:srgbClr val="C00000"/>
                </a:solidFill>
                <a:latin typeface="Comic Sans MS" pitchFamily="66" charset="0"/>
              </a:rPr>
              <a:t>Simple</a:t>
            </a:r>
            <a:r>
              <a:rPr lang="en-US" sz="11200" b="1" dirty="0" smtClean="0">
                <a:solidFill>
                  <a:srgbClr val="C00000"/>
                </a:solidFill>
                <a:latin typeface="Comic Sans MS" pitchFamily="66" charset="0"/>
              </a:rPr>
              <a:t>                        </a:t>
            </a:r>
            <a:r>
              <a:rPr lang="en-US" sz="11200" b="1" dirty="0" smtClean="0">
                <a:solidFill>
                  <a:srgbClr val="C00000"/>
                </a:solidFill>
                <a:latin typeface="Comic Sans MS" pitchFamily="66" charset="0"/>
              </a:rPr>
              <a:t>     </a:t>
            </a:r>
            <a:r>
              <a:rPr lang="en-US" sz="12000" b="1" dirty="0" smtClean="0">
                <a:solidFill>
                  <a:srgbClr val="C00000"/>
                </a:solidFill>
                <a:latin typeface="Comic Sans MS" pitchFamily="66" charset="0"/>
              </a:rPr>
              <a:t>Declarative</a:t>
            </a:r>
            <a:endParaRPr kumimoji="0" lang="en-US" sz="12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334760" y="1752600"/>
            <a:ext cx="1504440" cy="33149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Homophone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241" y="5638800"/>
            <a:ext cx="799485" cy="1065980"/>
          </a:xfrm>
          <a:prstGeom prst="rect">
            <a:avLst/>
          </a:prstGeom>
        </p:spPr>
      </p:pic>
      <p:sp>
        <p:nvSpPr>
          <p:cNvPr id="24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7098" y="5533618"/>
            <a:ext cx="775902" cy="101958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89941"/>
            <a:ext cx="2159769" cy="1310259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553200" y="6443246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mic Sans MS" pitchFamily="66" charset="0"/>
              </a:rPr>
              <a:t>PowerEd</a:t>
            </a:r>
            <a:r>
              <a:rPr lang="en-US" sz="1600" b="1" dirty="0" smtClean="0">
                <a:latin typeface="Comic Sans MS" pitchFamily="66" charset="0"/>
              </a:rPr>
              <a:t> Plans   2014</a:t>
            </a:r>
            <a:r>
              <a:rPr lang="en-US" sz="1600" b="1" dirty="0" smtClean="0"/>
              <a:t> </a:t>
            </a:r>
            <a:endParaRPr lang="en-US" sz="1600" b="1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4733704" y="2312454"/>
            <a:ext cx="0" cy="735546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3505200" y="1752600"/>
            <a:ext cx="1692352" cy="55985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Fragment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286000" y="5475386"/>
            <a:ext cx="2038350" cy="56802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End Punctuation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8496045" y="2084098"/>
            <a:ext cx="38355" cy="50670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2743200" y="5105400"/>
            <a:ext cx="1" cy="369987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6423765"/>
            <a:ext cx="281835" cy="28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53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152" y="128016"/>
            <a:ext cx="2667000" cy="1061829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3-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10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Homophone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2247" y="1645831"/>
            <a:ext cx="723275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4500" b="1" dirty="0">
                <a:latin typeface="Comic Sans MS" pitchFamily="66" charset="0"/>
              </a:rPr>
              <a:t>	</a:t>
            </a:r>
            <a:endParaRPr lang="en-US" sz="45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600200"/>
            <a:ext cx="8613648" cy="2492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Homophone</a:t>
            </a:r>
          </a:p>
          <a:p>
            <a:pPr algn="just"/>
            <a:r>
              <a:rPr lang="en-US" sz="2500" dirty="0">
                <a:latin typeface="Comic Sans MS" pitchFamily="66" charset="0"/>
              </a:rPr>
              <a:t>One of two or more </a:t>
            </a:r>
            <a:r>
              <a:rPr lang="en-US" sz="2500" dirty="0" smtClean="0">
                <a:latin typeface="Comic Sans MS" pitchFamily="66" charset="0"/>
              </a:rPr>
              <a:t>words that </a:t>
            </a:r>
            <a:r>
              <a:rPr lang="en-US" sz="2500" dirty="0">
                <a:latin typeface="Comic Sans MS" pitchFamily="66" charset="0"/>
              </a:rPr>
              <a:t>are pronounced the same but differ in meaning, origin, and sometimes spelling</a:t>
            </a:r>
            <a:r>
              <a:rPr lang="en-US" sz="2500" dirty="0" smtClean="0">
                <a:latin typeface="Comic Sans MS" pitchFamily="66" charset="0"/>
              </a:rPr>
              <a:t>.  </a:t>
            </a:r>
          </a:p>
          <a:p>
            <a:r>
              <a:rPr lang="en-US" sz="2200" dirty="0" smtClean="0">
                <a:latin typeface="Comic Sans MS" pitchFamily="66" charset="0"/>
              </a:rPr>
              <a:t>“</a:t>
            </a:r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no</a:t>
            </a:r>
            <a:r>
              <a:rPr lang="en-US" sz="2200" dirty="0" smtClean="0">
                <a:latin typeface="Comic Sans MS" pitchFamily="66" charset="0"/>
              </a:rPr>
              <a:t>” is not any.  </a:t>
            </a:r>
          </a:p>
          <a:p>
            <a:r>
              <a:rPr lang="en-US" sz="2200" dirty="0" smtClean="0">
                <a:latin typeface="Comic Sans MS" pitchFamily="66" charset="0"/>
              </a:rPr>
              <a:t>“</a:t>
            </a:r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know</a:t>
            </a:r>
            <a:r>
              <a:rPr lang="en-US" sz="2200" dirty="0" smtClean="0">
                <a:latin typeface="Comic Sans MS" pitchFamily="66" charset="0"/>
              </a:rPr>
              <a:t>” is </a:t>
            </a:r>
            <a:r>
              <a:rPr lang="en-US" sz="2200" dirty="0">
                <a:latin typeface="Comic Sans MS" panose="030F0702030302020204" pitchFamily="66" charset="0"/>
              </a:rPr>
              <a:t>be aware of through observation, inquiry, or </a:t>
            </a:r>
            <a:r>
              <a:rPr lang="en-US" sz="2200" dirty="0" smtClean="0">
                <a:latin typeface="Comic Sans MS" panose="030F0702030302020204" pitchFamily="66" charset="0"/>
              </a:rPr>
              <a:t>  information</a:t>
            </a:r>
            <a:r>
              <a:rPr lang="en-US" sz="2200" dirty="0">
                <a:latin typeface="Comic Sans MS" panose="030F0702030302020204" pitchFamily="66" charset="0"/>
              </a:rPr>
              <a:t>.</a:t>
            </a:r>
            <a:endParaRPr lang="en-US" sz="2200" b="1" dirty="0">
              <a:latin typeface="Comic Sans MS" pitchFamily="66" charset="0"/>
            </a:endParaRPr>
          </a:p>
        </p:txBody>
      </p:sp>
      <p:pic>
        <p:nvPicPr>
          <p:cNvPr id="10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68687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sp>
        <p:nvSpPr>
          <p:cNvPr id="15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indent="-533400" algn="just"/>
            <a:r>
              <a:rPr lang="en-US" sz="3600" dirty="0" smtClean="0">
                <a:solidFill>
                  <a:srgbClr val="000000"/>
                </a:solidFill>
                <a:latin typeface="Comic Sans MS" pitchFamily="66" charset="0"/>
              </a:rPr>
              <a:t>	</a:t>
            </a:r>
            <a:r>
              <a:rPr lang="en-US" sz="3600" dirty="0">
                <a:solidFill>
                  <a:schemeClr val="tx1"/>
                </a:solidFill>
                <a:latin typeface="Comic Sans MS" pitchFamily="66" charset="0"/>
              </a:rPr>
              <a:t>The locker room is 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no</a:t>
            </a:r>
            <a:r>
              <a:rPr lang="en-US" sz="3600" dirty="0">
                <a:solidFill>
                  <a:schemeClr val="tx1"/>
                </a:solidFill>
                <a:latin typeface="Comic Sans MS" pitchFamily="66" charset="0"/>
              </a:rPr>
              <a:t> sanctuary with the smell of perspiration, sound of whispering, and lack of privacy</a:t>
            </a:r>
            <a:r>
              <a:rPr lang="en-US" sz="3600" dirty="0">
                <a:solidFill>
                  <a:schemeClr val="tx1"/>
                </a:solidFill>
                <a:latin typeface="Broadway" pitchFamily="82" charset="0"/>
              </a:rPr>
              <a:t>.</a:t>
            </a:r>
          </a:p>
        </p:txBody>
      </p:sp>
      <p:pic>
        <p:nvPicPr>
          <p:cNvPr id="16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552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59436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5849"/>
            <a:ext cx="2667000" cy="11704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Fragment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0600" cy="2587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900" b="1" u="sng" dirty="0" smtClean="0">
                <a:solidFill>
                  <a:srgbClr val="FF0000"/>
                </a:solidFill>
                <a:latin typeface="Comic Sans MS" pitchFamily="66" charset="0"/>
              </a:rPr>
              <a:t>Fragment</a:t>
            </a:r>
            <a:r>
              <a:rPr lang="en-US" sz="3600" b="1" u="sng" dirty="0" smtClean="0">
                <a:solidFill>
                  <a:srgbClr val="FF0000"/>
                </a:solidFill>
                <a:latin typeface="Comic Sans MS" pitchFamily="66" charset="0"/>
              </a:rPr>
              <a:t>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16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1600" dirty="0" smtClean="0"/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000" dirty="0" smtClean="0">
                <a:latin typeface="Comic Sans MS" pitchFamily="66" charset="0"/>
              </a:rPr>
              <a:t>A </a:t>
            </a:r>
            <a:r>
              <a:rPr lang="en-US" sz="3000" b="1" dirty="0" smtClean="0">
                <a:solidFill>
                  <a:srgbClr val="FF0000"/>
                </a:solidFill>
                <a:latin typeface="Comic Sans MS" pitchFamily="66" charset="0"/>
              </a:rPr>
              <a:t>fragment</a:t>
            </a:r>
            <a:r>
              <a:rPr lang="en-US" sz="3000" dirty="0" smtClean="0">
                <a:latin typeface="Comic Sans MS" pitchFamily="66" charset="0"/>
              </a:rPr>
              <a:t> is a </a:t>
            </a:r>
            <a:r>
              <a:rPr lang="en-US" sz="3000" dirty="0">
                <a:latin typeface="Comic Sans MS" pitchFamily="66" charset="0"/>
              </a:rPr>
              <a:t>group of words that begins with a capital </a:t>
            </a:r>
            <a:r>
              <a:rPr lang="en-US" sz="3000" dirty="0" smtClean="0">
                <a:latin typeface="Comic Sans MS" pitchFamily="66" charset="0"/>
              </a:rPr>
              <a:t>letter and </a:t>
            </a:r>
            <a:r>
              <a:rPr lang="en-US" sz="3000" dirty="0">
                <a:latin typeface="Comic Sans MS" pitchFamily="66" charset="0"/>
              </a:rPr>
              <a:t>ends with a period, question mark, or exclamation point but is grammatically incomplete.</a:t>
            </a:r>
            <a:endParaRPr lang="en-US" sz="3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63246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703356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644" y="1447800"/>
            <a:ext cx="989076" cy="117189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sp>
        <p:nvSpPr>
          <p:cNvPr id="16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indent="-533400" algn="just"/>
            <a:r>
              <a:rPr lang="en-US" sz="3600" dirty="0" smtClean="0">
                <a:solidFill>
                  <a:schemeClr val="tx1"/>
                </a:solidFill>
                <a:latin typeface="Comic Sans MS" pitchFamily="66" charset="0"/>
              </a:rPr>
              <a:t>    The </a:t>
            </a:r>
            <a:r>
              <a:rPr lang="en-US" sz="3600" dirty="0">
                <a:solidFill>
                  <a:schemeClr val="tx1"/>
                </a:solidFill>
                <a:latin typeface="Comic Sans MS" pitchFamily="66" charset="0"/>
              </a:rPr>
              <a:t>locker room is no sanctuary </a:t>
            </a:r>
            <a:r>
              <a:rPr lang="en-US" sz="3600" u="sng" dirty="0">
                <a:solidFill>
                  <a:schemeClr val="tx1"/>
                </a:solidFill>
                <a:latin typeface="Comic Sans MS" pitchFamily="66" charset="0"/>
              </a:rPr>
              <a:t>with</a:t>
            </a:r>
            <a:r>
              <a:rPr lang="en-US" sz="36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Comic Sans MS" pitchFamily="66" charset="0"/>
              </a:rPr>
              <a:t>the smell of perspiration, sound of whispering, and lack of privacy</a:t>
            </a:r>
            <a:r>
              <a:rPr lang="en-US" sz="3600" dirty="0">
                <a:solidFill>
                  <a:schemeClr val="tx1"/>
                </a:solidFill>
                <a:latin typeface="Broadway" pitchFamily="82" charset="0"/>
              </a:rPr>
              <a:t>.</a:t>
            </a:r>
          </a:p>
        </p:txBody>
      </p:sp>
      <p:pic>
        <p:nvPicPr>
          <p:cNvPr id="17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624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6200" y="128016"/>
            <a:ext cx="2667000" cy="1015663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3-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10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End Punctuation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0600" cy="2587752"/>
          </a:xfrm>
          <a:prstGeom prst="rect">
            <a:avLst/>
          </a:prstGeom>
          <a:solidFill>
            <a:schemeClr val="bg1"/>
          </a:solidFill>
          <a:ln w="6350" cap="rnd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533400" lvl="0" indent="-533400" algn="ctr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3600" b="1" u="sng" dirty="0" smtClean="0">
                <a:solidFill>
                  <a:srgbClr val="C00000"/>
                </a:solidFill>
                <a:latin typeface="Comic Sans MS" pitchFamily="66" charset="0"/>
              </a:rPr>
              <a:t>End Punctuation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Broadway" pitchFamily="82" charset="0"/>
              </a:rPr>
              <a:t>.   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	A 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period is a full stop.  It marks the end of a sentence.  It marks the end 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 of 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an idea or a thought.  It marks the end of an 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action.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Broadway" pitchFamily="82" charset="0"/>
              </a:rPr>
              <a:t>?</a:t>
            </a:r>
            <a:r>
              <a:rPr lang="en-US" sz="2000" dirty="0" smtClean="0">
                <a:solidFill>
                  <a:srgbClr val="C00000"/>
                </a:solidFill>
                <a:latin typeface="Broadway" pitchFamily="8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  	A 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question mark is, naturally, a mark which shows the sentence is a question.  A question mark is required at the end of an interrogative sentence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2000" dirty="0" smtClean="0">
                <a:solidFill>
                  <a:srgbClr val="C00000"/>
                </a:solidFill>
                <a:latin typeface="Broadway" pitchFamily="82" charset="0"/>
              </a:rPr>
              <a:t>!	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Exclamation 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marks are used in exclamatory sentences, and sometimes in imperative sentences.</a:t>
            </a:r>
            <a:endParaRPr lang="en-US" sz="2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pic>
        <p:nvPicPr>
          <p:cNvPr id="14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391" y="1779556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sp>
        <p:nvSpPr>
          <p:cNvPr id="17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indent="-533400" algn="just"/>
            <a:r>
              <a:rPr lang="en-US" sz="3600" dirty="0">
                <a:solidFill>
                  <a:srgbClr val="000000"/>
                </a:solidFill>
                <a:latin typeface="Comic Sans MS" pitchFamily="66" charset="0"/>
              </a:rPr>
              <a:t>	</a:t>
            </a:r>
            <a:r>
              <a:rPr lang="en-US" sz="3600" dirty="0">
                <a:solidFill>
                  <a:schemeClr val="tx1"/>
                </a:solidFill>
                <a:latin typeface="Comic Sans MS" pitchFamily="66" charset="0"/>
              </a:rPr>
              <a:t>The locker room is no sanctuary with the smell of perspiration, sound of whispering, and lack of privacy</a:t>
            </a:r>
            <a:r>
              <a:rPr lang="en-US" sz="3600" dirty="0">
                <a:solidFill>
                  <a:srgbClr val="C00000"/>
                </a:solidFill>
                <a:latin typeface="Broadway" pitchFamily="82" charset="0"/>
              </a:rPr>
              <a:t>.</a:t>
            </a:r>
          </a:p>
        </p:txBody>
      </p:sp>
      <p:pic>
        <p:nvPicPr>
          <p:cNvPr id="18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179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59436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8016"/>
            <a:ext cx="2667000" cy="1000274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3-10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Simple Sentence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3648" cy="2587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533400" lvl="0" indent="-533400" algn="ctr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4000" b="1" u="sng" dirty="0" smtClean="0">
                <a:solidFill>
                  <a:srgbClr val="7030A0"/>
                </a:solidFill>
                <a:latin typeface="Comic Sans MS" pitchFamily="66" charset="0"/>
              </a:rPr>
              <a:t>Simple Sentence </a:t>
            </a:r>
            <a:endParaRPr lang="en-US" sz="4000" b="1" u="sng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endParaRPr lang="en-US" sz="34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3400" b="1" dirty="0" smtClean="0">
                <a:solidFill>
                  <a:schemeClr val="tx1"/>
                </a:solidFill>
                <a:latin typeface="Comic Sans MS" pitchFamily="66" charset="0"/>
              </a:rPr>
              <a:t>A </a:t>
            </a:r>
            <a:r>
              <a:rPr lang="en-US" sz="3400" b="1" dirty="0">
                <a:solidFill>
                  <a:schemeClr val="tx1"/>
                </a:solidFill>
                <a:latin typeface="Comic Sans MS" pitchFamily="66" charset="0"/>
              </a:rPr>
              <a:t>simple </a:t>
            </a:r>
            <a:r>
              <a:rPr lang="en-US" sz="3400" b="1" dirty="0" smtClean="0">
                <a:solidFill>
                  <a:schemeClr val="tx1"/>
                </a:solidFill>
                <a:latin typeface="Comic Sans MS" pitchFamily="66" charset="0"/>
              </a:rPr>
              <a:t>sentence contains </a:t>
            </a:r>
            <a:r>
              <a:rPr lang="en-US" sz="3400" b="1" dirty="0">
                <a:solidFill>
                  <a:schemeClr val="tx1"/>
                </a:solidFill>
                <a:latin typeface="Comic Sans MS" pitchFamily="66" charset="0"/>
              </a:rPr>
              <a:t>a </a:t>
            </a:r>
            <a:r>
              <a:rPr lang="en-US" sz="3400" b="1" dirty="0">
                <a:solidFill>
                  <a:srgbClr val="FF0000"/>
                </a:solidFill>
                <a:latin typeface="Comic Sans MS" pitchFamily="66" charset="0"/>
              </a:rPr>
              <a:t>subject</a:t>
            </a:r>
            <a:r>
              <a:rPr lang="en-US" sz="3400" b="1" dirty="0">
                <a:solidFill>
                  <a:schemeClr val="tx1"/>
                </a:solidFill>
                <a:latin typeface="Comic Sans MS" pitchFamily="66" charset="0"/>
              </a:rPr>
              <a:t> and a </a:t>
            </a:r>
            <a:r>
              <a:rPr lang="en-US" sz="3400" b="1" dirty="0">
                <a:solidFill>
                  <a:srgbClr val="0070C0"/>
                </a:solidFill>
                <a:latin typeface="Comic Sans MS" pitchFamily="66" charset="0"/>
              </a:rPr>
              <a:t>verb</a:t>
            </a:r>
            <a:r>
              <a:rPr lang="en-US" sz="3400" b="1" dirty="0">
                <a:solidFill>
                  <a:schemeClr val="tx1"/>
                </a:solidFill>
                <a:latin typeface="Comic Sans MS" pitchFamily="66" charset="0"/>
              </a:rPr>
              <a:t>, and it expresses a complete thought</a:t>
            </a:r>
            <a:r>
              <a:rPr lang="en-US" sz="3400" b="1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63246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676400"/>
            <a:ext cx="757237" cy="1009650"/>
          </a:xfrm>
          <a:prstGeom prst="rect">
            <a:avLst/>
          </a:prstGeom>
        </p:spPr>
      </p:pic>
      <p:pic>
        <p:nvPicPr>
          <p:cNvPr id="11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752600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sp>
        <p:nvSpPr>
          <p:cNvPr id="19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indent="-533400" algn="just"/>
            <a:r>
              <a:rPr lang="en-US" sz="3600" dirty="0" smtClean="0">
                <a:solidFill>
                  <a:schemeClr val="tx1"/>
                </a:solidFill>
                <a:latin typeface="Comic Sans MS" pitchFamily="66" charset="0"/>
              </a:rPr>
              <a:t>    </a:t>
            </a:r>
            <a:r>
              <a:rPr lang="en-US" sz="3500" b="1" dirty="0" smtClean="0">
                <a:solidFill>
                  <a:srgbClr val="7030A0"/>
                </a:solidFill>
                <a:latin typeface="Comic Sans MS" pitchFamily="66" charset="0"/>
              </a:rPr>
              <a:t>The </a:t>
            </a:r>
            <a:r>
              <a:rPr lang="en-US" sz="3500" b="1" dirty="0">
                <a:solidFill>
                  <a:srgbClr val="7030A0"/>
                </a:solidFill>
                <a:latin typeface="Comic Sans MS" pitchFamily="66" charset="0"/>
              </a:rPr>
              <a:t>locker </a:t>
            </a:r>
            <a:r>
              <a:rPr lang="en-US" sz="3500" b="1" dirty="0">
                <a:solidFill>
                  <a:srgbClr val="FF0000"/>
                </a:solidFill>
                <a:latin typeface="Comic Sans MS" pitchFamily="66" charset="0"/>
              </a:rPr>
              <a:t>room</a:t>
            </a:r>
            <a:r>
              <a:rPr lang="en-US" sz="3500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3500" b="1" dirty="0">
                <a:solidFill>
                  <a:srgbClr val="0070C0"/>
                </a:solidFill>
                <a:latin typeface="Comic Sans MS" pitchFamily="66" charset="0"/>
              </a:rPr>
              <a:t>is</a:t>
            </a:r>
            <a:r>
              <a:rPr lang="en-US" sz="3500" b="1" dirty="0">
                <a:solidFill>
                  <a:srgbClr val="7030A0"/>
                </a:solidFill>
                <a:latin typeface="Comic Sans MS" pitchFamily="66" charset="0"/>
              </a:rPr>
              <a:t> no sanctuary with the smell of perspiration, sound of whispering, and lack of privacy</a:t>
            </a:r>
            <a:r>
              <a:rPr lang="en-US" sz="3500" b="1" dirty="0">
                <a:solidFill>
                  <a:srgbClr val="7030A0"/>
                </a:solidFill>
                <a:latin typeface="Broadway" pitchFamily="82" charset="0"/>
              </a:rPr>
              <a:t>.</a:t>
            </a:r>
          </a:p>
        </p:txBody>
      </p:sp>
      <p:pic>
        <p:nvPicPr>
          <p:cNvPr id="20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7925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59436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8016"/>
            <a:ext cx="2667000" cy="1061829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3-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10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Declarative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3648" cy="2587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algn="ctr"/>
            <a:r>
              <a:rPr lang="en-US" sz="4300" b="1" u="sng" dirty="0" smtClean="0">
                <a:solidFill>
                  <a:srgbClr val="CC00FF"/>
                </a:solidFill>
                <a:latin typeface="Comic Sans MS" pitchFamily="66" charset="0"/>
              </a:rPr>
              <a:t>Declarative Sentence</a:t>
            </a:r>
          </a:p>
          <a:p>
            <a:endParaRPr lang="en-US" b="1" dirty="0">
              <a:latin typeface="Comic Sans MS" pitchFamily="66" charset="0"/>
            </a:endParaRPr>
          </a:p>
          <a:p>
            <a:pPr algn="just"/>
            <a:r>
              <a:rPr lang="en-US" sz="3400" b="1" dirty="0" smtClean="0">
                <a:latin typeface="Comic Sans MS" pitchFamily="66" charset="0"/>
              </a:rPr>
              <a:t>A </a:t>
            </a:r>
            <a:r>
              <a:rPr lang="en-US" sz="3400" b="1" dirty="0">
                <a:latin typeface="Comic Sans MS" pitchFamily="66" charset="0"/>
              </a:rPr>
              <a:t>sentence in </a:t>
            </a:r>
            <a:r>
              <a:rPr lang="en-US" sz="3400" b="1" dirty="0" smtClean="0">
                <a:latin typeface="Comic Sans MS" pitchFamily="66" charset="0"/>
              </a:rPr>
              <a:t>the </a:t>
            </a:r>
            <a:r>
              <a:rPr lang="en-US" sz="3400" b="1" dirty="0">
                <a:latin typeface="Comic Sans MS" pitchFamily="66" charset="0"/>
              </a:rPr>
              <a:t>form of a statement.  In a </a:t>
            </a:r>
            <a:r>
              <a:rPr lang="en-US" sz="3400" b="1" dirty="0">
                <a:solidFill>
                  <a:srgbClr val="CC00FF"/>
                </a:solidFill>
                <a:latin typeface="Comic Sans MS" pitchFamily="66" charset="0"/>
              </a:rPr>
              <a:t>declarative sentence</a:t>
            </a:r>
            <a:r>
              <a:rPr lang="en-US" sz="3400" b="1" dirty="0">
                <a:latin typeface="Comic Sans MS" pitchFamily="66" charset="0"/>
              </a:rPr>
              <a:t>, the subject normally precedes the verb.  A</a:t>
            </a: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3400" b="1" dirty="0">
                <a:solidFill>
                  <a:srgbClr val="CC00FF"/>
                </a:solidFill>
                <a:latin typeface="Comic Sans MS" pitchFamily="66" charset="0"/>
              </a:rPr>
              <a:t>declarative sentence</a:t>
            </a:r>
            <a:r>
              <a:rPr lang="en-US" sz="3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400" b="1" dirty="0">
                <a:latin typeface="Comic Sans MS" pitchFamily="66" charset="0"/>
              </a:rPr>
              <a:t>ends with a </a:t>
            </a:r>
            <a:r>
              <a:rPr lang="en-US" sz="3400" b="1" dirty="0">
                <a:solidFill>
                  <a:srgbClr val="C00000"/>
                </a:solidFill>
                <a:latin typeface="Comic Sans MS" pitchFamily="66" charset="0"/>
              </a:rPr>
              <a:t>period</a:t>
            </a:r>
            <a:r>
              <a:rPr lang="en-US" sz="3400" b="1" dirty="0">
                <a:latin typeface="Comic Sans MS" pitchFamily="66" charset="0"/>
              </a:rPr>
              <a:t>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63246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76400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1295400"/>
            <a:ext cx="790269" cy="1038463"/>
          </a:xfrm>
          <a:prstGeom prst="rect">
            <a:avLst/>
          </a:prstGeom>
        </p:spPr>
      </p:pic>
      <p:sp>
        <p:nvSpPr>
          <p:cNvPr id="13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sp>
        <p:nvSpPr>
          <p:cNvPr id="20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indent="-533400" algn="just"/>
            <a:r>
              <a:rPr lang="en-US" sz="3600" dirty="0">
                <a:solidFill>
                  <a:srgbClr val="000000"/>
                </a:solidFill>
                <a:latin typeface="Comic Sans MS" pitchFamily="66" charset="0"/>
              </a:rPr>
              <a:t>	</a:t>
            </a:r>
            <a:r>
              <a:rPr lang="en-US" sz="3450" b="1" dirty="0">
                <a:solidFill>
                  <a:srgbClr val="CC00FF"/>
                </a:solidFill>
                <a:latin typeface="Comic Sans MS" pitchFamily="66" charset="0"/>
              </a:rPr>
              <a:t>The locker room is no sanctuary with the smell of perspiration, sound of whispering, and lack of privacy</a:t>
            </a:r>
            <a:r>
              <a:rPr lang="en-US" sz="3600" dirty="0">
                <a:solidFill>
                  <a:srgbClr val="C00000"/>
                </a:solidFill>
                <a:latin typeface="Broadway" pitchFamily="82" charset="0"/>
              </a:rPr>
              <a:t>.</a:t>
            </a:r>
          </a:p>
        </p:txBody>
      </p:sp>
      <p:pic>
        <p:nvPicPr>
          <p:cNvPr id="21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116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59436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5849"/>
            <a:ext cx="2667000" cy="1169551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3-10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Vocabulary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752600"/>
            <a:ext cx="8610600" cy="480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6600" b="1" noProof="0" dirty="0" smtClean="0">
                <a:solidFill>
                  <a:srgbClr val="0070C0"/>
                </a:solidFill>
                <a:latin typeface="Comic Sans MS" pitchFamily="66" charset="0"/>
              </a:rPr>
              <a:t>sanctuary</a:t>
            </a:r>
            <a:endParaRPr kumimoji="0" lang="en-US" sz="66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itchFamily="66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Noun</a:t>
            </a:r>
            <a:endParaRPr lang="en-US" sz="28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sz="3600" dirty="0" smtClean="0">
                <a:latin typeface="Comic Sans MS" pitchFamily="66" charset="0"/>
              </a:rPr>
              <a:t>    a </a:t>
            </a:r>
            <a:r>
              <a:rPr lang="en-US" sz="3600" dirty="0">
                <a:latin typeface="Comic Sans MS" pitchFamily="66" charset="0"/>
              </a:rPr>
              <a:t>place of refuge </a:t>
            </a:r>
            <a:r>
              <a:rPr lang="en-US" sz="3600">
                <a:latin typeface="Comic Sans MS" pitchFamily="66" charset="0"/>
              </a:rPr>
              <a:t>or </a:t>
            </a:r>
            <a:r>
              <a:rPr lang="en-US" sz="3600" smtClean="0">
                <a:latin typeface="Comic Sans MS" pitchFamily="66" charset="0"/>
              </a:rPr>
              <a:t>safety</a:t>
            </a:r>
            <a:endParaRPr lang="en-US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4096" y="3352800"/>
            <a:ext cx="3126104" cy="3147084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865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FFFFFF"/>
    </a:accent3>
    <a:accent4>
      <a:srgbClr val="000000"/>
    </a:accent4>
    <a:accent5>
      <a:srgbClr val="F6D3AA"/>
    </a:accent5>
    <a:accent6>
      <a:srgbClr val="56A4B9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FFFFFF"/>
    </a:accent3>
    <a:accent4>
      <a:srgbClr val="000000"/>
    </a:accent4>
    <a:accent5>
      <a:srgbClr val="F6D3AA"/>
    </a:accent5>
    <a:accent6>
      <a:srgbClr val="56A4B9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1608</TotalTime>
  <Words>322</Words>
  <Application>Microsoft Office PowerPoint</Application>
  <PresentationFormat>On-screen Show (4:3)</PresentationFormat>
  <Paragraphs>102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PowerPoint Presentation</vt:lpstr>
      <vt:lpstr>     Grammar on the Go!         PowerEd Express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“Brevity is the   soul of wit.”</dc:title>
  <dc:creator>Stroud</dc:creator>
  <cp:lastModifiedBy>jamie</cp:lastModifiedBy>
  <cp:revision>202</cp:revision>
  <dcterms:created xsi:type="dcterms:W3CDTF">2012-06-18T00:40:39Z</dcterms:created>
  <dcterms:modified xsi:type="dcterms:W3CDTF">2014-07-05T20:30:35Z</dcterms:modified>
</cp:coreProperties>
</file>