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sldIdLst>
    <p:sldId id="256" r:id="rId3"/>
    <p:sldId id="312" r:id="rId4"/>
    <p:sldId id="313" r:id="rId5"/>
    <p:sldId id="291" r:id="rId6"/>
    <p:sldId id="292" r:id="rId7"/>
    <p:sldId id="293" r:id="rId8"/>
    <p:sldId id="295" r:id="rId9"/>
    <p:sldId id="294"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87" r:id="rId33"/>
    <p:sldId id="279" r:id="rId34"/>
    <p:sldId id="288" r:id="rId35"/>
    <p:sldId id="280" r:id="rId36"/>
    <p:sldId id="290" r:id="rId37"/>
    <p:sldId id="289" r:id="rId38"/>
    <p:sldId id="281" r:id="rId39"/>
    <p:sldId id="282" r:id="rId40"/>
    <p:sldId id="283" r:id="rId41"/>
    <p:sldId id="284" r:id="rId42"/>
    <p:sldId id="285" r:id="rId43"/>
    <p:sldId id="286"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5F74"/>
    <a:srgbClr val="FFFFFF"/>
    <a:srgbClr val="F4120C"/>
    <a:srgbClr val="F98A77"/>
    <a:srgbClr val="D89D28"/>
    <a:srgbClr val="77E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4" autoAdjust="0"/>
    <p:restoredTop sz="94660"/>
  </p:normalViewPr>
  <p:slideViewPr>
    <p:cSldViewPr>
      <p:cViewPr>
        <p:scale>
          <a:sx n="76" d="100"/>
          <a:sy n="76" d="100"/>
        </p:scale>
        <p:origin x="-416" y="17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3096" name="Picture 24" descr="bluebackgorund"/>
          <p:cNvPicPr>
            <a:picLocks noChangeAspect="1" noChangeArrowheads="1"/>
          </p:cNvPicPr>
          <p:nvPr/>
        </p:nvPicPr>
        <p:blipFill>
          <a:blip r:embed="rId2" cstate="print"/>
          <a:srcRect l="3816" t="1057" r="4581" b="1799"/>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3F7B8601-2C6F-49C3-B05E-EA3F2F16616F}" type="datetimeFigureOut">
              <a:rPr lang="en-US" smtClean="0"/>
              <a:pPr/>
              <a:t>2/11/16</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F7B8601-2C6F-49C3-B05E-EA3F2F16616F}" type="datetimeFigureOut">
              <a:rPr lang="en-US" smtClean="0"/>
              <a:pPr/>
              <a:t>2/11/16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F7B8601-2C6F-49C3-B05E-EA3F2F16616F}" type="datetimeFigureOut">
              <a:rPr lang="en-US" smtClean="0"/>
              <a:pPr/>
              <a:t>2/11/16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3F7B8601-2C6F-49C3-B05E-EA3F2F16616F}" type="datetimeFigureOut">
              <a:rPr lang="en-US" smtClean="0"/>
              <a:pPr/>
              <a:t>2/11/16</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3F7B8601-2C6F-49C3-B05E-EA3F2F16616F}" type="datetimeFigureOut">
              <a:rPr lang="en-US" smtClean="0"/>
              <a:pPr/>
              <a:t>2/11/16</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0" name="Picture 8" descr="circleblack"/>
          <p:cNvPicPr>
            <a:picLocks noChangeAspect="1" noChangeArrowheads="1"/>
          </p:cNvPicPr>
          <p:nvPr/>
        </p:nvPicPr>
        <p:blipFill>
          <a:blip r:embed="rId2" cstate="print"/>
          <a:srcRect/>
          <a:stretch>
            <a:fillRect/>
          </a:stretch>
        </p:blipFill>
        <p:spPr bwMode="auto">
          <a:xfrm>
            <a:off x="1219200" y="82550"/>
            <a:ext cx="6629400" cy="6616700"/>
          </a:xfrm>
          <a:prstGeom prst="rect">
            <a:avLst/>
          </a:prstGeom>
          <a:noFill/>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3F7B8601-2C6F-49C3-B05E-EA3F2F16616F}" type="datetimeFigureOut">
              <a:rPr lang="en-US" smtClean="0"/>
              <a:pPr/>
              <a:t>2/11/16</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F7B8601-2C6F-49C3-B05E-EA3F2F16616F}" type="datetimeFigureOut">
              <a:rPr lang="en-US" smtClean="0"/>
              <a:pPr/>
              <a:t>2/11/16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F7B8601-2C6F-49C3-B05E-EA3F2F16616F}" type="datetimeFigureOut">
              <a:rPr lang="en-US" smtClean="0"/>
              <a:pPr/>
              <a:t>2/11/16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F7B8601-2C6F-49C3-B05E-EA3F2F16616F}" type="datetimeFigureOut">
              <a:rPr lang="en-US" smtClean="0"/>
              <a:pPr/>
              <a:t>2/11/16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F7B8601-2C6F-49C3-B05E-EA3F2F16616F}" type="datetimeFigureOut">
              <a:rPr lang="en-US" smtClean="0"/>
              <a:pPr/>
              <a:t>2/11/16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F7B8601-2C6F-49C3-B05E-EA3F2F16616F}" type="datetimeFigureOut">
              <a:rPr lang="en-US" smtClean="0"/>
              <a:pPr/>
              <a:t>2/11/16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F7B8601-2C6F-49C3-B05E-EA3F2F16616F}" type="datetimeFigureOut">
              <a:rPr lang="en-US" smtClean="0"/>
              <a:pPr/>
              <a:t>2/11/16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F7B8601-2C6F-49C3-B05E-EA3F2F16616F}" type="datetimeFigureOut">
              <a:rPr lang="en-US" smtClean="0"/>
              <a:pPr/>
              <a:t>2/11/16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F7B8601-2C6F-49C3-B05E-EA3F2F16616F}" type="datetimeFigureOut">
              <a:rPr lang="en-US" smtClean="0"/>
              <a:pPr/>
              <a:t>2/11/16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F7B8601-2C6F-49C3-B05E-EA3F2F16616F}" type="datetimeFigureOut">
              <a:rPr lang="en-US" smtClean="0"/>
              <a:pPr/>
              <a:t>2/11/16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F7B8601-2C6F-49C3-B05E-EA3F2F16616F}" type="datetimeFigureOut">
              <a:rPr lang="en-US" smtClean="0"/>
              <a:pPr/>
              <a:t>2/11/16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F7B8601-2C6F-49C3-B05E-EA3F2F16616F}" type="datetimeFigureOut">
              <a:rPr lang="en-US" smtClean="0"/>
              <a:pPr/>
              <a:t>2/11/16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3F7B8601-2C6F-49C3-B05E-EA3F2F16616F}" type="datetimeFigureOut">
              <a:rPr lang="en-US" smtClean="0"/>
              <a:pPr/>
              <a:t>2/11/16</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3F7B8601-2C6F-49C3-B05E-EA3F2F16616F}" type="datetimeFigureOut">
              <a:rPr lang="en-US" smtClean="0"/>
              <a:pPr/>
              <a:t>2/11/16</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F7B8601-2C6F-49C3-B05E-EA3F2F16616F}" type="datetimeFigureOut">
              <a:rPr lang="en-US" smtClean="0"/>
              <a:pPr/>
              <a:t>2/11/16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F7B8601-2C6F-49C3-B05E-EA3F2F16616F}" type="datetimeFigureOut">
              <a:rPr lang="en-US" smtClean="0"/>
              <a:pPr/>
              <a:t>2/11/16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F7B8601-2C6F-49C3-B05E-EA3F2F16616F}" type="datetimeFigureOut">
              <a:rPr lang="en-US" smtClean="0"/>
              <a:pPr/>
              <a:t>2/11/16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F7B8601-2C6F-49C3-B05E-EA3F2F16616F}" type="datetimeFigureOut">
              <a:rPr lang="en-US" smtClean="0"/>
              <a:pPr/>
              <a:t>2/11/16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F7B8601-2C6F-49C3-B05E-EA3F2F16616F}" type="datetimeFigureOut">
              <a:rPr lang="en-US" smtClean="0"/>
              <a:pPr/>
              <a:t>2/11/16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F7B8601-2C6F-49C3-B05E-EA3F2F16616F}" type="datetimeFigureOut">
              <a:rPr lang="en-US" smtClean="0"/>
              <a:pPr/>
              <a:t>2/11/16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F7B8601-2C6F-49C3-B05E-EA3F2F16616F}" type="datetimeFigureOut">
              <a:rPr lang="en-US" smtClean="0"/>
              <a:pPr/>
              <a:t>2/11/16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F1E49D-5043-4D7A-BF36-6EB7BCAC7A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5" Type="http://schemas.openxmlformats.org/officeDocument/2006/relationships/image" Target="../media/image2.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2" name="Picture 28" descr="bluebackgorund"/>
          <p:cNvPicPr>
            <a:picLocks noChangeAspect="1" noChangeArrowheads="1"/>
          </p:cNvPicPr>
          <p:nvPr/>
        </p:nvPicPr>
        <p:blipFill>
          <a:blip r:embed="rId15" cstate="print"/>
          <a:srcRect l="3816" t="1057" r="4581" b="1799"/>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3700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F7B8601-2C6F-49C3-B05E-EA3F2F16616F}" type="datetimeFigureOut">
              <a:rPr lang="en-US" smtClean="0"/>
              <a:pPr/>
              <a:t>2/11/16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FF1E49D-5043-4D7A-BF36-6EB7BCAC7A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circleblack"/>
          <p:cNvPicPr>
            <a:picLocks noChangeAspect="1" noChangeArrowheads="1"/>
          </p:cNvPicPr>
          <p:nvPr/>
        </p:nvPicPr>
        <p:blipFill>
          <a:blip r:embed="rId15" cstate="print"/>
          <a:srcRect/>
          <a:stretch>
            <a:fillRect/>
          </a:stretch>
        </p:blipFill>
        <p:spPr bwMode="auto">
          <a:xfrm>
            <a:off x="7010400" y="4724400"/>
            <a:ext cx="1828800" cy="1825625"/>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3700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F7B8601-2C6F-49C3-B05E-EA3F2F16616F}" type="datetimeFigureOut">
              <a:rPr lang="en-US" smtClean="0"/>
              <a:pPr/>
              <a:t>2/11/16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FF1E49D-5043-4D7A-BF36-6EB7BCAC7ADF}"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sightquest.com/art/phoenix-bird-pictures-4306.htm" TargetMode="External"/><Relationship Id="rId3"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 Id="rId3" Type="http://schemas.openxmlformats.org/officeDocument/2006/relationships/image" Target="../media/image3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1" Type="http://schemas.openxmlformats.org/officeDocument/2006/relationships/slideLayout" Target="../slideLayouts/slideLayout7.xml"/><Relationship Id="rId2" Type="http://schemas.openxmlformats.org/officeDocument/2006/relationships/image" Target="../media/image37.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eg"/><Relationship Id="rId3" Type="http://schemas.openxmlformats.org/officeDocument/2006/relationships/image" Target="../media/image4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g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352800" y="3810000"/>
            <a:ext cx="3962400" cy="3048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3733800" cy="3048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733800" y="5029200"/>
            <a:ext cx="3048000" cy="1089025"/>
          </a:xfrm>
        </p:spPr>
        <p:txBody>
          <a:bodyPr/>
          <a:lstStyle/>
          <a:p>
            <a:r>
              <a:rPr lang="en-US" dirty="0" smtClean="0"/>
              <a:t>Page 135</a:t>
            </a:r>
            <a:endParaRPr lang="en-US" dirty="0"/>
          </a:p>
        </p:txBody>
      </p:sp>
      <p:pic>
        <p:nvPicPr>
          <p:cNvPr id="57346" name="Picture 2" descr="http://www.humanitiesweb.org/images/h101/h101v.jpg"/>
          <p:cNvPicPr>
            <a:picLocks noChangeAspect="1" noChangeArrowheads="1"/>
          </p:cNvPicPr>
          <p:nvPr/>
        </p:nvPicPr>
        <p:blipFill>
          <a:blip r:embed="rId2" cstate="print"/>
          <a:srcRect/>
          <a:stretch>
            <a:fillRect/>
          </a:stretch>
        </p:blipFill>
        <p:spPr bwMode="auto">
          <a:xfrm>
            <a:off x="0" y="118492"/>
            <a:ext cx="3733800" cy="6739508"/>
          </a:xfrm>
          <a:prstGeom prst="rect">
            <a:avLst/>
          </a:prstGeom>
          <a:noFill/>
        </p:spPr>
      </p:pic>
      <p:pic>
        <p:nvPicPr>
          <p:cNvPr id="57350" name="Picture 6" descr="http://www.josephhaworth.com/images/Fellow%20Actors/Edwin%20Booth/Junius,%20Edwin%20&amp;%20John%20Wilkes%20Booth%20in%20Julius%20Caesar-Photo-B&amp;W-Resized.jpg"/>
          <p:cNvPicPr>
            <a:picLocks noChangeAspect="1" noChangeArrowheads="1"/>
          </p:cNvPicPr>
          <p:nvPr/>
        </p:nvPicPr>
        <p:blipFill>
          <a:blip r:embed="rId3" cstate="print"/>
          <a:srcRect/>
          <a:stretch>
            <a:fillRect/>
          </a:stretch>
        </p:blipFill>
        <p:spPr bwMode="auto">
          <a:xfrm>
            <a:off x="3733800" y="0"/>
            <a:ext cx="3086100" cy="4114800"/>
          </a:xfrm>
          <a:prstGeom prst="rect">
            <a:avLst/>
          </a:prstGeom>
          <a:noFill/>
        </p:spPr>
      </p:pic>
      <p:pic>
        <p:nvPicPr>
          <p:cNvPr id="57352" name="Picture 8" descr="http://www.josephhaworth.com/images/Fellow%20Actors/Edwin%20Booth/Playbill%20for%20the%20performance%20of%20the%20three%20Booth%20brothers%20in%20Julius%20Caesar-Photo-B&amp;W.jpg"/>
          <p:cNvPicPr>
            <a:picLocks noChangeAspect="1" noChangeArrowheads="1"/>
          </p:cNvPicPr>
          <p:nvPr/>
        </p:nvPicPr>
        <p:blipFill>
          <a:blip r:embed="rId4" cstate="print"/>
          <a:srcRect/>
          <a:stretch>
            <a:fillRect/>
          </a:stretch>
        </p:blipFill>
        <p:spPr bwMode="auto">
          <a:xfrm>
            <a:off x="6824517" y="0"/>
            <a:ext cx="2319483"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upload.wikimedia.org/wikipedia/commons/2/24/Jwbooth.jpeg"/>
          <p:cNvPicPr>
            <a:picLocks noChangeAspect="1" noChangeArrowheads="1"/>
          </p:cNvPicPr>
          <p:nvPr/>
        </p:nvPicPr>
        <p:blipFill>
          <a:blip r:embed="rId2" cstate="print"/>
          <a:srcRect/>
          <a:stretch>
            <a:fillRect/>
          </a:stretch>
        </p:blipFill>
        <p:spPr bwMode="auto">
          <a:xfrm>
            <a:off x="0" y="0"/>
            <a:ext cx="4648200" cy="6912708"/>
          </a:xfrm>
          <a:prstGeom prst="rect">
            <a:avLst/>
          </a:prstGeom>
          <a:noFill/>
        </p:spPr>
      </p:pic>
      <p:sp>
        <p:nvSpPr>
          <p:cNvPr id="3" name="Rectangle 2"/>
          <p:cNvSpPr/>
          <p:nvPr/>
        </p:nvSpPr>
        <p:spPr>
          <a:xfrm>
            <a:off x="4876800" y="304800"/>
            <a:ext cx="4267200" cy="4154984"/>
          </a:xfrm>
          <a:prstGeom prst="rect">
            <a:avLst/>
          </a:prstGeom>
        </p:spPr>
        <p:txBody>
          <a:bodyPr wrap="square">
            <a:spAutoFit/>
          </a:bodyPr>
          <a:lstStyle/>
          <a:p>
            <a:r>
              <a:rPr lang="en-US" sz="8800" b="1" dirty="0" smtClean="0"/>
              <a:t>John Wilkes Booth</a:t>
            </a:r>
            <a:endParaRPr lang="en-US" sz="88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763000" cy="4154984"/>
          </a:xfrm>
          <a:prstGeom prst="rect">
            <a:avLst/>
          </a:prstGeom>
          <a:noFill/>
        </p:spPr>
        <p:txBody>
          <a:bodyPr wrap="square" lIns="91440" tIns="45720" rIns="91440" bIns="45720">
            <a:spAutoFit/>
          </a:bodyPr>
          <a:lstStyle/>
          <a:p>
            <a:pPr algn="ctr"/>
            <a:r>
              <a:rPr lang="en-US" sz="8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How did John Wilkes Booth kill Lincoln?</a:t>
            </a:r>
            <a:endParaRPr lang="en-US" sz="8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upload.wikimedia.org/wikipedia/commons/4/44/Abraham_Lincoln_head_on_shoulders_photo_portrait.jpg"/>
          <p:cNvPicPr>
            <a:picLocks noChangeAspect="1" noChangeArrowheads="1"/>
          </p:cNvPicPr>
          <p:nvPr/>
        </p:nvPicPr>
        <p:blipFill>
          <a:blip r:embed="rId2" cstate="print"/>
          <a:srcRect/>
          <a:stretch>
            <a:fillRect/>
          </a:stretch>
        </p:blipFill>
        <p:spPr bwMode="auto">
          <a:xfrm>
            <a:off x="0" y="1"/>
            <a:ext cx="5225770" cy="6858000"/>
          </a:xfrm>
          <a:prstGeom prst="rect">
            <a:avLst/>
          </a:prstGeom>
          <a:noFill/>
        </p:spPr>
      </p:pic>
      <p:sp>
        <p:nvSpPr>
          <p:cNvPr id="4" name="Rectangle 3"/>
          <p:cNvSpPr/>
          <p:nvPr/>
        </p:nvSpPr>
        <p:spPr>
          <a:xfrm>
            <a:off x="5181600" y="381000"/>
            <a:ext cx="3962400" cy="590931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rPr>
              <a:t>16th President of the United States Abraham Lincoln</a:t>
            </a:r>
            <a:endParaRPr lang="en-US" sz="54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0" y="838200"/>
            <a:ext cx="3048000" cy="2862322"/>
          </a:xfrm>
          <a:prstGeom prst="rect">
            <a:avLst/>
          </a:prstGeom>
        </p:spPr>
        <p:txBody>
          <a:bodyPr wrap="square">
            <a:spAutoFit/>
          </a:bodyPr>
          <a:lstStyle/>
          <a:p>
            <a:r>
              <a:rPr lang="en-US" sz="6000" b="1" dirty="0" smtClean="0"/>
              <a:t>Mary Todd Lincoln</a:t>
            </a:r>
            <a:endParaRPr lang="en-US" sz="6000" b="1" dirty="0"/>
          </a:p>
        </p:txBody>
      </p:sp>
      <p:pic>
        <p:nvPicPr>
          <p:cNvPr id="80910" name="Picture 14" descr="Mary Todd Lincoln"/>
          <p:cNvPicPr>
            <a:picLocks noChangeAspect="1" noChangeArrowheads="1"/>
          </p:cNvPicPr>
          <p:nvPr/>
        </p:nvPicPr>
        <p:blipFill>
          <a:blip r:embed="rId2" cstate="print"/>
          <a:srcRect l="16867" r="19277" b="46249"/>
          <a:stretch>
            <a:fillRect/>
          </a:stretch>
        </p:blipFill>
        <p:spPr bwMode="auto">
          <a:xfrm>
            <a:off x="0" y="0"/>
            <a:ext cx="6096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2706" name="Picture 2" descr="http://upload.wikimedia.org/wikipedia/en/thumb/6/6c/Rathbone%2C_Henry_Reed.jpg/240px-Rathbone%2C_Henry_Reed.jpg"/>
          <p:cNvPicPr>
            <a:picLocks noChangeAspect="1" noChangeArrowheads="1"/>
          </p:cNvPicPr>
          <p:nvPr/>
        </p:nvPicPr>
        <p:blipFill>
          <a:blip r:embed="rId2" cstate="print"/>
          <a:srcRect/>
          <a:stretch>
            <a:fillRect/>
          </a:stretch>
        </p:blipFill>
        <p:spPr bwMode="auto">
          <a:xfrm>
            <a:off x="-1" y="0"/>
            <a:ext cx="5414209" cy="6858000"/>
          </a:xfrm>
          <a:prstGeom prst="rect">
            <a:avLst/>
          </a:prstGeom>
          <a:noFill/>
        </p:spPr>
      </p:pic>
      <p:sp>
        <p:nvSpPr>
          <p:cNvPr id="3" name="Rectangle 2"/>
          <p:cNvSpPr/>
          <p:nvPr/>
        </p:nvSpPr>
        <p:spPr>
          <a:xfrm>
            <a:off x="5410199" y="0"/>
            <a:ext cx="3733801" cy="3785652"/>
          </a:xfrm>
          <a:prstGeom prst="rect">
            <a:avLst/>
          </a:prstGeom>
        </p:spPr>
        <p:txBody>
          <a:bodyPr wrap="square">
            <a:spAutoFit/>
          </a:bodyPr>
          <a:lstStyle/>
          <a:p>
            <a:r>
              <a:rPr lang="en-US" sz="6000" b="1" dirty="0" smtClean="0">
                <a:solidFill>
                  <a:srgbClr val="FF0000"/>
                </a:solidFill>
              </a:rPr>
              <a:t>Major</a:t>
            </a:r>
            <a:r>
              <a:rPr lang="en-US" sz="6000" b="1" dirty="0" smtClean="0"/>
              <a:t> Henry Reed </a:t>
            </a:r>
            <a:r>
              <a:rPr lang="en-US" sz="6000" b="1" dirty="0" err="1" smtClean="0"/>
              <a:t>Rathbone</a:t>
            </a:r>
            <a:endParaRPr lang="en-US" sz="6000" b="1" dirty="0"/>
          </a:p>
        </p:txBody>
      </p:sp>
      <p:sp>
        <p:nvSpPr>
          <p:cNvPr id="4" name="Rectangle 3"/>
          <p:cNvSpPr/>
          <p:nvPr/>
        </p:nvSpPr>
        <p:spPr>
          <a:xfrm>
            <a:off x="5410200" y="3810000"/>
            <a:ext cx="3733800" cy="1938992"/>
          </a:xfrm>
          <a:prstGeom prst="rect">
            <a:avLst/>
          </a:prstGeom>
        </p:spPr>
        <p:txBody>
          <a:bodyPr wrap="square">
            <a:spAutoFit/>
          </a:bodyPr>
          <a:lstStyle/>
          <a:p>
            <a:r>
              <a:rPr lang="en-US" sz="4000" dirty="0" smtClean="0">
                <a:solidFill>
                  <a:schemeClr val="bg1"/>
                </a:solidFill>
              </a:rPr>
              <a:t>with his fiancée, Clara Harris.</a:t>
            </a:r>
            <a:endParaRPr lang="en-US" sz="40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ord's Theater with guards posted at entrance and crepe draped from windows; Washington, D.C."/>
          <p:cNvPicPr>
            <a:picLocks noChangeAspect="1" noChangeArrowheads="1"/>
          </p:cNvPicPr>
          <p:nvPr/>
        </p:nvPicPr>
        <p:blipFill>
          <a:blip r:embed="rId2" cstate="print"/>
          <a:srcRect l="3750" t="7812" r="11250" b="12500"/>
          <a:stretch>
            <a:fillRect/>
          </a:stretch>
        </p:blipFill>
        <p:spPr bwMode="auto">
          <a:xfrm>
            <a:off x="0" y="-1"/>
            <a:ext cx="9144000" cy="6858001"/>
          </a:xfrm>
          <a:prstGeom prst="rect">
            <a:avLst/>
          </a:prstGeom>
          <a:noFill/>
        </p:spPr>
      </p:pic>
      <p:sp>
        <p:nvSpPr>
          <p:cNvPr id="4" name="Rectangle 3"/>
          <p:cNvSpPr/>
          <p:nvPr/>
        </p:nvSpPr>
        <p:spPr>
          <a:xfrm>
            <a:off x="4003169" y="0"/>
            <a:ext cx="514083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Ford's Theater </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ivilwarphotos.net/files/images/202.jpg"/>
          <p:cNvPicPr>
            <a:picLocks noChangeAspect="1" noChangeArrowheads="1"/>
          </p:cNvPicPr>
          <p:nvPr/>
        </p:nvPicPr>
        <p:blipFill>
          <a:blip r:embed="rId2" cstate="print"/>
          <a:srcRect l="2632" t="2556" r="2632" b="2879"/>
          <a:stretch>
            <a:fillRect/>
          </a:stretch>
        </p:blipFill>
        <p:spPr bwMode="auto">
          <a:xfrm>
            <a:off x="0" y="-1"/>
            <a:ext cx="6705600" cy="6891867"/>
          </a:xfrm>
          <a:prstGeom prst="rect">
            <a:avLst/>
          </a:prstGeom>
          <a:noFill/>
        </p:spPr>
      </p:pic>
      <p:sp>
        <p:nvSpPr>
          <p:cNvPr id="3" name="Rectangle 2"/>
          <p:cNvSpPr/>
          <p:nvPr/>
        </p:nvSpPr>
        <p:spPr>
          <a:xfrm>
            <a:off x="6705600" y="152400"/>
            <a:ext cx="2438400" cy="5632311"/>
          </a:xfrm>
          <a:prstGeom prst="rect">
            <a:avLst/>
          </a:prstGeom>
        </p:spPr>
        <p:txBody>
          <a:bodyPr wrap="square">
            <a:spAutoFit/>
          </a:bodyPr>
          <a:lstStyle/>
          <a:p>
            <a:r>
              <a:rPr lang="en-US" sz="4800" b="1" dirty="0" smtClean="0"/>
              <a:t>Box </a:t>
            </a:r>
          </a:p>
          <a:p>
            <a:r>
              <a:rPr lang="en-US" sz="4800" b="1" dirty="0" smtClean="0"/>
              <a:t>in Ford's Theater where Lincoln was </a:t>
            </a:r>
            <a:r>
              <a:rPr lang="en-US" sz="2400" b="1" dirty="0" smtClean="0">
                <a:solidFill>
                  <a:schemeClr val="bg1"/>
                </a:solidFill>
              </a:rPr>
              <a:t>Assassinated .</a:t>
            </a:r>
            <a:endParaRPr lang="en-US" sz="30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Rocking chair used by President Lincoln in Ford's Theater; Washington, D.C. "/>
          <p:cNvPicPr>
            <a:picLocks noChangeAspect="1" noChangeArrowheads="1"/>
          </p:cNvPicPr>
          <p:nvPr/>
        </p:nvPicPr>
        <p:blipFill>
          <a:blip r:embed="rId2" cstate="print"/>
          <a:srcRect l="6579" t="3370" r="3947" b="1250"/>
          <a:stretch>
            <a:fillRect/>
          </a:stretch>
        </p:blipFill>
        <p:spPr bwMode="auto">
          <a:xfrm>
            <a:off x="0" y="0"/>
            <a:ext cx="6111631" cy="6858000"/>
          </a:xfrm>
          <a:prstGeom prst="rect">
            <a:avLst/>
          </a:prstGeom>
          <a:noFill/>
        </p:spPr>
      </p:pic>
      <p:sp>
        <p:nvSpPr>
          <p:cNvPr id="3" name="Rectangle 2"/>
          <p:cNvSpPr/>
          <p:nvPr/>
        </p:nvSpPr>
        <p:spPr>
          <a:xfrm>
            <a:off x="6096000" y="152400"/>
            <a:ext cx="3048000" cy="5509200"/>
          </a:xfrm>
          <a:prstGeom prst="rect">
            <a:avLst/>
          </a:prstGeom>
        </p:spPr>
        <p:txBody>
          <a:bodyPr wrap="square">
            <a:spAutoFit/>
          </a:bodyPr>
          <a:lstStyle/>
          <a:p>
            <a:r>
              <a:rPr lang="en-US" sz="4400" b="1" dirty="0" smtClean="0"/>
              <a:t>Rocking chair </a:t>
            </a:r>
          </a:p>
          <a:p>
            <a:r>
              <a:rPr lang="en-US" sz="4400" b="1" dirty="0" smtClean="0"/>
              <a:t>used by President Lincoln </a:t>
            </a:r>
          </a:p>
          <a:p>
            <a:r>
              <a:rPr lang="en-US" sz="4400" b="1" dirty="0" smtClean="0"/>
              <a:t>in </a:t>
            </a:r>
          </a:p>
          <a:p>
            <a:r>
              <a:rPr lang="en-US" sz="4400" b="1" dirty="0" smtClean="0">
                <a:solidFill>
                  <a:schemeClr val="bg1"/>
                </a:solidFill>
              </a:rPr>
              <a:t>Ford's Theater.</a:t>
            </a:r>
            <a:endParaRPr lang="en-US" sz="44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le:Booth escape route.svg"/>
          <p:cNvPicPr>
            <a:picLocks noChangeAspect="1" noChangeArrowheads="1"/>
          </p:cNvPicPr>
          <p:nvPr/>
        </p:nvPicPr>
        <p:blipFill>
          <a:blip r:embed="rId2" cstate="print"/>
          <a:srcRect/>
          <a:stretch>
            <a:fillRect/>
          </a:stretch>
        </p:blipFill>
        <p:spPr bwMode="auto">
          <a:xfrm>
            <a:off x="0" y="0"/>
            <a:ext cx="7225862" cy="6858000"/>
          </a:xfrm>
          <a:prstGeom prst="rect">
            <a:avLst/>
          </a:prstGeom>
          <a:noFill/>
        </p:spPr>
      </p:pic>
      <p:sp>
        <p:nvSpPr>
          <p:cNvPr id="8" name="Rectangle 7"/>
          <p:cNvSpPr/>
          <p:nvPr/>
        </p:nvSpPr>
        <p:spPr>
          <a:xfrm>
            <a:off x="7162800" y="533400"/>
            <a:ext cx="1981200" cy="1938992"/>
          </a:xfrm>
          <a:prstGeom prst="rect">
            <a:avLst/>
          </a:prstGeom>
        </p:spPr>
        <p:txBody>
          <a:bodyPr wrap="square">
            <a:spAutoFit/>
          </a:bodyPr>
          <a:lstStyle/>
          <a:p>
            <a:r>
              <a:rPr lang="en-US" sz="3600" b="1" dirty="0" smtClean="0"/>
              <a:t>Booth's</a:t>
            </a:r>
            <a:r>
              <a:rPr lang="en-US" sz="4000" b="1" dirty="0" smtClean="0"/>
              <a:t> escape route</a:t>
            </a:r>
            <a:endParaRPr lang="en-US" sz="4000" b="1"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civilwarphotos.net/files/images/199.jpg"/>
          <p:cNvPicPr>
            <a:picLocks noChangeAspect="1" noChangeArrowheads="1"/>
          </p:cNvPicPr>
          <p:nvPr/>
        </p:nvPicPr>
        <p:blipFill>
          <a:blip r:embed="rId2" cstate="print"/>
          <a:srcRect/>
          <a:stretch>
            <a:fillRect/>
          </a:stretch>
        </p:blipFill>
        <p:spPr bwMode="auto">
          <a:xfrm>
            <a:off x="0" y="0"/>
            <a:ext cx="5486400" cy="6854711"/>
          </a:xfrm>
          <a:prstGeom prst="rect">
            <a:avLst/>
          </a:prstGeom>
          <a:noFill/>
        </p:spPr>
      </p:pic>
      <p:sp>
        <p:nvSpPr>
          <p:cNvPr id="3" name="Rectangle 2"/>
          <p:cNvSpPr/>
          <p:nvPr/>
        </p:nvSpPr>
        <p:spPr>
          <a:xfrm>
            <a:off x="5486400" y="0"/>
            <a:ext cx="3657600" cy="6001643"/>
          </a:xfrm>
          <a:prstGeom prst="rect">
            <a:avLst/>
          </a:prstGeom>
        </p:spPr>
        <p:txBody>
          <a:bodyPr wrap="square">
            <a:spAutoFit/>
          </a:bodyPr>
          <a:lstStyle/>
          <a:p>
            <a:r>
              <a:rPr lang="en-US" sz="4800" b="1" dirty="0" smtClean="0"/>
              <a:t>Sergeant Boston Corbett    (the soldier who claimed he shot John Wilkes Booth)</a:t>
            </a:r>
            <a:endParaRPr lang="en-US" sz="48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8066" name="Picture 2" descr="http://img.timeinc.net/time/cartoons/20070722/cartoons_04.jpg"/>
          <p:cNvPicPr>
            <a:picLocks noChangeAspect="1" noChangeArrowheads="1"/>
          </p:cNvPicPr>
          <p:nvPr/>
        </p:nvPicPr>
        <p:blipFill>
          <a:blip r:embed="rId2" cstate="print"/>
          <a:srcRect l="5143" r="6695"/>
          <a:stretch>
            <a:fillRect/>
          </a:stretch>
        </p:blipFill>
        <p:spPr bwMode="auto">
          <a:xfrm>
            <a:off x="0" y="0"/>
            <a:ext cx="9144000" cy="6858000"/>
          </a:xfrm>
          <a:prstGeom prst="rect">
            <a:avLst/>
          </a:prstGeom>
          <a:noFill/>
        </p:spPr>
      </p:pic>
      <p:sp>
        <p:nvSpPr>
          <p:cNvPr id="5" name="Rectangle 4"/>
          <p:cNvSpPr/>
          <p:nvPr/>
        </p:nvSpPr>
        <p:spPr>
          <a:xfrm>
            <a:off x="0" y="0"/>
            <a:ext cx="1295400" cy="533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00" y="6248400"/>
            <a:ext cx="1524000" cy="6096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57200"/>
            <a:ext cx="9144000"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Why did Booth kill Lincoln?</a:t>
            </a:r>
            <a:endParaRPr lang="en-US" sz="5400" b="1" cap="none" spc="0" dirty="0">
              <a:ln/>
              <a:solidFill>
                <a:schemeClr val="accent3"/>
              </a:solidFill>
              <a:effectLst/>
            </a:endParaRPr>
          </a:p>
        </p:txBody>
      </p:sp>
      <p:sp>
        <p:nvSpPr>
          <p:cNvPr id="4" name="TextBox 3"/>
          <p:cNvSpPr txBox="1"/>
          <p:nvPr/>
        </p:nvSpPr>
        <p:spPr>
          <a:xfrm>
            <a:off x="381000" y="2209800"/>
            <a:ext cx="5486400" cy="1323439"/>
          </a:xfrm>
          <a:prstGeom prst="rect">
            <a:avLst/>
          </a:prstGeom>
          <a:noFill/>
        </p:spPr>
        <p:txBody>
          <a:bodyPr wrap="square" rtlCol="0">
            <a:spAutoFit/>
          </a:bodyPr>
          <a:lstStyle/>
          <a:p>
            <a:r>
              <a:rPr lang="en-US" sz="4000" dirty="0" smtClean="0"/>
              <a:t>So the South could rise again.</a:t>
            </a:r>
            <a:endParaRPr lang="en-US" sz="4000" dirty="0"/>
          </a:p>
        </p:txBody>
      </p:sp>
      <p:pic>
        <p:nvPicPr>
          <p:cNvPr id="81932" name="Picture 12" descr="Click to show &quot;phoenix bird&quot; result 14">
            <a:hlinkClick r:id="rId2"/>
          </p:cNvPr>
          <p:cNvPicPr>
            <a:picLocks noChangeAspect="1" noChangeArrowheads="1"/>
          </p:cNvPicPr>
          <p:nvPr/>
        </p:nvPicPr>
        <p:blipFill>
          <a:blip r:embed="rId3" cstate="print"/>
          <a:srcRect/>
          <a:stretch>
            <a:fillRect/>
          </a:stretch>
        </p:blipFill>
        <p:spPr bwMode="auto">
          <a:xfrm>
            <a:off x="6172200" y="1371600"/>
            <a:ext cx="2819400" cy="2591573"/>
          </a:xfrm>
          <a:prstGeom prst="rect">
            <a:avLst/>
          </a:prstGeom>
          <a:noFill/>
        </p:spPr>
      </p:pic>
      <p:sp>
        <p:nvSpPr>
          <p:cNvPr id="2" name="Rectangle 1"/>
          <p:cNvSpPr/>
          <p:nvPr/>
        </p:nvSpPr>
        <p:spPr>
          <a:xfrm>
            <a:off x="381000" y="5181600"/>
            <a:ext cx="8229600"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5400" b="1" dirty="0" smtClean="0">
                <a:ln/>
                <a:solidFill>
                  <a:schemeClr val="accent3"/>
                </a:solidFill>
              </a:rPr>
              <a:t>What was Booth’s plan?</a:t>
            </a:r>
            <a:endParaRPr lang="en-US" sz="5400" b="1" dirty="0">
              <a:ln/>
              <a:solidFill>
                <a:schemeClr val="accent3"/>
              </a:solidFill>
            </a:endParaRPr>
          </a:p>
        </p:txBody>
      </p:sp>
      <p:sp>
        <p:nvSpPr>
          <p:cNvPr id="11" name="Rectangle 10"/>
          <p:cNvSpPr/>
          <p:nvPr/>
        </p:nvSpPr>
        <p:spPr>
          <a:xfrm>
            <a:off x="1600200" y="4038600"/>
            <a:ext cx="537608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rgbClr val="FFF200"/>
                    </a:gs>
                    <a:gs pos="45000">
                      <a:srgbClr val="FF7A00"/>
                    </a:gs>
                    <a:gs pos="70000">
                      <a:srgbClr val="FF0300"/>
                    </a:gs>
                    <a:gs pos="100000">
                      <a:srgbClr val="4D0808"/>
                    </a:gs>
                  </a:gsLst>
                  <a:lin ang="5400000" scaled="0"/>
                </a:gradFill>
                <a:effectLst>
                  <a:outerShdw blurRad="80000" dist="40000" dir="5040000" algn="tl">
                    <a:srgbClr val="000000">
                      <a:alpha val="30000"/>
                    </a:srgbClr>
                  </a:outerShdw>
                </a:effectLst>
              </a:rPr>
              <a:t>Like the Phoenix.</a:t>
            </a:r>
            <a:endParaRPr lang="en-US" sz="5400" b="1" cap="none" spc="0" dirty="0">
              <a:ln w="11430"/>
              <a:gradFill>
                <a:gsLst>
                  <a:gs pos="0">
                    <a:srgbClr val="FFF200"/>
                  </a:gs>
                  <a:gs pos="45000">
                    <a:srgbClr val="FF7A00"/>
                  </a:gs>
                  <a:gs pos="70000">
                    <a:srgbClr val="FF0300"/>
                  </a:gs>
                  <a:gs pos="100000">
                    <a:srgbClr val="4D0808"/>
                  </a:gs>
                </a:gsLst>
                <a:lin ang="5400000" scaled="0"/>
              </a:gradFill>
              <a:effectLst>
                <a:outerShdw blurRad="80000" dist="40000" dir="5040000" algn="tl">
                  <a:srgbClr val="000000">
                    <a:alpha val="30000"/>
                  </a:srgbClr>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1932"/>
                                        </p:tgtEl>
                                        <p:attrNameLst>
                                          <p:attrName>style.visibility</p:attrName>
                                        </p:attrNameLst>
                                      </p:cBhvr>
                                      <p:to>
                                        <p:strVal val="visible"/>
                                      </p:to>
                                    </p:set>
                                    <p:animEffect transition="in" filter="checkerboard(across)">
                                      <p:cBhvr>
                                        <p:cTn id="10" dur="500"/>
                                        <p:tgtEl>
                                          <p:spTgt spid="8193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civilwarphotos.net/files/images/187.jpg"/>
          <p:cNvPicPr>
            <a:picLocks noChangeAspect="1" noChangeArrowheads="1"/>
          </p:cNvPicPr>
          <p:nvPr/>
        </p:nvPicPr>
        <p:blipFill>
          <a:blip r:embed="rId2" cstate="print"/>
          <a:srcRect/>
          <a:stretch>
            <a:fillRect/>
          </a:stretch>
        </p:blipFill>
        <p:spPr bwMode="auto">
          <a:xfrm>
            <a:off x="0" y="0"/>
            <a:ext cx="5486400" cy="6871188"/>
          </a:xfrm>
          <a:prstGeom prst="rect">
            <a:avLst/>
          </a:prstGeom>
          <a:noFill/>
        </p:spPr>
      </p:pic>
      <p:sp>
        <p:nvSpPr>
          <p:cNvPr id="3" name="Rectangle 2"/>
          <p:cNvSpPr/>
          <p:nvPr/>
        </p:nvSpPr>
        <p:spPr>
          <a:xfrm>
            <a:off x="5486400" y="228600"/>
            <a:ext cx="3657600" cy="3785652"/>
          </a:xfrm>
          <a:prstGeom prst="rect">
            <a:avLst/>
          </a:prstGeom>
        </p:spPr>
        <p:txBody>
          <a:bodyPr wrap="square">
            <a:spAutoFit/>
          </a:bodyPr>
          <a:lstStyle/>
          <a:p>
            <a:r>
              <a:rPr lang="en-US" sz="6000" b="1" dirty="0" smtClean="0"/>
              <a:t>Vice President Andrew Johnson</a:t>
            </a:r>
            <a:endParaRPr lang="en-US" sz="6000"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civilwarphotos.net/files/images/189.jpg"/>
          <p:cNvPicPr>
            <a:picLocks noChangeAspect="1" noChangeArrowheads="1"/>
          </p:cNvPicPr>
          <p:nvPr/>
        </p:nvPicPr>
        <p:blipFill>
          <a:blip r:embed="rId2" cstate="print"/>
          <a:srcRect/>
          <a:stretch>
            <a:fillRect/>
          </a:stretch>
        </p:blipFill>
        <p:spPr bwMode="auto">
          <a:xfrm>
            <a:off x="3581401" y="0"/>
            <a:ext cx="5562600" cy="6858000"/>
          </a:xfrm>
          <a:prstGeom prst="rect">
            <a:avLst/>
          </a:prstGeom>
          <a:noFill/>
        </p:spPr>
      </p:pic>
      <p:sp>
        <p:nvSpPr>
          <p:cNvPr id="3" name="Rectangle 2"/>
          <p:cNvSpPr/>
          <p:nvPr/>
        </p:nvSpPr>
        <p:spPr>
          <a:xfrm>
            <a:off x="1" y="304800"/>
            <a:ext cx="3581400" cy="5170646"/>
          </a:xfrm>
          <a:prstGeom prst="rect">
            <a:avLst/>
          </a:prstGeom>
        </p:spPr>
        <p:txBody>
          <a:bodyPr wrap="square">
            <a:spAutoFit/>
          </a:bodyPr>
          <a:lstStyle/>
          <a:p>
            <a:pPr algn="ctr"/>
            <a:r>
              <a:rPr lang="en-US" sz="5400" b="1" dirty="0" smtClean="0"/>
              <a:t>Secretary</a:t>
            </a:r>
            <a:r>
              <a:rPr lang="en-US" sz="6000" b="1" dirty="0" smtClean="0"/>
              <a:t> </a:t>
            </a:r>
            <a:r>
              <a:rPr lang="en-US" sz="5400" b="1" dirty="0" smtClean="0"/>
              <a:t>of State</a:t>
            </a:r>
            <a:r>
              <a:rPr lang="en-US" sz="6000" b="1" dirty="0" smtClean="0"/>
              <a:t> </a:t>
            </a:r>
            <a:r>
              <a:rPr lang="en-US" sz="6600" b="1" dirty="0" smtClean="0">
                <a:solidFill>
                  <a:schemeClr val="bg1"/>
                </a:solidFill>
              </a:rPr>
              <a:t>William H. Seward</a:t>
            </a:r>
            <a:endParaRPr lang="en-US" sz="66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civilwarphotos.net/files/images/200.jpg"/>
          <p:cNvPicPr>
            <a:picLocks noChangeAspect="1" noChangeArrowheads="1"/>
          </p:cNvPicPr>
          <p:nvPr/>
        </p:nvPicPr>
        <p:blipFill>
          <a:blip r:embed="rId2" cstate="print"/>
          <a:srcRect l="3077" t="11295" r="4615" b="8386"/>
          <a:stretch>
            <a:fillRect/>
          </a:stretch>
        </p:blipFill>
        <p:spPr bwMode="auto">
          <a:xfrm>
            <a:off x="-1" y="0"/>
            <a:ext cx="6429375" cy="6858000"/>
          </a:xfrm>
          <a:prstGeom prst="rect">
            <a:avLst/>
          </a:prstGeom>
          <a:noFill/>
        </p:spPr>
      </p:pic>
      <p:sp>
        <p:nvSpPr>
          <p:cNvPr id="3" name="Rectangle 2"/>
          <p:cNvSpPr/>
          <p:nvPr/>
        </p:nvSpPr>
        <p:spPr>
          <a:xfrm>
            <a:off x="6400800" y="0"/>
            <a:ext cx="2743200" cy="6740307"/>
          </a:xfrm>
          <a:prstGeom prst="rect">
            <a:avLst/>
          </a:prstGeom>
        </p:spPr>
        <p:txBody>
          <a:bodyPr wrap="square">
            <a:spAutoFit/>
          </a:bodyPr>
          <a:lstStyle/>
          <a:p>
            <a:r>
              <a:rPr lang="en-US" sz="3600" b="1" dirty="0" smtClean="0"/>
              <a:t>Lewis Powell (Payne),  </a:t>
            </a:r>
            <a:r>
              <a:rPr lang="en-US" sz="3200" b="1" dirty="0" smtClean="0"/>
              <a:t>Conspirator</a:t>
            </a:r>
            <a:r>
              <a:rPr lang="en-US" sz="3600" b="1" dirty="0" smtClean="0"/>
              <a:t> who Attacked Secretary Seward - </a:t>
            </a:r>
            <a:r>
              <a:rPr lang="en-US" sz="3200" b="1" dirty="0" smtClean="0">
                <a:solidFill>
                  <a:schemeClr val="bg1"/>
                </a:solidFill>
              </a:rPr>
              <a:t>Washington</a:t>
            </a:r>
            <a:r>
              <a:rPr lang="en-US" sz="3600" b="1" dirty="0" smtClean="0">
                <a:solidFill>
                  <a:schemeClr val="bg1"/>
                </a:solidFill>
              </a:rPr>
              <a:t> Navy Yard, D.C., April 1865.</a:t>
            </a:r>
            <a:endParaRPr lang="en-US" sz="36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34" name="Picture 10" descr="http://home.att.net/~rjnorton/surratt9.jpg"/>
          <p:cNvPicPr>
            <a:picLocks noChangeAspect="1" noChangeArrowheads="1"/>
          </p:cNvPicPr>
          <p:nvPr/>
        </p:nvPicPr>
        <p:blipFill>
          <a:blip r:embed="rId2" cstate="print"/>
          <a:srcRect/>
          <a:stretch>
            <a:fillRect/>
          </a:stretch>
        </p:blipFill>
        <p:spPr bwMode="auto">
          <a:xfrm>
            <a:off x="0" y="0"/>
            <a:ext cx="5105400" cy="6874598"/>
          </a:xfrm>
          <a:prstGeom prst="rect">
            <a:avLst/>
          </a:prstGeom>
          <a:noFill/>
        </p:spPr>
      </p:pic>
      <p:sp>
        <p:nvSpPr>
          <p:cNvPr id="9" name="Rectangle 8"/>
          <p:cNvSpPr/>
          <p:nvPr/>
        </p:nvSpPr>
        <p:spPr>
          <a:xfrm>
            <a:off x="5181600" y="4419600"/>
            <a:ext cx="3962400" cy="1569660"/>
          </a:xfrm>
          <a:prstGeom prst="rect">
            <a:avLst/>
          </a:prstGeom>
        </p:spPr>
        <p:txBody>
          <a:bodyPr wrap="square">
            <a:spAutoFit/>
          </a:bodyPr>
          <a:lstStyle/>
          <a:p>
            <a:r>
              <a:rPr lang="en-US" sz="3200" b="1" dirty="0" smtClean="0">
                <a:solidFill>
                  <a:srgbClr val="FFFF00"/>
                </a:solidFill>
              </a:rPr>
              <a:t>Her last words were </a:t>
            </a:r>
            <a:r>
              <a:rPr lang="en-US" sz="3200" b="1" i="1" dirty="0" smtClean="0">
                <a:solidFill>
                  <a:srgbClr val="FFFF00"/>
                </a:solidFill>
              </a:rPr>
              <a:t>"Please don't let me fall"</a:t>
            </a:r>
            <a:r>
              <a:rPr lang="en-US" sz="3200" b="1" dirty="0" smtClean="0">
                <a:solidFill>
                  <a:srgbClr val="FFFF00"/>
                </a:solidFill>
              </a:rPr>
              <a:t>.</a:t>
            </a:r>
            <a:endParaRPr lang="en-US" sz="3200" b="1" dirty="0">
              <a:solidFill>
                <a:srgbClr val="FFFF00"/>
              </a:solidFill>
            </a:endParaRPr>
          </a:p>
        </p:txBody>
      </p:sp>
      <p:sp>
        <p:nvSpPr>
          <p:cNvPr id="11" name="Rectangle 10"/>
          <p:cNvSpPr/>
          <p:nvPr/>
        </p:nvSpPr>
        <p:spPr>
          <a:xfrm>
            <a:off x="5105400" y="228600"/>
            <a:ext cx="4038600" cy="415498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6600" b="1" cap="none" spc="0" dirty="0" smtClean="0">
                <a:ln/>
                <a:solidFill>
                  <a:schemeClr val="accent3"/>
                </a:solidFill>
                <a:effectLst/>
              </a:rPr>
              <a:t>Mary Elizabeth (Jenkins) Surratt </a:t>
            </a:r>
            <a:endParaRPr lang="en-US" sz="6600" b="1" cap="none" spc="0" dirty="0">
              <a:ln/>
              <a:solidFill>
                <a:schemeClr val="accent3"/>
              </a:solidFill>
              <a:effectLst/>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descr="http://www.civilwarphotos.net/files/images/260.jpg"/>
          <p:cNvPicPr>
            <a:picLocks noChangeAspect="1" noChangeArrowheads="1"/>
          </p:cNvPicPr>
          <p:nvPr/>
        </p:nvPicPr>
        <p:blipFill>
          <a:blip r:embed="rId2" cstate="print"/>
          <a:srcRect l="23699" t="31926" r="15714" b="11644"/>
          <a:stretch>
            <a:fillRect/>
          </a:stretch>
        </p:blipFill>
        <p:spPr bwMode="auto">
          <a:xfrm>
            <a:off x="0" y="-1"/>
            <a:ext cx="9144000" cy="68580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Image, Source: digital file from original neg."/>
          <p:cNvPicPr>
            <a:picLocks noChangeAspect="1" noChangeArrowheads="1"/>
          </p:cNvPicPr>
          <p:nvPr/>
        </p:nvPicPr>
        <p:blipFill>
          <a:blip r:embed="rId2" cstate="print">
            <a:lum/>
          </a:blip>
          <a:srcRect l="5000" t="11561" r="7500" b="7514"/>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ivilwarphotos.net/files/images/259.jpg"/>
          <p:cNvPicPr>
            <a:picLocks noChangeAspect="1" noChangeArrowheads="1"/>
          </p:cNvPicPr>
          <p:nvPr/>
        </p:nvPicPr>
        <p:blipFill>
          <a:blip r:embed="rId2" cstate="print"/>
          <a:srcRect l="3846" t="10979" r="4808" b="4732"/>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http://www.civilwarphotos.net/files/images/257.jpg"/>
          <p:cNvPicPr>
            <a:picLocks noChangeAspect="1" noChangeArrowheads="1"/>
          </p:cNvPicPr>
          <p:nvPr/>
        </p:nvPicPr>
        <p:blipFill>
          <a:blip r:embed="rId2" cstate="print"/>
          <a:srcRect l="6144" t="9213" r="5376" b="7869"/>
          <a:stretch>
            <a:fillRect/>
          </a:stretch>
        </p:blipFill>
        <p:spPr bwMode="auto">
          <a:xfrm>
            <a:off x="0" y="0"/>
            <a:ext cx="9144000" cy="685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upload.wikimedia.org/wikipedia/commons/a/a5/Robert_Todd_Lincoln%2C_Brady-Handy_bw_photo_portrait%2C_ca1870-1880.jpg"/>
          <p:cNvPicPr>
            <a:picLocks noChangeAspect="1" noChangeArrowheads="1"/>
          </p:cNvPicPr>
          <p:nvPr/>
        </p:nvPicPr>
        <p:blipFill>
          <a:blip r:embed="rId2" cstate="print"/>
          <a:srcRect/>
          <a:stretch>
            <a:fillRect/>
          </a:stretch>
        </p:blipFill>
        <p:spPr bwMode="auto">
          <a:xfrm>
            <a:off x="-1" y="0"/>
            <a:ext cx="5054649" cy="6858000"/>
          </a:xfrm>
          <a:prstGeom prst="rect">
            <a:avLst/>
          </a:prstGeom>
          <a:noFill/>
        </p:spPr>
      </p:pic>
      <p:sp>
        <p:nvSpPr>
          <p:cNvPr id="3" name="Rectangle 2"/>
          <p:cNvSpPr/>
          <p:nvPr/>
        </p:nvSpPr>
        <p:spPr>
          <a:xfrm>
            <a:off x="5029200" y="152400"/>
            <a:ext cx="4114800" cy="2862322"/>
          </a:xfrm>
          <a:prstGeom prst="rect">
            <a:avLst/>
          </a:prstGeom>
        </p:spPr>
        <p:txBody>
          <a:bodyPr wrap="square">
            <a:spAutoFit/>
          </a:bodyPr>
          <a:lstStyle/>
          <a:p>
            <a:r>
              <a:rPr lang="en-US" sz="6000" b="1" dirty="0" smtClean="0"/>
              <a:t>Robert Todd Lincoln</a:t>
            </a:r>
            <a:endParaRPr lang="en-US" sz="6000" dirty="0"/>
          </a:p>
        </p:txBody>
      </p:sp>
      <p:sp>
        <p:nvSpPr>
          <p:cNvPr id="4" name="Rectangle 3"/>
          <p:cNvSpPr/>
          <p:nvPr/>
        </p:nvSpPr>
        <p:spPr>
          <a:xfrm>
            <a:off x="5029200" y="2971800"/>
            <a:ext cx="4114800" cy="1077218"/>
          </a:xfrm>
          <a:prstGeom prst="rect">
            <a:avLst/>
          </a:prstGeom>
        </p:spPr>
        <p:txBody>
          <a:bodyPr wrap="square">
            <a:spAutoFit/>
          </a:bodyPr>
          <a:lstStyle/>
          <a:p>
            <a:r>
              <a:rPr lang="en-US" sz="3200" dirty="0" smtClean="0"/>
              <a:t>The President Lincoln had four sons. </a:t>
            </a:r>
            <a:endParaRPr lang="en-US" sz="3200" dirty="0"/>
          </a:p>
        </p:txBody>
      </p:sp>
      <p:sp>
        <p:nvSpPr>
          <p:cNvPr id="5" name="Rectangle 4"/>
          <p:cNvSpPr/>
          <p:nvPr/>
        </p:nvSpPr>
        <p:spPr>
          <a:xfrm>
            <a:off x="5081669" y="4419600"/>
            <a:ext cx="4062331" cy="1569660"/>
          </a:xfrm>
          <a:prstGeom prst="rect">
            <a:avLst/>
          </a:prstGeom>
        </p:spPr>
        <p:txBody>
          <a:bodyPr wrap="square">
            <a:spAutoFit/>
          </a:bodyPr>
          <a:lstStyle/>
          <a:p>
            <a:r>
              <a:rPr lang="en-US" sz="3200" dirty="0" smtClean="0">
                <a:solidFill>
                  <a:schemeClr val="bg1"/>
                </a:solidFill>
              </a:rPr>
              <a:t>His is the</a:t>
            </a:r>
            <a:r>
              <a:rPr lang="en-US" sz="3200" dirty="0" smtClean="0"/>
              <a:t> </a:t>
            </a:r>
            <a:r>
              <a:rPr lang="en-US" sz="3200" dirty="0" smtClean="0">
                <a:solidFill>
                  <a:srgbClr val="FFFF00"/>
                </a:solidFill>
              </a:rPr>
              <a:t>only</a:t>
            </a:r>
            <a:r>
              <a:rPr lang="en-US" sz="3200" dirty="0" smtClean="0"/>
              <a:t> </a:t>
            </a:r>
            <a:r>
              <a:rPr lang="en-US" sz="3200" dirty="0" smtClean="0">
                <a:solidFill>
                  <a:schemeClr val="bg1"/>
                </a:solidFill>
              </a:rPr>
              <a:t>child to survive into adulthood.</a:t>
            </a:r>
            <a:endParaRPr lang="en-US" sz="32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274638"/>
            <a:ext cx="3048000" cy="3154362"/>
          </a:xfrm>
        </p:spPr>
        <p:txBody>
          <a:bodyPr/>
          <a:lstStyle/>
          <a:p>
            <a:r>
              <a:rPr lang="en-US" dirty="0" smtClean="0"/>
              <a:t>Who is in the cartoon?</a:t>
            </a:r>
            <a:endParaRPr lang="en-US" dirty="0"/>
          </a:p>
        </p:txBody>
      </p:sp>
      <p:pic>
        <p:nvPicPr>
          <p:cNvPr id="87042" name="Picture 2" descr="http://paw.princeton.edu/_internal/cimg!0/ospk51erfbfvxoiyvqjgdci6qc0lu5v"/>
          <p:cNvPicPr>
            <a:picLocks noChangeAspect="1" noChangeArrowheads="1"/>
          </p:cNvPicPr>
          <p:nvPr/>
        </p:nvPicPr>
        <p:blipFill>
          <a:blip r:embed="rId2" cstate="print"/>
          <a:srcRect/>
          <a:stretch>
            <a:fillRect/>
          </a:stretch>
        </p:blipFill>
        <p:spPr bwMode="auto">
          <a:xfrm>
            <a:off x="0" y="0"/>
            <a:ext cx="6096000" cy="6880134"/>
          </a:xfrm>
          <a:prstGeom prst="rect">
            <a:avLst/>
          </a:prstGeom>
          <a:noFill/>
        </p:spPr>
      </p:pic>
      <p:sp>
        <p:nvSpPr>
          <p:cNvPr id="5" name="Rectangle 4"/>
          <p:cNvSpPr/>
          <p:nvPr/>
        </p:nvSpPr>
        <p:spPr>
          <a:xfrm>
            <a:off x="152400" y="4038600"/>
            <a:ext cx="2285999" cy="2123658"/>
          </a:xfrm>
          <a:prstGeom prst="rect">
            <a:avLst/>
          </a:prstGeom>
          <a:solidFill>
            <a:schemeClr val="bg1"/>
          </a:solidFill>
        </p:spPr>
        <p:txBody>
          <a:bodyPr wrap="square">
            <a:spAutoFit/>
          </a:bodyPr>
          <a:lstStyle/>
          <a:p>
            <a:pPr algn="ctr"/>
            <a:r>
              <a:rPr lang="en-US" sz="4400" b="1" dirty="0" smtClean="0">
                <a:solidFill>
                  <a:schemeClr val="bg2"/>
                </a:solidFill>
              </a:rPr>
              <a:t>William Howard Taft </a:t>
            </a:r>
            <a:endParaRPr lang="en-US" sz="4400" b="1" dirty="0">
              <a:solidFill>
                <a:schemeClr val="bg2"/>
              </a:solidFill>
            </a:endParaRPr>
          </a:p>
        </p:txBody>
      </p:sp>
      <p:sp>
        <p:nvSpPr>
          <p:cNvPr id="6" name="Rectangle 5"/>
          <p:cNvSpPr/>
          <p:nvPr/>
        </p:nvSpPr>
        <p:spPr>
          <a:xfrm>
            <a:off x="2590800" y="4038600"/>
            <a:ext cx="3154963" cy="1446550"/>
          </a:xfrm>
          <a:prstGeom prst="rect">
            <a:avLst/>
          </a:prstGeom>
          <a:solidFill>
            <a:srgbClr val="DF5F74"/>
          </a:solidFill>
        </p:spPr>
        <p:txBody>
          <a:bodyPr wrap="square">
            <a:spAutoFit/>
          </a:bodyPr>
          <a:lstStyle/>
          <a:p>
            <a:pPr algn="ctr"/>
            <a:r>
              <a:rPr lang="en-US" sz="4400" b="1" dirty="0" smtClean="0">
                <a:solidFill>
                  <a:schemeClr val="bg1"/>
                </a:solidFill>
              </a:rPr>
              <a:t>Teddy Roosevelt</a:t>
            </a:r>
            <a:endParaRPr lang="en-US" sz="4400" b="1" dirty="0">
              <a:solidFill>
                <a:schemeClr val="bg1"/>
              </a:solidFill>
            </a:endParaRPr>
          </a:p>
        </p:txBody>
      </p:sp>
      <p:sp>
        <p:nvSpPr>
          <p:cNvPr id="7" name="Rectangle 6"/>
          <p:cNvSpPr/>
          <p:nvPr/>
        </p:nvSpPr>
        <p:spPr>
          <a:xfrm>
            <a:off x="6172200" y="3505200"/>
            <a:ext cx="2743200" cy="2677656"/>
          </a:xfrm>
          <a:prstGeom prst="rect">
            <a:avLst/>
          </a:prstGeom>
        </p:spPr>
        <p:txBody>
          <a:bodyPr wrap="square">
            <a:spAutoFit/>
          </a:bodyPr>
          <a:lstStyle/>
          <a:p>
            <a:r>
              <a:rPr lang="en-US" sz="2400" b="1" dirty="0" smtClean="0">
                <a:solidFill>
                  <a:schemeClr val="bg1"/>
                </a:solidFill>
              </a:rPr>
              <a:t>Taft had served as Roosevelt’s secretary of war and ran for the presidency with Roosevelt’s support.</a:t>
            </a:r>
            <a:endParaRPr lang="en-US" sz="24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4343400"/>
            <a:ext cx="8991600" cy="2123658"/>
          </a:xfrm>
          <a:prstGeom prst="rect">
            <a:avLst/>
          </a:prstGeom>
        </p:spPr>
        <p:txBody>
          <a:bodyPr wrap="square">
            <a:spAutoFit/>
          </a:bodyPr>
          <a:lstStyle/>
          <a:p>
            <a:r>
              <a:rPr lang="en-US" sz="4400" b="1" dirty="0" smtClean="0"/>
              <a:t>The incident took place             on a train platform in                  Jersey City, New Jersey. </a:t>
            </a:r>
            <a:endParaRPr lang="en-US" sz="4400" b="1" dirty="0"/>
          </a:p>
        </p:txBody>
      </p:sp>
      <p:sp>
        <p:nvSpPr>
          <p:cNvPr id="4" name="Rectangle 3"/>
          <p:cNvSpPr/>
          <p:nvPr/>
        </p:nvSpPr>
        <p:spPr>
          <a:xfrm>
            <a:off x="112408" y="0"/>
            <a:ext cx="8517076"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 Odd Coincidence</a:t>
            </a:r>
            <a:endParaRPr lang="en-U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Rectangle 5"/>
          <p:cNvSpPr/>
          <p:nvPr/>
        </p:nvSpPr>
        <p:spPr>
          <a:xfrm>
            <a:off x="152400" y="1371600"/>
            <a:ext cx="8991600" cy="2800767"/>
          </a:xfrm>
          <a:prstGeom prst="rect">
            <a:avLst/>
          </a:prstGeom>
        </p:spPr>
        <p:txBody>
          <a:bodyPr wrap="square">
            <a:spAutoFit/>
          </a:bodyPr>
          <a:lstStyle/>
          <a:p>
            <a:r>
              <a:rPr lang="en-US" sz="4400" b="1" dirty="0" smtClean="0"/>
              <a:t>Robert Todd Lincoln recalled the incident in a 1909 letter to Richard Watson Gilder, editor of </a:t>
            </a:r>
            <a:r>
              <a:rPr lang="en-US" sz="4400" b="1" i="1" dirty="0" smtClean="0">
                <a:solidFill>
                  <a:srgbClr val="FFFF00"/>
                </a:solidFill>
              </a:rPr>
              <a:t>The Century Magazine</a:t>
            </a:r>
            <a:r>
              <a:rPr lang="en-US" sz="4400" i="1" dirty="0" smtClean="0"/>
              <a:t>.</a:t>
            </a:r>
            <a:endParaRPr lang="en-US" sz="2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0"/>
            <a:ext cx="8991600" cy="3785652"/>
          </a:xfrm>
          <a:prstGeom prst="rect">
            <a:avLst/>
          </a:prstGeom>
        </p:spPr>
        <p:txBody>
          <a:bodyPr wrap="square">
            <a:spAutoFit/>
          </a:bodyPr>
          <a:lstStyle/>
          <a:p>
            <a:r>
              <a:rPr lang="en-US" sz="4800" b="1" dirty="0" smtClean="0"/>
              <a:t>The incident occurred while a         group of passengers were late at night purchasing their            sleeping car at the entrance                   of the car.</a:t>
            </a:r>
            <a:endParaRPr lang="en-US" sz="4800" b="1"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3429000"/>
            <a:ext cx="8991600" cy="2800767"/>
          </a:xfrm>
          <a:prstGeom prst="rect">
            <a:avLst/>
          </a:prstGeom>
        </p:spPr>
        <p:txBody>
          <a:bodyPr wrap="square">
            <a:spAutoFit/>
          </a:bodyPr>
          <a:lstStyle/>
          <a:p>
            <a:r>
              <a:rPr lang="en-US" sz="4400" dirty="0" smtClean="0"/>
              <a:t>There was some crowding, and I happened to be </a:t>
            </a:r>
            <a:r>
              <a:rPr lang="en-US" sz="4400" dirty="0" smtClean="0">
                <a:solidFill>
                  <a:srgbClr val="FFFF00"/>
                </a:solidFill>
              </a:rPr>
              <a:t>pressed by            it against the car body              </a:t>
            </a:r>
            <a:r>
              <a:rPr lang="en-US" sz="4400" dirty="0" smtClean="0"/>
              <a:t>while waiting my turn.</a:t>
            </a:r>
            <a:endParaRPr lang="en-US" sz="4400" dirty="0"/>
          </a:p>
        </p:txBody>
      </p:sp>
      <p:sp>
        <p:nvSpPr>
          <p:cNvPr id="2" name="Rectangle 1"/>
          <p:cNvSpPr/>
          <p:nvPr/>
        </p:nvSpPr>
        <p:spPr>
          <a:xfrm>
            <a:off x="228600" y="0"/>
            <a:ext cx="8915400" cy="2800767"/>
          </a:xfrm>
          <a:prstGeom prst="rect">
            <a:avLst/>
          </a:prstGeom>
        </p:spPr>
        <p:txBody>
          <a:bodyPr wrap="square">
            <a:spAutoFit/>
          </a:bodyPr>
          <a:lstStyle/>
          <a:p>
            <a:r>
              <a:rPr lang="en-US" sz="4400" dirty="0" smtClean="0"/>
              <a:t>The platform was about the height of the car floor, and there was of course a </a:t>
            </a:r>
            <a:r>
              <a:rPr lang="en-US" sz="4400" dirty="0" smtClean="0">
                <a:solidFill>
                  <a:srgbClr val="FFFF00"/>
                </a:solidFill>
              </a:rPr>
              <a:t>narrow space</a:t>
            </a:r>
            <a:r>
              <a:rPr lang="en-US" sz="4400" dirty="0" smtClean="0">
                <a:solidFill>
                  <a:srgbClr val="00B0F0"/>
                </a:solidFill>
              </a:rPr>
              <a:t> </a:t>
            </a:r>
            <a:r>
              <a:rPr lang="en-US" sz="4400" dirty="0" smtClean="0"/>
              <a:t>between the platform and the car body. </a:t>
            </a:r>
            <a:endParaRPr lang="en-US" sz="4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991600" cy="4154984"/>
          </a:xfrm>
          <a:prstGeom prst="rect">
            <a:avLst/>
          </a:prstGeom>
        </p:spPr>
        <p:txBody>
          <a:bodyPr wrap="square">
            <a:spAutoFit/>
          </a:bodyPr>
          <a:lstStyle/>
          <a:p>
            <a:r>
              <a:rPr lang="en-US" sz="4400" dirty="0" smtClean="0"/>
              <a:t>In this situation the train began to move, and by the motion I was </a:t>
            </a:r>
            <a:r>
              <a:rPr lang="en-US" sz="4400" dirty="0" smtClean="0">
                <a:solidFill>
                  <a:srgbClr val="FFFF00"/>
                </a:solidFill>
              </a:rPr>
              <a:t>twisted off my feet</a:t>
            </a:r>
            <a:r>
              <a:rPr lang="en-US" sz="4400" dirty="0" smtClean="0"/>
              <a:t>, and had dropped somewhat, with feet downward, </a:t>
            </a:r>
            <a:r>
              <a:rPr lang="en-US" sz="4400" dirty="0" smtClean="0">
                <a:solidFill>
                  <a:srgbClr val="FFFF00"/>
                </a:solidFill>
              </a:rPr>
              <a:t>into the open space</a:t>
            </a:r>
            <a:r>
              <a:rPr lang="en-US" sz="4400" dirty="0" smtClean="0"/>
              <a:t>, and was personally helpless.</a:t>
            </a:r>
            <a:endParaRPr lang="en-US" sz="4400"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915400" cy="2800767"/>
          </a:xfrm>
          <a:prstGeom prst="rect">
            <a:avLst/>
          </a:prstGeom>
        </p:spPr>
        <p:txBody>
          <a:bodyPr wrap="square">
            <a:spAutoFit/>
          </a:bodyPr>
          <a:lstStyle/>
          <a:p>
            <a:r>
              <a:rPr lang="en-US" sz="4400" dirty="0" smtClean="0"/>
              <a:t>When my </a:t>
            </a:r>
            <a:r>
              <a:rPr lang="en-US" sz="4400" dirty="0" smtClean="0">
                <a:solidFill>
                  <a:srgbClr val="FFFFFF"/>
                </a:solidFill>
              </a:rPr>
              <a:t>coat collar</a:t>
            </a:r>
            <a:r>
              <a:rPr lang="en-US" sz="4400" dirty="0" smtClean="0">
                <a:solidFill>
                  <a:srgbClr val="00B0F0"/>
                </a:solidFill>
              </a:rPr>
              <a:t> </a:t>
            </a:r>
            <a:r>
              <a:rPr lang="en-US" sz="4400" dirty="0" smtClean="0"/>
              <a:t>was vigorously </a:t>
            </a:r>
            <a:r>
              <a:rPr lang="en-US" sz="4400" dirty="0" smtClean="0">
                <a:solidFill>
                  <a:srgbClr val="FFFF00"/>
                </a:solidFill>
              </a:rPr>
              <a:t>seized</a:t>
            </a:r>
            <a:r>
              <a:rPr lang="en-US" sz="4400" dirty="0" smtClean="0"/>
              <a:t> and I was quickly </a:t>
            </a:r>
            <a:r>
              <a:rPr lang="en-US" sz="4400" dirty="0" smtClean="0">
                <a:solidFill>
                  <a:srgbClr val="FFFFFF"/>
                </a:solidFill>
              </a:rPr>
              <a:t>pulled up</a:t>
            </a:r>
            <a:r>
              <a:rPr lang="en-US" sz="4400" dirty="0" smtClean="0">
                <a:solidFill>
                  <a:srgbClr val="00B0F0"/>
                </a:solidFill>
              </a:rPr>
              <a:t> </a:t>
            </a:r>
            <a:r>
              <a:rPr lang="en-US" sz="4400" dirty="0" smtClean="0"/>
              <a:t>and out to a secure footing on the platform.</a:t>
            </a:r>
            <a:r>
              <a:rPr lang="en-US" sz="3600" dirty="0" smtClean="0"/>
              <a:t> </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915400" cy="4154984"/>
          </a:xfrm>
          <a:prstGeom prst="rect">
            <a:avLst/>
          </a:prstGeom>
        </p:spPr>
        <p:txBody>
          <a:bodyPr wrap="square">
            <a:spAutoFit/>
          </a:bodyPr>
          <a:lstStyle/>
          <a:p>
            <a:r>
              <a:rPr lang="en-US" sz="4400" dirty="0" smtClean="0"/>
              <a:t>Upon turning to thank my rescuer I saw it was </a:t>
            </a:r>
            <a:r>
              <a:rPr lang="en-US" sz="3600" dirty="0" smtClean="0"/>
              <a:t>   				</a:t>
            </a:r>
            <a:r>
              <a:rPr lang="en-US" sz="4000" dirty="0" smtClean="0"/>
              <a:t>	</a:t>
            </a:r>
            <a:r>
              <a:rPr lang="en-US" sz="4400" dirty="0" smtClean="0"/>
              <a:t>, whose face was of course well known to me, and I expressed my gratitude to him, and in doing so, </a:t>
            </a:r>
            <a:r>
              <a:rPr lang="en-US" sz="4400" dirty="0" smtClean="0">
                <a:solidFill>
                  <a:srgbClr val="FFFF00"/>
                </a:solidFill>
              </a:rPr>
              <a:t>called him by name</a:t>
            </a:r>
            <a:r>
              <a:rPr lang="en-US" sz="4400" dirty="0" smtClean="0"/>
              <a:t>.</a:t>
            </a:r>
            <a:endParaRPr lang="en-US" sz="3600" dirty="0"/>
          </a:p>
        </p:txBody>
      </p:sp>
      <p:sp>
        <p:nvSpPr>
          <p:cNvPr id="3" name="Rectangle 2"/>
          <p:cNvSpPr/>
          <p:nvPr/>
        </p:nvSpPr>
        <p:spPr>
          <a:xfrm>
            <a:off x="3048000" y="1371600"/>
            <a:ext cx="4629793" cy="830997"/>
          </a:xfrm>
          <a:prstGeom prst="rect">
            <a:avLst/>
          </a:prstGeom>
          <a:noFill/>
        </p:spPr>
        <p:txBody>
          <a:bodyPr wrap="none" lIns="91440" tIns="45720" rIns="91440" bIns="45720">
            <a:spAutoFit/>
          </a:bodyPr>
          <a:lstStyle/>
          <a:p>
            <a:pPr algn="ctr"/>
            <a:r>
              <a:rPr lang="en-US" sz="4800" b="1" cap="all" spc="0" dirty="0" smtClean="0">
                <a:ln w="9000" cmpd="sng">
                  <a:solidFill>
                    <a:schemeClr val="accent4">
                      <a:shade val="50000"/>
                      <a:satMod val="120000"/>
                    </a:schemeClr>
                  </a:solidFill>
                  <a:prstDash val="solid"/>
                </a:ln>
                <a:solidFill>
                  <a:srgbClr val="F4120C"/>
                </a:solidFill>
                <a:effectLst>
                  <a:reflection blurRad="12700" stA="28000" endPos="45000" dist="1000" dir="5400000" sy="-100000" algn="bl" rotWithShape="0"/>
                </a:effectLst>
              </a:rPr>
              <a:t>Edwin Booth</a:t>
            </a:r>
            <a:endParaRPr lang="en-US" sz="5400" b="1" cap="all" spc="0" dirty="0">
              <a:ln w="9000" cmpd="sng">
                <a:solidFill>
                  <a:schemeClr val="accent4">
                    <a:shade val="50000"/>
                    <a:satMod val="120000"/>
                  </a:schemeClr>
                </a:solidFill>
                <a:prstDash val="solid"/>
              </a:ln>
              <a:solidFill>
                <a:srgbClr val="F4120C"/>
              </a:solidFill>
              <a:effectLst>
                <a:reflection blurRad="12700" stA="28000" endPos="45000" dist="1000" dir="5400000" sy="-100000" algn="bl" rotWithShape="0"/>
              </a:effectLst>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0"/>
            <a:ext cx="8915400" cy="3785652"/>
          </a:xfrm>
          <a:prstGeom prst="rect">
            <a:avLst/>
          </a:prstGeom>
        </p:spPr>
        <p:txBody>
          <a:bodyPr wrap="square">
            <a:spAutoFit/>
          </a:bodyPr>
          <a:lstStyle/>
          <a:p>
            <a:r>
              <a:rPr lang="en-US" sz="4800" dirty="0" smtClean="0"/>
              <a:t>Believed to have taken place in late 1864 or early 1865, </a:t>
            </a:r>
            <a:r>
              <a:rPr lang="en-US" sz="4800" dirty="0" smtClean="0">
                <a:solidFill>
                  <a:srgbClr val="FFFF00"/>
                </a:solidFill>
              </a:rPr>
              <a:t>shortly before </a:t>
            </a:r>
            <a:r>
              <a:rPr lang="en-US" sz="4800" dirty="0" smtClean="0">
                <a:solidFill>
                  <a:srgbClr val="FF0000"/>
                </a:solidFill>
              </a:rPr>
              <a:t>John Wilkes Booth's</a:t>
            </a:r>
            <a:r>
              <a:rPr lang="en-US" sz="4800" b="1" dirty="0" smtClean="0">
                <a:solidFill>
                  <a:srgbClr val="FF0000"/>
                </a:solidFill>
              </a:rPr>
              <a:t> </a:t>
            </a:r>
            <a:r>
              <a:rPr lang="en-US" sz="4800" dirty="0" smtClean="0"/>
              <a:t>assassination of President Lincoln.</a:t>
            </a:r>
            <a:endParaRPr lang="en-US" sz="4400"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upload.wikimedia.org/wikipedia/commons/a/a5/Edwin_Booth_Hamlet.jpg"/>
          <p:cNvPicPr>
            <a:picLocks noChangeAspect="1" noChangeArrowheads="1"/>
          </p:cNvPicPr>
          <p:nvPr/>
        </p:nvPicPr>
        <p:blipFill>
          <a:blip r:embed="rId2" cstate="print"/>
          <a:srcRect l="1956" t="3071" r="4156" b="1727"/>
          <a:stretch>
            <a:fillRect/>
          </a:stretch>
        </p:blipFill>
        <p:spPr bwMode="auto">
          <a:xfrm>
            <a:off x="0" y="0"/>
            <a:ext cx="5334000" cy="6889750"/>
          </a:xfrm>
          <a:prstGeom prst="rect">
            <a:avLst/>
          </a:prstGeom>
          <a:noFill/>
        </p:spPr>
      </p:pic>
      <p:sp>
        <p:nvSpPr>
          <p:cNvPr id="3" name="Rectangle 2"/>
          <p:cNvSpPr/>
          <p:nvPr/>
        </p:nvSpPr>
        <p:spPr>
          <a:xfrm>
            <a:off x="5334000" y="533400"/>
            <a:ext cx="3810000" cy="2585323"/>
          </a:xfrm>
          <a:prstGeom prst="rect">
            <a:avLst/>
          </a:prstGeom>
        </p:spPr>
        <p:txBody>
          <a:bodyPr wrap="square">
            <a:spAutoFit/>
          </a:bodyPr>
          <a:lstStyle/>
          <a:p>
            <a:r>
              <a:rPr lang="en-US" sz="5400" b="1" dirty="0" smtClean="0"/>
              <a:t>Edwin Thomas Booth</a:t>
            </a:r>
            <a:r>
              <a:rPr lang="en-US" sz="5400" dirty="0" smtClean="0"/>
              <a:t> </a:t>
            </a:r>
            <a:endParaRPr lang="en-US" sz="5400" dirty="0"/>
          </a:p>
        </p:txBody>
      </p:sp>
      <p:sp>
        <p:nvSpPr>
          <p:cNvPr id="4" name="Rectangle 3"/>
          <p:cNvSpPr/>
          <p:nvPr/>
        </p:nvSpPr>
        <p:spPr>
          <a:xfrm>
            <a:off x="228600" y="6096000"/>
            <a:ext cx="358140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2400" b="1" dirty="0" smtClean="0">
                <a:solidFill>
                  <a:srgbClr val="7030A0"/>
                </a:solidFill>
              </a:rPr>
              <a:t>Edwin Booth as Hamlet</a:t>
            </a:r>
            <a:endParaRPr lang="en-US" sz="2400" b="1" dirty="0">
              <a:solidFill>
                <a:srgbClr val="7030A0"/>
              </a:solidFill>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3505200" cy="5632311"/>
          </a:xfrm>
          <a:prstGeom prst="rect">
            <a:avLst/>
          </a:prstGeom>
        </p:spPr>
        <p:txBody>
          <a:bodyPr wrap="square">
            <a:spAutoFit/>
          </a:bodyPr>
          <a:lstStyle/>
          <a:p>
            <a:r>
              <a:rPr lang="en-US" sz="3600" dirty="0" smtClean="0"/>
              <a:t>After Lincoln’s death, Vice President </a:t>
            </a:r>
            <a:r>
              <a:rPr lang="en-US" sz="3600" dirty="0" smtClean="0">
                <a:solidFill>
                  <a:srgbClr val="00B0F0"/>
                </a:solidFill>
              </a:rPr>
              <a:t>Andrew Johnson </a:t>
            </a:r>
            <a:r>
              <a:rPr lang="en-US" sz="3600" dirty="0" smtClean="0"/>
              <a:t>became president</a:t>
            </a:r>
            <a:r>
              <a:rPr lang="en-US" sz="3600" dirty="0" smtClean="0">
                <a:solidFill>
                  <a:srgbClr val="FFFFFF"/>
                </a:solidFill>
              </a:rPr>
              <a:t> and took on the responsibility for Reconstruction.</a:t>
            </a:r>
            <a:endParaRPr lang="en-US" sz="3600" dirty="0">
              <a:solidFill>
                <a:srgbClr val="FFFFFF"/>
              </a:solidFill>
            </a:endParaRPr>
          </a:p>
        </p:txBody>
      </p:sp>
      <p:pic>
        <p:nvPicPr>
          <p:cNvPr id="90114" name="Picture 2" descr="http://upload.wikimedia.org/wikipedia/commons/2/23/Andrew_Johnson_-_3a53290u.png"/>
          <p:cNvPicPr>
            <a:picLocks noChangeAspect="1" noChangeArrowheads="1"/>
          </p:cNvPicPr>
          <p:nvPr/>
        </p:nvPicPr>
        <p:blipFill>
          <a:blip r:embed="rId2" cstate="print"/>
          <a:srcRect/>
          <a:stretch>
            <a:fillRect/>
          </a:stretch>
        </p:blipFill>
        <p:spPr bwMode="auto">
          <a:xfrm>
            <a:off x="3523335" y="0"/>
            <a:ext cx="5620665" cy="68580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1200329"/>
          </a:xfrm>
          <a:prstGeom prst="rect">
            <a:avLst/>
          </a:prstGeom>
        </p:spPr>
        <p:txBody>
          <a:bodyPr wrap="square">
            <a:spAutoFit/>
          </a:bodyPr>
          <a:lstStyle/>
          <a:p>
            <a:r>
              <a:rPr lang="en-US" sz="3600" dirty="0" smtClean="0"/>
              <a:t>President Johnson’s Reconstruction plan was much like Lincoln’s plan.</a:t>
            </a:r>
            <a:endParaRPr lang="en-US" sz="3600" dirty="0"/>
          </a:p>
        </p:txBody>
      </p:sp>
      <p:sp>
        <p:nvSpPr>
          <p:cNvPr id="3" name="Rectangle 2"/>
          <p:cNvSpPr/>
          <p:nvPr/>
        </p:nvSpPr>
        <p:spPr>
          <a:xfrm>
            <a:off x="228600" y="1676400"/>
            <a:ext cx="8763000" cy="1752600"/>
          </a:xfrm>
          <a:prstGeom prst="rect">
            <a:avLst/>
          </a:prstGeom>
        </p:spPr>
        <p:txBody>
          <a:bodyPr wrap="square">
            <a:spAutoFit/>
          </a:bodyPr>
          <a:lstStyle/>
          <a:p>
            <a:r>
              <a:rPr lang="en-US" sz="3600" dirty="0" smtClean="0"/>
              <a:t>Johnson expanded the group of southerners who were not covered by the general pardon.</a:t>
            </a:r>
            <a:endParaRPr lang="en-US" sz="3600" dirty="0"/>
          </a:p>
        </p:txBody>
      </p:sp>
      <p:sp>
        <p:nvSpPr>
          <p:cNvPr id="4" name="Rectangle 3"/>
          <p:cNvSpPr/>
          <p:nvPr/>
        </p:nvSpPr>
        <p:spPr>
          <a:xfrm>
            <a:off x="228600" y="3657600"/>
            <a:ext cx="8763000" cy="2862322"/>
          </a:xfrm>
          <a:prstGeom prst="rect">
            <a:avLst/>
          </a:prstGeom>
          <a:solidFill>
            <a:srgbClr val="002060"/>
          </a:solidFill>
        </p:spPr>
        <p:txBody>
          <a:bodyPr wrap="square">
            <a:spAutoFit/>
          </a:bodyPr>
          <a:lstStyle/>
          <a:p>
            <a:r>
              <a:rPr lang="en-US" sz="3600" b="1" dirty="0" smtClean="0">
                <a:solidFill>
                  <a:srgbClr val="92D050"/>
                </a:solidFill>
              </a:rPr>
              <a:t>High-ranking</a:t>
            </a:r>
            <a:r>
              <a:rPr lang="en-US" sz="3600" b="1" dirty="0" smtClean="0"/>
              <a:t> </a:t>
            </a:r>
            <a:r>
              <a:rPr lang="en-US" sz="3600" b="1" dirty="0" smtClean="0">
                <a:solidFill>
                  <a:srgbClr val="FFFFFF"/>
                </a:solidFill>
              </a:rPr>
              <a:t>positions in the Confederate </a:t>
            </a:r>
            <a:r>
              <a:rPr lang="en-US" sz="3600" b="1" dirty="0" smtClean="0">
                <a:solidFill>
                  <a:srgbClr val="FFFF00"/>
                </a:solidFill>
              </a:rPr>
              <a:t>government</a:t>
            </a:r>
            <a:r>
              <a:rPr lang="en-US" sz="3600" b="1" dirty="0" smtClean="0"/>
              <a:t> </a:t>
            </a:r>
            <a:r>
              <a:rPr lang="en-US" sz="3600" b="1" dirty="0" smtClean="0">
                <a:solidFill>
                  <a:srgbClr val="FFFFFF"/>
                </a:solidFill>
              </a:rPr>
              <a:t>and</a:t>
            </a:r>
            <a:r>
              <a:rPr lang="en-US" sz="3600" b="1" dirty="0" smtClean="0"/>
              <a:t> </a:t>
            </a:r>
            <a:r>
              <a:rPr lang="en-US" sz="3600" b="1" dirty="0" smtClean="0">
                <a:solidFill>
                  <a:srgbClr val="FFFF00"/>
                </a:solidFill>
              </a:rPr>
              <a:t>military</a:t>
            </a:r>
            <a:r>
              <a:rPr lang="en-US" sz="3600" b="1" dirty="0" smtClean="0"/>
              <a:t> </a:t>
            </a:r>
            <a:r>
              <a:rPr lang="en-US" sz="3600" b="1" dirty="0" smtClean="0">
                <a:solidFill>
                  <a:srgbClr val="FFFFFF"/>
                </a:solidFill>
              </a:rPr>
              <a:t>and those who owned property worth more than </a:t>
            </a:r>
            <a:r>
              <a:rPr lang="en-US" sz="3600" b="1" dirty="0" smtClean="0">
                <a:solidFill>
                  <a:srgbClr val="FFC000"/>
                </a:solidFill>
              </a:rPr>
              <a:t>$20,000</a:t>
            </a:r>
            <a:r>
              <a:rPr lang="en-US" sz="3600" b="1" dirty="0" smtClean="0">
                <a:solidFill>
                  <a:srgbClr val="00B0F0"/>
                </a:solidFill>
              </a:rPr>
              <a:t> </a:t>
            </a:r>
            <a:r>
              <a:rPr lang="en-US" sz="3600" b="1" dirty="0" smtClean="0">
                <a:solidFill>
                  <a:srgbClr val="FFFFFF"/>
                </a:solidFill>
              </a:rPr>
              <a:t>had to apply directly to the </a:t>
            </a:r>
            <a:r>
              <a:rPr lang="en-US" sz="3600" b="1" dirty="0" smtClean="0">
                <a:solidFill>
                  <a:srgbClr val="FFFF00"/>
                </a:solidFill>
              </a:rPr>
              <a:t>president</a:t>
            </a:r>
            <a:r>
              <a:rPr lang="en-US" sz="3600" b="1" dirty="0" smtClean="0"/>
              <a:t> </a:t>
            </a:r>
            <a:r>
              <a:rPr lang="en-US" sz="3600" b="1" dirty="0" smtClean="0">
                <a:solidFill>
                  <a:srgbClr val="FFFFFF"/>
                </a:solidFill>
              </a:rPr>
              <a:t>for a pardon.</a:t>
            </a:r>
            <a:endParaRPr lang="en-US" sz="3600" b="1" dirty="0">
              <a:solidFill>
                <a:srgbClr val="FFFF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0"/>
            <a:ext cx="6437981" cy="1446550"/>
          </a:xfrm>
          <a:prstGeom prst="rect">
            <a:avLst/>
          </a:prstGeom>
        </p:spPr>
        <p:txBody>
          <a:bodyPr wrap="none">
            <a:spAutoFit/>
          </a:bodyPr>
          <a:lstStyle/>
          <a:p>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Objectives</a:t>
            </a:r>
            <a:endPar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ctangle 3"/>
          <p:cNvSpPr/>
          <p:nvPr/>
        </p:nvSpPr>
        <p:spPr>
          <a:xfrm>
            <a:off x="381000" y="1676400"/>
            <a:ext cx="8458200" cy="2286000"/>
          </a:xfrm>
          <a:prstGeom prst="rect">
            <a:avLst/>
          </a:prstGeom>
          <a:solidFill>
            <a:schemeClr val="bg2"/>
          </a:solidFill>
        </p:spPr>
        <p:txBody>
          <a:bodyPr wrap="square">
            <a:spAutoFit/>
          </a:bodyPr>
          <a:lstStyle/>
          <a:p>
            <a:r>
              <a:rPr lang="en-US" sz="3600" dirty="0" smtClean="0">
                <a:solidFill>
                  <a:srgbClr val="00B0F0"/>
                </a:solidFill>
              </a:rPr>
              <a:t>MS1</a:t>
            </a:r>
            <a:r>
              <a:rPr lang="en-US" sz="3600" dirty="0" smtClean="0"/>
              <a:t> </a:t>
            </a:r>
            <a:r>
              <a:rPr lang="en-US" sz="3600" dirty="0" smtClean="0">
                <a:solidFill>
                  <a:schemeClr val="bg1"/>
                </a:solidFill>
              </a:rPr>
              <a:t>Explain how geography, economics, history, and politics have influenced the development of Mississippi.</a:t>
            </a:r>
            <a:endParaRPr lang="en-US" sz="3600" dirty="0">
              <a:solidFill>
                <a:schemeClr val="bg1"/>
              </a:solidFill>
            </a:endParaRPr>
          </a:p>
        </p:txBody>
      </p:sp>
      <p:sp>
        <p:nvSpPr>
          <p:cNvPr id="5" name="Rectangle 4"/>
          <p:cNvSpPr/>
          <p:nvPr/>
        </p:nvSpPr>
        <p:spPr>
          <a:xfrm>
            <a:off x="381000" y="4114800"/>
            <a:ext cx="8610600" cy="2062103"/>
          </a:xfrm>
          <a:prstGeom prst="rect">
            <a:avLst/>
          </a:prstGeom>
          <a:solidFill>
            <a:schemeClr val="bg2"/>
          </a:solidFill>
        </p:spPr>
        <p:txBody>
          <a:bodyPr wrap="square">
            <a:spAutoFit/>
          </a:bodyPr>
          <a:lstStyle/>
          <a:p>
            <a:r>
              <a:rPr lang="en-US" sz="3200" dirty="0" smtClean="0">
                <a:solidFill>
                  <a:srgbClr val="00B0F0"/>
                </a:solidFill>
              </a:rPr>
              <a:t>MS1e</a:t>
            </a:r>
            <a:r>
              <a:rPr lang="en-US" sz="3200" dirty="0" smtClean="0"/>
              <a:t> </a:t>
            </a:r>
            <a:r>
              <a:rPr lang="en-US" sz="3200" dirty="0" smtClean="0">
                <a:solidFill>
                  <a:schemeClr val="bg1"/>
                </a:solidFill>
              </a:rPr>
              <a:t>Analyze the historical and political significance of key events in our state's development (e.g., Civil War, Civil Rights Movement, etc.).</a:t>
            </a:r>
            <a:endParaRPr lang="en-US" sz="3200"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2362200"/>
            <a:ext cx="8763000" cy="434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0" y="381000"/>
            <a:ext cx="8763000" cy="1754326"/>
          </a:xfrm>
          <a:prstGeom prst="rect">
            <a:avLst/>
          </a:prstGeom>
        </p:spPr>
        <p:txBody>
          <a:bodyPr wrap="square">
            <a:spAutoFit/>
          </a:bodyPr>
          <a:lstStyle/>
          <a:p>
            <a:r>
              <a:rPr lang="en-US" sz="3600" dirty="0" smtClean="0"/>
              <a:t>Johnson also required that the southern states write new state constitutions that </a:t>
            </a:r>
            <a:r>
              <a:rPr lang="en-US" sz="3600" dirty="0" smtClean="0">
                <a:solidFill>
                  <a:srgbClr val="FFFF00"/>
                </a:solidFill>
              </a:rPr>
              <a:t>abolished slavery</a:t>
            </a:r>
            <a:r>
              <a:rPr lang="en-US" sz="3600" dirty="0" smtClean="0"/>
              <a:t>.</a:t>
            </a:r>
            <a:endParaRPr lang="en-US" sz="3600" dirty="0"/>
          </a:p>
        </p:txBody>
      </p:sp>
      <p:sp>
        <p:nvSpPr>
          <p:cNvPr id="3" name="Rectangle 2"/>
          <p:cNvSpPr/>
          <p:nvPr/>
        </p:nvSpPr>
        <p:spPr>
          <a:xfrm>
            <a:off x="228600" y="2286000"/>
            <a:ext cx="8763000" cy="1754326"/>
          </a:xfrm>
          <a:prstGeom prst="rect">
            <a:avLst/>
          </a:prstGeom>
        </p:spPr>
        <p:txBody>
          <a:bodyPr wrap="square">
            <a:spAutoFit/>
          </a:bodyPr>
          <a:lstStyle/>
          <a:p>
            <a:r>
              <a:rPr lang="en-US" sz="3600" dirty="0" smtClean="0">
                <a:solidFill>
                  <a:schemeClr val="bg1"/>
                </a:solidFill>
              </a:rPr>
              <a:t>Under pressure from the public and Congress, Johnson </a:t>
            </a:r>
            <a:r>
              <a:rPr lang="en-US" sz="3600" dirty="0" smtClean="0">
                <a:solidFill>
                  <a:srgbClr val="00B0F0"/>
                </a:solidFill>
              </a:rPr>
              <a:t>added three more </a:t>
            </a:r>
            <a:r>
              <a:rPr lang="en-US" sz="3600" dirty="0" smtClean="0">
                <a:solidFill>
                  <a:schemeClr val="bg1"/>
                </a:solidFill>
              </a:rPr>
              <a:t>requirements to his plan.</a:t>
            </a:r>
            <a:endParaRPr lang="en-US" sz="3600" dirty="0">
              <a:solidFill>
                <a:schemeClr val="bg1"/>
              </a:solidFill>
            </a:endParaRPr>
          </a:p>
        </p:txBody>
      </p:sp>
      <p:sp>
        <p:nvSpPr>
          <p:cNvPr id="4" name="Rectangle 3"/>
          <p:cNvSpPr/>
          <p:nvPr/>
        </p:nvSpPr>
        <p:spPr>
          <a:xfrm>
            <a:off x="914400" y="4191000"/>
            <a:ext cx="8001000" cy="646331"/>
          </a:xfrm>
          <a:prstGeom prst="rect">
            <a:avLst/>
          </a:prstGeom>
        </p:spPr>
        <p:txBody>
          <a:bodyPr wrap="square">
            <a:spAutoFit/>
          </a:bodyPr>
          <a:lstStyle/>
          <a:p>
            <a:r>
              <a:rPr lang="en-US" sz="3600" dirty="0" smtClean="0">
                <a:solidFill>
                  <a:srgbClr val="FFC000"/>
                </a:solidFill>
              </a:rPr>
              <a:t>(1)</a:t>
            </a:r>
            <a:r>
              <a:rPr lang="en-US" sz="3600" dirty="0" smtClean="0"/>
              <a:t> </a:t>
            </a:r>
            <a:r>
              <a:rPr lang="en-US" sz="3600" dirty="0" smtClean="0">
                <a:solidFill>
                  <a:schemeClr val="bg1"/>
                </a:solidFill>
              </a:rPr>
              <a:t>Repeal their secession ordinances.</a:t>
            </a:r>
            <a:endParaRPr lang="en-US" sz="3600" dirty="0">
              <a:solidFill>
                <a:schemeClr val="bg1"/>
              </a:solidFill>
            </a:endParaRPr>
          </a:p>
        </p:txBody>
      </p:sp>
      <p:sp>
        <p:nvSpPr>
          <p:cNvPr id="5" name="Rectangle 4"/>
          <p:cNvSpPr/>
          <p:nvPr/>
        </p:nvSpPr>
        <p:spPr>
          <a:xfrm>
            <a:off x="914400" y="4876800"/>
            <a:ext cx="8077200" cy="646331"/>
          </a:xfrm>
          <a:prstGeom prst="rect">
            <a:avLst/>
          </a:prstGeom>
        </p:spPr>
        <p:txBody>
          <a:bodyPr wrap="square">
            <a:spAutoFit/>
          </a:bodyPr>
          <a:lstStyle/>
          <a:p>
            <a:r>
              <a:rPr lang="en-US" sz="3600" dirty="0" smtClean="0">
                <a:solidFill>
                  <a:srgbClr val="FFC000"/>
                </a:solidFill>
              </a:rPr>
              <a:t>(2)</a:t>
            </a:r>
            <a:r>
              <a:rPr lang="en-US" sz="3600" dirty="0" smtClean="0"/>
              <a:t> </a:t>
            </a:r>
            <a:r>
              <a:rPr lang="en-US" sz="3600" dirty="0" smtClean="0">
                <a:solidFill>
                  <a:schemeClr val="bg1"/>
                </a:solidFill>
              </a:rPr>
              <a:t>Repudiate (void) their war debt.</a:t>
            </a:r>
            <a:endParaRPr lang="en-US" sz="3600" dirty="0">
              <a:solidFill>
                <a:schemeClr val="bg1"/>
              </a:solidFill>
            </a:endParaRPr>
          </a:p>
        </p:txBody>
      </p:sp>
      <p:sp>
        <p:nvSpPr>
          <p:cNvPr id="6" name="Rectangle 5"/>
          <p:cNvSpPr/>
          <p:nvPr/>
        </p:nvSpPr>
        <p:spPr>
          <a:xfrm>
            <a:off x="914400" y="5486400"/>
            <a:ext cx="8229600" cy="1200329"/>
          </a:xfrm>
          <a:prstGeom prst="rect">
            <a:avLst/>
          </a:prstGeom>
        </p:spPr>
        <p:txBody>
          <a:bodyPr wrap="square">
            <a:spAutoFit/>
          </a:bodyPr>
          <a:lstStyle/>
          <a:p>
            <a:r>
              <a:rPr lang="en-US" sz="3600" dirty="0" smtClean="0">
                <a:solidFill>
                  <a:srgbClr val="FFC000"/>
                </a:solidFill>
              </a:rPr>
              <a:t>(3)</a:t>
            </a:r>
            <a:r>
              <a:rPr lang="en-US" sz="3600" dirty="0" smtClean="0"/>
              <a:t> </a:t>
            </a:r>
            <a:r>
              <a:rPr lang="en-US" sz="3600" dirty="0" smtClean="0">
                <a:solidFill>
                  <a:schemeClr val="bg1"/>
                </a:solidFill>
              </a:rPr>
              <a:t>Ratify the Thirteenth Amendment to the U.S. Constitution.</a:t>
            </a:r>
            <a:endParaRPr lang="en-US" sz="3600"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cstate="print"/>
          <a:srcRect b="2174"/>
          <a:stretch>
            <a:fillRect/>
          </a:stretch>
        </p:blipFill>
        <p:spPr bwMode="auto">
          <a:xfrm>
            <a:off x="0" y="0"/>
            <a:ext cx="3924300" cy="6858000"/>
          </a:xfrm>
          <a:prstGeom prst="rect">
            <a:avLst/>
          </a:prstGeom>
          <a:noFill/>
          <a:ln w="9525">
            <a:noFill/>
            <a:miter lim="800000"/>
            <a:headEnd/>
            <a:tailEnd/>
          </a:ln>
        </p:spPr>
      </p:pic>
      <p:sp>
        <p:nvSpPr>
          <p:cNvPr id="3" name="Rectangle 2"/>
          <p:cNvSpPr/>
          <p:nvPr/>
        </p:nvSpPr>
        <p:spPr>
          <a:xfrm>
            <a:off x="3962400" y="533400"/>
            <a:ext cx="5181600" cy="2862322"/>
          </a:xfrm>
          <a:prstGeom prst="rect">
            <a:avLst/>
          </a:prstGeom>
        </p:spPr>
        <p:txBody>
          <a:bodyPr wrap="square">
            <a:spAutoFit/>
          </a:bodyPr>
          <a:lstStyle/>
          <a:p>
            <a:r>
              <a:rPr lang="en-US" sz="3600" dirty="0" smtClean="0"/>
              <a:t>William L. Sharkey, a former slaveholder who had opposed secession, was named provisional (temporary) governor.</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686800" cy="1754326"/>
          </a:xfrm>
          <a:prstGeom prst="rect">
            <a:avLst/>
          </a:prstGeom>
        </p:spPr>
        <p:txBody>
          <a:bodyPr wrap="square">
            <a:spAutoFit/>
          </a:bodyPr>
          <a:lstStyle/>
          <a:p>
            <a:r>
              <a:rPr lang="en-US" sz="3600" dirty="0" smtClean="0"/>
              <a:t>President Johnson directed him to call a constitutional convention and establish a civilian government.</a:t>
            </a:r>
            <a:endParaRPr lang="en-US" sz="3600" dirty="0"/>
          </a:p>
        </p:txBody>
      </p:sp>
      <p:sp>
        <p:nvSpPr>
          <p:cNvPr id="3" name="Rectangle 2"/>
          <p:cNvSpPr/>
          <p:nvPr/>
        </p:nvSpPr>
        <p:spPr>
          <a:xfrm>
            <a:off x="381000" y="3105835"/>
            <a:ext cx="8458200" cy="1200329"/>
          </a:xfrm>
          <a:prstGeom prst="rect">
            <a:avLst/>
          </a:prstGeom>
        </p:spPr>
        <p:txBody>
          <a:bodyPr wrap="square">
            <a:spAutoFit/>
          </a:bodyPr>
          <a:lstStyle/>
          <a:p>
            <a:r>
              <a:rPr lang="en-US" sz="3600" dirty="0" smtClean="0"/>
              <a:t>Reconstruction in Mississippi began in June 1865.</a:t>
            </a: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0" y="228600"/>
            <a:ext cx="9144000" cy="1754326"/>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Constitutional Convention of 1865</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ctangle 7"/>
          <p:cNvSpPr/>
          <p:nvPr/>
        </p:nvSpPr>
        <p:spPr>
          <a:xfrm>
            <a:off x="2819400" y="2133600"/>
            <a:ext cx="3429000" cy="4524315"/>
          </a:xfrm>
          <a:prstGeom prst="rect">
            <a:avLst/>
          </a:prstGeom>
        </p:spPr>
        <p:txBody>
          <a:bodyPr wrap="square">
            <a:spAutoFit/>
          </a:bodyPr>
          <a:lstStyle/>
          <a:p>
            <a:pPr algn="ctr"/>
            <a:r>
              <a:rPr lang="en-US" sz="3600" b="1" dirty="0" smtClean="0"/>
              <a:t>President Johnson directed Governor Sharkey         to call a constitutional convention.</a:t>
            </a:r>
            <a:endParaRPr lang="en-US" sz="3600" b="1" dirty="0"/>
          </a:p>
        </p:txBody>
      </p:sp>
      <p:pic>
        <p:nvPicPr>
          <p:cNvPr id="2052" name="Picture 4" descr="William Lewis Sharkey, detail"/>
          <p:cNvPicPr>
            <a:picLocks noChangeAspect="1" noChangeArrowheads="1"/>
          </p:cNvPicPr>
          <p:nvPr/>
        </p:nvPicPr>
        <p:blipFill>
          <a:blip r:embed="rId2" cstate="print">
            <a:grayscl/>
          </a:blip>
          <a:srcRect/>
          <a:stretch>
            <a:fillRect/>
          </a:stretch>
        </p:blipFill>
        <p:spPr bwMode="auto">
          <a:xfrm>
            <a:off x="228600" y="2209800"/>
            <a:ext cx="2381250" cy="2857500"/>
          </a:xfrm>
          <a:prstGeom prst="rect">
            <a:avLst/>
          </a:prstGeom>
          <a:noFill/>
        </p:spPr>
      </p:pic>
      <p:sp>
        <p:nvSpPr>
          <p:cNvPr id="9" name="Rectangle 8"/>
          <p:cNvSpPr/>
          <p:nvPr/>
        </p:nvSpPr>
        <p:spPr>
          <a:xfrm>
            <a:off x="152400" y="5181600"/>
            <a:ext cx="2590800" cy="1200329"/>
          </a:xfrm>
          <a:prstGeom prst="rect">
            <a:avLst/>
          </a:prstGeom>
        </p:spPr>
        <p:txBody>
          <a:bodyPr wrap="square">
            <a:spAutoFit/>
          </a:bodyPr>
          <a:lstStyle/>
          <a:p>
            <a:pPr algn="ctr"/>
            <a:r>
              <a:rPr lang="en-US" sz="3600" b="1" dirty="0" smtClean="0">
                <a:solidFill>
                  <a:schemeClr val="tx1">
                    <a:lumMod val="60000"/>
                    <a:lumOff val="40000"/>
                  </a:schemeClr>
                </a:solidFill>
              </a:rPr>
              <a:t>Governor Sharkey </a:t>
            </a:r>
            <a:endParaRPr lang="en-US" sz="3600" dirty="0">
              <a:solidFill>
                <a:schemeClr val="tx1">
                  <a:lumMod val="60000"/>
                  <a:lumOff val="40000"/>
                </a:schemeClr>
              </a:solidFill>
            </a:endParaRPr>
          </a:p>
        </p:txBody>
      </p:sp>
      <p:sp>
        <p:nvSpPr>
          <p:cNvPr id="10" name="Rectangle 9"/>
          <p:cNvSpPr/>
          <p:nvPr/>
        </p:nvSpPr>
        <p:spPr>
          <a:xfrm>
            <a:off x="6172200" y="5181600"/>
            <a:ext cx="2438400" cy="1200329"/>
          </a:xfrm>
          <a:prstGeom prst="rect">
            <a:avLst/>
          </a:prstGeom>
        </p:spPr>
        <p:txBody>
          <a:bodyPr wrap="square">
            <a:spAutoFit/>
          </a:bodyPr>
          <a:lstStyle/>
          <a:p>
            <a:pPr algn="ctr"/>
            <a:r>
              <a:rPr lang="en-US" sz="3600" b="1" dirty="0" smtClean="0">
                <a:solidFill>
                  <a:schemeClr val="tx1">
                    <a:lumMod val="60000"/>
                    <a:lumOff val="40000"/>
                  </a:schemeClr>
                </a:solidFill>
              </a:rPr>
              <a:t>Andrew Johnson</a:t>
            </a:r>
            <a:r>
              <a:rPr lang="en-US" sz="3600" dirty="0" smtClean="0">
                <a:solidFill>
                  <a:schemeClr val="tx1">
                    <a:lumMod val="60000"/>
                    <a:lumOff val="40000"/>
                  </a:schemeClr>
                </a:solidFill>
              </a:rPr>
              <a:t> </a:t>
            </a:r>
            <a:endParaRPr lang="en-US" sz="3600" dirty="0">
              <a:solidFill>
                <a:schemeClr val="tx1">
                  <a:lumMod val="60000"/>
                  <a:lumOff val="40000"/>
                </a:schemeClr>
              </a:solidFill>
            </a:endParaRPr>
          </a:p>
        </p:txBody>
      </p:sp>
      <p:pic>
        <p:nvPicPr>
          <p:cNvPr id="2056" name="Picture 8" descr="http://www.born-today.com/btpix/johnson_andrew.jpg"/>
          <p:cNvPicPr>
            <a:picLocks noChangeAspect="1" noChangeArrowheads="1"/>
          </p:cNvPicPr>
          <p:nvPr/>
        </p:nvPicPr>
        <p:blipFill>
          <a:blip r:embed="rId3" cstate="print"/>
          <a:srcRect/>
          <a:stretch>
            <a:fillRect/>
          </a:stretch>
        </p:blipFill>
        <p:spPr bwMode="auto">
          <a:xfrm>
            <a:off x="6477000" y="2286000"/>
            <a:ext cx="1828800" cy="282632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763000" cy="1754326"/>
          </a:xfrm>
          <a:prstGeom prst="rect">
            <a:avLst/>
          </a:prstGeom>
        </p:spPr>
        <p:txBody>
          <a:bodyPr wrap="square">
            <a:spAutoFit/>
          </a:bodyPr>
          <a:lstStyle/>
          <a:p>
            <a:r>
              <a:rPr lang="en-US" sz="3600" dirty="0" smtClean="0"/>
              <a:t>The nation </a:t>
            </a:r>
            <a:r>
              <a:rPr lang="en-US" sz="3600" dirty="0" smtClean="0">
                <a:solidFill>
                  <a:srgbClr val="66CCFF"/>
                </a:solidFill>
              </a:rPr>
              <a:t>watched </a:t>
            </a:r>
            <a:r>
              <a:rPr lang="en-US" sz="3600" dirty="0" smtClean="0"/>
              <a:t>as Mississippi’s constitutional convention opened in Jackson on August 14, 1865.</a:t>
            </a:r>
            <a:endParaRPr lang="en-US" sz="3600" dirty="0"/>
          </a:p>
        </p:txBody>
      </p:sp>
      <p:sp>
        <p:nvSpPr>
          <p:cNvPr id="3" name="TextBox 2"/>
          <p:cNvSpPr txBox="1"/>
          <p:nvPr/>
        </p:nvSpPr>
        <p:spPr>
          <a:xfrm>
            <a:off x="381000" y="2209800"/>
            <a:ext cx="6781800" cy="646331"/>
          </a:xfrm>
          <a:prstGeom prst="rect">
            <a:avLst/>
          </a:prstGeom>
          <a:noFill/>
        </p:spPr>
        <p:txBody>
          <a:bodyPr wrap="square" rtlCol="0">
            <a:spAutoFit/>
          </a:bodyPr>
          <a:lstStyle/>
          <a:p>
            <a:r>
              <a:rPr lang="en-US" sz="3600" dirty="0" smtClean="0"/>
              <a:t>Why was the nation watching?</a:t>
            </a:r>
            <a:endParaRPr lang="en-US" sz="3600" dirty="0"/>
          </a:p>
        </p:txBody>
      </p:sp>
      <p:sp>
        <p:nvSpPr>
          <p:cNvPr id="4" name="Rectangle 3"/>
          <p:cNvSpPr/>
          <p:nvPr/>
        </p:nvSpPr>
        <p:spPr>
          <a:xfrm>
            <a:off x="304800" y="3048000"/>
            <a:ext cx="8534400" cy="1754326"/>
          </a:xfrm>
          <a:prstGeom prst="rect">
            <a:avLst/>
          </a:prstGeom>
        </p:spPr>
        <p:txBody>
          <a:bodyPr wrap="square">
            <a:spAutoFit/>
          </a:bodyPr>
          <a:lstStyle/>
          <a:p>
            <a:r>
              <a:rPr lang="en-US" sz="3600" dirty="0" smtClean="0"/>
              <a:t>Mississippi was the </a:t>
            </a:r>
            <a:r>
              <a:rPr lang="en-US" sz="3600" dirty="0" smtClean="0">
                <a:solidFill>
                  <a:srgbClr val="66CCFF"/>
                </a:solidFill>
              </a:rPr>
              <a:t>first </a:t>
            </a:r>
            <a:r>
              <a:rPr lang="en-US" sz="3600" dirty="0" smtClean="0"/>
              <a:t>state to call a constitutional convention under Johnson’s Reconstruction plan.</a:t>
            </a:r>
            <a:endParaRPr lang="en-US" sz="3600" dirty="0"/>
          </a:p>
        </p:txBody>
      </p:sp>
      <p:sp>
        <p:nvSpPr>
          <p:cNvPr id="5" name="Rectangle 4"/>
          <p:cNvSpPr/>
          <p:nvPr/>
        </p:nvSpPr>
        <p:spPr>
          <a:xfrm>
            <a:off x="304800" y="4953000"/>
            <a:ext cx="8839200" cy="1200329"/>
          </a:xfrm>
          <a:prstGeom prst="rect">
            <a:avLst/>
          </a:prstGeom>
        </p:spPr>
        <p:txBody>
          <a:bodyPr wrap="square">
            <a:spAutoFit/>
          </a:bodyPr>
          <a:lstStyle/>
          <a:p>
            <a:r>
              <a:rPr lang="en-US" sz="3600" dirty="0" smtClean="0"/>
              <a:t>One hundred delegates assembled in Jackson.</a:t>
            </a:r>
            <a:endParaRPr lang="en-US" sz="3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136339"/>
            <a:ext cx="8839200" cy="4093428"/>
          </a:xfrm>
          <a:prstGeom prst="rect">
            <a:avLst/>
          </a:prstGeom>
        </p:spPr>
        <p:txBody>
          <a:bodyPr wrap="square">
            <a:spAutoFit/>
          </a:bodyPr>
          <a:lstStyle/>
          <a:p>
            <a:r>
              <a:rPr lang="en-US" sz="3200" dirty="0" smtClean="0"/>
              <a:t>“If you could extend the </a:t>
            </a:r>
            <a:r>
              <a:rPr lang="en-US" sz="3200" dirty="0" smtClean="0">
                <a:solidFill>
                  <a:srgbClr val="66CCFF"/>
                </a:solidFill>
              </a:rPr>
              <a:t>elective franchise </a:t>
            </a:r>
            <a:r>
              <a:rPr lang="en-US" sz="3200" dirty="0" smtClean="0"/>
              <a:t>to </a:t>
            </a:r>
            <a:r>
              <a:rPr lang="en-US" sz="3200" dirty="0" smtClean="0">
                <a:solidFill>
                  <a:schemeClr val="bg1"/>
                </a:solidFill>
              </a:rPr>
              <a:t>all persons of color</a:t>
            </a:r>
            <a:r>
              <a:rPr lang="en-US" sz="3200" dirty="0" smtClean="0"/>
              <a:t> who can </a:t>
            </a:r>
            <a:r>
              <a:rPr lang="en-US" sz="3200" dirty="0" smtClean="0">
                <a:solidFill>
                  <a:srgbClr val="77E971"/>
                </a:solidFill>
              </a:rPr>
              <a:t>read</a:t>
            </a:r>
            <a:r>
              <a:rPr lang="en-US" sz="3200" dirty="0" smtClean="0"/>
              <a:t> the </a:t>
            </a:r>
            <a:r>
              <a:rPr lang="en-US" sz="3200" dirty="0" smtClean="0">
                <a:solidFill>
                  <a:srgbClr val="00B0F0"/>
                </a:solidFill>
              </a:rPr>
              <a:t>constitution of the United States in English</a:t>
            </a:r>
            <a:r>
              <a:rPr lang="en-US" sz="3200" dirty="0" smtClean="0"/>
              <a:t> and </a:t>
            </a:r>
            <a:r>
              <a:rPr lang="en-US" sz="3200" dirty="0" smtClean="0">
                <a:solidFill>
                  <a:srgbClr val="92D050"/>
                </a:solidFill>
              </a:rPr>
              <a:t>write </a:t>
            </a:r>
            <a:r>
              <a:rPr lang="en-US" sz="3200" dirty="0" smtClean="0">
                <a:solidFill>
                  <a:srgbClr val="66CCFF"/>
                </a:solidFill>
              </a:rPr>
              <a:t>their names</a:t>
            </a:r>
            <a:r>
              <a:rPr lang="en-US" sz="3200" dirty="0" smtClean="0"/>
              <a:t>, and to </a:t>
            </a:r>
            <a:r>
              <a:rPr lang="en-US" sz="3200" dirty="0" smtClean="0">
                <a:solidFill>
                  <a:srgbClr val="66CCFF"/>
                </a:solidFill>
              </a:rPr>
              <a:t>all persons of color </a:t>
            </a:r>
            <a:r>
              <a:rPr lang="en-US" sz="3200" dirty="0" smtClean="0"/>
              <a:t>who </a:t>
            </a:r>
            <a:r>
              <a:rPr lang="en-US" sz="3200" dirty="0" smtClean="0">
                <a:solidFill>
                  <a:srgbClr val="FFFF00"/>
                </a:solidFill>
              </a:rPr>
              <a:t>own </a:t>
            </a:r>
            <a:r>
              <a:rPr lang="en-US" sz="3200" dirty="0" smtClean="0">
                <a:solidFill>
                  <a:srgbClr val="66CCFF"/>
                </a:solidFill>
              </a:rPr>
              <a:t>real estate</a:t>
            </a:r>
            <a:r>
              <a:rPr lang="en-US" sz="3200" dirty="0" smtClean="0">
                <a:solidFill>
                  <a:srgbClr val="FFFF00"/>
                </a:solidFill>
              </a:rPr>
              <a:t> </a:t>
            </a:r>
            <a:r>
              <a:rPr lang="en-US" sz="3200" dirty="0" smtClean="0"/>
              <a:t>valued at not less than two-hundred and fifty dollars and </a:t>
            </a:r>
            <a:r>
              <a:rPr lang="en-US" sz="3200" dirty="0" smtClean="0">
                <a:solidFill>
                  <a:srgbClr val="00B0F0"/>
                </a:solidFill>
              </a:rPr>
              <a:t>pay taxes </a:t>
            </a:r>
            <a:r>
              <a:rPr lang="en-US" sz="3200" dirty="0" smtClean="0"/>
              <a:t>thereon, you would completely disarm the adversary and set an </a:t>
            </a:r>
            <a:r>
              <a:rPr lang="en-US" sz="3600" b="1" dirty="0" smtClean="0">
                <a:solidFill>
                  <a:schemeClr val="bg1"/>
                </a:solidFill>
              </a:rPr>
              <a:t>example the other States will follow</a:t>
            </a:r>
            <a:r>
              <a:rPr lang="en-US" sz="3200" dirty="0" smtClean="0"/>
              <a:t>.”</a:t>
            </a:r>
            <a:endParaRPr lang="en-US" sz="3200" dirty="0"/>
          </a:p>
        </p:txBody>
      </p:sp>
      <p:sp>
        <p:nvSpPr>
          <p:cNvPr id="3" name="Rectangle 2"/>
          <p:cNvSpPr/>
          <p:nvPr/>
        </p:nvSpPr>
        <p:spPr>
          <a:xfrm>
            <a:off x="228600" y="457200"/>
            <a:ext cx="8686800" cy="1200329"/>
          </a:xfrm>
          <a:prstGeom prst="rect">
            <a:avLst/>
          </a:prstGeom>
        </p:spPr>
        <p:txBody>
          <a:bodyPr wrap="square">
            <a:spAutoFit/>
          </a:bodyPr>
          <a:lstStyle/>
          <a:p>
            <a:r>
              <a:rPr lang="en-US" sz="3600" dirty="0" smtClean="0"/>
              <a:t>President Johnson, in a telegram addressed to Governor Sharkey.</a:t>
            </a:r>
            <a:endParaRPr lang="en-US" sz="3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5486400" cy="646331"/>
          </a:xfrm>
          <a:prstGeom prst="rect">
            <a:avLst/>
          </a:prstGeom>
          <a:noFill/>
        </p:spPr>
        <p:txBody>
          <a:bodyPr wrap="square" rtlCol="0">
            <a:spAutoFit/>
          </a:bodyPr>
          <a:lstStyle/>
          <a:p>
            <a:r>
              <a:rPr lang="en-US" sz="3600" dirty="0" smtClean="0"/>
              <a:t>Who are the delegates?</a:t>
            </a:r>
            <a:endParaRPr lang="en-US" sz="3600" dirty="0"/>
          </a:p>
        </p:txBody>
      </p:sp>
      <p:sp>
        <p:nvSpPr>
          <p:cNvPr id="3" name="Rectangle 2"/>
          <p:cNvSpPr/>
          <p:nvPr/>
        </p:nvSpPr>
        <p:spPr>
          <a:xfrm>
            <a:off x="381000" y="1143000"/>
            <a:ext cx="8534400" cy="1200329"/>
          </a:xfrm>
          <a:prstGeom prst="rect">
            <a:avLst/>
          </a:prstGeom>
        </p:spPr>
        <p:txBody>
          <a:bodyPr wrap="square">
            <a:spAutoFit/>
          </a:bodyPr>
          <a:lstStyle/>
          <a:p>
            <a:r>
              <a:rPr lang="en-US" sz="3600" dirty="0" smtClean="0"/>
              <a:t>Most of the delegates were members of Mississippi’s </a:t>
            </a:r>
            <a:r>
              <a:rPr lang="en-US" sz="3600" dirty="0" smtClean="0">
                <a:solidFill>
                  <a:srgbClr val="FFFF00"/>
                </a:solidFill>
              </a:rPr>
              <a:t>prewar ruling</a:t>
            </a:r>
            <a:r>
              <a:rPr lang="en-US" sz="3600" dirty="0" smtClean="0"/>
              <a:t> class.</a:t>
            </a:r>
            <a:endParaRPr lang="en-US" sz="3600" dirty="0"/>
          </a:p>
        </p:txBody>
      </p:sp>
      <p:sp>
        <p:nvSpPr>
          <p:cNvPr id="4" name="Rectangle 3"/>
          <p:cNvSpPr/>
          <p:nvPr/>
        </p:nvSpPr>
        <p:spPr>
          <a:xfrm>
            <a:off x="381000" y="2590800"/>
            <a:ext cx="6417141" cy="646331"/>
          </a:xfrm>
          <a:prstGeom prst="rect">
            <a:avLst/>
          </a:prstGeom>
        </p:spPr>
        <p:txBody>
          <a:bodyPr wrap="none">
            <a:spAutoFit/>
          </a:bodyPr>
          <a:lstStyle/>
          <a:p>
            <a:r>
              <a:rPr lang="en-US" sz="3600" dirty="0" smtClean="0"/>
              <a:t>Many had </a:t>
            </a:r>
            <a:r>
              <a:rPr lang="en-US" sz="3600" dirty="0" smtClean="0">
                <a:solidFill>
                  <a:schemeClr val="bg1"/>
                </a:solidFill>
              </a:rPr>
              <a:t>opposed</a:t>
            </a:r>
            <a:r>
              <a:rPr lang="en-US" sz="3600" dirty="0" smtClean="0"/>
              <a:t> secession.</a:t>
            </a:r>
            <a:endParaRPr lang="en-US" sz="3600" dirty="0"/>
          </a:p>
        </p:txBody>
      </p:sp>
      <p:sp>
        <p:nvSpPr>
          <p:cNvPr id="5" name="Rectangle 4"/>
          <p:cNvSpPr/>
          <p:nvPr/>
        </p:nvSpPr>
        <p:spPr>
          <a:xfrm>
            <a:off x="381000" y="3352800"/>
            <a:ext cx="8610600" cy="1200329"/>
          </a:xfrm>
          <a:prstGeom prst="rect">
            <a:avLst/>
          </a:prstGeom>
        </p:spPr>
        <p:txBody>
          <a:bodyPr wrap="square">
            <a:spAutoFit/>
          </a:bodyPr>
          <a:lstStyle/>
          <a:p>
            <a:r>
              <a:rPr lang="en-US" sz="3600" dirty="0" smtClean="0"/>
              <a:t>They wish to share </a:t>
            </a:r>
            <a:r>
              <a:rPr lang="en-US" sz="3600" dirty="0" smtClean="0">
                <a:solidFill>
                  <a:srgbClr val="FFFF00"/>
                </a:solidFill>
              </a:rPr>
              <a:t>no responsibility </a:t>
            </a:r>
            <a:r>
              <a:rPr lang="en-US" sz="3600" dirty="0" smtClean="0"/>
              <a:t>for the abolition of slavery.</a:t>
            </a:r>
            <a:endParaRPr lang="en-US" sz="3600" dirty="0"/>
          </a:p>
        </p:txBody>
      </p:sp>
      <p:sp>
        <p:nvSpPr>
          <p:cNvPr id="6" name="Rectangle 5"/>
          <p:cNvSpPr/>
          <p:nvPr/>
        </p:nvSpPr>
        <p:spPr>
          <a:xfrm>
            <a:off x="381000" y="4724400"/>
            <a:ext cx="8458200" cy="646331"/>
          </a:xfrm>
          <a:prstGeom prst="rect">
            <a:avLst/>
          </a:prstGeom>
        </p:spPr>
        <p:txBody>
          <a:bodyPr wrap="square">
            <a:spAutoFit/>
          </a:bodyPr>
          <a:lstStyle/>
          <a:p>
            <a:r>
              <a:rPr lang="en-US" sz="3600" dirty="0" smtClean="0"/>
              <a:t>No political rights for      </a:t>
            </a:r>
            <a:r>
              <a:rPr lang="en-US" sz="3600" b="1" dirty="0" smtClean="0">
                <a:solidFill>
                  <a:srgbClr val="002060"/>
                </a:solidFill>
              </a:rPr>
              <a:t>            </a:t>
            </a:r>
            <a:r>
              <a:rPr lang="en-US" sz="3600" dirty="0" smtClean="0"/>
              <a:t>.</a:t>
            </a:r>
            <a:endParaRPr lang="en-US" sz="3600" dirty="0"/>
          </a:p>
        </p:txBody>
      </p:sp>
      <p:sp>
        <p:nvSpPr>
          <p:cNvPr id="7" name="Rectangle 6"/>
          <p:cNvSpPr/>
          <p:nvPr/>
        </p:nvSpPr>
        <p:spPr>
          <a:xfrm>
            <a:off x="4648200" y="4495800"/>
            <a:ext cx="2339102"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blacks</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457200" y="5410200"/>
            <a:ext cx="6858000" cy="1077218"/>
          </a:xfrm>
          <a:prstGeom prst="rect">
            <a:avLst/>
          </a:prstGeom>
        </p:spPr>
        <p:txBody>
          <a:bodyPr wrap="square">
            <a:spAutoFit/>
          </a:bodyPr>
          <a:lstStyle/>
          <a:p>
            <a:r>
              <a:rPr lang="en-US" sz="3200" dirty="0"/>
              <a:t>Passed resolutions </a:t>
            </a:r>
            <a:r>
              <a:rPr lang="en-US" sz="3200" dirty="0">
                <a:solidFill>
                  <a:srgbClr val="FFFF00"/>
                </a:solidFill>
              </a:rPr>
              <a:t>voiding</a:t>
            </a:r>
            <a:r>
              <a:rPr lang="en-US" sz="3200" dirty="0"/>
              <a:t> Mississippi’s ordinance of secession.</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8600" y="533400"/>
            <a:ext cx="8534400" cy="1200329"/>
          </a:xfrm>
          <a:prstGeom prst="rect">
            <a:avLst/>
          </a:prstGeom>
        </p:spPr>
        <p:txBody>
          <a:bodyPr wrap="square">
            <a:spAutoFit/>
          </a:bodyPr>
          <a:lstStyle/>
          <a:p>
            <a:r>
              <a:rPr lang="en-US" sz="3600" dirty="0" smtClean="0"/>
              <a:t>Passed resolutions </a:t>
            </a:r>
            <a:r>
              <a:rPr lang="en-US" sz="3600" dirty="0" smtClean="0">
                <a:solidFill>
                  <a:srgbClr val="FFFF00"/>
                </a:solidFill>
              </a:rPr>
              <a:t>voiding</a:t>
            </a:r>
            <a:r>
              <a:rPr lang="en-US" sz="3600" dirty="0" smtClean="0"/>
              <a:t> Mississippi’s ordinance of secession.</a:t>
            </a:r>
            <a:endParaRPr lang="en-US" sz="36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9144000" cy="7411997"/>
          </a:xfrm>
          <a:prstGeom prst="rect">
            <a:avLst/>
          </a:prstGeom>
          <a:solidFill>
            <a:schemeClr val="bg1"/>
          </a:solidFill>
        </p:spPr>
        <p:txBody>
          <a:bodyPr wrap="square">
            <a:spAutoFit/>
          </a:bodyPr>
          <a:lstStyle/>
          <a:p>
            <a:r>
              <a:rPr lang="en-US" sz="2400" b="1" dirty="0" smtClean="0">
                <a:solidFill>
                  <a:srgbClr val="00B050"/>
                </a:solidFill>
              </a:rPr>
              <a:t>AN ORDINANCE to dissolve the union</a:t>
            </a:r>
            <a:r>
              <a:rPr lang="en-US" sz="2400" b="1" dirty="0" smtClean="0">
                <a:solidFill>
                  <a:srgbClr val="7030A0"/>
                </a:solidFill>
              </a:rPr>
              <a:t> </a:t>
            </a:r>
            <a:r>
              <a:rPr lang="en-US" sz="1500" dirty="0" smtClean="0">
                <a:solidFill>
                  <a:srgbClr val="002060"/>
                </a:solidFill>
              </a:rPr>
              <a:t>between the </a:t>
            </a:r>
            <a:r>
              <a:rPr lang="en-US" sz="2400" b="1" dirty="0" smtClean="0">
                <a:solidFill>
                  <a:schemeClr val="bg2">
                    <a:lumMod val="60000"/>
                    <a:lumOff val="40000"/>
                  </a:schemeClr>
                </a:solidFill>
              </a:rPr>
              <a:t>State of Mississippi</a:t>
            </a:r>
            <a:r>
              <a:rPr lang="en-US" sz="2400" b="1" dirty="0" smtClean="0">
                <a:solidFill>
                  <a:srgbClr val="002060"/>
                </a:solidFill>
              </a:rPr>
              <a:t> </a:t>
            </a:r>
            <a:r>
              <a:rPr lang="en-US" sz="1500" dirty="0" smtClean="0">
                <a:solidFill>
                  <a:srgbClr val="002060"/>
                </a:solidFill>
              </a:rPr>
              <a:t>and </a:t>
            </a:r>
            <a:r>
              <a:rPr lang="en-US" sz="1500" dirty="0" smtClean="0">
                <a:solidFill>
                  <a:srgbClr val="FF0000"/>
                </a:solidFill>
              </a:rPr>
              <a:t>other States</a:t>
            </a:r>
            <a:r>
              <a:rPr lang="en-US" sz="1500" dirty="0" smtClean="0">
                <a:solidFill>
                  <a:srgbClr val="002060"/>
                </a:solidFill>
              </a:rPr>
              <a:t> united with her under the compact entitled "</a:t>
            </a:r>
            <a:r>
              <a:rPr lang="en-US" sz="1500" b="1" dirty="0" smtClean="0">
                <a:solidFill>
                  <a:srgbClr val="FF0000"/>
                </a:solidFill>
              </a:rPr>
              <a:t>The Constitution of the United States of America.</a:t>
            </a:r>
            <a:r>
              <a:rPr lang="en-US" sz="1500" dirty="0" smtClean="0">
                <a:solidFill>
                  <a:srgbClr val="002060"/>
                </a:solidFill>
              </a:rPr>
              <a:t>" </a:t>
            </a:r>
            <a:br>
              <a:rPr lang="en-US" sz="1500" dirty="0" smtClean="0">
                <a:solidFill>
                  <a:srgbClr val="002060"/>
                </a:solidFill>
              </a:rPr>
            </a:br>
            <a:r>
              <a:rPr lang="en-US" sz="1500" dirty="0" smtClean="0">
                <a:solidFill>
                  <a:srgbClr val="002060"/>
                </a:solidFill>
              </a:rPr>
              <a:t/>
            </a:r>
            <a:br>
              <a:rPr lang="en-US" sz="1500" dirty="0" smtClean="0">
                <a:solidFill>
                  <a:srgbClr val="002060"/>
                </a:solidFill>
              </a:rPr>
            </a:br>
            <a:r>
              <a:rPr lang="en-US" sz="1500" dirty="0" smtClean="0">
                <a:solidFill>
                  <a:srgbClr val="002060"/>
                </a:solidFill>
              </a:rPr>
              <a:t>The people of the State of Mississippi, in convention assembled, do ordain and declare, and it is hereby ordained and declared, as follows, to wit: </a:t>
            </a:r>
            <a:br>
              <a:rPr lang="en-US" sz="1500" dirty="0" smtClean="0">
                <a:solidFill>
                  <a:srgbClr val="002060"/>
                </a:solidFill>
              </a:rPr>
            </a:br>
            <a:r>
              <a:rPr lang="en-US" sz="1500" dirty="0" smtClean="0">
                <a:solidFill>
                  <a:srgbClr val="002060"/>
                </a:solidFill>
              </a:rPr>
              <a:t/>
            </a:r>
            <a:br>
              <a:rPr lang="en-US" sz="1500" dirty="0" smtClean="0">
                <a:solidFill>
                  <a:srgbClr val="002060"/>
                </a:solidFill>
              </a:rPr>
            </a:br>
            <a:r>
              <a:rPr lang="en-US" sz="1500" dirty="0" smtClean="0">
                <a:solidFill>
                  <a:srgbClr val="002060"/>
                </a:solidFill>
              </a:rPr>
              <a:t>Section 1. That all the laws and ordinances by which the said State of Mississippi became a member of the Federal Union of the United States of America be, and the same are hereby, repealed, and that all obligations on the part of the said State or the people thereof to observe the same be withdrawn, and that the said State doth hereby resume all the rights, functions, and powers which by any of said laws or ordinances were conveyed to the Government of the said United States, and is absolved from all the obligations, restraints, and duties incurred to the said Federal Union, and shall from henceforth be a free, sovereign, and independent State. </a:t>
            </a:r>
            <a:br>
              <a:rPr lang="en-US" sz="1500" dirty="0" smtClean="0">
                <a:solidFill>
                  <a:srgbClr val="002060"/>
                </a:solidFill>
              </a:rPr>
            </a:br>
            <a:r>
              <a:rPr lang="en-US" sz="1500" dirty="0" smtClean="0">
                <a:solidFill>
                  <a:srgbClr val="002060"/>
                </a:solidFill>
              </a:rPr>
              <a:t/>
            </a:r>
            <a:br>
              <a:rPr lang="en-US" sz="1500" dirty="0" smtClean="0">
                <a:solidFill>
                  <a:srgbClr val="002060"/>
                </a:solidFill>
              </a:rPr>
            </a:br>
            <a:r>
              <a:rPr lang="en-US" sz="1500" dirty="0" smtClean="0">
                <a:solidFill>
                  <a:srgbClr val="002060"/>
                </a:solidFill>
              </a:rPr>
              <a:t>Sec. 2. That so much of the first section of the seventh article of the constitution of this State as requires members of the Legislature and all officers, executive and judicial, to take an oath or affirmation to support the Constitution of the United States be, and the same is hereby, abrogated and annulled. </a:t>
            </a:r>
            <a:br>
              <a:rPr lang="en-US" sz="1500" dirty="0" smtClean="0">
                <a:solidFill>
                  <a:srgbClr val="002060"/>
                </a:solidFill>
              </a:rPr>
            </a:br>
            <a:r>
              <a:rPr lang="en-US" sz="1500" dirty="0" smtClean="0">
                <a:solidFill>
                  <a:srgbClr val="002060"/>
                </a:solidFill>
              </a:rPr>
              <a:t/>
            </a:r>
            <a:br>
              <a:rPr lang="en-US" sz="1500" dirty="0" smtClean="0">
                <a:solidFill>
                  <a:srgbClr val="002060"/>
                </a:solidFill>
              </a:rPr>
            </a:br>
            <a:r>
              <a:rPr lang="en-US" sz="1500" dirty="0" smtClean="0">
                <a:solidFill>
                  <a:srgbClr val="002060"/>
                </a:solidFill>
              </a:rPr>
              <a:t>Sec. 3. That all rights acquired and vested under the Constitution of the United States, or under any act of Congress passed, or treaty made, in pursuance thereof, or under any law of this State, and not incompatible with this ordinance, shall remain in force and have the same effect as if this ordinance had not been passed. </a:t>
            </a:r>
            <a:br>
              <a:rPr lang="en-US" sz="1500" dirty="0" smtClean="0">
                <a:solidFill>
                  <a:srgbClr val="002060"/>
                </a:solidFill>
              </a:rPr>
            </a:br>
            <a:r>
              <a:rPr lang="en-US" sz="1500" dirty="0" smtClean="0">
                <a:solidFill>
                  <a:srgbClr val="002060"/>
                </a:solidFill>
              </a:rPr>
              <a:t/>
            </a:r>
            <a:br>
              <a:rPr lang="en-US" sz="1500" dirty="0" smtClean="0">
                <a:solidFill>
                  <a:srgbClr val="002060"/>
                </a:solidFill>
              </a:rPr>
            </a:br>
            <a:r>
              <a:rPr lang="en-US" sz="1500" dirty="0" smtClean="0">
                <a:solidFill>
                  <a:srgbClr val="002060"/>
                </a:solidFill>
              </a:rPr>
              <a:t>Sec. 4. That the people of the State of Mississippi hereby consent to form a federal union with such of the States as may have seceded or may secede from the Union of the United States of America, upon the basis of the present Constitution of the said United States, except such parts thereof as embrace other portions than such seceding States. </a:t>
            </a:r>
            <a:br>
              <a:rPr lang="en-US" sz="1500" dirty="0" smtClean="0">
                <a:solidFill>
                  <a:srgbClr val="002060"/>
                </a:solidFill>
              </a:rPr>
            </a:br>
            <a:r>
              <a:rPr lang="en-US" sz="1500" dirty="0" smtClean="0">
                <a:solidFill>
                  <a:srgbClr val="002060"/>
                </a:solidFill>
              </a:rPr>
              <a:t/>
            </a:r>
            <a:br>
              <a:rPr lang="en-US" sz="1500" dirty="0" smtClean="0">
                <a:solidFill>
                  <a:srgbClr val="002060"/>
                </a:solidFill>
              </a:rPr>
            </a:br>
            <a:r>
              <a:rPr lang="en-US" sz="1500" dirty="0" smtClean="0">
                <a:solidFill>
                  <a:srgbClr val="002060"/>
                </a:solidFill>
              </a:rPr>
              <a:t>Thus ordained and declared in convention the </a:t>
            </a:r>
            <a:r>
              <a:rPr lang="en-US" b="1" dirty="0" smtClean="0">
                <a:solidFill>
                  <a:srgbClr val="002060"/>
                </a:solidFill>
              </a:rPr>
              <a:t>9th day of January</a:t>
            </a:r>
            <a:r>
              <a:rPr lang="en-US" sz="1500" dirty="0" smtClean="0">
                <a:solidFill>
                  <a:srgbClr val="002060"/>
                </a:solidFill>
              </a:rPr>
              <a:t>, in the year of our Lord </a:t>
            </a:r>
            <a:r>
              <a:rPr lang="en-US" b="1" dirty="0" smtClean="0">
                <a:solidFill>
                  <a:srgbClr val="002060"/>
                </a:solidFill>
              </a:rPr>
              <a:t>1861</a:t>
            </a:r>
            <a:r>
              <a:rPr lang="en-US" sz="1500" dirty="0" smtClean="0">
                <a:solidFill>
                  <a:srgbClr val="002060"/>
                </a:solidFill>
              </a:rPr>
              <a:t>. </a:t>
            </a:r>
            <a:endParaRPr lang="en-US" sz="1500"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1" y="304800"/>
            <a:ext cx="8839200" cy="646331"/>
          </a:xfrm>
          <a:prstGeom prst="rect">
            <a:avLst/>
          </a:prstGeom>
        </p:spPr>
        <p:txBody>
          <a:bodyPr wrap="square">
            <a:spAutoFit/>
          </a:bodyPr>
          <a:lstStyle/>
          <a:p>
            <a:r>
              <a:rPr lang="en-US" sz="3600" dirty="0" smtClean="0"/>
              <a:t>Officially accepting the abolition of slavery.</a:t>
            </a:r>
            <a:endParaRPr lang="en-US" sz="3600" dirty="0"/>
          </a:p>
        </p:txBody>
      </p:sp>
      <p:sp>
        <p:nvSpPr>
          <p:cNvPr id="3" name="Rectangle 2"/>
          <p:cNvSpPr/>
          <p:nvPr/>
        </p:nvSpPr>
        <p:spPr>
          <a:xfrm>
            <a:off x="457200" y="2286000"/>
            <a:ext cx="7696200" cy="1200329"/>
          </a:xfrm>
          <a:prstGeom prst="rect">
            <a:avLst/>
          </a:prstGeom>
        </p:spPr>
        <p:txBody>
          <a:bodyPr wrap="square">
            <a:spAutoFit/>
          </a:bodyPr>
          <a:lstStyle/>
          <a:p>
            <a:r>
              <a:rPr lang="en-US" sz="3600" dirty="0" smtClean="0"/>
              <a:t>Did not vote on the Thirteenth Amendment.</a:t>
            </a:r>
            <a:endParaRPr lang="en-US" sz="3600" dirty="0"/>
          </a:p>
        </p:txBody>
      </p:sp>
      <p:sp>
        <p:nvSpPr>
          <p:cNvPr id="4" name="Rectangle 3"/>
          <p:cNvSpPr/>
          <p:nvPr/>
        </p:nvSpPr>
        <p:spPr>
          <a:xfrm>
            <a:off x="457200" y="5029200"/>
            <a:ext cx="8458200" cy="1200329"/>
          </a:xfrm>
          <a:prstGeom prst="rect">
            <a:avLst/>
          </a:prstGeom>
        </p:spPr>
        <p:txBody>
          <a:bodyPr wrap="square">
            <a:spAutoFit/>
          </a:bodyPr>
          <a:lstStyle/>
          <a:p>
            <a:r>
              <a:rPr lang="en-US" sz="3600" dirty="0" smtClean="0"/>
              <a:t>Did not vote to reject the state’s war debt.</a:t>
            </a:r>
            <a:endParaRPr lang="en-US" sz="3600" dirty="0"/>
          </a:p>
        </p:txBody>
      </p:sp>
      <p:sp>
        <p:nvSpPr>
          <p:cNvPr id="5" name="TextBox 4"/>
          <p:cNvSpPr txBox="1"/>
          <p:nvPr/>
        </p:nvSpPr>
        <p:spPr>
          <a:xfrm>
            <a:off x="457200" y="3581400"/>
            <a:ext cx="6477000" cy="646331"/>
          </a:xfrm>
          <a:prstGeom prst="rect">
            <a:avLst/>
          </a:prstGeom>
          <a:noFill/>
        </p:spPr>
        <p:txBody>
          <a:bodyPr wrap="square" rtlCol="0">
            <a:spAutoFit/>
          </a:bodyPr>
          <a:lstStyle/>
          <a:p>
            <a:r>
              <a:rPr lang="en-US" sz="3600" dirty="0" smtClean="0"/>
              <a:t>What is the 13</a:t>
            </a:r>
            <a:r>
              <a:rPr lang="en-US" sz="3600" baseline="30000" dirty="0" smtClean="0"/>
              <a:t>th</a:t>
            </a:r>
            <a:r>
              <a:rPr lang="en-US" sz="3600" dirty="0" smtClean="0"/>
              <a:t> Amendment?</a:t>
            </a:r>
            <a:endParaRPr lang="en-US" sz="3600" dirty="0"/>
          </a:p>
        </p:txBody>
      </p:sp>
      <p:sp>
        <p:nvSpPr>
          <p:cNvPr id="6" name="TextBox 5"/>
          <p:cNvSpPr txBox="1"/>
          <p:nvPr/>
        </p:nvSpPr>
        <p:spPr>
          <a:xfrm>
            <a:off x="457200" y="4343400"/>
            <a:ext cx="5257800" cy="646331"/>
          </a:xfrm>
          <a:prstGeom prst="rect">
            <a:avLst/>
          </a:prstGeom>
          <a:noFill/>
        </p:spPr>
        <p:txBody>
          <a:bodyPr wrap="square" rtlCol="0">
            <a:spAutoFit/>
          </a:bodyPr>
          <a:lstStyle/>
          <a:p>
            <a:r>
              <a:rPr lang="en-US" sz="3600" dirty="0" smtClean="0"/>
              <a:t>End slavery.</a:t>
            </a:r>
            <a:endParaRPr lang="en-US" sz="3600" dirty="0"/>
          </a:p>
        </p:txBody>
      </p:sp>
      <p:sp>
        <p:nvSpPr>
          <p:cNvPr id="7" name="TextBox 6"/>
          <p:cNvSpPr txBox="1"/>
          <p:nvPr/>
        </p:nvSpPr>
        <p:spPr>
          <a:xfrm>
            <a:off x="152400" y="990600"/>
            <a:ext cx="8839200" cy="1200329"/>
          </a:xfrm>
          <a:prstGeom prst="rect">
            <a:avLst/>
          </a:prstGeom>
          <a:noFill/>
        </p:spPr>
        <p:txBody>
          <a:bodyPr wrap="square" rtlCol="0">
            <a:spAutoFit/>
          </a:bodyPr>
          <a:lstStyle/>
          <a:p>
            <a:r>
              <a:rPr lang="en-US" sz="3600" dirty="0" smtClean="0"/>
              <a:t>Johnson added two more items </a:t>
            </a:r>
            <a:r>
              <a:rPr lang="en-US" sz="3600" dirty="0" smtClean="0">
                <a:solidFill>
                  <a:srgbClr val="FFFF00"/>
                </a:solidFill>
              </a:rPr>
              <a:t>after</a:t>
            </a:r>
            <a:r>
              <a:rPr lang="en-US" sz="3600" dirty="0" smtClean="0"/>
              <a:t> the convention had completed its work.</a:t>
            </a:r>
            <a:endParaRPr lang="en-US" sz="3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0"/>
            <a:ext cx="6437981" cy="1446550"/>
          </a:xfrm>
          <a:prstGeom prst="rect">
            <a:avLst/>
          </a:prstGeom>
        </p:spPr>
        <p:txBody>
          <a:bodyPr wrap="none">
            <a:spAutoFit/>
          </a:bodyPr>
          <a:lstStyle/>
          <a:p>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Objectives</a:t>
            </a:r>
            <a:endPar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Rectangle 3"/>
          <p:cNvSpPr/>
          <p:nvPr/>
        </p:nvSpPr>
        <p:spPr>
          <a:xfrm>
            <a:off x="381000" y="1447800"/>
            <a:ext cx="8458200" cy="1754326"/>
          </a:xfrm>
          <a:prstGeom prst="rect">
            <a:avLst/>
          </a:prstGeom>
          <a:solidFill>
            <a:schemeClr val="bg2"/>
          </a:solidFill>
        </p:spPr>
        <p:txBody>
          <a:bodyPr wrap="square">
            <a:spAutoFit/>
          </a:bodyPr>
          <a:lstStyle/>
          <a:p>
            <a:r>
              <a:rPr lang="en-US" sz="3600" dirty="0" smtClean="0">
                <a:solidFill>
                  <a:srgbClr val="00B0F0"/>
                </a:solidFill>
              </a:rPr>
              <a:t>MS2a</a:t>
            </a:r>
            <a:r>
              <a:rPr lang="en-US" sz="3600" dirty="0" smtClean="0"/>
              <a:t> </a:t>
            </a:r>
            <a:r>
              <a:rPr lang="en-US" sz="3600" dirty="0" smtClean="0">
                <a:solidFill>
                  <a:schemeClr val="bg1"/>
                </a:solidFill>
              </a:rPr>
              <a:t>Identify the influence of the industrial and agricultural revolution in our state.</a:t>
            </a:r>
            <a:endParaRPr lang="en-US" sz="3600" dirty="0">
              <a:solidFill>
                <a:schemeClr val="bg1"/>
              </a:solidFill>
            </a:endParaRPr>
          </a:p>
        </p:txBody>
      </p:sp>
      <p:sp>
        <p:nvSpPr>
          <p:cNvPr id="5" name="Rectangle 4"/>
          <p:cNvSpPr/>
          <p:nvPr/>
        </p:nvSpPr>
        <p:spPr>
          <a:xfrm>
            <a:off x="381000" y="3352800"/>
            <a:ext cx="8610600" cy="1077218"/>
          </a:xfrm>
          <a:prstGeom prst="rect">
            <a:avLst/>
          </a:prstGeom>
          <a:solidFill>
            <a:schemeClr val="bg2"/>
          </a:solidFill>
        </p:spPr>
        <p:txBody>
          <a:bodyPr wrap="square">
            <a:spAutoFit/>
          </a:bodyPr>
          <a:lstStyle/>
          <a:p>
            <a:r>
              <a:rPr lang="en-US" sz="3200" dirty="0" smtClean="0">
                <a:solidFill>
                  <a:srgbClr val="00B0F0"/>
                </a:solidFill>
              </a:rPr>
              <a:t>MS3d </a:t>
            </a:r>
            <a:r>
              <a:rPr lang="en-US" sz="3200" dirty="0" smtClean="0">
                <a:solidFill>
                  <a:schemeClr val="bg1"/>
                </a:solidFill>
              </a:rPr>
              <a:t>Analyze the significance of key events in our state's history.</a:t>
            </a:r>
            <a:endParaRPr lang="en-US" sz="3200" dirty="0">
              <a:solidFill>
                <a:schemeClr val="bg1"/>
              </a:solidFill>
            </a:endParaRPr>
          </a:p>
        </p:txBody>
      </p:sp>
      <p:sp>
        <p:nvSpPr>
          <p:cNvPr id="6" name="Rectangle 5"/>
          <p:cNvSpPr/>
          <p:nvPr/>
        </p:nvSpPr>
        <p:spPr>
          <a:xfrm>
            <a:off x="381000" y="4572000"/>
            <a:ext cx="8458200" cy="2062103"/>
          </a:xfrm>
          <a:prstGeom prst="rect">
            <a:avLst/>
          </a:prstGeom>
          <a:solidFill>
            <a:schemeClr val="bg2"/>
          </a:solidFill>
        </p:spPr>
        <p:txBody>
          <a:bodyPr wrap="square">
            <a:spAutoFit/>
          </a:bodyPr>
          <a:lstStyle/>
          <a:p>
            <a:r>
              <a:rPr lang="en-US" sz="3200" dirty="0" smtClean="0">
                <a:solidFill>
                  <a:srgbClr val="00B0F0"/>
                </a:solidFill>
              </a:rPr>
              <a:t>MS3e</a:t>
            </a:r>
            <a:r>
              <a:rPr lang="en-US" sz="3200" dirty="0" smtClean="0"/>
              <a:t> </a:t>
            </a:r>
            <a:r>
              <a:rPr lang="en-US" sz="3200" dirty="0" smtClean="0">
                <a:solidFill>
                  <a:schemeClr val="bg1"/>
                </a:solidFill>
              </a:rPr>
              <a:t>Analyze the ways Mississippians have resolved conflict and adapted to change, and continue to address cultural issues unique to our state.</a:t>
            </a:r>
            <a:endParaRPr lang="en-US" sz="3200"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4" name="Picture 10" descr="http://bob.com/images/csajudahp.jpg"/>
          <p:cNvPicPr>
            <a:picLocks noChangeAspect="1" noChangeArrowheads="1"/>
          </p:cNvPicPr>
          <p:nvPr/>
        </p:nvPicPr>
        <p:blipFill>
          <a:blip r:embed="rId2" cstate="print"/>
          <a:srcRect/>
          <a:stretch>
            <a:fillRect/>
          </a:stretch>
        </p:blipFill>
        <p:spPr bwMode="auto">
          <a:xfrm>
            <a:off x="228600" y="1447800"/>
            <a:ext cx="5534025" cy="3810000"/>
          </a:xfrm>
          <a:prstGeom prst="rect">
            <a:avLst/>
          </a:prstGeom>
          <a:noFill/>
        </p:spPr>
      </p:pic>
      <p:sp>
        <p:nvSpPr>
          <p:cNvPr id="2" name="TextBox 1"/>
          <p:cNvSpPr txBox="1"/>
          <p:nvPr/>
        </p:nvSpPr>
        <p:spPr>
          <a:xfrm>
            <a:off x="381000" y="304800"/>
            <a:ext cx="8305800" cy="1200329"/>
          </a:xfrm>
          <a:prstGeom prst="rect">
            <a:avLst/>
          </a:prstGeom>
          <a:noFill/>
        </p:spPr>
        <p:txBody>
          <a:bodyPr wrap="square" rtlCol="0">
            <a:spAutoFit/>
          </a:bodyPr>
          <a:lstStyle/>
          <a:p>
            <a:r>
              <a:rPr lang="en-US" sz="3600" dirty="0" smtClean="0"/>
              <a:t>What does it mean to repudiate (void) their war debt?</a:t>
            </a:r>
          </a:p>
        </p:txBody>
      </p:sp>
      <p:pic>
        <p:nvPicPr>
          <p:cNvPr id="16392" name="Picture 8" descr="http://www.confederatebonds.com/images/jackson.jpg"/>
          <p:cNvPicPr>
            <a:picLocks noChangeAspect="1" noChangeArrowheads="1"/>
          </p:cNvPicPr>
          <p:nvPr/>
        </p:nvPicPr>
        <p:blipFill>
          <a:blip r:embed="rId3" cstate="print"/>
          <a:srcRect/>
          <a:stretch>
            <a:fillRect/>
          </a:stretch>
        </p:blipFill>
        <p:spPr bwMode="auto">
          <a:xfrm>
            <a:off x="3810000" y="1066800"/>
            <a:ext cx="4924425" cy="3676650"/>
          </a:xfrm>
          <a:prstGeom prst="rect">
            <a:avLst/>
          </a:prstGeom>
          <a:noFill/>
        </p:spPr>
      </p:pic>
      <p:pic>
        <p:nvPicPr>
          <p:cNvPr id="16390" name="Picture 6" descr="http://store.ushistory.org/images/more/conf-bond-1.jpg"/>
          <p:cNvPicPr>
            <a:picLocks noChangeAspect="1" noChangeArrowheads="1"/>
          </p:cNvPicPr>
          <p:nvPr/>
        </p:nvPicPr>
        <p:blipFill>
          <a:blip r:embed="rId4" cstate="print"/>
          <a:srcRect/>
          <a:stretch>
            <a:fillRect/>
          </a:stretch>
        </p:blipFill>
        <p:spPr bwMode="auto">
          <a:xfrm>
            <a:off x="1981200" y="2743200"/>
            <a:ext cx="4526973" cy="3983736"/>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9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28600"/>
            <a:ext cx="8379218"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cap="none" spc="0" dirty="0" smtClean="0">
                <a:ln w="11430"/>
                <a:solidFill>
                  <a:srgbClr val="0070C0"/>
                </a:solidFill>
                <a:effectLst>
                  <a:outerShdw blurRad="50800" dist="39000" dir="5460000" algn="tl">
                    <a:srgbClr val="000000">
                      <a:alpha val="38000"/>
                    </a:srgbClr>
                  </a:outerShdw>
                </a:effectLst>
              </a:rPr>
              <a:t>The Election of 1865</a:t>
            </a:r>
            <a:endParaRPr lang="en-US" sz="6600" b="1" cap="none" spc="0" dirty="0">
              <a:ln w="11430"/>
              <a:solidFill>
                <a:srgbClr val="0070C0"/>
              </a:solidFill>
              <a:effectLst>
                <a:outerShdw blurRad="50800" dist="39000" dir="5460000" algn="tl">
                  <a:srgbClr val="000000">
                    <a:alpha val="38000"/>
                  </a:srgbClr>
                </a:outerShdw>
              </a:effectLst>
            </a:endParaRPr>
          </a:p>
        </p:txBody>
      </p:sp>
      <p:sp>
        <p:nvSpPr>
          <p:cNvPr id="4" name="Rectangle 3"/>
          <p:cNvSpPr/>
          <p:nvPr/>
        </p:nvSpPr>
        <p:spPr>
          <a:xfrm>
            <a:off x="381000" y="1295400"/>
            <a:ext cx="5724644" cy="646331"/>
          </a:xfrm>
          <a:prstGeom prst="rect">
            <a:avLst/>
          </a:prstGeom>
        </p:spPr>
        <p:txBody>
          <a:bodyPr wrap="none">
            <a:spAutoFit/>
          </a:bodyPr>
          <a:lstStyle/>
          <a:p>
            <a:r>
              <a:rPr lang="en-US" sz="3600" dirty="0" smtClean="0"/>
              <a:t>Most </a:t>
            </a:r>
            <a:r>
              <a:rPr lang="en-US" sz="3600" b="1" dirty="0" smtClean="0">
                <a:solidFill>
                  <a:schemeClr val="bg1"/>
                </a:solidFill>
              </a:rPr>
              <a:t>white</a:t>
            </a:r>
            <a:r>
              <a:rPr lang="en-US" sz="3600" dirty="0" smtClean="0"/>
              <a:t> Mississippians:</a:t>
            </a:r>
            <a:endParaRPr lang="en-US" sz="3600" dirty="0"/>
          </a:p>
        </p:txBody>
      </p:sp>
      <p:sp>
        <p:nvSpPr>
          <p:cNvPr id="5" name="Rectangle 4"/>
          <p:cNvSpPr/>
          <p:nvPr/>
        </p:nvSpPr>
        <p:spPr>
          <a:xfrm>
            <a:off x="838200" y="2057400"/>
            <a:ext cx="8305800" cy="1200329"/>
          </a:xfrm>
          <a:prstGeom prst="rect">
            <a:avLst/>
          </a:prstGeom>
        </p:spPr>
        <p:txBody>
          <a:bodyPr wrap="square">
            <a:spAutoFit/>
          </a:bodyPr>
          <a:lstStyle/>
          <a:p>
            <a:r>
              <a:rPr lang="en-US" sz="3600" dirty="0" smtClean="0"/>
              <a:t>Opposed equal participation in the state by </a:t>
            </a:r>
            <a:r>
              <a:rPr lang="en-US" sz="3600" b="1" dirty="0" smtClean="0">
                <a:solidFill>
                  <a:schemeClr val="tx1">
                    <a:lumMod val="50000"/>
                  </a:schemeClr>
                </a:solidFill>
              </a:rPr>
              <a:t>             </a:t>
            </a:r>
            <a:r>
              <a:rPr lang="en-US" sz="3600" b="1" dirty="0" smtClean="0"/>
              <a:t>.</a:t>
            </a:r>
            <a:endParaRPr lang="en-US" sz="3600" b="1" dirty="0"/>
          </a:p>
        </p:txBody>
      </p:sp>
      <p:sp>
        <p:nvSpPr>
          <p:cNvPr id="6" name="Rectangle 5"/>
          <p:cNvSpPr/>
          <p:nvPr/>
        </p:nvSpPr>
        <p:spPr>
          <a:xfrm>
            <a:off x="762000" y="3429000"/>
            <a:ext cx="5596404" cy="646331"/>
          </a:xfrm>
          <a:prstGeom prst="rect">
            <a:avLst/>
          </a:prstGeom>
        </p:spPr>
        <p:txBody>
          <a:bodyPr wrap="none">
            <a:spAutoFit/>
          </a:bodyPr>
          <a:lstStyle/>
          <a:p>
            <a:r>
              <a:rPr lang="en-US" sz="3600" dirty="0" smtClean="0"/>
              <a:t>Faced economic hardship</a:t>
            </a:r>
            <a:r>
              <a:rPr lang="en-US" sz="3600" b="1" dirty="0" smtClean="0"/>
              <a:t>.</a:t>
            </a:r>
            <a:endParaRPr lang="en-US" sz="3600" b="1" dirty="0"/>
          </a:p>
        </p:txBody>
      </p:sp>
      <p:sp>
        <p:nvSpPr>
          <p:cNvPr id="7" name="Rectangle 6"/>
          <p:cNvSpPr/>
          <p:nvPr/>
        </p:nvSpPr>
        <p:spPr>
          <a:xfrm>
            <a:off x="762000" y="4343400"/>
            <a:ext cx="7315200" cy="646331"/>
          </a:xfrm>
          <a:prstGeom prst="rect">
            <a:avLst/>
          </a:prstGeom>
        </p:spPr>
        <p:txBody>
          <a:bodyPr wrap="square">
            <a:spAutoFit/>
          </a:bodyPr>
          <a:lstStyle/>
          <a:p>
            <a:r>
              <a:rPr lang="en-US" sz="3600" dirty="0" smtClean="0"/>
              <a:t>Found it difficult to get workers</a:t>
            </a:r>
            <a:r>
              <a:rPr lang="en-US" sz="3600" b="1" dirty="0" smtClean="0"/>
              <a:t>.</a:t>
            </a:r>
            <a:endParaRPr lang="en-US" sz="3600" b="1" dirty="0"/>
          </a:p>
        </p:txBody>
      </p:sp>
      <p:sp>
        <p:nvSpPr>
          <p:cNvPr id="8" name="Rectangle 7"/>
          <p:cNvSpPr/>
          <p:nvPr/>
        </p:nvSpPr>
        <p:spPr>
          <a:xfrm>
            <a:off x="762000" y="5334000"/>
            <a:ext cx="8229600" cy="646331"/>
          </a:xfrm>
          <a:prstGeom prst="rect">
            <a:avLst/>
          </a:prstGeom>
        </p:spPr>
        <p:txBody>
          <a:bodyPr wrap="square">
            <a:spAutoFit/>
          </a:bodyPr>
          <a:lstStyle/>
          <a:p>
            <a:r>
              <a:rPr lang="en-US" sz="3600" dirty="0" smtClean="0"/>
              <a:t>Force               back into the fields</a:t>
            </a:r>
            <a:r>
              <a:rPr lang="en-US" sz="3600" b="1" dirty="0" smtClean="0"/>
              <a:t>.</a:t>
            </a:r>
            <a:endParaRPr lang="en-US" sz="3600" b="1" dirty="0"/>
          </a:p>
        </p:txBody>
      </p:sp>
      <p:sp>
        <p:nvSpPr>
          <p:cNvPr id="9" name="Rectangle 8"/>
          <p:cNvSpPr/>
          <p:nvPr/>
        </p:nvSpPr>
        <p:spPr>
          <a:xfrm>
            <a:off x="1219200" y="2590800"/>
            <a:ext cx="2286000"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blacks</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Rectangle 9"/>
          <p:cNvSpPr/>
          <p:nvPr/>
        </p:nvSpPr>
        <p:spPr>
          <a:xfrm>
            <a:off x="1828800" y="5257800"/>
            <a:ext cx="2286000"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blacks</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1754326"/>
          </a:xfrm>
          <a:prstGeom prst="rect">
            <a:avLst/>
          </a:prstGeom>
        </p:spPr>
        <p:txBody>
          <a:bodyPr wrap="square">
            <a:spAutoFit/>
          </a:bodyPr>
          <a:lstStyle/>
          <a:p>
            <a:pPr marL="274320"/>
            <a:r>
              <a:rPr lang="en-US" sz="3600" dirty="0" smtClean="0"/>
              <a:t>Most white Mississippians feared the presence of </a:t>
            </a:r>
            <a:r>
              <a:rPr lang="en-US" sz="3600" b="1" dirty="0" smtClean="0">
                <a:solidFill>
                  <a:schemeClr val="tx1">
                    <a:lumMod val="50000"/>
                  </a:schemeClr>
                </a:solidFill>
              </a:rPr>
              <a:t>            </a:t>
            </a:r>
            <a:r>
              <a:rPr lang="en-US" sz="3600" dirty="0" smtClean="0"/>
              <a:t>Union troops who occupied Mississippi.</a:t>
            </a:r>
            <a:endParaRPr lang="en-US" sz="3600" dirty="0"/>
          </a:p>
        </p:txBody>
      </p:sp>
      <p:pic>
        <p:nvPicPr>
          <p:cNvPr id="34818" name="Picture 2" descr="http://www.latinamericanstudies.org/flags/union-civil-war-flag.gif"/>
          <p:cNvPicPr>
            <a:picLocks noChangeAspect="1" noChangeArrowheads="1" noCrop="1"/>
          </p:cNvPicPr>
          <p:nvPr/>
        </p:nvPicPr>
        <p:blipFill>
          <a:blip r:embed="rId2" cstate="print"/>
          <a:srcRect/>
          <a:stretch>
            <a:fillRect/>
          </a:stretch>
        </p:blipFill>
        <p:spPr bwMode="auto">
          <a:xfrm>
            <a:off x="5181600" y="1524000"/>
            <a:ext cx="1457325" cy="971550"/>
          </a:xfrm>
          <a:prstGeom prst="rect">
            <a:avLst/>
          </a:prstGeom>
          <a:noFill/>
        </p:spPr>
      </p:pic>
      <p:pic>
        <p:nvPicPr>
          <p:cNvPr id="34820" name="Picture 4" descr="http://www.latinamericanstudies.org/va-union.jpg"/>
          <p:cNvPicPr>
            <a:picLocks noChangeAspect="1" noChangeArrowheads="1"/>
          </p:cNvPicPr>
          <p:nvPr/>
        </p:nvPicPr>
        <p:blipFill>
          <a:blip r:embed="rId3" cstate="print"/>
          <a:srcRect/>
          <a:stretch>
            <a:fillRect/>
          </a:stretch>
        </p:blipFill>
        <p:spPr bwMode="auto">
          <a:xfrm>
            <a:off x="685800" y="2057400"/>
            <a:ext cx="4401920" cy="4419600"/>
          </a:xfrm>
          <a:prstGeom prst="rect">
            <a:avLst/>
          </a:prstGeom>
          <a:noFill/>
        </p:spPr>
      </p:pic>
      <p:pic>
        <p:nvPicPr>
          <p:cNvPr id="34822" name="Picture 6" descr="Black Soldier"/>
          <p:cNvPicPr>
            <a:picLocks noChangeAspect="1" noChangeArrowheads="1"/>
          </p:cNvPicPr>
          <p:nvPr/>
        </p:nvPicPr>
        <p:blipFill>
          <a:blip r:embed="rId4" cstate="print"/>
          <a:srcRect/>
          <a:stretch>
            <a:fillRect/>
          </a:stretch>
        </p:blipFill>
        <p:spPr bwMode="auto">
          <a:xfrm>
            <a:off x="6858000" y="1676400"/>
            <a:ext cx="2028825" cy="4876801"/>
          </a:xfrm>
          <a:prstGeom prst="rect">
            <a:avLst/>
          </a:prstGeom>
          <a:noFill/>
        </p:spPr>
      </p:pic>
      <p:sp>
        <p:nvSpPr>
          <p:cNvPr id="6" name="Rectangle 5"/>
          <p:cNvSpPr/>
          <p:nvPr/>
        </p:nvSpPr>
        <p:spPr>
          <a:xfrm>
            <a:off x="2438400" y="838200"/>
            <a:ext cx="2286000" cy="707886"/>
          </a:xfrm>
          <a:prstGeom prst="rect">
            <a:avLst/>
          </a:prstGeom>
          <a:noFill/>
        </p:spPr>
        <p:txBody>
          <a:bodyPr wrap="squar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black</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81000" y="1600200"/>
            <a:ext cx="8382000" cy="1754326"/>
          </a:xfrm>
          <a:prstGeom prst="rect">
            <a:avLst/>
          </a:prstGeom>
        </p:spPr>
        <p:txBody>
          <a:bodyPr wrap="square">
            <a:spAutoFit/>
          </a:bodyPr>
          <a:lstStyle/>
          <a:p>
            <a:r>
              <a:rPr lang="en-US" sz="3600" dirty="0" smtClean="0">
                <a:solidFill>
                  <a:srgbClr val="FFFF00"/>
                </a:solidFill>
              </a:rPr>
              <a:t>Rumors</a:t>
            </a:r>
            <a:r>
              <a:rPr lang="en-US" sz="3600" dirty="0" smtClean="0"/>
              <a:t> of armed conflicts between white civilians and              soldiers circulated widely, but most proved false.</a:t>
            </a:r>
            <a:endParaRPr lang="en-US" sz="3600" dirty="0"/>
          </a:p>
        </p:txBody>
      </p:sp>
      <p:sp>
        <p:nvSpPr>
          <p:cNvPr id="3" name="TextBox 2"/>
          <p:cNvSpPr txBox="1"/>
          <p:nvPr/>
        </p:nvSpPr>
        <p:spPr>
          <a:xfrm>
            <a:off x="457200" y="381000"/>
            <a:ext cx="8686800" cy="1200329"/>
          </a:xfrm>
          <a:prstGeom prst="rect">
            <a:avLst/>
          </a:prstGeom>
          <a:noFill/>
        </p:spPr>
        <p:txBody>
          <a:bodyPr wrap="square" rtlCol="0">
            <a:spAutoFit/>
          </a:bodyPr>
          <a:lstStyle/>
          <a:p>
            <a:r>
              <a:rPr lang="en-US" sz="3600" dirty="0" smtClean="0"/>
              <a:t>How do you get the              troops out of your area?</a:t>
            </a:r>
            <a:endParaRPr lang="en-US" sz="3600" dirty="0"/>
          </a:p>
        </p:txBody>
      </p:sp>
      <p:sp>
        <p:nvSpPr>
          <p:cNvPr id="4" name="Rectangle 3"/>
          <p:cNvSpPr/>
          <p:nvPr/>
        </p:nvSpPr>
        <p:spPr>
          <a:xfrm>
            <a:off x="990600" y="3810000"/>
            <a:ext cx="8153400" cy="2862322"/>
          </a:xfrm>
          <a:prstGeom prst="rect">
            <a:avLst/>
          </a:prstGeom>
        </p:spPr>
        <p:txBody>
          <a:bodyPr wrap="square">
            <a:spAutoFit/>
          </a:bodyPr>
          <a:lstStyle/>
          <a:p>
            <a:r>
              <a:rPr lang="en-US" sz="3600" dirty="0" smtClean="0"/>
              <a:t>On 13 August 1906, at night, (Brownsville, Texas) one </a:t>
            </a:r>
            <a:r>
              <a:rPr lang="en-US" sz="3600" b="1" dirty="0" smtClean="0">
                <a:solidFill>
                  <a:schemeClr val="bg1"/>
                </a:solidFill>
              </a:rPr>
              <a:t>white</a:t>
            </a:r>
            <a:r>
              <a:rPr lang="en-US" sz="3600" dirty="0" smtClean="0"/>
              <a:t> bartender was killed and a </a:t>
            </a:r>
            <a:r>
              <a:rPr lang="en-US" sz="3600" b="1" dirty="0" smtClean="0">
                <a:solidFill>
                  <a:schemeClr val="bg1"/>
                </a:solidFill>
              </a:rPr>
              <a:t>white</a:t>
            </a:r>
            <a:r>
              <a:rPr lang="en-US" sz="3600" dirty="0" smtClean="0"/>
              <a:t> police officer was wounded by rifle shots in the street. </a:t>
            </a:r>
            <a:endParaRPr lang="en-US" sz="3600" dirty="0"/>
          </a:p>
        </p:txBody>
      </p:sp>
      <p:sp>
        <p:nvSpPr>
          <p:cNvPr id="5" name="TextBox 4"/>
          <p:cNvSpPr txBox="1"/>
          <p:nvPr/>
        </p:nvSpPr>
        <p:spPr>
          <a:xfrm>
            <a:off x="685800" y="3276600"/>
            <a:ext cx="2667000" cy="646331"/>
          </a:xfrm>
          <a:prstGeom prst="rect">
            <a:avLst/>
          </a:prstGeom>
          <a:noFill/>
        </p:spPr>
        <p:txBody>
          <a:bodyPr wrap="square" rtlCol="0">
            <a:spAutoFit/>
          </a:bodyPr>
          <a:lstStyle/>
          <a:p>
            <a:r>
              <a:rPr lang="en-US" sz="3600" b="1" dirty="0" smtClean="0"/>
              <a:t>Example:</a:t>
            </a:r>
            <a:endParaRPr lang="en-US" sz="3600" b="1" dirty="0"/>
          </a:p>
        </p:txBody>
      </p:sp>
      <p:sp>
        <p:nvSpPr>
          <p:cNvPr id="6" name="Rectangle 5"/>
          <p:cNvSpPr/>
          <p:nvPr/>
        </p:nvSpPr>
        <p:spPr>
          <a:xfrm>
            <a:off x="4191000" y="304800"/>
            <a:ext cx="2339102" cy="769441"/>
          </a:xfrm>
          <a:prstGeom prst="rect">
            <a:avLst/>
          </a:prstGeom>
          <a:noFill/>
        </p:spPr>
        <p:txBody>
          <a:bodyPr wrap="squar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black</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3886200" y="2057400"/>
            <a:ext cx="2339102" cy="769441"/>
          </a:xfrm>
          <a:prstGeom prst="rect">
            <a:avLst/>
          </a:prstGeom>
          <a:noFill/>
        </p:spPr>
        <p:txBody>
          <a:bodyPr wrap="square" lIns="91440" tIns="45720" rIns="91440" bIns="45720">
            <a:spAutoFit/>
          </a:bodyPr>
          <a:lstStyle/>
          <a:p>
            <a:pPr algn="ctr"/>
            <a:r>
              <a:rPr lang="en-US" sz="4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black</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04800" y="381000"/>
            <a:ext cx="8610600" cy="1200329"/>
          </a:xfrm>
          <a:prstGeom prst="rect">
            <a:avLst/>
          </a:prstGeom>
        </p:spPr>
        <p:txBody>
          <a:bodyPr wrap="square">
            <a:spAutoFit/>
          </a:bodyPr>
          <a:lstStyle/>
          <a:p>
            <a:r>
              <a:rPr lang="en-US" sz="3600" dirty="0" smtClean="0"/>
              <a:t>Townsfolk, including the mayor, accused the infantrymen as the murderers. </a:t>
            </a:r>
            <a:endParaRPr lang="en-US" sz="3600" dirty="0"/>
          </a:p>
        </p:txBody>
      </p:sp>
      <p:sp>
        <p:nvSpPr>
          <p:cNvPr id="3" name="Rectangle 2"/>
          <p:cNvSpPr/>
          <p:nvPr/>
        </p:nvSpPr>
        <p:spPr>
          <a:xfrm>
            <a:off x="228600" y="1981200"/>
            <a:ext cx="6781800" cy="4524315"/>
          </a:xfrm>
          <a:prstGeom prst="rect">
            <a:avLst/>
          </a:prstGeom>
        </p:spPr>
        <p:txBody>
          <a:bodyPr wrap="square">
            <a:spAutoFit/>
          </a:bodyPr>
          <a:lstStyle/>
          <a:p>
            <a:r>
              <a:rPr lang="en-US" sz="3600" b="1" dirty="0" smtClean="0">
                <a:solidFill>
                  <a:srgbClr val="00B0F0"/>
                </a:solidFill>
              </a:rPr>
              <a:t>Without a chance </a:t>
            </a:r>
            <a:r>
              <a:rPr lang="en-US" sz="3600" b="1" dirty="0" smtClean="0"/>
              <a:t>to defend themselves in a hearing, President </a:t>
            </a:r>
            <a:r>
              <a:rPr lang="en-US" sz="3600" b="1" dirty="0" smtClean="0">
                <a:solidFill>
                  <a:srgbClr val="FFFF00"/>
                </a:solidFill>
              </a:rPr>
              <a:t>Theodore Roosevelt </a:t>
            </a:r>
            <a:r>
              <a:rPr lang="en-US" sz="3600" b="1" dirty="0" smtClean="0">
                <a:solidFill>
                  <a:srgbClr val="FF0000"/>
                </a:solidFill>
              </a:rPr>
              <a:t>                               			       </a:t>
            </a:r>
            <a:r>
              <a:rPr lang="en-US" sz="3600" b="1" dirty="0" smtClean="0"/>
              <a:t>the </a:t>
            </a:r>
            <a:r>
              <a:rPr lang="en-US" sz="3600" b="1" dirty="0" smtClean="0">
                <a:solidFill>
                  <a:srgbClr val="FFFF00"/>
                </a:solidFill>
              </a:rPr>
              <a:t>entire 167 member </a:t>
            </a:r>
            <a:r>
              <a:rPr lang="en-US" sz="3600" b="1" dirty="0" smtClean="0"/>
              <a:t>regiment due to their accused "conspiracy of silence". </a:t>
            </a:r>
            <a:endParaRPr lang="en-US" sz="3600" b="1" dirty="0"/>
          </a:p>
        </p:txBody>
      </p:sp>
      <p:pic>
        <p:nvPicPr>
          <p:cNvPr id="1026" name="Picture 2" descr="http://upload.wikimedia.org/wikipedia/commons/1/19/President_Theodore_Roosevelt%2C_1904.jpg"/>
          <p:cNvPicPr>
            <a:picLocks noChangeAspect="1" noChangeArrowheads="1"/>
          </p:cNvPicPr>
          <p:nvPr/>
        </p:nvPicPr>
        <p:blipFill>
          <a:blip r:embed="rId2" cstate="print"/>
          <a:srcRect/>
          <a:stretch>
            <a:fillRect/>
          </a:stretch>
        </p:blipFill>
        <p:spPr bwMode="auto">
          <a:xfrm>
            <a:off x="6477000" y="1600200"/>
            <a:ext cx="2426406" cy="3200399"/>
          </a:xfrm>
          <a:prstGeom prst="rect">
            <a:avLst/>
          </a:prstGeom>
          <a:noFill/>
        </p:spPr>
      </p:pic>
      <p:sp>
        <p:nvSpPr>
          <p:cNvPr id="5" name="Rectangle 4"/>
          <p:cNvSpPr/>
          <p:nvPr/>
        </p:nvSpPr>
        <p:spPr>
          <a:xfrm>
            <a:off x="304800" y="3581400"/>
            <a:ext cx="5420935" cy="1200329"/>
          </a:xfrm>
          <a:prstGeom prst="rect">
            <a:avLst/>
          </a:prstGeom>
          <a:noFill/>
        </p:spPr>
        <p:txBody>
          <a:bodyPr wrap="square" lIns="91440" tIns="45720" rIns="91440" bIns="45720">
            <a:spAutoFit/>
          </a:bodyPr>
          <a:lstStyle/>
          <a:p>
            <a:r>
              <a:rPr lang="en-US" sz="3600" b="1" cap="none" spc="0" dirty="0" smtClean="0">
                <a:ln w="17780" cmpd="sng">
                  <a:solidFill>
                    <a:srgbClr val="FFFFFF"/>
                  </a:solidFill>
                  <a:prstDash val="solid"/>
                  <a:miter lim="800000"/>
                </a:ln>
                <a:solidFill>
                  <a:srgbClr val="FF0000"/>
                </a:solidFill>
                <a:effectLst>
                  <a:outerShdw blurRad="50800" algn="tl" rotWithShape="0">
                    <a:srgbClr val="000000"/>
                  </a:outerShdw>
                </a:effectLst>
              </a:rPr>
              <a:t>                  dishonorably discharged</a:t>
            </a:r>
            <a:endParaRPr lang="en-US" sz="36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124200" y="3352800"/>
            <a:ext cx="2590800" cy="2308324"/>
          </a:xfrm>
          <a:prstGeom prst="rect">
            <a:avLst/>
          </a:prstGeom>
        </p:spPr>
        <p:txBody>
          <a:bodyPr wrap="square">
            <a:spAutoFit/>
          </a:bodyPr>
          <a:lstStyle/>
          <a:p>
            <a:pPr algn="ctr"/>
            <a:r>
              <a:rPr lang="en-US" sz="3600" b="1" dirty="0" smtClean="0"/>
              <a:t>Rose to the rank of brigadier general</a:t>
            </a:r>
            <a:endParaRPr lang="en-US" sz="3600" b="1" dirty="0"/>
          </a:p>
        </p:txBody>
      </p:sp>
      <p:sp>
        <p:nvSpPr>
          <p:cNvPr id="3" name="Rectangle 2"/>
          <p:cNvSpPr/>
          <p:nvPr/>
        </p:nvSpPr>
        <p:spPr>
          <a:xfrm>
            <a:off x="0" y="0"/>
            <a:ext cx="9144000" cy="92333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rPr>
              <a:t>The Candidates</a:t>
            </a:r>
            <a:endParaRPr lang="en-US" sz="5400" b="1" cap="all" spc="0" dirty="0">
              <a:ln w="9000" cmpd="sng">
                <a:solidFill>
                  <a:schemeClr val="accent4">
                    <a:shade val="50000"/>
                    <a:satMod val="120000"/>
                  </a:schemeClr>
                </a:solidFill>
                <a:prstDash val="solid"/>
              </a:ln>
              <a:solidFill>
                <a:srgbClr val="92D050"/>
              </a:solidFill>
              <a:effectLst>
                <a:reflection blurRad="12700" stA="28000" endPos="45000" dist="1000" dir="5400000" sy="-100000" algn="bl" rotWithShape="0"/>
              </a:effectLst>
            </a:endParaRPr>
          </a:p>
        </p:txBody>
      </p:sp>
      <p:sp>
        <p:nvSpPr>
          <p:cNvPr id="4" name="Rectangle 3"/>
          <p:cNvSpPr/>
          <p:nvPr/>
        </p:nvSpPr>
        <p:spPr>
          <a:xfrm>
            <a:off x="304800" y="838200"/>
            <a:ext cx="2590800" cy="1200329"/>
          </a:xfrm>
          <a:prstGeom prst="rect">
            <a:avLst/>
          </a:prstGeom>
        </p:spPr>
        <p:txBody>
          <a:bodyPr wrap="square">
            <a:spAutoFit/>
          </a:bodyPr>
          <a:lstStyle/>
          <a:p>
            <a:pPr algn="ctr"/>
            <a:r>
              <a:rPr lang="en-US" sz="3600" dirty="0" smtClean="0">
                <a:solidFill>
                  <a:srgbClr val="FFFF00"/>
                </a:solidFill>
              </a:rPr>
              <a:t>Ephraim S. Fisher</a:t>
            </a:r>
            <a:endParaRPr lang="en-US" sz="3600" dirty="0">
              <a:solidFill>
                <a:srgbClr val="FFFF00"/>
              </a:solidFill>
            </a:endParaRPr>
          </a:p>
        </p:txBody>
      </p:sp>
      <p:sp>
        <p:nvSpPr>
          <p:cNvPr id="5" name="Rectangle 4"/>
          <p:cNvSpPr/>
          <p:nvPr/>
        </p:nvSpPr>
        <p:spPr>
          <a:xfrm>
            <a:off x="3124200" y="838200"/>
            <a:ext cx="2895600" cy="1200329"/>
          </a:xfrm>
          <a:prstGeom prst="rect">
            <a:avLst/>
          </a:prstGeom>
        </p:spPr>
        <p:txBody>
          <a:bodyPr wrap="square">
            <a:spAutoFit/>
          </a:bodyPr>
          <a:lstStyle/>
          <a:p>
            <a:r>
              <a:rPr lang="en-US" sz="3600" dirty="0" smtClean="0">
                <a:solidFill>
                  <a:srgbClr val="FFFF00"/>
                </a:solidFill>
              </a:rPr>
              <a:t>Benjamin G. Humphreys</a:t>
            </a:r>
            <a:endParaRPr lang="en-US" sz="3600" dirty="0">
              <a:solidFill>
                <a:srgbClr val="FFFF00"/>
              </a:solidFill>
            </a:endParaRPr>
          </a:p>
        </p:txBody>
      </p:sp>
      <p:sp>
        <p:nvSpPr>
          <p:cNvPr id="6" name="Rectangle 5"/>
          <p:cNvSpPr/>
          <p:nvPr/>
        </p:nvSpPr>
        <p:spPr>
          <a:xfrm>
            <a:off x="6172200" y="838200"/>
            <a:ext cx="2819400" cy="1200329"/>
          </a:xfrm>
          <a:prstGeom prst="rect">
            <a:avLst/>
          </a:prstGeom>
        </p:spPr>
        <p:txBody>
          <a:bodyPr wrap="square">
            <a:spAutoFit/>
          </a:bodyPr>
          <a:lstStyle/>
          <a:p>
            <a:pPr algn="ctr"/>
            <a:r>
              <a:rPr lang="en-US" sz="3600" dirty="0" smtClean="0">
                <a:solidFill>
                  <a:srgbClr val="FFFF00"/>
                </a:solidFill>
              </a:rPr>
              <a:t>William S. Patton</a:t>
            </a:r>
            <a:endParaRPr lang="en-US" sz="3600" dirty="0">
              <a:solidFill>
                <a:srgbClr val="FFFF00"/>
              </a:solidFill>
            </a:endParaRPr>
          </a:p>
        </p:txBody>
      </p:sp>
      <p:pic>
        <p:nvPicPr>
          <p:cNvPr id="38916" name="Picture 4" descr="File:CSAGeneral.png"/>
          <p:cNvPicPr>
            <a:picLocks noChangeAspect="1" noChangeArrowheads="1"/>
          </p:cNvPicPr>
          <p:nvPr/>
        </p:nvPicPr>
        <p:blipFill>
          <a:blip r:embed="rId2" cstate="print"/>
          <a:srcRect/>
          <a:stretch>
            <a:fillRect/>
          </a:stretch>
        </p:blipFill>
        <p:spPr bwMode="auto">
          <a:xfrm>
            <a:off x="3657600" y="5715000"/>
            <a:ext cx="1371600" cy="816864"/>
          </a:xfrm>
          <a:prstGeom prst="rect">
            <a:avLst/>
          </a:prstGeom>
          <a:noFill/>
        </p:spPr>
      </p:pic>
      <p:sp>
        <p:nvSpPr>
          <p:cNvPr id="10" name="Rectangle 9"/>
          <p:cNvSpPr/>
          <p:nvPr/>
        </p:nvSpPr>
        <p:spPr>
          <a:xfrm>
            <a:off x="152400" y="3352800"/>
            <a:ext cx="2667000" cy="1200329"/>
          </a:xfrm>
          <a:prstGeom prst="rect">
            <a:avLst/>
          </a:prstGeom>
        </p:spPr>
        <p:txBody>
          <a:bodyPr wrap="square">
            <a:spAutoFit/>
          </a:bodyPr>
          <a:lstStyle/>
          <a:p>
            <a:pPr algn="ctr"/>
            <a:r>
              <a:rPr lang="en-US" sz="3600" b="1" dirty="0" smtClean="0"/>
              <a:t>A former state judge</a:t>
            </a:r>
            <a:endParaRPr lang="en-US" sz="3600" b="1" dirty="0"/>
          </a:p>
        </p:txBody>
      </p:sp>
      <p:sp>
        <p:nvSpPr>
          <p:cNvPr id="11" name="Rectangle 10"/>
          <p:cNvSpPr/>
          <p:nvPr/>
        </p:nvSpPr>
        <p:spPr>
          <a:xfrm>
            <a:off x="228600" y="2057400"/>
            <a:ext cx="2590800" cy="1200329"/>
          </a:xfrm>
          <a:prstGeom prst="rect">
            <a:avLst/>
          </a:prstGeom>
        </p:spPr>
        <p:txBody>
          <a:bodyPr wrap="square">
            <a:spAutoFit/>
          </a:bodyPr>
          <a:lstStyle/>
          <a:p>
            <a:pPr algn="ctr"/>
            <a:r>
              <a:rPr lang="en-US" sz="3600" dirty="0" smtClean="0">
                <a:solidFill>
                  <a:schemeClr val="bg1"/>
                </a:solidFill>
              </a:rPr>
              <a:t>Opposed secession</a:t>
            </a:r>
            <a:endParaRPr lang="en-US" sz="3600" dirty="0">
              <a:solidFill>
                <a:schemeClr val="bg1"/>
              </a:solidFill>
            </a:endParaRPr>
          </a:p>
        </p:txBody>
      </p:sp>
      <p:sp>
        <p:nvSpPr>
          <p:cNvPr id="12" name="Rectangle 11"/>
          <p:cNvSpPr/>
          <p:nvPr/>
        </p:nvSpPr>
        <p:spPr>
          <a:xfrm>
            <a:off x="0" y="4648200"/>
            <a:ext cx="2895600" cy="1754326"/>
          </a:xfrm>
          <a:prstGeom prst="rect">
            <a:avLst/>
          </a:prstGeom>
        </p:spPr>
        <p:txBody>
          <a:bodyPr wrap="square">
            <a:spAutoFit/>
          </a:bodyPr>
          <a:lstStyle/>
          <a:p>
            <a:pPr algn="ctr"/>
            <a:r>
              <a:rPr lang="en-US" sz="3600" b="1" dirty="0" smtClean="0"/>
              <a:t>Remained loyal to the Union</a:t>
            </a:r>
            <a:endParaRPr lang="en-US" sz="3600" b="1" dirty="0"/>
          </a:p>
        </p:txBody>
      </p:sp>
      <p:sp>
        <p:nvSpPr>
          <p:cNvPr id="16" name="Rectangle 15"/>
          <p:cNvSpPr/>
          <p:nvPr/>
        </p:nvSpPr>
        <p:spPr>
          <a:xfrm>
            <a:off x="6019800" y="3352800"/>
            <a:ext cx="2971800" cy="2862322"/>
          </a:xfrm>
          <a:prstGeom prst="rect">
            <a:avLst/>
          </a:prstGeom>
        </p:spPr>
        <p:txBody>
          <a:bodyPr wrap="square">
            <a:spAutoFit/>
          </a:bodyPr>
          <a:lstStyle/>
          <a:p>
            <a:pPr algn="ctr"/>
            <a:r>
              <a:rPr lang="en-US" sz="3600" b="1" dirty="0" smtClean="0"/>
              <a:t>Not clear what role he played in the Confederacy</a:t>
            </a:r>
            <a:endParaRPr lang="en-US" sz="3600" b="1" dirty="0"/>
          </a:p>
        </p:txBody>
      </p:sp>
      <p:sp>
        <p:nvSpPr>
          <p:cNvPr id="17" name="Rectangle 16"/>
          <p:cNvSpPr/>
          <p:nvPr/>
        </p:nvSpPr>
        <p:spPr>
          <a:xfrm>
            <a:off x="3124200" y="1981200"/>
            <a:ext cx="2590800" cy="1200329"/>
          </a:xfrm>
          <a:prstGeom prst="rect">
            <a:avLst/>
          </a:prstGeom>
        </p:spPr>
        <p:txBody>
          <a:bodyPr wrap="square">
            <a:spAutoFit/>
          </a:bodyPr>
          <a:lstStyle/>
          <a:p>
            <a:pPr algn="ctr"/>
            <a:r>
              <a:rPr lang="en-US" sz="3600" dirty="0" smtClean="0">
                <a:solidFill>
                  <a:schemeClr val="bg1"/>
                </a:solidFill>
              </a:rPr>
              <a:t>Opposed secession</a:t>
            </a:r>
            <a:endParaRPr lang="en-US" sz="3600" dirty="0">
              <a:solidFill>
                <a:schemeClr val="bg1"/>
              </a:solidFill>
            </a:endParaRPr>
          </a:p>
        </p:txBody>
      </p:sp>
      <p:sp>
        <p:nvSpPr>
          <p:cNvPr id="18" name="Rectangle 17"/>
          <p:cNvSpPr/>
          <p:nvPr/>
        </p:nvSpPr>
        <p:spPr>
          <a:xfrm>
            <a:off x="6172200" y="2057400"/>
            <a:ext cx="2590800" cy="1200329"/>
          </a:xfrm>
          <a:prstGeom prst="rect">
            <a:avLst/>
          </a:prstGeom>
        </p:spPr>
        <p:txBody>
          <a:bodyPr wrap="square">
            <a:spAutoFit/>
          </a:bodyPr>
          <a:lstStyle/>
          <a:p>
            <a:pPr algn="ctr"/>
            <a:r>
              <a:rPr lang="en-US" sz="3600" dirty="0" smtClean="0">
                <a:solidFill>
                  <a:schemeClr val="bg1"/>
                </a:solidFill>
              </a:rPr>
              <a:t>Opposed secession</a:t>
            </a:r>
            <a:endParaRPr lang="en-US" sz="3600"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6" grpId="0"/>
      <p:bldP spid="16" grpId="0"/>
      <p:bldP spid="17" grpId="0"/>
      <p:bldP spid="1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upload.wikimedia.org/wikipedia/commons/1/12/BGHumphreys.jpg"/>
          <p:cNvPicPr>
            <a:picLocks noChangeAspect="1" noChangeArrowheads="1"/>
          </p:cNvPicPr>
          <p:nvPr/>
        </p:nvPicPr>
        <p:blipFill>
          <a:blip r:embed="rId2" cstate="print"/>
          <a:srcRect/>
          <a:stretch>
            <a:fillRect/>
          </a:stretch>
        </p:blipFill>
        <p:spPr bwMode="auto">
          <a:xfrm>
            <a:off x="5334000" y="1295400"/>
            <a:ext cx="3415393" cy="4781550"/>
          </a:xfrm>
          <a:prstGeom prst="rect">
            <a:avLst/>
          </a:prstGeom>
          <a:noFill/>
        </p:spPr>
      </p:pic>
      <p:pic>
        <p:nvPicPr>
          <p:cNvPr id="3" name="Picture 4" descr="File:CSAGeneral.png"/>
          <p:cNvPicPr>
            <a:picLocks noChangeAspect="1" noChangeArrowheads="1"/>
          </p:cNvPicPr>
          <p:nvPr/>
        </p:nvPicPr>
        <p:blipFill>
          <a:blip r:embed="rId3" cstate="print"/>
          <a:srcRect/>
          <a:stretch>
            <a:fillRect/>
          </a:stretch>
        </p:blipFill>
        <p:spPr bwMode="auto">
          <a:xfrm>
            <a:off x="2362200" y="1219200"/>
            <a:ext cx="2209800" cy="1316059"/>
          </a:xfrm>
          <a:prstGeom prst="rect">
            <a:avLst/>
          </a:prstGeom>
          <a:noFill/>
        </p:spPr>
      </p:pic>
      <p:sp>
        <p:nvSpPr>
          <p:cNvPr id="4" name="Rectangle 3"/>
          <p:cNvSpPr/>
          <p:nvPr/>
        </p:nvSpPr>
        <p:spPr>
          <a:xfrm>
            <a:off x="152400" y="457200"/>
            <a:ext cx="8991600" cy="1200329"/>
          </a:xfrm>
          <a:prstGeom prst="rect">
            <a:avLst/>
          </a:prstGeom>
        </p:spPr>
        <p:txBody>
          <a:bodyPr wrap="square">
            <a:spAutoFit/>
          </a:bodyPr>
          <a:lstStyle/>
          <a:p>
            <a:r>
              <a:rPr lang="en-US" sz="3600" b="1" dirty="0" smtClean="0"/>
              <a:t>General Humphreys won the governor’s office.</a:t>
            </a:r>
            <a:endParaRPr lang="en-US" sz="3600" b="1" dirty="0"/>
          </a:p>
        </p:txBody>
      </p:sp>
      <p:sp>
        <p:nvSpPr>
          <p:cNvPr id="5" name="Rectangle 4"/>
          <p:cNvSpPr/>
          <p:nvPr/>
        </p:nvSpPr>
        <p:spPr>
          <a:xfrm>
            <a:off x="152400" y="2514600"/>
            <a:ext cx="5105400" cy="1569660"/>
          </a:xfrm>
          <a:prstGeom prst="rect">
            <a:avLst/>
          </a:prstGeom>
        </p:spPr>
        <p:txBody>
          <a:bodyPr wrap="square">
            <a:spAutoFit/>
          </a:bodyPr>
          <a:lstStyle/>
          <a:p>
            <a:r>
              <a:rPr lang="en-US" sz="3200" dirty="0" smtClean="0"/>
              <a:t>He had not received a pardon for his role in the war.</a:t>
            </a:r>
            <a:endParaRPr lang="en-US" sz="3200" dirty="0"/>
          </a:p>
        </p:txBody>
      </p:sp>
      <p:sp>
        <p:nvSpPr>
          <p:cNvPr id="6" name="Rectangle 5"/>
          <p:cNvSpPr/>
          <p:nvPr/>
        </p:nvSpPr>
        <p:spPr>
          <a:xfrm>
            <a:off x="152400" y="4038600"/>
            <a:ext cx="5029200" cy="2554545"/>
          </a:xfrm>
          <a:prstGeom prst="rect">
            <a:avLst/>
          </a:prstGeom>
        </p:spPr>
        <p:txBody>
          <a:bodyPr wrap="square">
            <a:spAutoFit/>
          </a:bodyPr>
          <a:lstStyle/>
          <a:p>
            <a:r>
              <a:rPr lang="en-US" sz="3200" dirty="0" smtClean="0"/>
              <a:t>Men who had served in the </a:t>
            </a:r>
            <a:r>
              <a:rPr lang="en-US" sz="3200" dirty="0" smtClean="0">
                <a:solidFill>
                  <a:srgbClr val="FFFF00"/>
                </a:solidFill>
              </a:rPr>
              <a:t>Confederate government </a:t>
            </a:r>
            <a:r>
              <a:rPr lang="en-US" sz="3200" dirty="0" smtClean="0"/>
              <a:t>won a majority of the positions in the post-war government.</a:t>
            </a:r>
            <a:endParaRPr lang="en-US" sz="32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0"/>
            <a:ext cx="7239000" cy="1862048"/>
          </a:xfrm>
          <a:prstGeom prst="rect">
            <a:avLst/>
          </a:prstGeom>
          <a:noFill/>
        </p:spPr>
        <p:txBody>
          <a:bodyPr wrap="square" lIns="91440" tIns="45720" rIns="91440" bIns="45720">
            <a:spAutoFit/>
          </a:bodyPr>
          <a:lstStyle/>
          <a:p>
            <a:pPr algn="ctr"/>
            <a:r>
              <a:rPr lang="en-US" sz="115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Review</a:t>
            </a:r>
            <a:endParaRPr lang="en-US" sz="13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txBox="1">
            <a:spLocks/>
          </p:cNvSpPr>
          <p:nvPr/>
        </p:nvSpPr>
        <p:spPr>
          <a:xfrm>
            <a:off x="304800" y="1828800"/>
            <a:ext cx="8534400" cy="4777335"/>
          </a:xfrm>
          <a:prstGeom prst="rect">
            <a:avLst/>
          </a:prstGeom>
        </p:spPr>
        <p:txBody>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Blip>
                <a:blip r:embed="rId2"/>
              </a:buBlip>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600" b="1" i="0" u="none" strike="noStrike" kern="1200" cap="none" spc="0" normalizeH="0" baseline="0" noProof="0" dirty="0" smtClean="0">
                <a:ln>
                  <a:noFill/>
                </a:ln>
                <a:solidFill>
                  <a:schemeClr val="bg1"/>
                </a:solidFill>
                <a:effectLst/>
                <a:uLnTx/>
                <a:uFillTx/>
                <a:latin typeface="+mn-lt"/>
                <a:ea typeface="+mn-ea"/>
                <a:cs typeface="+mn-cs"/>
              </a:rPr>
              <a:t>Lincoln’s death</a:t>
            </a:r>
          </a:p>
          <a:p>
            <a:pPr marL="411480" marR="0" lvl="0" indent="-342900" algn="l" defTabSz="914400" rtl="0" eaLnBrk="1" fontAlgn="auto" latinLnBrk="0" hangingPunct="1">
              <a:lnSpc>
                <a:spcPct val="100000"/>
              </a:lnSpc>
              <a:spcBef>
                <a:spcPts val="700"/>
              </a:spcBef>
              <a:spcAft>
                <a:spcPts val="0"/>
              </a:spcAft>
              <a:buClr>
                <a:schemeClr val="tx2"/>
              </a:buClr>
              <a:buSzPct val="95000"/>
              <a:tabLst/>
              <a:defRPr/>
            </a:pPr>
            <a:endParaRPr kumimoji="0" lang="en-US" sz="1050" b="1"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Blip>
                <a:blip r:embed="rId2"/>
              </a:buBlip>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600" b="1" i="0" u="none" strike="noStrike" kern="1200" cap="none" spc="0" normalizeH="0" baseline="0" noProof="0" dirty="0" smtClean="0">
                <a:ln>
                  <a:noFill/>
                </a:ln>
                <a:solidFill>
                  <a:schemeClr val="bg1"/>
                </a:solidFill>
                <a:effectLst/>
                <a:uLnTx/>
                <a:uFillTx/>
                <a:latin typeface="+mn-lt"/>
                <a:ea typeface="+mn-ea"/>
                <a:cs typeface="+mn-cs"/>
              </a:rPr>
              <a:t>Presidential Reconstruction</a:t>
            </a:r>
            <a:endParaRPr lang="en-US" sz="1000" b="1" dirty="0" smtClean="0">
              <a:solidFill>
                <a:schemeClr val="bg1"/>
              </a:solidFill>
            </a:endParaRPr>
          </a:p>
          <a:p>
            <a:pPr marL="868680" lvl="1" indent="-342900">
              <a:spcBef>
                <a:spcPts val="700"/>
              </a:spcBef>
              <a:buClr>
                <a:schemeClr val="tx2"/>
              </a:buClr>
              <a:buSzPct val="95000"/>
              <a:buBlip>
                <a:blip r:embed="rId2"/>
              </a:buBlip>
            </a:pPr>
            <a:r>
              <a:rPr kumimoji="0" lang="en-US" sz="3600" b="1" i="0" u="none" strike="noStrike" kern="1200" cap="none" spc="0" normalizeH="0" baseline="0" noProof="0" dirty="0" smtClean="0">
                <a:ln>
                  <a:noFill/>
                </a:ln>
                <a:solidFill>
                  <a:schemeClr val="bg1"/>
                </a:solidFill>
                <a:effectLst/>
                <a:uLnTx/>
                <a:uFillTx/>
                <a:latin typeface="+mn-lt"/>
                <a:ea typeface="+mn-ea"/>
                <a:cs typeface="+mn-cs"/>
              </a:rPr>
              <a:t>  President Andrew Johnson</a:t>
            </a:r>
          </a:p>
          <a:p>
            <a:pPr marL="411480" indent="-342900">
              <a:spcBef>
                <a:spcPts val="700"/>
              </a:spcBef>
              <a:buClr>
                <a:schemeClr val="tx2"/>
              </a:buClr>
              <a:buSzPct val="95000"/>
            </a:pPr>
            <a:endParaRPr kumimoji="0" lang="en-US" sz="1050" b="1" i="0" u="none" strike="noStrike" kern="1200" cap="none" spc="0" normalizeH="0" baseline="0" noProof="0" dirty="0" smtClean="0">
              <a:ln>
                <a:noFill/>
              </a:ln>
              <a:solidFill>
                <a:schemeClr val="bg1"/>
              </a:solidFill>
              <a:effectLst/>
              <a:uLnTx/>
              <a:uFillTx/>
              <a:latin typeface="+mn-lt"/>
              <a:ea typeface="+mn-ea"/>
              <a:cs typeface="+mn-cs"/>
            </a:endParaRPr>
          </a:p>
          <a:p>
            <a:pPr marL="411480" indent="-342900">
              <a:spcBef>
                <a:spcPts val="700"/>
              </a:spcBef>
              <a:buClr>
                <a:schemeClr val="tx2"/>
              </a:buClr>
              <a:buSzPct val="95000"/>
              <a:buBlip>
                <a:blip r:embed="rId2"/>
              </a:buBlip>
            </a:pPr>
            <a:r>
              <a:rPr lang="en-US" sz="3600" b="1" noProof="0" dirty="0" smtClean="0">
                <a:solidFill>
                  <a:schemeClr val="bg1"/>
                </a:solidFill>
              </a:rPr>
              <a:t>  Constitution Convention of 1865</a:t>
            </a:r>
          </a:p>
          <a:p>
            <a:pPr marL="411480" indent="-342900">
              <a:spcBef>
                <a:spcPts val="700"/>
              </a:spcBef>
              <a:buClr>
                <a:schemeClr val="tx2"/>
              </a:buClr>
              <a:buSzPct val="95000"/>
            </a:pPr>
            <a:endParaRPr lang="en-US" sz="1050" b="1" dirty="0">
              <a:solidFill>
                <a:schemeClr val="bg1"/>
              </a:solidFill>
            </a:endParaRPr>
          </a:p>
          <a:p>
            <a:pPr marL="411480" indent="-342900">
              <a:spcBef>
                <a:spcPts val="700"/>
              </a:spcBef>
              <a:buClr>
                <a:schemeClr val="tx2"/>
              </a:buClr>
              <a:buSzPct val="95000"/>
              <a:buBlip>
                <a:blip r:embed="rId2"/>
              </a:buBlip>
            </a:pPr>
            <a:r>
              <a:rPr lang="en-US" sz="3600" b="1" dirty="0">
                <a:solidFill>
                  <a:schemeClr val="bg1"/>
                </a:solidFill>
              </a:rPr>
              <a:t> </a:t>
            </a:r>
            <a:r>
              <a:rPr lang="en-US" sz="3600" b="1" dirty="0" smtClean="0">
                <a:solidFill>
                  <a:schemeClr val="bg1"/>
                </a:solidFill>
              </a:rPr>
              <a:t> Election of 1865</a:t>
            </a:r>
            <a:endParaRPr kumimoji="0" lang="en-US" sz="3600" b="1" i="0" u="none" strike="noStrike" kern="1200" cap="none" spc="0" normalizeH="0" baseline="0" noProof="0" dirty="0" smtClean="0">
              <a:ln>
                <a:noFill/>
              </a:ln>
              <a:solidFill>
                <a:schemeClr val="bg1"/>
              </a:solidFill>
              <a:effectLst/>
              <a:uLnTx/>
              <a:uFillTx/>
              <a:latin typeface="+mn-lt"/>
              <a:ea typeface="+mn-ea"/>
              <a:cs typeface="+mn-cs"/>
            </a:endParaRPr>
          </a:p>
          <a:p>
            <a:pPr marL="868680" lvl="1" indent="-342900">
              <a:spcBef>
                <a:spcPts val="700"/>
              </a:spcBef>
              <a:buClr>
                <a:schemeClr val="tx2"/>
              </a:buClr>
              <a:buSzPct val="95000"/>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0"/>
            <a:ext cx="7241085" cy="1862048"/>
          </a:xfrm>
          <a:prstGeom prst="rect">
            <a:avLst/>
          </a:prstGeom>
          <a:noFill/>
        </p:spPr>
        <p:txBody>
          <a:bodyPr wrap="none" lIns="91440" tIns="45720" rIns="91440" bIns="45720">
            <a:spAutoFit/>
          </a:bodyPr>
          <a:lstStyle/>
          <a:p>
            <a:pPr algn="ctr"/>
            <a:r>
              <a:rPr lang="en-US" sz="115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Homework</a:t>
            </a:r>
            <a:endParaRPr lang="en-US" sz="13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TextBox 2"/>
          <p:cNvSpPr txBox="1"/>
          <p:nvPr/>
        </p:nvSpPr>
        <p:spPr>
          <a:xfrm>
            <a:off x="609600" y="2209800"/>
            <a:ext cx="7162800" cy="2800767"/>
          </a:xfrm>
          <a:prstGeom prst="rect">
            <a:avLst/>
          </a:prstGeom>
          <a:noFill/>
        </p:spPr>
        <p:txBody>
          <a:bodyPr wrap="square" rtlCol="0">
            <a:spAutoFit/>
          </a:bodyPr>
          <a:lstStyle/>
          <a:p>
            <a:pPr algn="ctr"/>
            <a:r>
              <a:rPr lang="en-US" sz="8800" dirty="0" smtClean="0">
                <a:solidFill>
                  <a:schemeClr val="bg1"/>
                </a:solidFill>
              </a:rPr>
              <a:t>Read pages 137 to 144.</a:t>
            </a:r>
            <a:endParaRPr lang="en-US" sz="88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04800" y="1600200"/>
            <a:ext cx="8458200" cy="2133600"/>
          </a:xfrm>
          <a:prstGeom prst="rect">
            <a:avLst/>
          </a:prstGeom>
          <a:solidFill>
            <a:schemeClr val="bg2"/>
          </a:solidFill>
        </p:spPr>
        <p:txBody>
          <a:bodyPr wrap="square">
            <a:spAutoFit/>
          </a:bodyPr>
          <a:lstStyle/>
          <a:p>
            <a:r>
              <a:rPr lang="en-US" sz="3200" dirty="0" smtClean="0">
                <a:solidFill>
                  <a:srgbClr val="00B0F0"/>
                </a:solidFill>
              </a:rPr>
              <a:t>MS4</a:t>
            </a:r>
            <a:r>
              <a:rPr lang="en-US" sz="3200" dirty="0" smtClean="0"/>
              <a:t> </a:t>
            </a:r>
            <a:r>
              <a:rPr lang="en-US" sz="3200" dirty="0" smtClean="0">
                <a:solidFill>
                  <a:schemeClr val="bg1"/>
                </a:solidFill>
              </a:rPr>
              <a:t>Demonstrate the ability to use social studies tools (e.g., timelines, maps, globes, resources, graphs, a compass, technology, etc.).</a:t>
            </a:r>
            <a:endParaRPr lang="en-US" sz="3200" dirty="0">
              <a:solidFill>
                <a:schemeClr val="bg1"/>
              </a:solidFill>
            </a:endParaRPr>
          </a:p>
        </p:txBody>
      </p:sp>
      <p:sp>
        <p:nvSpPr>
          <p:cNvPr id="3" name="Rectangle 2"/>
          <p:cNvSpPr/>
          <p:nvPr/>
        </p:nvSpPr>
        <p:spPr>
          <a:xfrm>
            <a:off x="609600" y="0"/>
            <a:ext cx="6437981" cy="1446550"/>
          </a:xfrm>
          <a:prstGeom prst="rect">
            <a:avLst/>
          </a:prstGeom>
        </p:spPr>
        <p:txBody>
          <a:bodyPr wrap="none">
            <a:spAutoFit/>
          </a:bodyPr>
          <a:lstStyle/>
          <a:p>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Objectives</a:t>
            </a:r>
            <a:endPar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4089" y="0"/>
            <a:ext cx="5269391" cy="1862048"/>
          </a:xfrm>
          <a:prstGeom prst="rect">
            <a:avLst/>
          </a:prstGeom>
          <a:noFill/>
        </p:spPr>
        <p:txBody>
          <a:bodyPr wrap="none" lIns="91440" tIns="45720" rIns="91440" bIns="45720">
            <a:spAutoFit/>
          </a:bodyPr>
          <a:lstStyle/>
          <a:p>
            <a:pPr algn="ctr"/>
            <a:r>
              <a:rPr lang="en-US" sz="115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Review</a:t>
            </a:r>
            <a:endParaRPr lang="en-US" sz="13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txBox="1">
            <a:spLocks/>
          </p:cNvSpPr>
          <p:nvPr/>
        </p:nvSpPr>
        <p:spPr>
          <a:xfrm>
            <a:off x="381000" y="1828800"/>
            <a:ext cx="8534400" cy="4572000"/>
          </a:xfrm>
          <a:prstGeom prst="rect">
            <a:avLst/>
          </a:prstGeom>
        </p:spPr>
        <p:txBody>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Blip>
                <a:blip r:embed="rId2"/>
              </a:buBlip>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After the War</a:t>
            </a:r>
          </a:p>
          <a:p>
            <a:pPr marL="411480" marR="0" lvl="0" indent="-342900" algn="l" defTabSz="914400" rtl="0" eaLnBrk="1" fontAlgn="auto" latinLnBrk="0" hangingPunct="1">
              <a:lnSpc>
                <a:spcPct val="100000"/>
              </a:lnSpc>
              <a:spcBef>
                <a:spcPts val="700"/>
              </a:spcBef>
              <a:spcAft>
                <a:spcPts val="0"/>
              </a:spcAft>
              <a:buClr>
                <a:schemeClr val="tx2"/>
              </a:buClr>
              <a:buSzPct val="95000"/>
              <a:buBlip>
                <a:blip r:embed="rId2"/>
              </a:buBlip>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Blip>
                <a:blip r:embed="rId2"/>
              </a:buBlip>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Freedmen</a:t>
            </a:r>
          </a:p>
          <a:p>
            <a:pPr marL="411480" marR="0" lvl="0" indent="-342900" algn="l" defTabSz="914400" rtl="0" eaLnBrk="1" fontAlgn="auto" latinLnBrk="0" hangingPunct="1">
              <a:lnSpc>
                <a:spcPct val="100000"/>
              </a:lnSpc>
              <a:spcBef>
                <a:spcPts val="700"/>
              </a:spcBef>
              <a:spcAft>
                <a:spcPts val="0"/>
              </a:spcAft>
              <a:buClr>
                <a:schemeClr val="tx2"/>
              </a:buClr>
              <a:buSzPct val="95000"/>
              <a:buBlip>
                <a:blip r:embed="rId2"/>
              </a:buBlip>
              <a:tabLst/>
              <a:defRPr/>
            </a:pPr>
            <a:endParaRPr kumimoji="0" lang="en-US" sz="10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Blip>
                <a:blip r:embed="rId2"/>
              </a:buBlip>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Presidential Reconstruction</a:t>
            </a:r>
          </a:p>
          <a:p>
            <a:pPr marL="411480" marR="0" lvl="0" indent="-342900" algn="l" defTabSz="914400" rtl="0" eaLnBrk="1" fontAlgn="auto" latinLnBrk="0" hangingPunct="1">
              <a:lnSpc>
                <a:spcPct val="100000"/>
              </a:lnSpc>
              <a:spcBef>
                <a:spcPts val="700"/>
              </a:spcBef>
              <a:spcAft>
                <a:spcPts val="0"/>
              </a:spcAft>
              <a:buClr>
                <a:schemeClr val="tx2"/>
              </a:buClr>
              <a:buSzPct val="95000"/>
              <a:buBlip>
                <a:blip r:embed="rId2"/>
              </a:buBlip>
              <a:tabLst/>
              <a:defRPr/>
            </a:pPr>
            <a:endParaRPr lang="en-US" sz="1000" dirty="0" smtClean="0"/>
          </a:p>
          <a:p>
            <a:pPr marL="868680" lvl="1" indent="-342900">
              <a:spcBef>
                <a:spcPts val="700"/>
              </a:spcBef>
              <a:buClr>
                <a:schemeClr val="tx2"/>
              </a:buClr>
              <a:buSzPct val="95000"/>
              <a:buBlip>
                <a:blip r:embed="rId2"/>
              </a:buBlip>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President Abraham Lincoln</a:t>
            </a:r>
          </a:p>
          <a:p>
            <a:pPr marL="868680" lvl="1" indent="-342900">
              <a:spcBef>
                <a:spcPts val="700"/>
              </a:spcBef>
              <a:buClr>
                <a:schemeClr val="tx2"/>
              </a:buClr>
              <a:buSzPct val="95000"/>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0"/>
            <a:ext cx="7239000" cy="1862048"/>
          </a:xfrm>
          <a:prstGeom prst="rect">
            <a:avLst/>
          </a:prstGeom>
          <a:noFill/>
        </p:spPr>
        <p:txBody>
          <a:bodyPr wrap="square" lIns="91440" tIns="45720" rIns="91440" bIns="45720">
            <a:spAutoFit/>
          </a:bodyPr>
          <a:lstStyle/>
          <a:p>
            <a:pPr algn="ctr"/>
            <a:r>
              <a:rPr lang="en-US" sz="115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Overview</a:t>
            </a:r>
            <a:endParaRPr lang="en-US" sz="13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txBox="1">
            <a:spLocks/>
          </p:cNvSpPr>
          <p:nvPr/>
        </p:nvSpPr>
        <p:spPr>
          <a:xfrm>
            <a:off x="304800" y="1828800"/>
            <a:ext cx="8534400" cy="4777335"/>
          </a:xfrm>
          <a:prstGeom prst="rect">
            <a:avLst/>
          </a:prstGeom>
        </p:spPr>
        <p:txBody>
          <a:bodyPr/>
          <a:lstStyle/>
          <a:p>
            <a:pPr marL="411480" marR="0" lvl="0" indent="-342900" algn="l" defTabSz="914400" rtl="0" eaLnBrk="1" fontAlgn="auto" latinLnBrk="0" hangingPunct="1">
              <a:lnSpc>
                <a:spcPct val="100000"/>
              </a:lnSpc>
              <a:spcBef>
                <a:spcPts val="700"/>
              </a:spcBef>
              <a:spcAft>
                <a:spcPts val="0"/>
              </a:spcAft>
              <a:buClr>
                <a:schemeClr val="tx2"/>
              </a:buClr>
              <a:buSzPct val="95000"/>
              <a:buBlip>
                <a:blip r:embed="rId2"/>
              </a:buBlip>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Lincoln’s death</a:t>
            </a:r>
          </a:p>
          <a:p>
            <a:pPr marL="411480" marR="0" lvl="0" indent="-342900" algn="l" defTabSz="914400" rtl="0" eaLnBrk="1" fontAlgn="auto" latinLnBrk="0" hangingPunct="1">
              <a:lnSpc>
                <a:spcPct val="100000"/>
              </a:lnSpc>
              <a:spcBef>
                <a:spcPts val="700"/>
              </a:spcBef>
              <a:spcAft>
                <a:spcPts val="0"/>
              </a:spcAft>
              <a:buClr>
                <a:schemeClr val="tx2"/>
              </a:buClr>
              <a:buSzPct val="95000"/>
              <a:tabLst/>
              <a:defRPr/>
            </a:pPr>
            <a:endParaRPr kumimoji="0" lang="en-US" sz="105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Blip>
                <a:blip r:embed="rId2"/>
              </a:buBlip>
              <a:tabLst/>
              <a:defRPr/>
            </a:pPr>
            <a:r>
              <a:rPr kumimoji="0" lang="en-US" sz="3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600" b="0" i="0" u="none" strike="noStrike" kern="1200" cap="none" spc="0" normalizeH="0" baseline="0" noProof="0" dirty="0" smtClean="0">
                <a:ln>
                  <a:noFill/>
                </a:ln>
                <a:solidFill>
                  <a:schemeClr val="bg1"/>
                </a:solidFill>
                <a:effectLst/>
                <a:uLnTx/>
                <a:uFillTx/>
                <a:latin typeface="+mn-lt"/>
                <a:ea typeface="+mn-ea"/>
                <a:cs typeface="+mn-cs"/>
              </a:rPr>
              <a:t>Presidential Reconstruction</a:t>
            </a:r>
            <a:endParaRPr lang="en-US" sz="1000" dirty="0" smtClean="0">
              <a:solidFill>
                <a:schemeClr val="bg1"/>
              </a:solidFill>
            </a:endParaRPr>
          </a:p>
          <a:p>
            <a:pPr marL="868680" lvl="1" indent="-342900">
              <a:spcBef>
                <a:spcPts val="700"/>
              </a:spcBef>
              <a:buClr>
                <a:schemeClr val="tx2"/>
              </a:buClr>
              <a:buSzPct val="95000"/>
              <a:buBlip>
                <a:blip r:embed="rId2"/>
              </a:buBlip>
            </a:pPr>
            <a:r>
              <a:rPr kumimoji="0" lang="en-US" sz="3600" b="0" i="0" u="none" strike="noStrike" kern="1200" cap="none" spc="0" normalizeH="0" baseline="0" noProof="0" dirty="0" smtClean="0">
                <a:ln>
                  <a:noFill/>
                </a:ln>
                <a:solidFill>
                  <a:schemeClr val="bg1"/>
                </a:solidFill>
                <a:effectLst/>
                <a:uLnTx/>
                <a:uFillTx/>
                <a:latin typeface="+mn-lt"/>
                <a:ea typeface="+mn-ea"/>
                <a:cs typeface="+mn-cs"/>
              </a:rPr>
              <a:t>  President Andrew Johnson</a:t>
            </a:r>
          </a:p>
          <a:p>
            <a:pPr marL="411480" indent="-342900">
              <a:spcBef>
                <a:spcPts val="700"/>
              </a:spcBef>
              <a:buClr>
                <a:schemeClr val="tx2"/>
              </a:buClr>
              <a:buSzPct val="95000"/>
            </a:pPr>
            <a:endParaRPr kumimoji="0" lang="en-US" sz="1050" b="0" i="0" u="none" strike="noStrike" kern="1200" cap="none" spc="0" normalizeH="0" baseline="0" noProof="0" dirty="0" smtClean="0">
              <a:ln>
                <a:noFill/>
              </a:ln>
              <a:solidFill>
                <a:schemeClr val="bg1"/>
              </a:solidFill>
              <a:effectLst/>
              <a:uLnTx/>
              <a:uFillTx/>
              <a:latin typeface="+mn-lt"/>
              <a:ea typeface="+mn-ea"/>
              <a:cs typeface="+mn-cs"/>
            </a:endParaRPr>
          </a:p>
          <a:p>
            <a:pPr marL="411480" indent="-342900">
              <a:spcBef>
                <a:spcPts val="700"/>
              </a:spcBef>
              <a:buClr>
                <a:schemeClr val="tx2"/>
              </a:buClr>
              <a:buSzPct val="95000"/>
              <a:buBlip>
                <a:blip r:embed="rId2"/>
              </a:buBlip>
            </a:pPr>
            <a:r>
              <a:rPr lang="en-US" sz="3600" noProof="0" dirty="0" smtClean="0">
                <a:solidFill>
                  <a:schemeClr val="bg1"/>
                </a:solidFill>
              </a:rPr>
              <a:t>  Constitution Convention of 1865</a:t>
            </a:r>
          </a:p>
          <a:p>
            <a:pPr marL="411480" indent="-342900">
              <a:spcBef>
                <a:spcPts val="700"/>
              </a:spcBef>
              <a:buClr>
                <a:schemeClr val="tx2"/>
              </a:buClr>
              <a:buSzPct val="95000"/>
            </a:pPr>
            <a:endParaRPr lang="en-US" sz="1050" dirty="0">
              <a:solidFill>
                <a:schemeClr val="bg1"/>
              </a:solidFill>
            </a:endParaRPr>
          </a:p>
          <a:p>
            <a:pPr marL="411480" indent="-342900">
              <a:spcBef>
                <a:spcPts val="700"/>
              </a:spcBef>
              <a:buClr>
                <a:schemeClr val="tx2"/>
              </a:buClr>
              <a:buSzPct val="95000"/>
              <a:buBlip>
                <a:blip r:embed="rId2"/>
              </a:buBlip>
            </a:pPr>
            <a:r>
              <a:rPr lang="en-US" sz="3600" dirty="0">
                <a:solidFill>
                  <a:schemeClr val="bg1"/>
                </a:solidFill>
              </a:rPr>
              <a:t> </a:t>
            </a:r>
            <a:r>
              <a:rPr lang="en-US" sz="3600" dirty="0" smtClean="0">
                <a:solidFill>
                  <a:schemeClr val="bg1"/>
                </a:solidFill>
              </a:rPr>
              <a:t> Election of 1865</a:t>
            </a:r>
            <a:endParaRPr kumimoji="0" lang="en-US" sz="3600" b="0" i="0" u="none" strike="noStrike" kern="1200" cap="none" spc="0" normalizeH="0" baseline="0" noProof="0" dirty="0" smtClean="0">
              <a:ln>
                <a:noFill/>
              </a:ln>
              <a:solidFill>
                <a:schemeClr val="bg1"/>
              </a:solidFill>
              <a:effectLst/>
              <a:uLnTx/>
              <a:uFillTx/>
              <a:latin typeface="+mn-lt"/>
              <a:ea typeface="+mn-ea"/>
              <a:cs typeface="+mn-cs"/>
            </a:endParaRPr>
          </a:p>
          <a:p>
            <a:pPr marL="868680" lvl="1" indent="-342900">
              <a:spcBef>
                <a:spcPts val="700"/>
              </a:spcBef>
              <a:buClr>
                <a:schemeClr val="tx2"/>
              </a:buClr>
              <a:buSzPct val="95000"/>
            </a:pPr>
            <a:endParaRPr kumimoji="0" lang="en-US"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229600" cy="5401479"/>
          </a:xfrm>
          <a:prstGeom prst="rect">
            <a:avLst/>
          </a:prstGeom>
          <a:noFill/>
        </p:spPr>
        <p:txBody>
          <a:bodyPr wrap="square" lIns="91440" tIns="45720" rIns="91440" bIns="45720">
            <a:spAutoFit/>
          </a:bodyPr>
          <a:lstStyle/>
          <a:p>
            <a:pPr algn="ctr"/>
            <a:r>
              <a:rPr lang="en-US" sz="11500" b="1" cap="all" spc="0"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Who killed Lincoln?</a:t>
            </a:r>
            <a:endParaRPr lang="en-US" sz="11500" b="1" cap="all" spc="0"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eme53">
  <a:themeElements>
    <a:clrScheme name="">
      <a:dk1>
        <a:srgbClr val="66CCFF"/>
      </a:dk1>
      <a:lt1>
        <a:srgbClr val="FFFFFF"/>
      </a:lt1>
      <a:dk2>
        <a:srgbClr val="FFFFFF"/>
      </a:dk2>
      <a:lt2>
        <a:srgbClr val="004080"/>
      </a:lt2>
      <a:accent1>
        <a:srgbClr val="FFFFFF"/>
      </a:accent1>
      <a:accent2>
        <a:srgbClr val="66CCFF"/>
      </a:accent2>
      <a:accent3>
        <a:srgbClr val="FFFFFF"/>
      </a:accent3>
      <a:accent4>
        <a:srgbClr val="56AEDA"/>
      </a:accent4>
      <a:accent5>
        <a:srgbClr val="FFFFFF"/>
      </a:accent5>
      <a:accent6>
        <a:srgbClr val="5CB9E7"/>
      </a:accent6>
      <a:hlink>
        <a:srgbClr val="CC66FF"/>
      </a:hlink>
      <a:folHlink>
        <a:srgbClr val="6666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32">
  <a:themeElements>
    <a:clrScheme name="">
      <a:dk1>
        <a:srgbClr val="004080"/>
      </a:dk1>
      <a:lt1>
        <a:srgbClr val="0080FF"/>
      </a:lt1>
      <a:dk2>
        <a:srgbClr val="000000"/>
      </a:dk2>
      <a:lt2>
        <a:srgbClr val="FF00FF"/>
      </a:lt2>
      <a:accent1>
        <a:srgbClr val="66CCFF"/>
      </a:accent1>
      <a:accent2>
        <a:srgbClr val="333399"/>
      </a:accent2>
      <a:accent3>
        <a:srgbClr val="AAAAAA"/>
      </a:accent3>
      <a:accent4>
        <a:srgbClr val="006CDA"/>
      </a:accent4>
      <a:accent5>
        <a:srgbClr val="B8E2FF"/>
      </a:accent5>
      <a:accent6>
        <a:srgbClr val="2D2D8A"/>
      </a:accent6>
      <a:hlink>
        <a:srgbClr val="FF66FF"/>
      </a:hlink>
      <a:folHlink>
        <a:srgbClr val="004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Theme32</Template>
  <TotalTime>638</TotalTime>
  <Words>1310</Words>
  <Application>Microsoft Macintosh PowerPoint</Application>
  <PresentationFormat>On-screen Show (4:3)</PresentationFormat>
  <Paragraphs>154</Paragraphs>
  <Slides>58</Slides>
  <Notes>0</Notes>
  <HiddenSlides>9</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Theme53</vt:lpstr>
      <vt:lpstr>Theme32</vt:lpstr>
      <vt:lpstr>Page 135</vt:lpstr>
      <vt:lpstr>PowerPoint Presentation</vt:lpstr>
      <vt:lpstr>Who is in the cartoon?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Lloyd Mitchell</dc:creator>
  <cp:lastModifiedBy>Justin A Riley</cp:lastModifiedBy>
  <cp:revision>36</cp:revision>
  <dcterms:created xsi:type="dcterms:W3CDTF">2010-06-18T21:42:26Z</dcterms:created>
  <dcterms:modified xsi:type="dcterms:W3CDTF">2016-02-11T16:08:07Z</dcterms:modified>
</cp:coreProperties>
</file>