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Old Standard TT"/>
      <p:regular r:id="rId16"/>
      <p:bold r:id="rId17"/>
      <p: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ldStandardTT-bold.fntdata"/><Relationship Id="rId16" Type="http://schemas.openxmlformats.org/officeDocument/2006/relationships/font" Target="fonts/OldStandardT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ldStandardT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5509bd68c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b5509bd68c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5509bd68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5509bd68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5509bd68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5509bd68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5509bd68c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5509bd68c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5509bd68c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5509bd68c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5509bd68c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5509bd68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5509bd68c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b5509bd68c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b5509bd68c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b5509bd68c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b5509bd68c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b5509bd68c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Generalization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Ms. Morgan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Remember!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Generalizations are broad statements.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Some are valid.  Some are faulty.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Valid generalizations are supported by facts, examples, and logical thinking.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Watch out for words like all or never.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</a:t>
            </a:r>
            <a:r>
              <a:rPr lang="en"/>
              <a:t>generalization</a:t>
            </a:r>
            <a:r>
              <a:rPr lang="en"/>
              <a:t>?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A generalization is a broad statement about what a group of people or things have in common.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For example, using what you know and have observed you could </a:t>
            </a:r>
            <a:r>
              <a:rPr lang="en" sz="2900"/>
              <a:t>generalize</a:t>
            </a:r>
            <a:r>
              <a:rPr lang="en" sz="2900"/>
              <a:t> by saying, “Most people in the United States greet each other with a </a:t>
            </a:r>
            <a:r>
              <a:rPr lang="en" sz="2900"/>
              <a:t>handshake.”</a:t>
            </a:r>
            <a:endParaRPr sz="2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There are “good” and “bad” generalizations.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You could say, “Most people in the United States greet each other with a handshake.”  That’s because it’s the customary greeting in America and it’s </a:t>
            </a:r>
            <a:r>
              <a:rPr lang="en" sz="2600"/>
              <a:t>supported</a:t>
            </a:r>
            <a:r>
              <a:rPr lang="en" sz="2600"/>
              <a:t> by fact.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You should not say, “All people in the United States greet each other with a handshake.”  Saying all means everybody, and that’s unlikely to be true.</a:t>
            </a:r>
            <a:endParaRPr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“Clue Words” to Help Find Generalizations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All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Always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Never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Most 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Many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Sometimes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Generally</a:t>
            </a:r>
            <a:endParaRPr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Careful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" sz="2700"/>
              <a:t>Be careful when using the words “all, no, none, everyone, nobody, always, and never.”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" sz="2700"/>
              <a:t>These words are clue words that generally show “bad” generalizations.  Always and never are very strong words.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" sz="2700"/>
              <a:t>“Bad” generalizations might be faulty generalization.</a:t>
            </a:r>
            <a:endParaRPr sz="2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102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Valid Generalizations</a:t>
            </a:r>
            <a:endParaRPr sz="3900"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5765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Char char="●"/>
            </a:pPr>
            <a:r>
              <a:rPr lang="en" sz="3400"/>
              <a:t>Valid means true.</a:t>
            </a:r>
            <a:endParaRPr sz="3400"/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Char char="○"/>
            </a:pPr>
            <a:r>
              <a:rPr lang="en" sz="3000"/>
              <a:t>Supported by facts.</a:t>
            </a:r>
            <a:endParaRPr sz="3000"/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Char char="○"/>
            </a:pPr>
            <a:r>
              <a:rPr lang="en" sz="3000"/>
              <a:t>Uses logic and reasoning.</a:t>
            </a:r>
            <a:endParaRPr sz="3000"/>
          </a:p>
          <a:p>
            <a:pPr indent="-419100" lvl="1" marL="914400" rtl="0" algn="l">
              <a:spcBef>
                <a:spcPts val="0"/>
              </a:spcBef>
              <a:spcAft>
                <a:spcPts val="0"/>
              </a:spcAft>
              <a:buSzPts val="3000"/>
              <a:buChar char="○"/>
            </a:pPr>
            <a:r>
              <a:rPr lang="en" sz="3000"/>
              <a:t>Proven with several examples.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Faulty Generalizations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Faulty means false.</a:t>
            </a:r>
            <a:endParaRPr sz="29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" sz="2500"/>
              <a:t>Not supported by facts.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" sz="2500"/>
              <a:t>Watch for the key words.</a:t>
            </a:r>
            <a:endParaRPr sz="2500"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" sz="2500"/>
              <a:t>None, all, always, never, everyone, nobody.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" sz="2500"/>
              <a:t>Just one exception can prove a generalization false.</a:t>
            </a:r>
            <a:endParaRPr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Ice cream</a:t>
            </a:r>
            <a:r>
              <a:rPr lang="en"/>
              <a:t> is everyone’s favorite dessert.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is wrong with this </a:t>
            </a:r>
            <a:r>
              <a:rPr lang="en" sz="2600"/>
              <a:t>generalization</a:t>
            </a:r>
            <a:r>
              <a:rPr lang="en" sz="2600"/>
              <a:t>?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How could you make it a valid generalization?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Valid or Faulty Generalizations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All high school students love sports and movies.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Teenagers sometimes dress in messy clothes.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Children in large families never get enough attention.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Many people love tacos.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 lot of students are enjoying being at home.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Children always want to wake up at seven in the morning.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Most teachers enjoy their summer vacations.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