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8"/>
  </p:notesMasterIdLst>
  <p:sldIdLst>
    <p:sldId id="354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259" r:id="rId11"/>
    <p:sldId id="334" r:id="rId12"/>
    <p:sldId id="355" r:id="rId13"/>
    <p:sldId id="357" r:id="rId14"/>
    <p:sldId id="359" r:id="rId15"/>
    <p:sldId id="361" r:id="rId16"/>
    <p:sldId id="360" r:id="rId17"/>
    <p:sldId id="362" r:id="rId18"/>
    <p:sldId id="363" r:id="rId19"/>
    <p:sldId id="365" r:id="rId20"/>
    <p:sldId id="364" r:id="rId21"/>
    <p:sldId id="366" r:id="rId22"/>
    <p:sldId id="367" r:id="rId23"/>
    <p:sldId id="368" r:id="rId24"/>
    <p:sldId id="369" r:id="rId25"/>
    <p:sldId id="370" r:id="rId26"/>
    <p:sldId id="371" r:id="rId27"/>
    <p:sldId id="374" r:id="rId28"/>
    <p:sldId id="372" r:id="rId29"/>
    <p:sldId id="373" r:id="rId30"/>
    <p:sldId id="375" r:id="rId31"/>
    <p:sldId id="377" r:id="rId32"/>
    <p:sldId id="376" r:id="rId33"/>
    <p:sldId id="378" r:id="rId34"/>
    <p:sldId id="379" r:id="rId35"/>
    <p:sldId id="381" r:id="rId36"/>
    <p:sldId id="380" r:id="rId37"/>
    <p:sldId id="382" r:id="rId38"/>
    <p:sldId id="383" r:id="rId39"/>
    <p:sldId id="385" r:id="rId40"/>
    <p:sldId id="384" r:id="rId41"/>
    <p:sldId id="386" r:id="rId42"/>
    <p:sldId id="388" r:id="rId43"/>
    <p:sldId id="390" r:id="rId44"/>
    <p:sldId id="389" r:id="rId45"/>
    <p:sldId id="391" r:id="rId46"/>
    <p:sldId id="402" r:id="rId47"/>
  </p:sldIdLst>
  <p:sldSz cx="9144000" cy="6858000" type="screen4x3"/>
  <p:notesSz cx="6858000" cy="9144000"/>
  <p:embeddedFontLst>
    <p:embeddedFont>
      <p:font typeface="Times" panose="02020603050405020304" pitchFamily="18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4FA"/>
    <a:srgbClr val="A8184B"/>
    <a:srgbClr val="77D3EF"/>
    <a:srgbClr val="452171"/>
    <a:srgbClr val="3E7848"/>
    <a:srgbClr val="802A47"/>
    <a:srgbClr val="64A8FE"/>
    <a:srgbClr val="572A8F"/>
    <a:srgbClr val="730073"/>
    <a:srgbClr val="A31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C5CE-646B-BF4B-BADE-3DC58BDD8D2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77ED-BF02-F54C-9BDE-8CB7CF74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7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5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fld id="{89E6B0F8-1DE7-9E41-A497-8C8D9E0A10A1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fld id="{2F29B628-8AA2-6B4C-A685-2EE9A85981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herry Cream Sod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erry Cream Sod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erry Cream Sod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erry Cream Sod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erry Cream Sod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erry Cream Sod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restoplans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teacherspayteachers.com/Store/Presto-Pla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herry Cream Soda"/>
                <a:cs typeface="Cherry Cream Soda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herry Cream Soda"/>
                <a:cs typeface="Cherry Cream Soda"/>
              </a:rPr>
              <a:t>Journals</a:t>
            </a:r>
            <a:endParaRPr lang="en-US" sz="4000" dirty="0">
              <a:solidFill>
                <a:schemeClr val="bg1"/>
              </a:solidFill>
              <a:latin typeface="Cherry Cream Soda"/>
              <a:cs typeface="Cherry Cream Soda"/>
            </a:endParaRPr>
          </a:p>
        </p:txBody>
      </p:sp>
      <p:pic>
        <p:nvPicPr>
          <p:cNvPr id="3" name="Picture 2" descr="Screen Shot 2016-06-09 at 5.1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21595"/>
            <a:ext cx="76854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33626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FIRST HALF OF PART 1</a:t>
            </a:r>
            <a:endParaRPr lang="en-US" sz="52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81534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700" b="1" dirty="0" smtClean="0">
                <a:latin typeface="Times New Roman"/>
                <a:cs typeface="Times New Roman"/>
              </a:rPr>
              <a:t>“</a:t>
            </a:r>
            <a:r>
              <a:rPr lang="en-US" sz="2700" b="1" dirty="0">
                <a:latin typeface="Times New Roman"/>
                <a:cs typeface="Times New Roman"/>
              </a:rPr>
              <a:t>They told Mom and Dad I had a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cleft palate</a:t>
            </a:r>
            <a:r>
              <a:rPr lang="en-US" sz="27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>
                <a:latin typeface="Times New Roman"/>
                <a:cs typeface="Times New Roman"/>
              </a:rPr>
              <a:t>and some other stuff going on.”</a:t>
            </a:r>
            <a:endParaRPr lang="en-US" sz="2700" b="1" dirty="0" smtClean="0">
              <a:latin typeface="Times New Roman"/>
              <a:cs typeface="Times New Roman"/>
            </a:endParaRPr>
          </a:p>
          <a:p>
            <a:endParaRPr lang="en-US" sz="2700" b="1" dirty="0">
              <a:latin typeface="Times New Roman"/>
              <a:cs typeface="Times New Roman"/>
            </a:endParaRPr>
          </a:p>
          <a:p>
            <a:r>
              <a:rPr lang="en-US" sz="2700" b="1" dirty="0" smtClean="0">
                <a:latin typeface="Times New Roman"/>
                <a:cs typeface="Times New Roman"/>
              </a:rPr>
              <a:t>2. “</a:t>
            </a:r>
            <a:r>
              <a:rPr lang="en-US" sz="2700" b="1" dirty="0">
                <a:latin typeface="Times New Roman"/>
                <a:cs typeface="Times New Roman"/>
              </a:rPr>
              <a:t>I had a cleft palate and some other stuff </a:t>
            </a:r>
            <a:r>
              <a:rPr lang="en-US" sz="2700" b="1" dirty="0" smtClean="0">
                <a:latin typeface="Times New Roman"/>
                <a:cs typeface="Times New Roman"/>
              </a:rPr>
              <a:t>	going </a:t>
            </a:r>
            <a:r>
              <a:rPr lang="en-US" sz="2700" b="1" dirty="0">
                <a:latin typeface="Times New Roman"/>
                <a:cs typeface="Times New Roman"/>
              </a:rPr>
              <a:t>on.  They called it ‘small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anomalies.</a:t>
            </a:r>
            <a:r>
              <a:rPr lang="en-US" sz="2700" b="1" dirty="0" smtClean="0">
                <a:latin typeface="Times New Roman"/>
                <a:cs typeface="Times New Roman"/>
              </a:rPr>
              <a:t>’” </a:t>
            </a:r>
          </a:p>
          <a:p>
            <a:endParaRPr lang="en-US" sz="2700" b="1" dirty="0">
              <a:latin typeface="Times New Roman"/>
              <a:cs typeface="Times New Roman"/>
            </a:endParaRPr>
          </a:p>
          <a:p>
            <a:r>
              <a:rPr lang="en-US" sz="2700" b="1" dirty="0" smtClean="0">
                <a:latin typeface="Times New Roman"/>
                <a:cs typeface="Times New Roman"/>
              </a:rPr>
              <a:t>3. “</a:t>
            </a:r>
            <a:r>
              <a:rPr lang="en-US" sz="2700" b="1" dirty="0">
                <a:latin typeface="Times New Roman"/>
                <a:cs typeface="Times New Roman"/>
              </a:rPr>
              <a:t>‘[W]e should’ve told you when we found out </a:t>
            </a:r>
            <a:r>
              <a:rPr lang="en-US" sz="2700" b="1" dirty="0" smtClean="0">
                <a:latin typeface="Times New Roman"/>
                <a:cs typeface="Times New Roman"/>
              </a:rPr>
              <a:t>	last </a:t>
            </a:r>
            <a:r>
              <a:rPr lang="en-US" sz="2700" b="1" dirty="0">
                <a:latin typeface="Times New Roman"/>
                <a:cs typeface="Times New Roman"/>
              </a:rPr>
              <a:t>month that you got in,’ said dad.  ‘In </a:t>
            </a:r>
            <a:r>
              <a:rPr lang="en-US" sz="2700" b="1" dirty="0" smtClean="0">
                <a:latin typeface="Times New Roman"/>
                <a:cs typeface="Times New Roman"/>
              </a:rPr>
              <a:t>	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hindsight</a:t>
            </a:r>
            <a:r>
              <a:rPr lang="en-US" sz="2700" b="1" dirty="0">
                <a:latin typeface="Times New Roman"/>
                <a:cs typeface="Times New Roman"/>
              </a:rPr>
              <a:t>.’ sighed Mom, ‘yes, I guess</a:t>
            </a:r>
            <a:r>
              <a:rPr lang="en-US" sz="2700" b="1" dirty="0" smtClean="0">
                <a:latin typeface="Times New Roman"/>
                <a:cs typeface="Times New Roman"/>
              </a:rPr>
              <a:t>’.”</a:t>
            </a:r>
          </a:p>
          <a:p>
            <a:endParaRPr lang="en-US" sz="2700" b="1" dirty="0">
              <a:latin typeface="Times New Roman"/>
              <a:cs typeface="Times New Roman"/>
            </a:endParaRPr>
          </a:p>
          <a:p>
            <a:r>
              <a:rPr lang="en-US" sz="2700" b="1" dirty="0">
                <a:latin typeface="Times New Roman"/>
                <a:cs typeface="Times New Roman"/>
              </a:rPr>
              <a:t>4. “‘Who’s Mr. </a:t>
            </a:r>
            <a:r>
              <a:rPr lang="en-US" sz="2700" b="1" dirty="0" err="1">
                <a:latin typeface="Times New Roman"/>
                <a:cs typeface="Times New Roman"/>
              </a:rPr>
              <a:t>Tushman</a:t>
            </a:r>
            <a:r>
              <a:rPr lang="en-US" sz="2700" b="1" dirty="0">
                <a:latin typeface="Times New Roman"/>
                <a:cs typeface="Times New Roman"/>
              </a:rPr>
              <a:t>?’ Via said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groggily</a:t>
            </a:r>
            <a:r>
              <a:rPr lang="en-US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2700" b="1" dirty="0" smtClean="0">
                <a:latin typeface="Times New Roman"/>
                <a:cs typeface="Times New Roman"/>
              </a:rPr>
              <a:t>”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0" name="Rectangle 9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4" name="Picture 13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5974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erry Cream So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49645"/>
            <a:ext cx="851148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Cleft Palate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Cleft means split.  Palate is the roof of your mouth. A cleft palate is a facial abnormality where the roof of the mouth contains an opening to the nose.</a:t>
            </a:r>
          </a:p>
          <a:p>
            <a:pPr marL="342900"/>
            <a:r>
              <a:rPr lang="en-US" sz="26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26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Anomalies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600" b="1" dirty="0">
                <a:latin typeface="Times New Roman"/>
                <a:cs typeface="Times New Roman"/>
              </a:rPr>
              <a:t>S</a:t>
            </a:r>
            <a:r>
              <a:rPr lang="en-US" sz="2600" b="1" dirty="0" smtClean="0">
                <a:latin typeface="Times New Roman"/>
                <a:cs typeface="Times New Roman"/>
              </a:rPr>
              <a:t>omething that is different from the standard, normal, or expected</a:t>
            </a:r>
          </a:p>
          <a:p>
            <a:pPr marL="342900"/>
            <a:endParaRPr lang="en-US" sz="26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Hindsight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lang="en-US" sz="26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Understanding a situation or event only after it has happened</a:t>
            </a:r>
          </a:p>
          <a:p>
            <a:pPr marL="342900"/>
            <a:endParaRPr lang="en-US" sz="2600" b="1" dirty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Groggily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– Dazed, weak, or unsteady from </a:t>
            </a:r>
          </a:p>
          <a:p>
            <a:pPr marL="342900"/>
            <a:r>
              <a:rPr lang="en-US" sz="2600" b="1" dirty="0" smtClean="0">
                <a:latin typeface="Times New Roman"/>
                <a:cs typeface="Times New Roman"/>
              </a:rPr>
              <a:t>illness or sleep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FIRST HALF OF PART 1</a:t>
            </a:r>
            <a:endParaRPr lang="en-US" sz="52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340768"/>
            <a:ext cx="815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/>
                <a:cs typeface="Times New Roman"/>
              </a:rPr>
              <a:t>5</a:t>
            </a:r>
            <a:r>
              <a:rPr lang="en-US" sz="2600" b="1" dirty="0">
                <a:latin typeface="Times New Roman"/>
                <a:cs typeface="Times New Roman"/>
              </a:rPr>
              <a:t>. “‘We have a couple of great science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electives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at Beecher,’ ” [Mr. </a:t>
            </a:r>
            <a:r>
              <a:rPr lang="en-US" sz="2600" b="1" dirty="0" err="1">
                <a:latin typeface="Times New Roman"/>
                <a:cs typeface="Times New Roman"/>
              </a:rPr>
              <a:t>Tushman</a:t>
            </a:r>
            <a:r>
              <a:rPr lang="en-US" sz="2600" b="1" dirty="0">
                <a:latin typeface="Times New Roman"/>
                <a:cs typeface="Times New Roman"/>
              </a:rPr>
              <a:t>] said.</a:t>
            </a:r>
            <a:r>
              <a:rPr lang="en-US" sz="2600" b="1" dirty="0" smtClean="0">
                <a:latin typeface="Times New Roman"/>
                <a:cs typeface="Times New Roman"/>
              </a:rPr>
              <a:t>”</a:t>
            </a:r>
            <a:endParaRPr lang="en-US" sz="2600" b="1" u="sng" dirty="0">
              <a:latin typeface="Times New Roman"/>
              <a:cs typeface="Times New Roman"/>
            </a:endParaRPr>
          </a:p>
          <a:p>
            <a:endParaRPr lang="en-US" sz="2600" b="1" dirty="0">
              <a:latin typeface="Times New Roman"/>
              <a:cs typeface="Times New Roman"/>
            </a:endParaRPr>
          </a:p>
          <a:p>
            <a:r>
              <a:rPr lang="en-US" sz="2600" b="1" dirty="0">
                <a:latin typeface="Times New Roman"/>
                <a:cs typeface="Times New Roman"/>
              </a:rPr>
              <a:t>6. “‘That’s the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incubator</a:t>
            </a:r>
            <a:r>
              <a:rPr lang="en-US" sz="2600" b="1" dirty="0">
                <a:latin typeface="Times New Roman"/>
                <a:cs typeface="Times New Roman"/>
              </a:rPr>
              <a:t>,  That big black thing is the chalkboard.’</a:t>
            </a:r>
            <a:r>
              <a:rPr lang="en-US" sz="26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600" b="1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600" b="1" dirty="0">
                <a:latin typeface="Times New Roman"/>
                <a:cs typeface="Times New Roman"/>
              </a:rPr>
              <a:t>7. “‘Julian, you’re being so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obnoxious</a:t>
            </a:r>
            <a:r>
              <a:rPr lang="en-US" sz="2600" b="1" u="sng" dirty="0">
                <a:latin typeface="Times New Roman"/>
                <a:cs typeface="Times New Roman"/>
              </a:rPr>
              <a:t>!</a:t>
            </a:r>
            <a:r>
              <a:rPr lang="en-US" sz="2600" b="1" dirty="0">
                <a:latin typeface="Times New Roman"/>
                <a:cs typeface="Times New Roman"/>
              </a:rPr>
              <a:t>’ said Charlotte.”</a:t>
            </a:r>
          </a:p>
          <a:p>
            <a:pPr marL="342900" indent="-342900"/>
            <a:endParaRPr lang="en-US" sz="2600" b="1" dirty="0">
              <a:latin typeface="Times New Roman"/>
              <a:cs typeface="Times New Roman"/>
            </a:endParaRPr>
          </a:p>
          <a:p>
            <a:r>
              <a:rPr lang="en-US" sz="2600" b="1" dirty="0">
                <a:latin typeface="Times New Roman"/>
                <a:cs typeface="Times New Roman"/>
              </a:rPr>
              <a:t>8. “‘It’ll be a bit of a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schlep</a:t>
            </a:r>
            <a:r>
              <a:rPr lang="en-US" sz="2600" b="1" i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though.  The A train down to Eighty-</a:t>
            </a:r>
            <a:r>
              <a:rPr lang="en-US" sz="2600" b="1" dirty="0" smtClean="0">
                <a:latin typeface="Times New Roman"/>
                <a:cs typeface="Times New Roman"/>
              </a:rPr>
              <a:t>Sixth </a:t>
            </a:r>
            <a:r>
              <a:rPr lang="en-US" sz="2600" b="1" dirty="0">
                <a:latin typeface="Times New Roman"/>
                <a:cs typeface="Times New Roman"/>
              </a:rPr>
              <a:t>then the crosstown </a:t>
            </a:r>
            <a:endParaRPr lang="en-US" sz="2600" b="1" dirty="0" smtClean="0">
              <a:latin typeface="Times New Roman"/>
              <a:cs typeface="Times New Roman"/>
            </a:endParaRPr>
          </a:p>
          <a:p>
            <a:r>
              <a:rPr lang="en-US" sz="2600" b="1" dirty="0" smtClean="0">
                <a:latin typeface="Times New Roman"/>
                <a:cs typeface="Times New Roman"/>
              </a:rPr>
              <a:t>all </a:t>
            </a:r>
            <a:r>
              <a:rPr lang="en-US" sz="2600" b="1" dirty="0">
                <a:latin typeface="Times New Roman"/>
                <a:cs typeface="Times New Roman"/>
              </a:rPr>
              <a:t>the way to the East </a:t>
            </a:r>
            <a:r>
              <a:rPr lang="en-US" sz="2600" b="1" dirty="0" smtClean="0">
                <a:latin typeface="Times New Roman"/>
                <a:cs typeface="Times New Roman"/>
              </a:rPr>
              <a:t>Side.’</a:t>
            </a:r>
            <a:r>
              <a:rPr lang="en-US" sz="2600" b="1" dirty="0">
                <a:latin typeface="Times New Roman"/>
                <a:cs typeface="Times New Roman"/>
              </a:rPr>
              <a:t>”</a:t>
            </a:r>
          </a:p>
          <a:p>
            <a:endParaRPr lang="en-US" sz="2300" b="1" dirty="0">
              <a:latin typeface="Times New Roman"/>
              <a:cs typeface="Times New Roman"/>
            </a:endParaRPr>
          </a:p>
          <a:p>
            <a:endParaRPr lang="en-US" sz="23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5" name="Picture 14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6" name="Rectangle 15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433626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FIRST HALF OF PART 1</a:t>
            </a:r>
            <a:endParaRPr lang="en-US" sz="52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24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5974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erry Cream So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38031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Electives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 course that is chosen by the student</a:t>
            </a:r>
          </a:p>
          <a:p>
            <a:pPr marL="342900"/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Incubator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lang="en-US" sz="30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An enclosed controlled environment to care for small babies/eggs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Obnoxious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– Extremely unpleasant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Schlep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– A difficult or long journey</a:t>
            </a: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FIRST HALF OF PART 1</a:t>
            </a:r>
            <a:endParaRPr lang="en-US" sz="52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129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5974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erry Cream So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472" y="1524848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700" b="1" dirty="0" smtClean="0">
                <a:latin typeface="Times New Roman"/>
                <a:cs typeface="Times New Roman"/>
              </a:rPr>
              <a:t>1. A </a:t>
            </a:r>
            <a:r>
              <a:rPr lang="en-US" sz="2700" b="1" dirty="0" err="1">
                <a:latin typeface="Times New Roman"/>
                <a:cs typeface="Times New Roman"/>
              </a:rPr>
              <a:t>Padawan</a:t>
            </a:r>
            <a:r>
              <a:rPr lang="en-US" sz="2700" b="1" dirty="0">
                <a:latin typeface="Times New Roman"/>
                <a:cs typeface="Times New Roman"/>
              </a:rPr>
              <a:t> is a Jedi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apprentice</a:t>
            </a:r>
            <a:r>
              <a:rPr lang="en-US" sz="2700" b="1" dirty="0">
                <a:latin typeface="Times New Roman"/>
                <a:cs typeface="Times New Roman"/>
              </a:rPr>
              <a:t>.</a:t>
            </a:r>
            <a:r>
              <a:rPr lang="en-US" sz="2700" b="1" dirty="0" smtClean="0">
                <a:latin typeface="Times New Roman"/>
                <a:cs typeface="Times New Roman"/>
              </a:rPr>
              <a:t>”</a:t>
            </a:r>
          </a:p>
          <a:p>
            <a:pPr marL="342900" indent="-342900"/>
            <a:endParaRPr lang="en-US" sz="27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700" b="1" dirty="0" smtClean="0">
                <a:latin typeface="Times New Roman"/>
                <a:cs typeface="Times New Roman"/>
              </a:rPr>
              <a:t>2. “</a:t>
            </a:r>
            <a:r>
              <a:rPr lang="en-US" sz="2700" b="1" dirty="0">
                <a:latin typeface="Times New Roman"/>
                <a:cs typeface="Times New Roman"/>
              </a:rPr>
              <a:t>‘You’ve been kind of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huffy</a:t>
            </a:r>
            <a:r>
              <a:rPr lang="en-US" sz="27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>
                <a:latin typeface="Times New Roman"/>
                <a:cs typeface="Times New Roman"/>
              </a:rPr>
              <a:t>with her all night </a:t>
            </a:r>
            <a:r>
              <a:rPr lang="en-US" sz="2700" b="1" dirty="0" smtClean="0">
                <a:latin typeface="Times New Roman"/>
                <a:cs typeface="Times New Roman"/>
              </a:rPr>
              <a:t>long.’”</a:t>
            </a:r>
          </a:p>
          <a:p>
            <a:pPr marL="342900" indent="-342900"/>
            <a:endParaRPr lang="en-US" sz="27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700" b="1" dirty="0" smtClean="0">
                <a:latin typeface="Times New Roman"/>
                <a:cs typeface="Times New Roman"/>
              </a:rPr>
              <a:t>3. “</a:t>
            </a:r>
            <a:r>
              <a:rPr lang="en-US" sz="2700" b="1" dirty="0">
                <a:latin typeface="Times New Roman"/>
                <a:cs typeface="Times New Roman"/>
              </a:rPr>
              <a:t>They had crossed the enchanted stream; but beyond it the path seemed to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straggle</a:t>
            </a:r>
            <a:r>
              <a:rPr lang="en-US" sz="27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>
                <a:latin typeface="Times New Roman"/>
                <a:cs typeface="Times New Roman"/>
              </a:rPr>
              <a:t>on.”</a:t>
            </a:r>
            <a:r>
              <a:rPr lang="en-US" sz="2700" b="1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/>
            <a:endParaRPr lang="en-US" sz="27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700" b="1" dirty="0" smtClean="0">
                <a:latin typeface="Times New Roman"/>
                <a:cs typeface="Times New Roman"/>
              </a:rPr>
              <a:t>4. “</a:t>
            </a:r>
            <a:r>
              <a:rPr lang="en-US" sz="2700" b="1" dirty="0">
                <a:latin typeface="Times New Roman"/>
                <a:cs typeface="Times New Roman"/>
              </a:rPr>
              <a:t>‘I wasn’t used to his whole </a:t>
            </a:r>
            <a:r>
              <a:rPr lang="en-US" sz="27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notion</a:t>
            </a:r>
            <a:r>
              <a:rPr lang="en-US" sz="27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>
                <a:latin typeface="Times New Roman"/>
                <a:cs typeface="Times New Roman"/>
              </a:rPr>
              <a:t>of homework.”</a:t>
            </a:r>
            <a:endParaRPr lang="en-US" sz="27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SECOND HALF OF PART 1</a:t>
            </a:r>
            <a:endParaRPr lang="en-US" sz="50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302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5974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erry Cream So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67361"/>
            <a:ext cx="851148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Apprentice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person who is learning a trade from someone more skilled</a:t>
            </a:r>
          </a:p>
          <a:p>
            <a:pPr marL="342900"/>
            <a:r>
              <a:rPr lang="en-US" sz="30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Huffy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Annoyed or irritated; Quick to get angry about small things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Straggle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Grow, spread, or be laid out in an untidy way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Notion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 belief about something </a:t>
            </a:r>
            <a:endParaRPr lang="en-US" sz="30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SECOND HALF OF PART 1</a:t>
            </a:r>
            <a:endParaRPr lang="en-US" sz="50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2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300" b="1" dirty="0" smtClean="0">
                <a:latin typeface="Times New Roman"/>
                <a:cs typeface="Times New Roman"/>
              </a:rPr>
              <a:t>5. “</a:t>
            </a:r>
            <a:r>
              <a:rPr lang="en-US" sz="3300" b="1" dirty="0">
                <a:latin typeface="Times New Roman"/>
                <a:cs typeface="Times New Roman"/>
              </a:rPr>
              <a:t>‘Your </a:t>
            </a:r>
            <a:r>
              <a:rPr lang="en-US" sz="33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deeds</a:t>
            </a:r>
            <a:r>
              <a:rPr lang="en-US" sz="33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>
                <a:latin typeface="Times New Roman"/>
                <a:cs typeface="Times New Roman"/>
              </a:rPr>
              <a:t>are your monuments.” 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33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3300" b="1" dirty="0" smtClean="0">
                <a:latin typeface="Times New Roman"/>
                <a:cs typeface="Times New Roman"/>
              </a:rPr>
              <a:t>6. “</a:t>
            </a:r>
            <a:r>
              <a:rPr lang="en-US" sz="3300" b="1" dirty="0">
                <a:latin typeface="Times New Roman"/>
                <a:cs typeface="Times New Roman"/>
              </a:rPr>
              <a:t>The things we do outlast our </a:t>
            </a:r>
            <a:r>
              <a:rPr lang="en-US" sz="33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mortality</a:t>
            </a:r>
            <a:r>
              <a:rPr lang="en-US" sz="3300" b="1" dirty="0">
                <a:latin typeface="Times New Roman"/>
                <a:cs typeface="Times New Roman"/>
              </a:rPr>
              <a:t>.” 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33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3300" b="1" dirty="0" smtClean="0">
                <a:latin typeface="Times New Roman"/>
                <a:cs typeface="Times New Roman"/>
              </a:rPr>
              <a:t>7. “</a:t>
            </a:r>
            <a:r>
              <a:rPr lang="en-US" sz="3300" b="1" dirty="0">
                <a:latin typeface="Times New Roman"/>
                <a:cs typeface="Times New Roman"/>
              </a:rPr>
              <a:t>I have an </a:t>
            </a:r>
            <a:r>
              <a:rPr lang="en-US" sz="33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aversion</a:t>
            </a:r>
            <a:r>
              <a:rPr lang="en-US" sz="33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>
                <a:latin typeface="Times New Roman"/>
                <a:cs typeface="Times New Roman"/>
              </a:rPr>
              <a:t>to having my </a:t>
            </a:r>
            <a:r>
              <a:rPr lang="en-US" sz="3300" b="1" dirty="0" smtClean="0">
                <a:latin typeface="Times New Roman"/>
                <a:cs typeface="Times New Roman"/>
              </a:rPr>
              <a:t>picture taken</a:t>
            </a:r>
            <a:r>
              <a:rPr lang="en-US" sz="3300" b="1" dirty="0">
                <a:latin typeface="Times New Roman"/>
                <a:cs typeface="Times New Roman"/>
              </a:rPr>
              <a:t>.</a:t>
            </a:r>
            <a:r>
              <a:rPr lang="en-US" sz="3300" b="1" dirty="0" smtClean="0">
                <a:latin typeface="Times New Roman"/>
                <a:cs typeface="Times New Roman"/>
              </a:rPr>
              <a:t>”</a:t>
            </a:r>
          </a:p>
          <a:p>
            <a:pPr marL="342900" indent="-342900"/>
            <a:endParaRPr lang="en-US" sz="33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3300" b="1" dirty="0" smtClean="0">
                <a:latin typeface="Times New Roman"/>
                <a:cs typeface="Times New Roman"/>
              </a:rPr>
              <a:t>8. “</a:t>
            </a:r>
            <a:r>
              <a:rPr lang="en-US" sz="3300" b="1" dirty="0">
                <a:latin typeface="Times New Roman"/>
                <a:cs typeface="Times New Roman"/>
              </a:rPr>
              <a:t>‘I think he looks like an </a:t>
            </a:r>
            <a:r>
              <a:rPr lang="en-US" sz="3300" b="1" u="sng" dirty="0" err="1">
                <a:solidFill>
                  <a:srgbClr val="A8184B"/>
                </a:solidFill>
                <a:latin typeface="Times New Roman"/>
                <a:cs typeface="Times New Roman"/>
              </a:rPr>
              <a:t>orc</a:t>
            </a:r>
            <a:r>
              <a:rPr lang="en-US" sz="3300" b="1" dirty="0">
                <a:latin typeface="Times New Roman"/>
                <a:cs typeface="Times New Roman"/>
              </a:rPr>
              <a:t>.”</a:t>
            </a:r>
            <a:endParaRPr lang="en-US" sz="3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3362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SECOND HALF OF PART 1</a:t>
            </a:r>
            <a:endParaRPr lang="en-US" sz="50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2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67361"/>
            <a:ext cx="858348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Deeds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An action</a:t>
            </a:r>
          </a:p>
          <a:p>
            <a:pPr marL="342900"/>
            <a:r>
              <a:rPr lang="en-US" sz="33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Mortality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Death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Aversion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A strong dislike of something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err="1" smtClean="0">
                <a:solidFill>
                  <a:srgbClr val="A8184B"/>
                </a:solidFill>
                <a:latin typeface="Times New Roman"/>
                <a:cs typeface="Times New Roman"/>
              </a:rPr>
              <a:t>Orc</a:t>
            </a:r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Imaginary human-like creatures, characterized as ugly, warlike, and evil</a:t>
            </a:r>
            <a:endParaRPr lang="en-US" sz="33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7" name="Rectangle 1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433626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SECOND HALF OF PART 1</a:t>
            </a:r>
            <a:endParaRPr lang="en-US" sz="50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2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12776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1. “</a:t>
            </a:r>
            <a:r>
              <a:rPr lang="en-US" sz="2800" b="1" dirty="0">
                <a:latin typeface="Times New Roman"/>
                <a:cs typeface="Times New Roman"/>
              </a:rPr>
              <a:t>His nose is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disproportionately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big for his face.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pPr marL="342900" indent="-342900"/>
            <a:endParaRPr lang="en-US" sz="28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2. “</a:t>
            </a:r>
            <a:r>
              <a:rPr lang="en-US" sz="2800" b="1" dirty="0">
                <a:latin typeface="Times New Roman"/>
                <a:cs typeface="Times New Roman"/>
              </a:rPr>
              <a:t>That was a ringer for </a:t>
            </a:r>
            <a:r>
              <a:rPr lang="en-US" sz="2800" b="1" dirty="0" err="1">
                <a:latin typeface="Times New Roman"/>
                <a:cs typeface="Times New Roman"/>
              </a:rPr>
              <a:t>Auggie</a:t>
            </a:r>
            <a:r>
              <a:rPr lang="en-US" sz="2800" b="1" dirty="0">
                <a:latin typeface="Times New Roman"/>
                <a:cs typeface="Times New Roman"/>
              </a:rPr>
              <a:t> in our </a:t>
            </a:r>
            <a:r>
              <a:rPr lang="en-US" sz="2800" b="1" dirty="0" err="1">
                <a:latin typeface="Times New Roman"/>
                <a:cs typeface="Times New Roman"/>
              </a:rPr>
              <a:t>Miley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  </a:t>
            </a:r>
          </a:p>
          <a:p>
            <a:pPr marL="342900" indent="-342900"/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    Cyrus </a:t>
            </a:r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heyday</a:t>
            </a:r>
            <a:r>
              <a:rPr lang="en-US" sz="2800" b="1" dirty="0">
                <a:latin typeface="Times New Roman"/>
                <a:cs typeface="Times New Roman"/>
              </a:rPr>
              <a:t>.”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28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3. “</a:t>
            </a:r>
            <a:r>
              <a:rPr lang="en-US" sz="2800" b="1" dirty="0">
                <a:latin typeface="Times New Roman"/>
                <a:cs typeface="Times New Roman"/>
              </a:rPr>
              <a:t>Miranda had always been such a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prude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about </a:t>
            </a:r>
            <a:r>
              <a:rPr lang="en-US" sz="2800" b="1" dirty="0" smtClean="0">
                <a:latin typeface="Times New Roman"/>
                <a:cs typeface="Times New Roman"/>
              </a:rPr>
              <a:t>clothes</a:t>
            </a:r>
            <a:r>
              <a:rPr lang="en-US" sz="2800" b="1" dirty="0">
                <a:latin typeface="Times New Roman"/>
                <a:cs typeface="Times New Roman"/>
              </a:rPr>
              <a:t>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pPr marL="342900" indent="-342900"/>
            <a:endParaRPr lang="en-US" sz="2800" b="1" u="sng" dirty="0">
              <a:latin typeface="Times New Roman"/>
              <a:cs typeface="Times New Roman"/>
            </a:endParaRPr>
          </a:p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4. “</a:t>
            </a:r>
            <a:r>
              <a:rPr lang="en-US" sz="2800" b="1" dirty="0">
                <a:latin typeface="Times New Roman"/>
                <a:cs typeface="Times New Roman"/>
              </a:rPr>
              <a:t>He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meticulously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tries to get </a:t>
            </a:r>
            <a:r>
              <a:rPr lang="en-US" sz="2800" b="1" dirty="0" smtClean="0">
                <a:latin typeface="Times New Roman"/>
                <a:cs typeface="Times New Roman"/>
              </a:rPr>
              <a:t>every hair </a:t>
            </a:r>
            <a:r>
              <a:rPr lang="en-US" sz="2800" b="1" dirty="0">
                <a:latin typeface="Times New Roman"/>
                <a:cs typeface="Times New Roman"/>
              </a:rPr>
              <a:t>in place.”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VIA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13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67361"/>
            <a:ext cx="843108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Disproportionately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When something is out of scale in size with something else</a:t>
            </a:r>
          </a:p>
          <a:p>
            <a:pPr marL="342900"/>
            <a:r>
              <a:rPr lang="en-US" sz="27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27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Heyday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lang="en-US" sz="2700" b="1" dirty="0" smtClean="0">
                <a:latin typeface="Times New Roman"/>
                <a:cs typeface="Times New Roman"/>
              </a:rPr>
              <a:t>a </a:t>
            </a:r>
            <a:r>
              <a:rPr lang="en-US" sz="2700" b="1" dirty="0" smtClean="0">
                <a:latin typeface="Times New Roman"/>
                <a:cs typeface="Times New Roman"/>
              </a:rPr>
              <a:t>person’s or thing’s greatest success or popularity</a:t>
            </a:r>
          </a:p>
          <a:p>
            <a:pPr marL="342900"/>
            <a:endParaRPr lang="en-US" sz="2700" b="1" dirty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Prude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700" b="1" dirty="0" smtClean="0">
                <a:latin typeface="Times New Roman"/>
                <a:cs typeface="Times New Roman"/>
              </a:rPr>
              <a:t>A person who is shocked by anything revealing</a:t>
            </a:r>
          </a:p>
          <a:p>
            <a:pPr marL="342900"/>
            <a:endParaRPr lang="en-US" sz="2700" b="1" dirty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Meticulously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700" b="1" dirty="0" smtClean="0">
                <a:latin typeface="Times New Roman"/>
                <a:cs typeface="Times New Roman"/>
              </a:rPr>
              <a:t>Showing great attention to               detail; Very careful and precise</a:t>
            </a:r>
            <a:endParaRPr lang="en-US" sz="27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VIA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979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14707"/>
            <a:ext cx="8382000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DEFINING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DIFFICULT WORDS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016" y="2843351"/>
            <a:ext cx="7391400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/>
                <a:cs typeface="Times New Roman"/>
              </a:rPr>
              <a:t>If you were asked to define the </a:t>
            </a:r>
            <a:r>
              <a:rPr lang="en-US" sz="4500" b="1" dirty="0" smtClean="0">
                <a:latin typeface="Times New Roman"/>
                <a:cs typeface="Times New Roman"/>
              </a:rPr>
              <a:t>word </a:t>
            </a:r>
            <a:r>
              <a:rPr lang="en-US" sz="4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i="1" dirty="0" smtClean="0">
                <a:latin typeface="Times New Roman"/>
                <a:cs typeface="Times New Roman"/>
              </a:rPr>
              <a:t>, </a:t>
            </a:r>
            <a:r>
              <a:rPr lang="en-US" sz="4500" b="1" dirty="0" smtClean="0">
                <a:latin typeface="Times New Roman"/>
                <a:cs typeface="Times New Roman"/>
              </a:rPr>
              <a:t>what might you guess it means?</a:t>
            </a:r>
            <a:endParaRPr lang="en-US" sz="4500" b="1" dirty="0">
              <a:latin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5" name="Rectangle 1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3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064" y="1467361"/>
            <a:ext cx="815340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latin typeface="Times New Roman"/>
                <a:cs typeface="Times New Roman"/>
              </a:rPr>
              <a:t>5</a:t>
            </a:r>
            <a:r>
              <a:rPr lang="en-US" sz="3000" b="1" dirty="0" smtClean="0">
                <a:latin typeface="Times New Roman"/>
                <a:cs typeface="Times New Roman"/>
              </a:rPr>
              <a:t>. “</a:t>
            </a:r>
            <a:r>
              <a:rPr lang="en-US" sz="3000" b="1" dirty="0">
                <a:latin typeface="Times New Roman"/>
                <a:cs typeface="Times New Roman"/>
              </a:rPr>
              <a:t>But he liked to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rib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me about where I was in the book, in a war part or in a peace part.”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3000" b="1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Times New Roman"/>
                <a:cs typeface="Times New Roman"/>
              </a:rPr>
              <a:t>6</a:t>
            </a:r>
            <a:r>
              <a:rPr lang="en-US" sz="3000" b="1" dirty="0" smtClean="0">
                <a:latin typeface="Times New Roman"/>
                <a:cs typeface="Times New Roman"/>
              </a:rPr>
              <a:t>. “</a:t>
            </a:r>
            <a:r>
              <a:rPr lang="en-US" sz="3000" b="1" dirty="0">
                <a:latin typeface="Times New Roman"/>
                <a:cs typeface="Times New Roman"/>
              </a:rPr>
              <a:t>‘You would know if you had come back to check on me,’ I said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spitefully</a:t>
            </a:r>
            <a:r>
              <a:rPr lang="en-US" sz="3000" b="1" dirty="0">
                <a:latin typeface="Times New Roman"/>
                <a:cs typeface="Times New Roman"/>
              </a:rPr>
              <a:t>.”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3000" b="1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Times New Roman"/>
                <a:cs typeface="Times New Roman"/>
              </a:rPr>
              <a:t>7</a:t>
            </a:r>
            <a:r>
              <a:rPr lang="en-US" sz="3000" b="1" dirty="0" smtClean="0">
                <a:latin typeface="Times New Roman"/>
                <a:cs typeface="Times New Roman"/>
              </a:rPr>
              <a:t>. </a:t>
            </a:r>
            <a:r>
              <a:rPr lang="en-US" sz="3000" b="1" dirty="0" smtClean="0">
                <a:latin typeface="Times New Roman"/>
                <a:cs typeface="Times New Roman"/>
              </a:rPr>
              <a:t>“</a:t>
            </a:r>
            <a:r>
              <a:rPr lang="en-US" sz="3000" b="1" dirty="0">
                <a:latin typeface="Times New Roman"/>
                <a:cs typeface="Times New Roman"/>
              </a:rPr>
              <a:t>N</a:t>
            </a:r>
            <a:r>
              <a:rPr lang="en-US" sz="3000" b="1" dirty="0" smtClean="0">
                <a:latin typeface="Times New Roman"/>
                <a:cs typeface="Times New Roman"/>
              </a:rPr>
              <a:t>ot </a:t>
            </a:r>
            <a:r>
              <a:rPr lang="en-US" sz="3000" b="1" dirty="0">
                <a:latin typeface="Times New Roman"/>
                <a:cs typeface="Times New Roman"/>
              </a:rPr>
              <a:t>laugh-out-loud Daddy-funny, but full of great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quips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pPr>
              <a:lnSpc>
                <a:spcPct val="90000"/>
              </a:lnSpc>
            </a:pPr>
            <a:endParaRPr lang="en-US" sz="3000" b="1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Times New Roman"/>
                <a:cs typeface="Times New Roman"/>
              </a:rPr>
              <a:t>8</a:t>
            </a:r>
            <a:r>
              <a:rPr lang="en-US" sz="3000" b="1" dirty="0" smtClean="0">
                <a:latin typeface="Times New Roman"/>
                <a:cs typeface="Times New Roman"/>
              </a:rPr>
              <a:t>.“</a:t>
            </a:r>
            <a:r>
              <a:rPr lang="en-US" sz="3000" b="1" dirty="0">
                <a:latin typeface="Times New Roman"/>
                <a:cs typeface="Times New Roman"/>
              </a:rPr>
              <a:t>‘But this is crazy, </a:t>
            </a:r>
            <a:r>
              <a:rPr lang="en-US" sz="3000" b="1" dirty="0" err="1">
                <a:latin typeface="Times New Roman"/>
                <a:cs typeface="Times New Roman"/>
              </a:rPr>
              <a:t>Auggie</a:t>
            </a:r>
            <a:r>
              <a:rPr lang="en-US" sz="3000" b="1" dirty="0">
                <a:latin typeface="Times New Roman"/>
                <a:cs typeface="Times New Roman"/>
              </a:rPr>
              <a:t>!’ I said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emphatically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  <a:endParaRPr lang="en-US" sz="30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VIA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6" name="Rectangle 15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082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67361"/>
            <a:ext cx="85834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Rib</a:t>
            </a:r>
            <a:r>
              <a:rPr lang="en-US" sz="3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tease someone good-naturedly</a:t>
            </a:r>
          </a:p>
          <a:p>
            <a:pPr marL="342900"/>
            <a:r>
              <a:rPr lang="en-US" sz="35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5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Spitefully</a:t>
            </a:r>
            <a:r>
              <a:rPr lang="en-US" sz="3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500" b="1" dirty="0" smtClean="0">
                <a:latin typeface="Times New Roman"/>
                <a:cs typeface="Times New Roman"/>
              </a:rPr>
              <a:t>Showing meanness</a:t>
            </a:r>
          </a:p>
          <a:p>
            <a:pPr marL="342900"/>
            <a:endParaRPr lang="en-US" sz="3500" b="1" dirty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Quips</a:t>
            </a:r>
            <a:r>
              <a:rPr lang="en-US" sz="3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500" b="1" dirty="0" smtClean="0">
                <a:latin typeface="Times New Roman"/>
                <a:cs typeface="Times New Roman"/>
              </a:rPr>
              <a:t>A witty remark</a:t>
            </a:r>
          </a:p>
          <a:p>
            <a:pPr marL="342900"/>
            <a:endParaRPr lang="en-US" sz="3500" b="1" dirty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Emphatically</a:t>
            </a:r>
            <a:r>
              <a:rPr lang="en-US" sz="3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500" b="1" dirty="0" smtClean="0">
                <a:latin typeface="Times New Roman"/>
                <a:cs typeface="Times New Roman"/>
              </a:rPr>
              <a:t>In a forceful way</a:t>
            </a:r>
            <a:endParaRPr lang="en-US" sz="35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VIA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360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1. “</a:t>
            </a:r>
            <a:r>
              <a:rPr lang="en-US" sz="2800" b="1" dirty="0">
                <a:latin typeface="Times New Roman"/>
                <a:cs typeface="Times New Roman"/>
              </a:rPr>
              <a:t>I guess they’ve all kind of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merged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into one big </a:t>
            </a:r>
            <a:r>
              <a:rPr lang="en-US" sz="2800" b="1" dirty="0" err="1">
                <a:latin typeface="Times New Roman"/>
                <a:cs typeface="Times New Roman"/>
              </a:rPr>
              <a:t>supergroup</a:t>
            </a:r>
            <a:r>
              <a:rPr lang="en-US" sz="2800" b="1" dirty="0">
                <a:latin typeface="Times New Roman"/>
                <a:cs typeface="Times New Roman"/>
              </a:rPr>
              <a:t> of popular kids.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2. “</a:t>
            </a:r>
            <a:r>
              <a:rPr lang="en-US" sz="2800" b="1" dirty="0">
                <a:latin typeface="Times New Roman"/>
                <a:cs typeface="Times New Roman"/>
              </a:rPr>
              <a:t>Henry and Savanna were standing next to me, literally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hovering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over me.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3. “</a:t>
            </a:r>
            <a:r>
              <a:rPr lang="en-US" sz="2800" b="1" dirty="0">
                <a:latin typeface="Times New Roman"/>
                <a:cs typeface="Times New Roman"/>
              </a:rPr>
              <a:t>‘Oh, cool!’ I said, maybe a little overexcited because I was trying to get him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psyched up.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4. “</a:t>
            </a:r>
            <a:r>
              <a:rPr lang="en-US" sz="2800" b="1" dirty="0">
                <a:latin typeface="Times New Roman"/>
                <a:cs typeface="Times New Roman"/>
              </a:rPr>
              <a:t>He pointed to his face when he said </a:t>
            </a:r>
            <a:r>
              <a:rPr lang="en-US" sz="2800" b="1" dirty="0" smtClean="0">
                <a:latin typeface="Times New Roman"/>
                <a:cs typeface="Times New Roman"/>
              </a:rPr>
              <a:t>                    that </a:t>
            </a:r>
            <a:r>
              <a:rPr lang="en-US" sz="2800" b="1" dirty="0">
                <a:latin typeface="Times New Roman"/>
                <a:cs typeface="Times New Roman"/>
              </a:rPr>
              <a:t>and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batted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his eyes.”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SUMMER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548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408" y="1467361"/>
            <a:ext cx="851959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Merged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combine / blend together </a:t>
            </a:r>
          </a:p>
          <a:p>
            <a:pPr marL="342900"/>
            <a:r>
              <a:rPr lang="en-US" sz="33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Hovering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To wait for linger very close by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Psyched Up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Excited and enthusiastic 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Batted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300" b="1" dirty="0" smtClean="0">
                <a:latin typeface="Times New Roman"/>
                <a:cs typeface="Times New Roman"/>
              </a:rPr>
              <a:t>To flutter your eyelashes, typically in a flirtatious manner</a:t>
            </a:r>
            <a:endParaRPr lang="en-US" sz="33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SUMMER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508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40768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/>
                <a:cs typeface="Times New Roman"/>
              </a:rPr>
              <a:t>5. “</a:t>
            </a:r>
            <a:r>
              <a:rPr lang="en-US" sz="3000" b="1" dirty="0">
                <a:latin typeface="Times New Roman"/>
                <a:cs typeface="Times New Roman"/>
              </a:rPr>
              <a:t>And these things kind of just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morphed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together into one big </a:t>
            </a:r>
            <a:r>
              <a:rPr lang="en-US" sz="3000" b="1" dirty="0" err="1">
                <a:latin typeface="Times New Roman"/>
                <a:cs typeface="Times New Roman"/>
              </a:rPr>
              <a:t>superthing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6. “</a:t>
            </a:r>
            <a:r>
              <a:rPr lang="en-US" sz="3000" b="1" dirty="0">
                <a:latin typeface="Times New Roman"/>
                <a:cs typeface="Times New Roman"/>
              </a:rPr>
              <a:t>We were all really excited and kind of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giddy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7. “</a:t>
            </a:r>
            <a:r>
              <a:rPr lang="en-US" sz="3000" b="1" dirty="0">
                <a:latin typeface="Times New Roman"/>
                <a:cs typeface="Times New Roman"/>
              </a:rPr>
              <a:t>Since it was dark, we used our flashlights to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illuminate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the artifacts.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8. “</a:t>
            </a:r>
            <a:r>
              <a:rPr lang="en-US" sz="3000" b="1" dirty="0">
                <a:latin typeface="Times New Roman"/>
                <a:cs typeface="Times New Roman"/>
              </a:rPr>
              <a:t>‘I wasn’t about to break my solid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oath</a:t>
            </a:r>
            <a:r>
              <a:rPr lang="en-US" sz="3000" b="1" dirty="0">
                <a:latin typeface="Times New Roman"/>
                <a:cs typeface="Times New Roman"/>
              </a:rPr>
              <a:t>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SUMMER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117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390412"/>
            <a:ext cx="8439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Morphed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undergo or cause to undergo a slow process of transformation</a:t>
            </a:r>
          </a:p>
          <a:p>
            <a:pPr marL="342900"/>
            <a:r>
              <a:rPr lang="en-US" sz="30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Giddy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Excited, sometimes to the point of disorientation 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Illuminate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To light up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Oath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 promise regarding one’s future </a:t>
            </a:r>
          </a:p>
          <a:p>
            <a:pPr marL="342900"/>
            <a:r>
              <a:rPr lang="en-US" sz="3000" b="1" dirty="0" smtClean="0">
                <a:latin typeface="Times New Roman"/>
                <a:cs typeface="Times New Roman"/>
              </a:rPr>
              <a:t>action or behavior</a:t>
            </a:r>
            <a:endParaRPr lang="en-US" sz="30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2: SUMMER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722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261204"/>
            <a:ext cx="80010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600" b="1" dirty="0" smtClean="0">
                <a:latin typeface="Times New Roman"/>
                <a:cs typeface="Times New Roman"/>
              </a:rPr>
              <a:t>“</a:t>
            </a:r>
            <a:r>
              <a:rPr lang="en-US" sz="2600" b="1" dirty="0">
                <a:latin typeface="Times New Roman"/>
                <a:cs typeface="Times New Roman"/>
              </a:rPr>
              <a:t>Julian’s the biggest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phony</a:t>
            </a:r>
            <a:r>
              <a:rPr lang="en-US" sz="26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there </a:t>
            </a:r>
            <a:r>
              <a:rPr lang="en-US" sz="2600" b="1" dirty="0" smtClean="0">
                <a:latin typeface="Times New Roman"/>
                <a:cs typeface="Times New Roman"/>
              </a:rPr>
              <a:t>is.”</a:t>
            </a:r>
          </a:p>
          <a:p>
            <a:endParaRPr lang="en-US" sz="2600" b="1" u="sng" dirty="0">
              <a:latin typeface="Times New Roman"/>
              <a:cs typeface="Times New Roman"/>
            </a:endParaRPr>
          </a:p>
          <a:p>
            <a:r>
              <a:rPr lang="en-US" sz="2600" b="1" dirty="0" smtClean="0">
                <a:latin typeface="Times New Roman"/>
                <a:cs typeface="Times New Roman"/>
              </a:rPr>
              <a:t>2. “</a:t>
            </a:r>
            <a:r>
              <a:rPr lang="en-US" sz="2600" b="1" dirty="0">
                <a:latin typeface="Times New Roman"/>
                <a:cs typeface="Times New Roman"/>
              </a:rPr>
              <a:t>‘We have rules about that kind of thing, you know?  Automatic </a:t>
            </a:r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expulsion.</a:t>
            </a:r>
            <a:r>
              <a:rPr lang="en-US" sz="2600" b="1" dirty="0" smtClean="0">
                <a:latin typeface="Times New Roman"/>
                <a:cs typeface="Times New Roman"/>
              </a:rPr>
              <a:t>’”</a:t>
            </a:r>
          </a:p>
          <a:p>
            <a:endParaRPr lang="en-US" sz="2600" b="1" u="sng" dirty="0">
              <a:latin typeface="Times New Roman"/>
              <a:cs typeface="Times New Roman"/>
            </a:endParaRPr>
          </a:p>
          <a:p>
            <a:r>
              <a:rPr lang="en-US" sz="2600" b="1" dirty="0" smtClean="0">
                <a:latin typeface="Times New Roman"/>
                <a:cs typeface="Times New Roman"/>
              </a:rPr>
              <a:t>3. “</a:t>
            </a:r>
            <a:r>
              <a:rPr lang="en-US" sz="2600" b="1" dirty="0">
                <a:latin typeface="Times New Roman"/>
                <a:cs typeface="Times New Roman"/>
              </a:rPr>
              <a:t>In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retrospect</a:t>
            </a:r>
            <a:r>
              <a:rPr lang="en-US" sz="2600" b="1" dirty="0">
                <a:latin typeface="Times New Roman"/>
                <a:cs typeface="Times New Roman"/>
              </a:rPr>
              <a:t>, and having now seen the child in question at various school functions and in the class pictures, I think it may have been too much to </a:t>
            </a:r>
            <a:r>
              <a:rPr lang="en-US" sz="2600" b="1" dirty="0" smtClean="0">
                <a:latin typeface="Times New Roman"/>
                <a:cs typeface="Times New Roman"/>
              </a:rPr>
              <a:t>ask.”</a:t>
            </a:r>
          </a:p>
          <a:p>
            <a:endParaRPr lang="en-US" sz="2600" b="1" u="sng" dirty="0">
              <a:latin typeface="Times New Roman"/>
              <a:cs typeface="Times New Roman"/>
            </a:endParaRPr>
          </a:p>
          <a:p>
            <a:r>
              <a:rPr lang="en-US" sz="2600" b="1" dirty="0" smtClean="0">
                <a:latin typeface="Times New Roman"/>
                <a:cs typeface="Times New Roman"/>
              </a:rPr>
              <a:t>4. “</a:t>
            </a:r>
            <a:r>
              <a:rPr lang="en-US" sz="2600" b="1" dirty="0">
                <a:latin typeface="Times New Roman"/>
                <a:cs typeface="Times New Roman"/>
              </a:rPr>
              <a:t>We think the transition to middle school is hard enough without having to place greater </a:t>
            </a:r>
            <a:r>
              <a:rPr lang="en-US" sz="2600" b="1" dirty="0" smtClean="0">
                <a:latin typeface="Times New Roman"/>
                <a:cs typeface="Times New Roman"/>
              </a:rPr>
              <a:t>burdens </a:t>
            </a:r>
            <a:r>
              <a:rPr lang="en-US" sz="2600" b="1" dirty="0">
                <a:latin typeface="Times New Roman"/>
                <a:cs typeface="Times New Roman"/>
              </a:rPr>
              <a:t>or hardships on these young, </a:t>
            </a:r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impressionable</a:t>
            </a:r>
            <a:r>
              <a:rPr lang="en-US" sz="26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minds.”</a:t>
            </a:r>
            <a:endParaRPr lang="en-US" sz="2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4: JACK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334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67361"/>
            <a:ext cx="858348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Phony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Not genuine or trustworthy </a:t>
            </a:r>
          </a:p>
          <a:p>
            <a:pPr marL="342900"/>
            <a:r>
              <a:rPr lang="en-US" sz="30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Expulsion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The process of forcing someone to leave a place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Retrospect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A survey or review of past events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Impressionable</a:t>
            </a:r>
            <a:r>
              <a:rPr lang="en-US" sz="30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3000" b="1" dirty="0" smtClean="0">
                <a:latin typeface="Times New Roman"/>
                <a:cs typeface="Times New Roman"/>
              </a:rPr>
              <a:t>Easily influenced </a:t>
            </a:r>
            <a:endParaRPr lang="en-US" sz="30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4: JACK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317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 5. “</a:t>
            </a:r>
            <a:r>
              <a:rPr lang="en-US" sz="2800" b="1" dirty="0">
                <a:latin typeface="Times New Roman"/>
                <a:cs typeface="Times New Roman"/>
              </a:rPr>
              <a:t>I am somewhat troubled that this child was not held to the same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stringent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application </a:t>
            </a:r>
            <a:r>
              <a:rPr lang="en-US" sz="2800" b="1" dirty="0" smtClean="0">
                <a:latin typeface="Times New Roman"/>
                <a:cs typeface="Times New Roman"/>
              </a:rPr>
              <a:t>standards.”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6. “</a:t>
            </a:r>
            <a:r>
              <a:rPr lang="en-US" sz="2800" b="1" dirty="0">
                <a:latin typeface="Times New Roman"/>
                <a:cs typeface="Times New Roman"/>
              </a:rPr>
              <a:t>I thought it would teach them a thing or two about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empathy</a:t>
            </a:r>
            <a:r>
              <a:rPr lang="en-US" sz="2800" b="1" dirty="0">
                <a:latin typeface="Times New Roman"/>
                <a:cs typeface="Times New Roman"/>
              </a:rPr>
              <a:t>, and friendship, and </a:t>
            </a:r>
            <a:r>
              <a:rPr lang="en-US" sz="2800" b="1" dirty="0" smtClean="0">
                <a:latin typeface="Times New Roman"/>
                <a:cs typeface="Times New Roman"/>
              </a:rPr>
              <a:t>loyalty.”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7. “</a:t>
            </a:r>
            <a:r>
              <a:rPr lang="en-US" sz="2800" b="1" dirty="0">
                <a:latin typeface="Times New Roman"/>
                <a:cs typeface="Times New Roman"/>
              </a:rPr>
              <a:t>They weren’t at Julian’s table, but they were near him, like on the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fringe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of </a:t>
            </a:r>
            <a:r>
              <a:rPr lang="en-US" sz="2800" b="1" dirty="0" smtClean="0">
                <a:latin typeface="Times New Roman"/>
                <a:cs typeface="Times New Roman"/>
              </a:rPr>
              <a:t>popularity.”</a:t>
            </a:r>
          </a:p>
          <a:p>
            <a:endParaRPr lang="en-US" sz="2800" b="1" u="sng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8. “</a:t>
            </a:r>
            <a:r>
              <a:rPr lang="en-US" sz="2800" b="1" dirty="0">
                <a:latin typeface="Times New Roman"/>
                <a:cs typeface="Times New Roman"/>
              </a:rPr>
              <a:t>Okay, I’m a total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hypocrite</a:t>
            </a:r>
            <a:r>
              <a:rPr lang="en-US" sz="2800" b="1" dirty="0">
                <a:latin typeface="Times New Roman"/>
                <a:cs typeface="Times New Roman"/>
              </a:rPr>
              <a:t>.  I </a:t>
            </a:r>
            <a:r>
              <a:rPr lang="en-US" sz="2800" b="1" dirty="0" smtClean="0">
                <a:latin typeface="Times New Roman"/>
                <a:cs typeface="Times New Roman"/>
              </a:rPr>
              <a:t>know.”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4: JACK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05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67361"/>
            <a:ext cx="888409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Stringent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Strict regulations, requirements, or conditions</a:t>
            </a:r>
          </a:p>
          <a:p>
            <a:pPr marL="342900"/>
            <a:r>
              <a:rPr lang="en-US" sz="2600" b="1" dirty="0" smtClean="0">
                <a:solidFill>
                  <a:srgbClr val="3E7848"/>
                </a:solidFill>
                <a:latin typeface="Times New Roman"/>
                <a:cs typeface="Times New Roman"/>
              </a:rPr>
              <a:t>  </a:t>
            </a:r>
            <a:endParaRPr lang="en-US" sz="26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Empathy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600" b="1" dirty="0" smtClean="0">
                <a:latin typeface="Times New Roman"/>
                <a:cs typeface="Times New Roman"/>
              </a:rPr>
              <a:t>The ability to understand and share the  feelings of another person</a:t>
            </a:r>
          </a:p>
          <a:p>
            <a:pPr marL="342900"/>
            <a:endParaRPr lang="en-US" sz="2600" b="1" dirty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Fringe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600" b="1" dirty="0" smtClean="0">
                <a:latin typeface="Times New Roman"/>
                <a:cs typeface="Times New Roman"/>
              </a:rPr>
              <a:t>Not part of the mainstream; On the edge/outside of an area or group</a:t>
            </a:r>
          </a:p>
          <a:p>
            <a:pPr marL="342900"/>
            <a:endParaRPr lang="en-US" sz="2600" b="1" dirty="0">
              <a:latin typeface="Times New Roman"/>
              <a:cs typeface="Times New Roman"/>
            </a:endParaRPr>
          </a:p>
          <a:p>
            <a:pPr marL="342900"/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Hypocrite</a:t>
            </a:r>
            <a:r>
              <a:rPr lang="en-US" sz="26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en-US" sz="2600" b="1" dirty="0" smtClean="0">
                <a:latin typeface="Times New Roman"/>
                <a:cs typeface="Times New Roman"/>
              </a:rPr>
              <a:t>A person who claims to have moral standards or beliefs, but does not actually follow them</a:t>
            </a:r>
            <a:endParaRPr lang="en-US" sz="2600" b="1" dirty="0">
              <a:latin typeface="Times New Roman"/>
              <a:cs typeface="Times New Roman"/>
            </a:endParaRPr>
          </a:p>
          <a:p>
            <a:pPr marL="342900" indent="-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4: JACK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4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14707"/>
            <a:ext cx="8382000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DEFINING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DIFFICULT WORDS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1151" y="2609617"/>
            <a:ext cx="4869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What if you read the word in a sentence?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985" y="3933056"/>
            <a:ext cx="50874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 New Roman"/>
                <a:cs typeface="Times New Roman"/>
              </a:rPr>
              <a:t>Unlike his quiet and low key family, Brad is </a:t>
            </a:r>
            <a:r>
              <a:rPr lang="en-US" sz="4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dirty="0" smtClean="0">
                <a:latin typeface="Times New Roman"/>
                <a:cs typeface="Times New Roman"/>
              </a:rPr>
              <a:t>.	</a:t>
            </a:r>
            <a:endParaRPr lang="en-US" sz="4500" b="1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4204"/>
            <a:ext cx="2929377" cy="39003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7" name="Rectangle 1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4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000" b="1" dirty="0" smtClean="0">
                <a:latin typeface="Times New Roman"/>
                <a:cs typeface="Times New Roman"/>
              </a:rPr>
              <a:t>“</a:t>
            </a:r>
            <a:r>
              <a:rPr lang="en-US" sz="3000" b="1" dirty="0">
                <a:latin typeface="Times New Roman"/>
                <a:cs typeface="Times New Roman"/>
              </a:rPr>
              <a:t>Her room is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immaculate.</a:t>
            </a:r>
            <a:r>
              <a:rPr lang="en-US" sz="3000" b="1" dirty="0" smtClean="0">
                <a:latin typeface="Times New Roman"/>
                <a:cs typeface="Times New Roman"/>
              </a:rPr>
              <a:t>” 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2. “</a:t>
            </a:r>
            <a:r>
              <a:rPr lang="en-US" sz="3000" b="1" dirty="0">
                <a:latin typeface="Times New Roman"/>
                <a:cs typeface="Times New Roman"/>
              </a:rPr>
              <a:t>‘Didn’t even call me first, by the way,’ he mom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interjects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as she cleans the </a:t>
            </a:r>
            <a:r>
              <a:rPr lang="en-US" sz="3000" b="1" dirty="0" smtClean="0">
                <a:latin typeface="Times New Roman"/>
                <a:cs typeface="Times New Roman"/>
              </a:rPr>
              <a:t>floor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3. “Somehow </a:t>
            </a:r>
            <a:r>
              <a:rPr lang="en-US" sz="3000" b="1" dirty="0">
                <a:latin typeface="Times New Roman"/>
                <a:cs typeface="Times New Roman"/>
              </a:rPr>
              <a:t>I get [the lead role].  Total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fluke.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 smtClean="0">
                <a:latin typeface="Times New Roman"/>
                <a:cs typeface="Times New Roman"/>
              </a:rPr>
              <a:t>4. “</a:t>
            </a:r>
            <a:r>
              <a:rPr lang="en-US" sz="3000" b="1" dirty="0">
                <a:latin typeface="Times New Roman"/>
                <a:cs typeface="Times New Roman"/>
              </a:rPr>
              <a:t>The ladybug, as if on cue, spreads its wings and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flits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away.”</a:t>
            </a:r>
            <a:r>
              <a:rPr lang="en-US" sz="3000" b="1" u="sng" baseline="30000" dirty="0" smtClean="0">
                <a:latin typeface="Times New Roman"/>
                <a:cs typeface="Times New Roman"/>
              </a:rPr>
              <a:t> </a:t>
            </a:r>
            <a:endParaRPr lang="en-US" sz="3000" b="1" u="sng" baseline="30000" dirty="0">
              <a:latin typeface="Times New Roman"/>
              <a:cs typeface="Times New Roman"/>
            </a:endParaRPr>
          </a:p>
          <a:p>
            <a:r>
              <a:rPr lang="en-US" sz="2400" b="1" u="sng" baseline="30000" dirty="0" smtClean="0">
                <a:latin typeface="Times New Roman"/>
                <a:cs typeface="Times New Roman"/>
              </a:rPr>
              <a:t> </a:t>
            </a:r>
            <a:endParaRPr lang="en-US" sz="2400" b="1" u="sng" baseline="30000" dirty="0">
              <a:latin typeface="Times New Roman"/>
              <a:cs typeface="Times New Roman"/>
            </a:endParaRPr>
          </a:p>
          <a:p>
            <a:endParaRPr lang="en-US" sz="2300" b="1" u="sng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5: JUSTIN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3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439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Immaculate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Perfectly clean, neat, or tidy</a:t>
            </a:r>
          </a:p>
          <a:p>
            <a:pPr marL="342900"/>
            <a:endParaRPr lang="en-US" sz="29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Interjects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say something abruptly, usually as an interruption</a:t>
            </a:r>
          </a:p>
          <a:p>
            <a:pPr marL="342900"/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Fluke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An unlikely chance or occurrence, usually a surprising piece of luck.</a:t>
            </a:r>
          </a:p>
          <a:p>
            <a:pPr marL="342900"/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Flits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move swiftly and lightly</a:t>
            </a:r>
            <a:endParaRPr lang="en-US" sz="29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5: JUSTIN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47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66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5. “People who thought they were right young and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spry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latin typeface="Times New Roman"/>
                <a:cs typeface="Times New Roman"/>
              </a:rPr>
              <a:t>have noticed that they can’t bound up a flight of stairs like they used to.”</a:t>
            </a:r>
          </a:p>
          <a:p>
            <a:r>
              <a:rPr lang="en-US" sz="2700" b="1" u="sng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700" b="1" dirty="0" smtClean="0">
                <a:latin typeface="Times New Roman"/>
                <a:cs typeface="Times New Roman"/>
              </a:rPr>
              <a:t>6. “They nod in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unison.</a:t>
            </a:r>
            <a:r>
              <a:rPr lang="en-US" sz="2700" b="1" dirty="0" smtClean="0">
                <a:latin typeface="Times New Roman"/>
                <a:cs typeface="Times New Roman"/>
              </a:rPr>
              <a:t>” </a:t>
            </a:r>
          </a:p>
          <a:p>
            <a:endParaRPr lang="en-US" sz="2700" b="1" u="sng" dirty="0" smtClean="0">
              <a:latin typeface="Times New Roman"/>
              <a:cs typeface="Times New Roman"/>
            </a:endParaRPr>
          </a:p>
          <a:p>
            <a:r>
              <a:rPr lang="en-US" sz="2700" b="1" dirty="0" smtClean="0">
                <a:latin typeface="Times New Roman"/>
                <a:cs typeface="Times New Roman"/>
              </a:rPr>
              <a:t>7. “Lots of lines to remember.  Long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monologues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latin typeface="Times New Roman"/>
                <a:cs typeface="Times New Roman"/>
              </a:rPr>
              <a:t>where it’s just me talking.”</a:t>
            </a:r>
          </a:p>
          <a:p>
            <a:endParaRPr lang="en-US" sz="2700" b="1" u="sng" dirty="0" smtClean="0">
              <a:latin typeface="Times New Roman"/>
              <a:cs typeface="Times New Roman"/>
            </a:endParaRPr>
          </a:p>
          <a:p>
            <a:r>
              <a:rPr lang="en-US" sz="2700" b="1" dirty="0" smtClean="0">
                <a:latin typeface="Times New Roman"/>
                <a:cs typeface="Times New Roman"/>
              </a:rPr>
              <a:t>8. “You’re </a:t>
            </a:r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entitled</a:t>
            </a:r>
            <a:r>
              <a:rPr lang="en-US" sz="2700" b="1" dirty="0" smtClean="0">
                <a:latin typeface="Times New Roman"/>
                <a:cs typeface="Times New Roman"/>
              </a:rPr>
              <a:t>, Olivia.  You’ve dealt                      with a lot your whole life.”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5: JUSTIN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131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268760"/>
            <a:ext cx="8439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Spry</a:t>
            </a:r>
            <a:r>
              <a:rPr lang="en-US" sz="28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Active and lively, usually used to describe an old person </a:t>
            </a:r>
          </a:p>
          <a:p>
            <a:pPr marL="342900"/>
            <a:endParaRPr lang="en-US" sz="28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Unison</a:t>
            </a:r>
            <a:r>
              <a:rPr lang="en-US" sz="28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Performing an action or uttering speech at the exact same time as someone else</a:t>
            </a:r>
          </a:p>
          <a:p>
            <a:pPr marL="342900"/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  <a:p>
            <a:pPr marL="342900"/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Monologue</a:t>
            </a:r>
            <a:r>
              <a:rPr lang="en-US" sz="28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long speech in a play or movie by one person</a:t>
            </a:r>
          </a:p>
          <a:p>
            <a:pPr marL="342900"/>
            <a:endParaRPr lang="en-US" sz="2800" b="1" dirty="0">
              <a:latin typeface="Times New Roman"/>
              <a:cs typeface="Times New Roman"/>
            </a:endParaRPr>
          </a:p>
          <a:p>
            <a:pPr marL="342900"/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Entitled</a:t>
            </a:r>
            <a:r>
              <a:rPr lang="en-US" sz="28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give someone the right to                 receive or do something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5: JUSTIN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959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40" y="1467361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1. “</a:t>
            </a:r>
            <a:r>
              <a:rPr lang="en-US" sz="2800" b="1" dirty="0">
                <a:latin typeface="Times New Roman"/>
                <a:cs typeface="Times New Roman"/>
              </a:rPr>
              <a:t>But then in my annual checkup in October I flunked the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audiology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test.”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2. “</a:t>
            </a:r>
            <a:r>
              <a:rPr lang="en-US" sz="2800" b="1" dirty="0">
                <a:latin typeface="Times New Roman"/>
                <a:cs typeface="Times New Roman"/>
              </a:rPr>
              <a:t>All I saw were these tubes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jutting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out from either side of my </a:t>
            </a:r>
            <a:r>
              <a:rPr lang="en-US" sz="2800" b="1" dirty="0" smtClean="0">
                <a:latin typeface="Times New Roman"/>
                <a:cs typeface="Times New Roman"/>
              </a:rPr>
              <a:t>head.”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3. “</a:t>
            </a:r>
            <a:r>
              <a:rPr lang="en-US" sz="2800" b="1" dirty="0">
                <a:latin typeface="Times New Roman"/>
                <a:cs typeface="Times New Roman"/>
              </a:rPr>
              <a:t>‘That’s because you have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bionic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hearing now, </a:t>
            </a:r>
            <a:r>
              <a:rPr lang="en-US" sz="2800" b="1" dirty="0" smtClean="0">
                <a:latin typeface="Times New Roman"/>
                <a:cs typeface="Times New Roman"/>
              </a:rPr>
              <a:t>buddy.’”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4. “</a:t>
            </a:r>
            <a:r>
              <a:rPr lang="en-US" sz="2800" b="1" dirty="0">
                <a:latin typeface="Times New Roman"/>
                <a:cs typeface="Times New Roman"/>
              </a:rPr>
              <a:t>You’re moody and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taciturn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and </a:t>
            </a:r>
            <a:r>
              <a:rPr lang="en-US" sz="2800" b="1" dirty="0" smtClean="0">
                <a:latin typeface="Times New Roman"/>
                <a:cs typeface="Times New Roman"/>
              </a:rPr>
              <a:t>secretive.”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6: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749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439200" cy="466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Audiology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The branch of medicine or science dealing with the sense of hearing</a:t>
            </a:r>
          </a:p>
          <a:p>
            <a:pPr marL="342900"/>
            <a:endParaRPr lang="en-US" sz="27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Jutting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extend out, over, or beyond the main part of something</a:t>
            </a:r>
          </a:p>
          <a:p>
            <a:pPr marL="342900"/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Bionic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Having artificial body parts, especially electromechanical ones</a:t>
            </a:r>
          </a:p>
          <a:p>
            <a:pPr marL="342900"/>
            <a:endParaRPr lang="en-US" sz="2700" b="1" dirty="0">
              <a:latin typeface="Times New Roman"/>
              <a:cs typeface="Times New Roman"/>
            </a:endParaRPr>
          </a:p>
          <a:p>
            <a:pPr marL="342900"/>
            <a:r>
              <a:rPr lang="en-US" sz="27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Taciturn</a:t>
            </a:r>
            <a:r>
              <a:rPr lang="en-US" sz="2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person who is reserved or saying </a:t>
            </a:r>
          </a:p>
          <a:p>
            <a:pPr marL="342900"/>
            <a:r>
              <a:rPr lang="en-US" sz="2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very little</a:t>
            </a:r>
            <a:endParaRPr lang="en-US" sz="27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6: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69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67361"/>
            <a:ext cx="8001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5. “Mom’s lips were </a:t>
            </a:r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trembling.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6. “Mom was always forgetting her glasses, or her keys, or something or other.  She is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flaky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that </a:t>
            </a:r>
            <a:r>
              <a:rPr lang="en-US" sz="2800" b="1" dirty="0" smtClean="0">
                <a:latin typeface="Times New Roman"/>
                <a:cs typeface="Times New Roman"/>
              </a:rPr>
              <a:t>way.”</a:t>
            </a: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7. “‘It’s a standing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ovation</a:t>
            </a:r>
            <a:r>
              <a:rPr lang="en-US" sz="2800" b="1" dirty="0">
                <a:latin typeface="Times New Roman"/>
                <a:cs typeface="Times New Roman"/>
              </a:rPr>
              <a:t>,’ said mom, getting </a:t>
            </a:r>
            <a:r>
              <a:rPr lang="en-US" sz="2800" b="1" dirty="0" smtClean="0">
                <a:latin typeface="Times New Roman"/>
                <a:cs typeface="Times New Roman"/>
              </a:rPr>
              <a:t>up.”</a:t>
            </a:r>
            <a:endParaRPr lang="en-US" sz="2800" b="1" dirty="0">
              <a:latin typeface="Times New Roman"/>
              <a:cs typeface="Times New Roman"/>
            </a:endParaRPr>
          </a:p>
          <a:p>
            <a:endParaRPr lang="en-US" sz="2800" b="1" u="sng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8</a:t>
            </a:r>
            <a:r>
              <a:rPr lang="en-US" sz="2800" b="1" dirty="0">
                <a:latin typeface="Times New Roman"/>
                <a:cs typeface="Times New Roman"/>
              </a:rPr>
              <a:t>. “‘I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flubbed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 couple of lines,’ said Via, shaking her </a:t>
            </a:r>
            <a:r>
              <a:rPr lang="en-US" sz="2800" b="1" dirty="0" smtClean="0">
                <a:latin typeface="Times New Roman"/>
                <a:cs typeface="Times New Roman"/>
              </a:rPr>
              <a:t>head.”</a:t>
            </a:r>
            <a:endParaRPr lang="en-US" sz="2800" b="1" dirty="0">
              <a:latin typeface="Times New Roman"/>
              <a:cs typeface="Times New Roman"/>
            </a:endParaRPr>
          </a:p>
          <a:p>
            <a:endParaRPr lang="en-US" sz="24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6: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990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4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Trembling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shake involuntarily</a:t>
            </a:r>
          </a:p>
          <a:p>
            <a:pPr marL="342900"/>
            <a:endParaRPr lang="en-US" sz="30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Flaky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Undependable, odd, or eccentric 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Ovation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An enthusiastic show of appreciation by an audience, especially with applause</a:t>
            </a:r>
          </a:p>
          <a:p>
            <a:pPr marL="342900"/>
            <a:endParaRPr lang="en-US" sz="3000" b="1" dirty="0">
              <a:latin typeface="Times New Roman"/>
              <a:cs typeface="Times New Roman"/>
            </a:endParaRPr>
          </a:p>
          <a:p>
            <a:pPr marL="342900"/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Flubbed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mess something up or a thing badly done</a:t>
            </a:r>
            <a:endParaRPr lang="en-US" sz="30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6: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674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464" y="1561723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/>
                <a:cs typeface="Times New Roman"/>
              </a:rPr>
              <a:t>1. “</a:t>
            </a:r>
            <a:r>
              <a:rPr lang="en-US" sz="3000" b="1" dirty="0">
                <a:latin typeface="Times New Roman"/>
                <a:cs typeface="Times New Roman"/>
              </a:rPr>
              <a:t>It’s not that she was unstable or anything: just distant. 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Remote</a:t>
            </a:r>
            <a:r>
              <a:rPr lang="en-US" sz="3000" b="1" dirty="0">
                <a:latin typeface="Times New Roman"/>
                <a:cs typeface="Times New Roman"/>
              </a:rPr>
              <a:t>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  <a:endParaRPr lang="en-US" sz="3000" b="1" u="sng" dirty="0" smtClean="0">
              <a:latin typeface="Times New Roman"/>
              <a:cs typeface="Times New Roman"/>
            </a:endParaRP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2. “‘It’s just last-minute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jitters.</a:t>
            </a:r>
            <a:r>
              <a:rPr lang="en-US" sz="3000" b="1" dirty="0" smtClean="0">
                <a:latin typeface="Times New Roman"/>
                <a:cs typeface="Times New Roman"/>
              </a:rPr>
              <a:t>”  </a:t>
            </a:r>
            <a:endParaRPr lang="en-US" sz="3000" b="1" u="sng" dirty="0" smtClean="0">
              <a:latin typeface="Times New Roman"/>
              <a:cs typeface="Times New Roman"/>
            </a:endParaRPr>
          </a:p>
          <a:p>
            <a:endParaRPr lang="en-US" sz="3000" b="1" u="sng" dirty="0">
              <a:latin typeface="Times New Roman"/>
              <a:cs typeface="Times New Roman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3. “Davenport took a deep breath, like he was trying to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restrain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latin typeface="Times New Roman"/>
                <a:cs typeface="Times New Roman"/>
              </a:rPr>
              <a:t>himself.”</a:t>
            </a:r>
            <a:endParaRPr lang="en-US" sz="30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7: MIRANDA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271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591600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Remote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Distant or having little connection or relationship to </a:t>
            </a:r>
          </a:p>
          <a:p>
            <a:pPr marL="342900"/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Jitters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Feelings of extreme nervousness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Restrain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prevent from doing something</a:t>
            </a:r>
            <a:r>
              <a:rPr lang="en-US" sz="3300" b="1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To keep under control or within limits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7: MIRANDA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045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456" y="514707"/>
            <a:ext cx="8382000" cy="100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CONTEXT CLUES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592" y="1268760"/>
            <a:ext cx="7162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/>
                <a:cs typeface="Times New Roman"/>
              </a:rPr>
              <a:t>Unlike his quiet and low key family, Brad </a:t>
            </a:r>
            <a:r>
              <a:rPr lang="en-US" sz="4500" b="1" dirty="0" smtClean="0">
                <a:latin typeface="Times New Roman"/>
                <a:cs typeface="Times New Roman"/>
              </a:rPr>
              <a:t>is </a:t>
            </a:r>
            <a:r>
              <a:rPr lang="en-US" sz="4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dirty="0" smtClean="0">
                <a:latin typeface="Times New Roman"/>
                <a:cs typeface="Times New Roman"/>
              </a:rPr>
              <a:t>.</a:t>
            </a:r>
            <a:r>
              <a:rPr lang="en-US" sz="4500" b="1" dirty="0">
                <a:latin typeface="Times New Roman"/>
                <a:cs typeface="Times New Roman"/>
              </a:rPr>
              <a:t>	</a:t>
            </a:r>
            <a:endParaRPr lang="en-US" sz="4500" b="1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2780928"/>
            <a:ext cx="8066856" cy="3744416"/>
            <a:chOff x="609600" y="2780928"/>
            <a:chExt cx="8066856" cy="3744416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2780928"/>
              <a:ext cx="806685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Times New Roman"/>
                  <a:cs typeface="Times New Roman"/>
                </a:rPr>
                <a:t>If you read these words in a sentence, you might be able to determine the meaning based on context clues. In this sentence, </a:t>
              </a:r>
              <a:r>
                <a:rPr lang="en-US" sz="2700" b="1" dirty="0">
                  <a:latin typeface="Times New Roman"/>
                  <a:cs typeface="Times New Roman"/>
                </a:rPr>
                <a:t>the context—the words surrounding the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new vocabulary word</a:t>
              </a:r>
              <a:r>
                <a:rPr lang="en-US" sz="2700" b="1" dirty="0">
                  <a:latin typeface="Times New Roman"/>
                  <a:cs typeface="Times New Roman"/>
                </a:rPr>
                <a:t>—</a:t>
              </a:r>
              <a:r>
                <a:rPr lang="en-US" sz="2700" b="1" dirty="0" smtClean="0">
                  <a:latin typeface="Times New Roman"/>
                  <a:cs typeface="Times New Roman"/>
                </a:rPr>
                <a:t>provide </a:t>
              </a:r>
              <a:r>
                <a:rPr lang="en-US" sz="2700" b="1" dirty="0">
                  <a:latin typeface="Times New Roman"/>
                  <a:cs typeface="Times New Roman"/>
                </a:rPr>
                <a:t>clues to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help you determine garrulous means </a:t>
              </a:r>
              <a:r>
                <a:rPr lang="en-US" sz="2700" b="1" u="sng" dirty="0" smtClean="0">
                  <a:latin typeface="Times New Roman"/>
                  <a:cs typeface="Times New Roman"/>
                </a:rPr>
                <a:t>talkative.</a:t>
              </a:r>
              <a:endParaRPr lang="en-US" sz="2700" b="1" u="sng" dirty="0">
                <a:latin typeface="Times New Roman"/>
                <a:cs typeface="Times New Roman"/>
              </a:endParaRPr>
            </a:p>
          </p:txBody>
        </p:sp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696544"/>
              <a:ext cx="1828800" cy="1828800"/>
            </a:xfrm>
            <a:prstGeom prst="rect">
              <a:avLst/>
            </a:prstGeom>
          </p:spPr>
        </p:pic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4696544"/>
              <a:ext cx="1828800" cy="1828800"/>
            </a:xfrm>
            <a:prstGeom prst="rect">
              <a:avLst/>
            </a:prstGeom>
          </p:spPr>
        </p:pic>
        <p:pic>
          <p:nvPicPr>
            <p:cNvPr id="17" name="Picture 16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696544"/>
              <a:ext cx="1828800" cy="1828800"/>
            </a:xfrm>
            <a:prstGeom prst="rect">
              <a:avLst/>
            </a:prstGeom>
          </p:spPr>
        </p:pic>
        <p:pic>
          <p:nvPicPr>
            <p:cNvPr id="19" name="Picture 18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4696544"/>
              <a:ext cx="1828800" cy="18288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5" name="Rectangle 2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7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544593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/>
                <a:cs typeface="Times New Roman"/>
              </a:rPr>
              <a:t>4. “‘What?’ said David, who wasn’t too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swift.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  <a:endParaRPr lang="en-US" sz="3000" b="1" dirty="0">
              <a:latin typeface="Times New Roman"/>
              <a:cs typeface="Times New Roman"/>
            </a:endParaRPr>
          </a:p>
          <a:p>
            <a:endParaRPr lang="en-US" sz="3000" b="1" dirty="0" smtClean="0">
              <a:latin typeface="Times New Roman"/>
              <a:cs typeface="Times New Roman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5. “It was that crazy backstage theater </a:t>
            </a:r>
            <a:r>
              <a:rPr lang="en-US" sz="30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mayhem.</a:t>
            </a:r>
            <a:r>
              <a:rPr lang="en-US" sz="3000" b="1" dirty="0" smtClean="0">
                <a:latin typeface="Times New Roman"/>
                <a:cs typeface="Times New Roman"/>
              </a:rPr>
              <a:t>”</a:t>
            </a:r>
            <a:endParaRPr lang="en-US" sz="3000" b="1" dirty="0">
              <a:latin typeface="Times New Roman"/>
              <a:cs typeface="Times New Roman"/>
            </a:endParaRPr>
          </a:p>
          <a:p>
            <a:endParaRPr lang="en-US" sz="3000" b="1" dirty="0">
              <a:latin typeface="Times New Roman"/>
              <a:cs typeface="Times New Roman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6. “Sweaty actors stand </a:t>
            </a:r>
            <a:r>
              <a:rPr lang="en-US" sz="30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euphoric</a:t>
            </a:r>
            <a:r>
              <a:rPr lang="en-US" sz="30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while people come worship them for a few </a:t>
            </a:r>
            <a:r>
              <a:rPr lang="en-US" sz="3000" b="1" dirty="0" smtClean="0">
                <a:latin typeface="Times New Roman"/>
                <a:cs typeface="Times New Roman"/>
              </a:rPr>
              <a:t>seconds.” </a:t>
            </a:r>
            <a:endParaRPr lang="en-US" sz="3000" b="1" dirty="0">
              <a:latin typeface="Times New Roman"/>
              <a:cs typeface="Times New Roman"/>
            </a:endParaRPr>
          </a:p>
          <a:p>
            <a:endParaRPr lang="en-US" sz="24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7: MIRANDA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582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510620"/>
            <a:ext cx="85916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Swift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Moving or capable of moving at a quick speed</a:t>
            </a:r>
            <a:endParaRPr lang="en-US" sz="3500" b="1" dirty="0" smtClean="0">
              <a:latin typeface="Times New Roman"/>
              <a:cs typeface="Times New Roman"/>
            </a:endParaRPr>
          </a:p>
          <a:p>
            <a:pPr marL="342900"/>
            <a:endParaRPr lang="en-US" sz="35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Mayhem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Disorderly and chaotic</a:t>
            </a:r>
          </a:p>
          <a:p>
            <a:pPr marL="342900"/>
            <a:endParaRPr lang="en-US" sz="3500" b="1" dirty="0">
              <a:latin typeface="Times New Roman"/>
              <a:cs typeface="Times New Roman"/>
            </a:endParaRPr>
          </a:p>
          <a:p>
            <a:pPr marL="342900"/>
            <a:r>
              <a:rPr lang="en-US" sz="35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Euphoric </a:t>
            </a:r>
            <a:r>
              <a:rPr lang="en-US" sz="3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feeling of intense excitement and happiness</a:t>
            </a:r>
            <a:endParaRPr lang="en-US" sz="35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7: MIRANDA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48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67361"/>
            <a:ext cx="8382000" cy="441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 smtClean="0">
                <a:latin typeface="Times New Roman"/>
                <a:cs typeface="Times New Roman"/>
              </a:rPr>
              <a:t>1. “</a:t>
            </a:r>
            <a:r>
              <a:rPr lang="en-US" sz="2600" b="1" dirty="0">
                <a:latin typeface="Times New Roman"/>
                <a:cs typeface="Times New Roman"/>
              </a:rPr>
              <a:t>She would have read there a different </a:t>
            </a:r>
            <a:r>
              <a:rPr lang="en-US" sz="26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incantation.</a:t>
            </a:r>
            <a:r>
              <a:rPr lang="en-US" sz="2600" b="1" dirty="0" smtClean="0">
                <a:latin typeface="Times New Roman"/>
                <a:cs typeface="Times New Roman"/>
              </a:rPr>
              <a:t>” </a:t>
            </a:r>
          </a:p>
          <a:p>
            <a:pPr>
              <a:lnSpc>
                <a:spcPct val="130000"/>
              </a:lnSpc>
            </a:pPr>
            <a:endParaRPr lang="en-US" sz="2600" b="1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600" b="1" dirty="0" smtClean="0">
                <a:latin typeface="Times New Roman"/>
                <a:cs typeface="Times New Roman"/>
              </a:rPr>
              <a:t>2. “</a:t>
            </a:r>
            <a:r>
              <a:rPr lang="en-US" sz="2600" b="1" dirty="0">
                <a:latin typeface="Times New Roman"/>
                <a:cs typeface="Times New Roman"/>
              </a:rPr>
              <a:t>‘Amos, you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schmuck</a:t>
            </a:r>
            <a:r>
              <a:rPr lang="en-US" sz="2600" b="1" dirty="0">
                <a:latin typeface="Times New Roman"/>
                <a:cs typeface="Times New Roman"/>
              </a:rPr>
              <a:t>, he’s ten times bigger than </a:t>
            </a:r>
            <a:r>
              <a:rPr lang="en-US" sz="2600" b="1" dirty="0" smtClean="0">
                <a:latin typeface="Times New Roman"/>
                <a:cs typeface="Times New Roman"/>
              </a:rPr>
              <a:t>you.’”</a:t>
            </a:r>
            <a:endParaRPr lang="en-US" sz="2600" b="1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endParaRPr lang="en-US" sz="2600" b="1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600" b="1" dirty="0" smtClean="0">
                <a:latin typeface="Times New Roman"/>
                <a:cs typeface="Times New Roman"/>
              </a:rPr>
              <a:t>3</a:t>
            </a:r>
            <a:r>
              <a:rPr lang="en-US" sz="2600" b="1" dirty="0">
                <a:latin typeface="Times New Roman"/>
                <a:cs typeface="Times New Roman"/>
              </a:rPr>
              <a:t>. “There were lots of kids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milling</a:t>
            </a:r>
            <a:r>
              <a:rPr lang="en-US" sz="26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latin typeface="Times New Roman"/>
                <a:cs typeface="Times New Roman"/>
              </a:rPr>
              <a:t>around in this </a:t>
            </a:r>
            <a:r>
              <a:rPr lang="en-US" sz="2600" b="1" dirty="0" smtClean="0">
                <a:latin typeface="Times New Roman"/>
                <a:cs typeface="Times New Roman"/>
              </a:rPr>
              <a:t>area.”</a:t>
            </a:r>
            <a:endParaRPr lang="en-US" sz="2600" b="1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endParaRPr lang="en-US" sz="2600" b="1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600" b="1" dirty="0" smtClean="0">
                <a:latin typeface="Times New Roman"/>
                <a:cs typeface="Times New Roman"/>
              </a:rPr>
              <a:t>4</a:t>
            </a:r>
            <a:r>
              <a:rPr lang="en-US" sz="2600" b="1" dirty="0">
                <a:latin typeface="Times New Roman"/>
                <a:cs typeface="Times New Roman"/>
              </a:rPr>
              <a:t>. “‘Okay, jerks. Morons. </a:t>
            </a:r>
            <a:r>
              <a:rPr lang="en-US" sz="26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Imbeciles</a:t>
            </a:r>
            <a:r>
              <a:rPr lang="en-US" sz="2600" b="1" dirty="0">
                <a:latin typeface="Times New Roman"/>
                <a:cs typeface="Times New Roman"/>
              </a:rPr>
              <a:t>,’ she </a:t>
            </a:r>
            <a:r>
              <a:rPr lang="en-US" sz="2600" b="1" dirty="0" smtClean="0">
                <a:latin typeface="Times New Roman"/>
                <a:cs typeface="Times New Roman"/>
              </a:rPr>
              <a:t>said.”</a:t>
            </a:r>
            <a:endParaRPr lang="en-US" sz="2600" b="1" dirty="0">
              <a:latin typeface="Times New Roman"/>
              <a:cs typeface="Times New Roman"/>
            </a:endParaRPr>
          </a:p>
          <a:p>
            <a:endParaRPr lang="en-US" sz="2800" b="1" dirty="0">
              <a:latin typeface="Times New Roman"/>
              <a:cs typeface="Times New Roman"/>
            </a:endParaRPr>
          </a:p>
          <a:p>
            <a:endParaRPr lang="en-US" sz="24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8: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89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367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erry Cream Soda"/>
                <a:cs typeface="Cherry Cream Soda"/>
              </a:rPr>
              <a:t> </a:t>
            </a:r>
          </a:p>
          <a:p>
            <a:endParaRPr lang="en-US" dirty="0">
              <a:latin typeface="Cherry Cream So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00" y="1467361"/>
            <a:ext cx="8505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Incantation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series of words said as a magic spell or charm</a:t>
            </a:r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endParaRPr lang="en-US" sz="33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Schmuck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foolish person</a:t>
            </a: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Milling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To move around aimlessly in a group of people</a:t>
            </a:r>
            <a:endParaRPr lang="en-US" sz="33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/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r>
              <a:rPr lang="en-US" sz="33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Imbeciles</a:t>
            </a:r>
            <a:r>
              <a:rPr lang="en-US" sz="33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3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 stupid person </a:t>
            </a:r>
            <a:endParaRPr lang="en-US" sz="3300" b="1" dirty="0">
              <a:latin typeface="Times New Roman"/>
              <a:cs typeface="Times New Roman"/>
            </a:endParaRPr>
          </a:p>
          <a:p>
            <a:pPr marL="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8: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957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467361"/>
            <a:ext cx="8153400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5. “There was a big shift in the way things were…A 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seismic</a:t>
            </a:r>
            <a:r>
              <a:rPr lang="en-US" sz="2800" b="1" dirty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shift.”</a:t>
            </a:r>
          </a:p>
          <a:p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6. “‘Look at you looking so grown-up and </a:t>
            </a:r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spiffy.</a:t>
            </a:r>
            <a:r>
              <a:rPr lang="en-US" sz="2800" b="1" dirty="0" smtClean="0">
                <a:latin typeface="Times New Roman"/>
                <a:cs typeface="Times New Roman"/>
              </a:rPr>
              <a:t>”</a:t>
            </a:r>
          </a:p>
          <a:p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7. “It’s not like measuring how much you’ve grown in a year.  It’s not exactly </a:t>
            </a:r>
            <a:r>
              <a:rPr lang="en-US" sz="28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quantifiable.</a:t>
            </a:r>
            <a:r>
              <a:rPr lang="en-US" sz="2800" b="1" dirty="0" smtClean="0">
                <a:latin typeface="Times New Roman"/>
                <a:cs typeface="Times New Roman"/>
              </a:rPr>
              <a:t>” </a:t>
            </a:r>
          </a:p>
          <a:p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8. “I know I’m kind of infamous for my…um…</a:t>
            </a:r>
            <a:r>
              <a:rPr lang="en-US" sz="2800" b="1" u="sng" dirty="0">
                <a:solidFill>
                  <a:srgbClr val="A8184B"/>
                </a:solidFill>
                <a:latin typeface="Times New Roman"/>
                <a:cs typeface="Times New Roman"/>
              </a:rPr>
              <a:t>verbosity</a:t>
            </a:r>
            <a:r>
              <a:rPr lang="en-US" sz="2800" b="1" dirty="0">
                <a:latin typeface="Times New Roman"/>
                <a:cs typeface="Times New Roman"/>
              </a:rPr>
              <a:t>…</a:t>
            </a:r>
            <a:r>
              <a:rPr lang="en-US" sz="2800" b="1" dirty="0" smtClean="0">
                <a:latin typeface="Times New Roman"/>
                <a:cs typeface="Times New Roman"/>
              </a:rPr>
              <a:t>” </a:t>
            </a:r>
            <a:endParaRPr lang="en-US" sz="2800" b="1" dirty="0">
              <a:latin typeface="Times New Roman"/>
              <a:cs typeface="Times New Roman"/>
            </a:endParaRPr>
          </a:p>
          <a:p>
            <a:endParaRPr lang="en-US" sz="2400" b="1" u="sng" baseline="30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8: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007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400" y="1467361"/>
            <a:ext cx="843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Seismic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An enormous effect (like an earthquake)</a:t>
            </a:r>
            <a:endParaRPr lang="en-US" sz="2900" b="1" dirty="0" smtClean="0">
              <a:latin typeface="Times New Roman"/>
              <a:cs typeface="Times New Roman"/>
            </a:endParaRPr>
          </a:p>
          <a:p>
            <a:pPr marL="342900"/>
            <a:endParaRPr lang="en-US" sz="2900" b="1" dirty="0" smtClean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Spiffy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Smart looking in appearance</a:t>
            </a:r>
          </a:p>
          <a:p>
            <a:pPr marL="342900"/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Quantifiable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able to count or express the quantity of (amount of something)</a:t>
            </a:r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endParaRPr lang="en-US" sz="2900" b="1" u="sng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/>
            <a:r>
              <a:rPr lang="en-US" sz="2900" b="1" u="sng" dirty="0" smtClean="0">
                <a:solidFill>
                  <a:srgbClr val="A8184B"/>
                </a:solidFill>
                <a:latin typeface="Times New Roman"/>
                <a:cs typeface="Times New Roman"/>
              </a:rPr>
              <a:t>Verbosity</a:t>
            </a:r>
            <a:r>
              <a:rPr lang="en-US" sz="29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The quality of using more words than needed; wordiness</a:t>
            </a:r>
            <a:endParaRPr lang="en-US" sz="2900" b="1" dirty="0">
              <a:latin typeface="Times New Roman"/>
              <a:cs typeface="Times New Roman"/>
            </a:endParaRPr>
          </a:p>
          <a:p>
            <a:pPr marL="342900"/>
            <a:endParaRPr lang="en-US" sz="2300" b="1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13" name="Picture 12" descr="1363460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18" y="5355244"/>
            <a:ext cx="1013438" cy="9540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32656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PART 8: AUGUST</a:t>
            </a:r>
            <a:endParaRPr lang="en-US" sz="65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52534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917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04" tIns="31702" rIns="63404" bIns="3170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509" y="363682"/>
            <a:ext cx="8296507" cy="6182591"/>
          </a:xfrm>
          <a:prstGeom prst="rect">
            <a:avLst/>
          </a:prstGeom>
          <a:solidFill>
            <a:schemeClr val="bg1"/>
          </a:solidFill>
          <a:ln w="190500">
            <a:solidFill>
              <a:srgbClr val="F3C1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04" tIns="31702" rIns="63404" bIns="31702"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574796"/>
            <a:ext cx="1219200" cy="26161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061" y="581411"/>
            <a:ext cx="8229600" cy="255453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latin typeface="Times"/>
                <a:cs typeface="Times"/>
              </a:rPr>
              <a:t>The original purchaser of this document is granted permission to copy for teaching purposes only. If you are NOT the original purchaser,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please download the item from my store before making any copies.  Redistributing, editing, selling, or posting this item or any part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thereof on the Internet are strictly prohibited without first gaining permission from the author. Violations are subject to the penalties of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the Digital Millennium Copyright Act. Please contact me at </a:t>
            </a:r>
            <a:r>
              <a:rPr lang="en-US" sz="2000" b="1" u="sng" dirty="0">
                <a:latin typeface="Times"/>
                <a:cs typeface="Times"/>
                <a:hlinkClick r:id="rId3"/>
              </a:rPr>
              <a:t>prestoplans@gmail.com</a:t>
            </a:r>
            <a:r>
              <a:rPr lang="en-US" sz="2000" b="1" u="sng" dirty="0">
                <a:latin typeface="Times"/>
                <a:cs typeface="Times"/>
              </a:rPr>
              <a:t> </a:t>
            </a:r>
            <a:r>
              <a:rPr lang="en-US" sz="2000" b="1" dirty="0">
                <a:latin typeface="Times"/>
                <a:cs typeface="Times"/>
              </a:rPr>
              <a:t> if you wish you be granted special permission </a:t>
            </a:r>
          </a:p>
        </p:txBody>
      </p:sp>
      <p:pic>
        <p:nvPicPr>
          <p:cNvPr id="12" name="Picture 11" descr="logo2.fw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276600"/>
            <a:ext cx="2362200" cy="2246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444" y="5502296"/>
            <a:ext cx="8167157" cy="150810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can visit my store at </a:t>
            </a:r>
          </a:p>
          <a:p>
            <a:pPr algn="ctr"/>
            <a:r>
              <a:rPr lang="en-US" sz="2000" dirty="0">
                <a:latin typeface="Times"/>
                <a:cs typeface="Times"/>
                <a:hlinkClick r:id="rId4"/>
              </a:rPr>
              <a:t>http://www.teacherspayteachers.com/Store/Presto-Plans</a:t>
            </a:r>
            <a:endParaRPr lang="en-US" sz="2000" dirty="0">
              <a:latin typeface="Times"/>
              <a:cs typeface="Times"/>
            </a:endParaRPr>
          </a:p>
          <a:p>
            <a:pPr algn="ctr"/>
            <a:endParaRPr lang="en-US" sz="2400" dirty="0">
              <a:latin typeface="Cherry Cream Soda"/>
              <a:cs typeface="Cherry Cream Soda"/>
            </a:endParaRPr>
          </a:p>
          <a:p>
            <a:pPr algn="ctr"/>
            <a:r>
              <a:rPr lang="en-US" sz="2400" dirty="0">
                <a:latin typeface="Cherry Cream Soda"/>
                <a:cs typeface="Cherry Cream Sod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4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126485"/>
            <a:ext cx="8001000" cy="1517978"/>
            <a:chOff x="609600" y="1126485"/>
            <a:chExt cx="8001000" cy="1517978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1628800"/>
              <a:ext cx="800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/>
                  <a:cs typeface="Times New Roman"/>
                </a:rPr>
                <a:t>An author may give you examples to help you understand the meaning of an unknown word.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1126485"/>
              <a:ext cx="487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1. Using Examples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7464" y="2765246"/>
            <a:ext cx="8001000" cy="4048130"/>
            <a:chOff x="747464" y="2765246"/>
            <a:chExt cx="8001000" cy="4048130"/>
          </a:xfrm>
        </p:grpSpPr>
        <p:pic>
          <p:nvPicPr>
            <p:cNvPr id="22" name="Picture 21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4588526"/>
              <a:ext cx="3886200" cy="22248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464" y="2765246"/>
              <a:ext cx="8001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/>
                  <a:cs typeface="Times New Roman"/>
                </a:rPr>
                <a:t> “Suzanne had many </a:t>
              </a:r>
              <a:r>
                <a:rPr lang="en-US" sz="2800" b="1" dirty="0">
                  <a:solidFill>
                    <a:srgbClr val="A8184B"/>
                  </a:solidFill>
                  <a:latin typeface="Times New Roman"/>
                  <a:cs typeface="Times New Roman"/>
                </a:rPr>
                <a:t>ailments</a:t>
              </a:r>
              <a:r>
                <a:rPr lang="en-US" sz="2800" b="1" dirty="0">
                  <a:solidFill>
                    <a:srgbClr val="C10D21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b="1" dirty="0">
                  <a:latin typeface="Times New Roman"/>
                  <a:cs typeface="Times New Roman"/>
                </a:rPr>
                <a:t>including a rash, allergies, and a chronic headaches” . The examples—rash, allergies, headaches— help you figure out that the word ailment means “a minor illness.”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4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143000"/>
            <a:ext cx="8153400" cy="2378571"/>
            <a:chOff x="457200" y="1143000"/>
            <a:chExt cx="8153400" cy="2378571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1828800"/>
              <a:ext cx="81534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Times New Roman"/>
                  <a:cs typeface="Times New Roman"/>
                </a:rPr>
                <a:t>A context clue</a:t>
              </a:r>
              <a:r>
                <a:rPr lang="en-US" sz="2600" b="1" dirty="0" smtClean="0">
                  <a:latin typeface="Times New Roman"/>
                  <a:cs typeface="Times New Roman"/>
                </a:rPr>
                <a:t> can be in </a:t>
              </a:r>
              <a:r>
                <a:rPr lang="en-US" sz="2600" b="1" dirty="0">
                  <a:latin typeface="Times New Roman"/>
                  <a:cs typeface="Times New Roman"/>
                </a:rPr>
                <a:t>the form of a synonym: a word that means the same or almost the same as the unknown word. A synonym may appear anywhere in a passage to provide the same meaning as the unknown word</a:t>
              </a:r>
              <a:r>
                <a:rPr lang="en-US" sz="2600" b="1" dirty="0" smtClean="0"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11430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2. Using </a:t>
              </a:r>
              <a:r>
                <a:rPr lang="en-US" sz="3600" b="1" dirty="0">
                  <a:latin typeface="Times New Roman"/>
                  <a:cs typeface="Times New Roman"/>
                </a:rPr>
                <a:t>Synonyms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596823"/>
            <a:ext cx="8305800" cy="2713241"/>
            <a:chOff x="457200" y="3596823"/>
            <a:chExt cx="8305800" cy="2713241"/>
          </a:xfrm>
        </p:grpSpPr>
        <p:sp>
          <p:nvSpPr>
            <p:cNvPr id="13" name="TextBox 12"/>
            <p:cNvSpPr txBox="1"/>
            <p:nvPr/>
          </p:nvSpPr>
          <p:spPr>
            <a:xfrm>
              <a:off x="965448" y="4754468"/>
              <a:ext cx="4038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Times New Roman"/>
                  <a:cs typeface="Times New Roman"/>
                </a:rPr>
                <a:t>The </a:t>
              </a:r>
              <a:r>
                <a:rPr lang="en-US" sz="2700" b="1" dirty="0">
                  <a:latin typeface="Times New Roman"/>
                  <a:cs typeface="Times New Roman"/>
                </a:rPr>
                <a:t>synonym that helps you understand the word </a:t>
              </a:r>
              <a:r>
                <a:rPr lang="en-US" sz="2700" b="1" i="1" dirty="0">
                  <a:latin typeface="Times New Roman"/>
                  <a:cs typeface="Times New Roman"/>
                </a:rPr>
                <a:t>terminate is “end.”</a:t>
              </a:r>
              <a:endParaRPr lang="en-US" sz="2700" b="1" dirty="0">
                <a:latin typeface="Times New Roman"/>
                <a:cs typeface="Times New Roman"/>
              </a:endParaRPr>
            </a:p>
          </p:txBody>
        </p:sp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1416" y="4509120"/>
              <a:ext cx="1800944" cy="18009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7200" y="3596823"/>
              <a:ext cx="830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latin typeface="Times New Roman"/>
                  <a:cs typeface="Times New Roman"/>
                </a:rPr>
                <a:t>“My doctor said smoking could </a:t>
              </a:r>
              <a:r>
                <a:rPr lang="en-US" sz="2700" b="1" u="sng" dirty="0" smtClean="0">
                  <a:solidFill>
                    <a:srgbClr val="A8184B"/>
                  </a:solidFill>
                  <a:latin typeface="Times New Roman"/>
                  <a:cs typeface="Times New Roman"/>
                </a:rPr>
                <a:t>terminate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my life. But I told him, ‘Everybody’s life has to end some time.’ ” </a:t>
              </a:r>
            </a:p>
            <a:p>
              <a:endParaRPr lang="en-US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92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1143000"/>
            <a:ext cx="8153400" cy="2384143"/>
            <a:chOff x="395536" y="1143000"/>
            <a:chExt cx="8153400" cy="2384143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1772816"/>
              <a:ext cx="81534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Times New Roman"/>
                  <a:cs typeface="Times New Roman"/>
                </a:rPr>
                <a:t>An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antonym is a </a:t>
              </a:r>
              <a:r>
                <a:rPr lang="en-US" sz="2700" b="1" dirty="0">
                  <a:latin typeface="Times New Roman"/>
                  <a:cs typeface="Times New Roman"/>
                </a:rPr>
                <a:t>word that means the opposite of another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word. Antonyms as context clues </a:t>
              </a:r>
              <a:r>
                <a:rPr lang="en-US" sz="2700" b="1" dirty="0">
                  <a:latin typeface="Times New Roman"/>
                  <a:cs typeface="Times New Roman"/>
                </a:rPr>
                <a:t>are often signaled by words and phrases such as however, but, yet, on the other hand, and in contrast.</a:t>
              </a:r>
              <a:endParaRPr lang="en-US" sz="27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6400" y="1143000"/>
              <a:ext cx="5666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3. Using Antonyms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405880"/>
            <a:ext cx="8147248" cy="3047456"/>
            <a:chOff x="457200" y="3405880"/>
            <a:chExt cx="8147248" cy="3047456"/>
          </a:xfrm>
        </p:grpSpPr>
        <p:sp>
          <p:nvSpPr>
            <p:cNvPr id="20" name="TextBox 19"/>
            <p:cNvSpPr txBox="1"/>
            <p:nvPr/>
          </p:nvSpPr>
          <p:spPr>
            <a:xfrm>
              <a:off x="457200" y="3712964"/>
              <a:ext cx="688609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Times New Roman"/>
                  <a:cs typeface="Times New Roman"/>
                </a:rPr>
                <a:t>Many people have pointed out the harmful effects</a:t>
              </a:r>
              <a:r>
                <a:rPr lang="en-US" sz="2600" b="1" dirty="0" smtClean="0">
                  <a:latin typeface="Times New Roman"/>
                  <a:cs typeface="Times New Roman"/>
                </a:rPr>
                <a:t> that cell phones in school have had, </a:t>
              </a:r>
              <a:r>
                <a:rPr lang="en-US" sz="2600" b="1" dirty="0">
                  <a:latin typeface="Times New Roman"/>
                  <a:cs typeface="Times New Roman"/>
                </a:rPr>
                <a:t>yet there are many </a:t>
              </a:r>
              <a:r>
                <a:rPr lang="en-US" sz="2600" b="1" u="sng" dirty="0">
                  <a:solidFill>
                    <a:srgbClr val="A8184B"/>
                  </a:solidFill>
                  <a:latin typeface="Times New Roman"/>
                  <a:cs typeface="Times New Roman"/>
                </a:rPr>
                <a:t>salutary</a:t>
              </a:r>
              <a:r>
                <a:rPr lang="en-US" sz="2600" b="1" i="1" dirty="0">
                  <a:solidFill>
                    <a:srgbClr val="A8184B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600" b="1" dirty="0">
                  <a:latin typeface="Times New Roman"/>
                  <a:cs typeface="Times New Roman"/>
                </a:rPr>
                <a:t>effects as well</a:t>
              </a:r>
              <a:r>
                <a:rPr lang="en-US" sz="2600" b="1" dirty="0" smtClean="0">
                  <a:latin typeface="Times New Roman"/>
                  <a:cs typeface="Times New Roman"/>
                </a:rPr>
                <a:t>.</a:t>
              </a:r>
            </a:p>
            <a:p>
              <a:pPr algn="ctr"/>
              <a:endParaRPr lang="en-US" sz="2600" b="1" i="1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sz="2600" b="1" dirty="0" smtClean="0">
                  <a:latin typeface="Times New Roman"/>
                  <a:cs typeface="Times New Roman"/>
                </a:rPr>
                <a:t>Using the antonym context clue ‘harmful’, we can figure out that salutary means beneficial.</a:t>
              </a:r>
            </a:p>
          </p:txBody>
        </p:sp>
        <p:pic>
          <p:nvPicPr>
            <p:cNvPr id="21" name="Picture 20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95" y="3405880"/>
              <a:ext cx="1329453" cy="304745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4" name="Rectangle 2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1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8184B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8184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126485"/>
            <a:ext cx="8077200" cy="2328650"/>
            <a:chOff x="533400" y="1126485"/>
            <a:chExt cx="8077200" cy="2328650"/>
          </a:xfrm>
        </p:grpSpPr>
        <p:sp>
          <p:nvSpPr>
            <p:cNvPr id="12" name="TextBox 11"/>
            <p:cNvSpPr txBox="1"/>
            <p:nvPr/>
          </p:nvSpPr>
          <p:spPr>
            <a:xfrm>
              <a:off x="533400" y="1700808"/>
              <a:ext cx="8077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Times New Roman"/>
                  <a:cs typeface="Times New Roman"/>
                </a:rPr>
                <a:t>Sometimes it takes a bit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more </a:t>
              </a:r>
              <a:r>
                <a:rPr lang="en-US" sz="2700" b="1" dirty="0">
                  <a:latin typeface="Times New Roman"/>
                  <a:cs typeface="Times New Roman"/>
                </a:rPr>
                <a:t>work to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figure out </a:t>
              </a:r>
              <a:r>
                <a:rPr lang="en-US" sz="2700" b="1" dirty="0">
                  <a:latin typeface="Times New Roman"/>
                  <a:cs typeface="Times New Roman"/>
                </a:rPr>
                <a:t>the meaning of an unfamiliar word.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When this happens, you </a:t>
              </a:r>
              <a:r>
                <a:rPr lang="en-US" sz="2700" b="1" dirty="0">
                  <a:latin typeface="Times New Roman"/>
                  <a:cs typeface="Times New Roman"/>
                </a:rPr>
                <a:t>must draw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conclusions and ask questions about the </a:t>
              </a:r>
              <a:r>
                <a:rPr lang="en-US" sz="2700" b="1" dirty="0">
                  <a:latin typeface="Times New Roman"/>
                  <a:cs typeface="Times New Roman"/>
                </a:rPr>
                <a:t>information given with the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word.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126485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4. General Meaning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3573016"/>
            <a:ext cx="8302492" cy="3000821"/>
            <a:chOff x="533400" y="3573016"/>
            <a:chExt cx="8302492" cy="3000821"/>
          </a:xfrm>
        </p:grpSpPr>
        <p:sp>
          <p:nvSpPr>
            <p:cNvPr id="15" name="TextBox 14"/>
            <p:cNvSpPr txBox="1"/>
            <p:nvPr/>
          </p:nvSpPr>
          <p:spPr>
            <a:xfrm>
              <a:off x="533400" y="3573016"/>
              <a:ext cx="792480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latin typeface="Times New Roman"/>
                  <a:cs typeface="Times New Roman"/>
                </a:rPr>
                <a:t>An employee</a:t>
              </a:r>
              <a:r>
                <a:rPr lang="en-US" sz="2700" b="1" dirty="0">
                  <a:latin typeface="Times New Roman"/>
                  <a:cs typeface="Times New Roman"/>
                </a:rPr>
                <a:t>, </a:t>
              </a:r>
              <a:r>
                <a:rPr lang="en-US" sz="2700" b="1" u="sng" dirty="0">
                  <a:solidFill>
                    <a:srgbClr val="A8184B"/>
                  </a:solidFill>
                  <a:latin typeface="Times New Roman"/>
                  <a:cs typeface="Times New Roman"/>
                </a:rPr>
                <a:t>irate </a:t>
              </a:r>
              <a:r>
                <a:rPr lang="en-US" sz="2700" b="1" dirty="0">
                  <a:latin typeface="Times New Roman"/>
                  <a:cs typeface="Times New Roman"/>
                </a:rPr>
                <a:t>over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being fired</a:t>
              </a:r>
              <a:r>
                <a:rPr lang="en-US" sz="2700" b="1" dirty="0">
                  <a:latin typeface="Times New Roman"/>
                  <a:cs typeface="Times New Roman"/>
                </a:rPr>
                <a:t>,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stormed out of the office  pushing everyone in his way.</a:t>
              </a:r>
            </a:p>
            <a:p>
              <a:pPr algn="ctr">
                <a:lnSpc>
                  <a:spcPct val="80000"/>
                </a:lnSpc>
              </a:pPr>
              <a:endParaRPr lang="en-US" sz="2700" b="1" dirty="0" smtClean="0">
                <a:latin typeface="Times New Roman"/>
                <a:cs typeface="Times New Roman"/>
              </a:endParaRP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Using the information in this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sentence, we can assume the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man is angry – which is the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meaning of irate. </a:t>
              </a:r>
            </a:p>
          </p:txBody>
        </p:sp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4488149"/>
              <a:ext cx="4119876" cy="208568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3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721505"/>
            <a:ext cx="81534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ea typeface="Times New Roman"/>
                <a:cs typeface="Times New Roman"/>
              </a:rPr>
              <a:t>Use what you have learned about context clues to determine the meaning of the following new words.</a:t>
            </a:r>
          </a:p>
          <a:p>
            <a:r>
              <a:rPr lang="en-US" sz="2100" dirty="0">
                <a:latin typeface="Times New Roman"/>
                <a:ea typeface="Times New Roman"/>
              </a:rPr>
              <a:t> </a:t>
            </a:r>
            <a:endParaRPr lang="en-US" sz="2100" dirty="0" smtClean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</a:rPr>
              <a:t> </a:t>
            </a:r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rgbClr val="81C4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864533"/>
            <a:ext cx="8147551" cy="19561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8250" y="2460665"/>
            <a:ext cx="8153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dirty="0" smtClean="0">
                <a:solidFill>
                  <a:srgbClr val="A8184B"/>
                </a:solidFill>
                <a:latin typeface="Times New Roman"/>
                <a:ea typeface="Times New Roman"/>
                <a:cs typeface="Times New Roman"/>
              </a:rPr>
              <a:t>VOCABULARY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31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2855</Words>
  <Application>Microsoft Office PowerPoint</Application>
  <PresentationFormat>On-screen Show (4:3)</PresentationFormat>
  <Paragraphs>504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Cherry Cream Soda</vt:lpstr>
      <vt:lpstr>Times New Roman</vt:lpstr>
      <vt:lpstr>Times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Bonnie Collins</dc:creator>
  <cp:lastModifiedBy>Shawna Short</cp:lastModifiedBy>
  <cp:revision>149</cp:revision>
  <dcterms:created xsi:type="dcterms:W3CDTF">2014-05-26T13:28:34Z</dcterms:created>
  <dcterms:modified xsi:type="dcterms:W3CDTF">2017-08-28T21:06:11Z</dcterms:modified>
</cp:coreProperties>
</file>