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70" r:id="rId3"/>
    <p:sldId id="257" r:id="rId4"/>
    <p:sldId id="273" r:id="rId5"/>
    <p:sldId id="276" r:id="rId6"/>
    <p:sldId id="274" r:id="rId7"/>
    <p:sldId id="259" r:id="rId8"/>
    <p:sldId id="260" r:id="rId9"/>
    <p:sldId id="279" r:id="rId10"/>
    <p:sldId id="262" r:id="rId11"/>
    <p:sldId id="271" r:id="rId12"/>
    <p:sldId id="263" r:id="rId13"/>
    <p:sldId id="283" r:id="rId14"/>
    <p:sldId id="264" r:id="rId15"/>
    <p:sldId id="265" r:id="rId16"/>
    <p:sldId id="281" r:id="rId17"/>
    <p:sldId id="266" r:id="rId18"/>
    <p:sldId id="277" r:id="rId19"/>
    <p:sldId id="282" r:id="rId20"/>
    <p:sldId id="275"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dirty="0"/>
          </a:p>
        </p:txBody>
      </p:sp>
      <p:sp>
        <p:nvSpPr>
          <p:cNvPr id="2765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2765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2765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55CDBC90-BC43-4C10-8194-3E1EE164E582}" type="slidenum">
              <a:rPr lang="en-US"/>
              <a:pPr>
                <a:defRPr/>
              </a:pPr>
              <a:t>‹#›</a:t>
            </a:fld>
            <a:endParaRPr lang="en-US" dirty="0"/>
          </a:p>
        </p:txBody>
      </p:sp>
    </p:spTree>
    <p:extLst>
      <p:ext uri="{BB962C8B-B14F-4D97-AF65-F5344CB8AC3E}">
        <p14:creationId xmlns:p14="http://schemas.microsoft.com/office/powerpoint/2010/main" val="825480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smtClean="0"/>
            </a:lvl1pPr>
          </a:lstStyle>
          <a:p>
            <a:pPr>
              <a:defRPr/>
            </a:pPr>
            <a:fld id="{AA5B450F-E53A-4454-BA33-3FC99DAF5A25}" type="datetimeFigureOut">
              <a:rPr lang="en-US"/>
              <a:pPr>
                <a:defRPr/>
              </a:pPr>
              <a:t>2/19/2019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smtClean="0"/>
            </a:lvl1pPr>
          </a:lstStyle>
          <a:p>
            <a:pPr>
              <a:defRPr/>
            </a:pPr>
            <a:fld id="{171EAB18-4C05-4E22-85F4-5B8583169E95}" type="slidenum">
              <a:rPr lang="en-US"/>
              <a:pPr>
                <a:defRPr/>
              </a:pPr>
              <a:t>‹#›</a:t>
            </a:fld>
            <a:endParaRPr lang="en-US" dirty="0"/>
          </a:p>
        </p:txBody>
      </p:sp>
    </p:spTree>
    <p:extLst>
      <p:ext uri="{BB962C8B-B14F-4D97-AF65-F5344CB8AC3E}">
        <p14:creationId xmlns:p14="http://schemas.microsoft.com/office/powerpoint/2010/main" val="27241874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03A1AE-A43B-4A09-9DBC-82F962EED66B}" type="slidenum">
              <a:rPr lang="en-US"/>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930775"/>
            <a:ext cx="7772400" cy="784225"/>
          </a:xfrm>
        </p:spPr>
        <p:txBody>
          <a:bodyPr/>
          <a:lstStyle>
            <a:lvl1pPr algn="ctr">
              <a:defRPr/>
            </a:lvl1pPr>
          </a:lstStyle>
          <a:p>
            <a:r>
              <a:rPr lang="en-US"/>
              <a:t>Click to edit Master title style</a:t>
            </a:r>
          </a:p>
        </p:txBody>
      </p:sp>
      <p:sp>
        <p:nvSpPr>
          <p:cNvPr id="3075" name="Rectangle 3"/>
          <p:cNvSpPr>
            <a:spLocks noGrp="1" noChangeArrowheads="1"/>
          </p:cNvSpPr>
          <p:nvPr>
            <p:ph type="subTitle" idx="1"/>
          </p:nvPr>
        </p:nvSpPr>
        <p:spPr>
          <a:xfrm>
            <a:off x="1371600" y="5715000"/>
            <a:ext cx="6400800" cy="609600"/>
          </a:xfrm>
        </p:spPr>
        <p:txBody>
          <a:bodyPr/>
          <a:lstStyle>
            <a:lvl1pPr marL="0" indent="0" algn="ctr">
              <a:buFontTx/>
              <a:buNone/>
              <a:defRPr>
                <a:solidFill>
                  <a:schemeClr val="bg1"/>
                </a:solidFill>
              </a:defRPr>
            </a:lvl1pPr>
          </a:lstStyle>
          <a:p>
            <a:r>
              <a:rPr lang="en-US"/>
              <a:t>Click to edit Master subtitle style</a:t>
            </a:r>
          </a:p>
        </p:txBody>
      </p:sp>
      <p:sp>
        <p:nvSpPr>
          <p:cNvPr id="4" name="Rectangle 4"/>
          <p:cNvSpPr>
            <a:spLocks noGrp="1" noChangeArrowheads="1"/>
          </p:cNvSpPr>
          <p:nvPr>
            <p:ph type="dt" sz="half" idx="10"/>
          </p:nvPr>
        </p:nvSpPr>
        <p:spPr>
          <a:xfrm>
            <a:off x="457200" y="6305550"/>
            <a:ext cx="2133600" cy="476250"/>
          </a:xfrm>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305550"/>
            <a:ext cx="2895600" cy="476250"/>
          </a:xfrm>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305550"/>
            <a:ext cx="2133600" cy="476250"/>
          </a:xfrm>
        </p:spPr>
        <p:txBody>
          <a:bodyPr/>
          <a:lstStyle>
            <a:lvl1pPr>
              <a:defRPr/>
            </a:lvl1pPr>
          </a:lstStyle>
          <a:p>
            <a:pPr>
              <a:defRPr/>
            </a:pPr>
            <a:fld id="{AC898EE9-A670-47E5-B41C-B4AE2A85B83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95B6F0-9BAF-4188-ABA4-3906B903A8A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274638"/>
            <a:ext cx="1771650" cy="5745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274638"/>
            <a:ext cx="5162550" cy="5745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AF4F133-0725-462B-A47F-C3B6A63A62F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E58826-40D8-499E-B26E-7D697A2D6BD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1AD1AF8-4152-49D5-9A21-511246BC2E3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493838"/>
            <a:ext cx="34290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493838"/>
            <a:ext cx="34290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84DD184-3CAB-41FD-A58E-E72C17B4208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819665F-62A3-4916-AA2E-4C3F026CECA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6563877-97E9-4F25-AE2D-9CFAD6665E3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6AC3111-3B6D-4DFA-89DD-3BA7136B4C0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F501F0-81AD-491F-9BAE-39BFFB9562A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3ACA5B5-B71C-4A24-92EB-FB39B15F6DC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274638"/>
            <a:ext cx="70866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76400" y="1493838"/>
            <a:ext cx="70104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86F0287-0EAD-4609-9FA9-36ABB934783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cs typeface="Arial" charset="0"/>
        </a:defRPr>
      </a:lvl2pPr>
      <a:lvl3pPr algn="l" rtl="0" eaLnBrk="0" fontAlgn="base" hangingPunct="0">
        <a:spcBef>
          <a:spcPct val="0"/>
        </a:spcBef>
        <a:spcAft>
          <a:spcPct val="0"/>
        </a:spcAft>
        <a:defRPr sz="3600">
          <a:solidFill>
            <a:schemeClr val="bg1"/>
          </a:solidFill>
          <a:latin typeface="Arial" charset="0"/>
          <a:cs typeface="Arial" charset="0"/>
        </a:defRPr>
      </a:lvl3pPr>
      <a:lvl4pPr algn="l" rtl="0" eaLnBrk="0" fontAlgn="base" hangingPunct="0">
        <a:spcBef>
          <a:spcPct val="0"/>
        </a:spcBef>
        <a:spcAft>
          <a:spcPct val="0"/>
        </a:spcAft>
        <a:defRPr sz="3600">
          <a:solidFill>
            <a:schemeClr val="bg1"/>
          </a:solidFill>
          <a:latin typeface="Arial" charset="0"/>
          <a:cs typeface="Arial" charset="0"/>
        </a:defRPr>
      </a:lvl4pPr>
      <a:lvl5pPr algn="l" rtl="0" eaLnBrk="0" fontAlgn="base" hangingPunct="0">
        <a:spcBef>
          <a:spcPct val="0"/>
        </a:spcBef>
        <a:spcAft>
          <a:spcPct val="0"/>
        </a:spcAft>
        <a:defRPr sz="3600">
          <a:solidFill>
            <a:schemeClr val="bg1"/>
          </a:solidFill>
          <a:latin typeface="Arial" charset="0"/>
          <a:cs typeface="Arial" charset="0"/>
        </a:defRPr>
      </a:lvl5pPr>
      <a:lvl6pPr marL="457200" algn="l" rtl="0" fontAlgn="base">
        <a:spcBef>
          <a:spcPct val="0"/>
        </a:spcBef>
        <a:spcAft>
          <a:spcPct val="0"/>
        </a:spcAft>
        <a:defRPr sz="3600">
          <a:solidFill>
            <a:schemeClr val="bg1"/>
          </a:solidFill>
          <a:latin typeface="Arial" charset="0"/>
          <a:cs typeface="Arial" charset="0"/>
        </a:defRPr>
      </a:lvl6pPr>
      <a:lvl7pPr marL="914400" algn="l" rtl="0" fontAlgn="base">
        <a:spcBef>
          <a:spcPct val="0"/>
        </a:spcBef>
        <a:spcAft>
          <a:spcPct val="0"/>
        </a:spcAft>
        <a:defRPr sz="3600">
          <a:solidFill>
            <a:schemeClr val="bg1"/>
          </a:solidFill>
          <a:latin typeface="Arial" charset="0"/>
          <a:cs typeface="Arial" charset="0"/>
        </a:defRPr>
      </a:lvl7pPr>
      <a:lvl8pPr marL="1371600" algn="l" rtl="0" fontAlgn="base">
        <a:spcBef>
          <a:spcPct val="0"/>
        </a:spcBef>
        <a:spcAft>
          <a:spcPct val="0"/>
        </a:spcAft>
        <a:defRPr sz="3600">
          <a:solidFill>
            <a:schemeClr val="bg1"/>
          </a:solidFill>
          <a:latin typeface="Arial" charset="0"/>
          <a:cs typeface="Arial" charset="0"/>
        </a:defRPr>
      </a:lvl8pPr>
      <a:lvl9pPr marL="1828800" algn="l" rtl="0" fontAlgn="base">
        <a:spcBef>
          <a:spcPct val="0"/>
        </a:spcBef>
        <a:spcAft>
          <a:spcPct val="0"/>
        </a:spcAft>
        <a:defRPr sz="36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a:solidFill>
            <a:schemeClr val="tx1"/>
          </a:solidFill>
          <a:latin typeface="+mn-lt"/>
          <a:cs typeface="+mn-cs"/>
        </a:defRPr>
      </a:lvl3pPr>
      <a:lvl4pPr marL="1600200" indent="-228600" algn="l" rtl="0" eaLnBrk="0" fontAlgn="base" hangingPunct="0">
        <a:spcBef>
          <a:spcPct val="20000"/>
        </a:spcBef>
        <a:spcAft>
          <a:spcPct val="0"/>
        </a:spcAft>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16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5800" y="5029200"/>
            <a:ext cx="7772400" cy="685800"/>
          </a:xfrm>
        </p:spPr>
        <p:txBody>
          <a:bodyPr/>
          <a:lstStyle/>
          <a:p>
            <a:pPr eaLnBrk="1" hangingPunct="1"/>
            <a:r>
              <a:rPr lang="en-US" dirty="0" smtClean="0"/>
              <a:t>Houston County High School</a:t>
            </a:r>
          </a:p>
        </p:txBody>
      </p:sp>
      <p:sp>
        <p:nvSpPr>
          <p:cNvPr id="15362" name="Rectangle 3"/>
          <p:cNvSpPr>
            <a:spLocks noGrp="1" noChangeArrowheads="1"/>
          </p:cNvSpPr>
          <p:nvPr>
            <p:ph type="subTitle" idx="1"/>
          </p:nvPr>
        </p:nvSpPr>
        <p:spPr>
          <a:xfrm>
            <a:off x="1371600" y="5715000"/>
            <a:ext cx="6400800" cy="990600"/>
          </a:xfrm>
        </p:spPr>
        <p:txBody>
          <a:bodyPr/>
          <a:lstStyle/>
          <a:p>
            <a:pPr eaLnBrk="1" hangingPunct="1"/>
            <a:r>
              <a:rPr lang="en-US" dirty="0" smtClean="0"/>
              <a:t>Class of 2020</a:t>
            </a:r>
          </a:p>
          <a:p>
            <a:pPr eaLnBrk="1" hangingPunct="1"/>
            <a:r>
              <a:rPr lang="en-US" dirty="0" smtClean="0"/>
              <a:t>Registration Advisement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524000" y="152400"/>
            <a:ext cx="7467600" cy="1219200"/>
          </a:xfrm>
        </p:spPr>
        <p:txBody>
          <a:bodyPr/>
          <a:lstStyle/>
          <a:p>
            <a:pPr algn="ctr" eaLnBrk="1" hangingPunct="1"/>
            <a:r>
              <a:rPr lang="en-US" b="1" dirty="0" smtClean="0"/>
              <a:t>Course Selection: Social Studies</a:t>
            </a:r>
          </a:p>
        </p:txBody>
      </p:sp>
      <p:sp>
        <p:nvSpPr>
          <p:cNvPr id="23554" name="Rectangle 3"/>
          <p:cNvSpPr>
            <a:spLocks noGrp="1" noChangeArrowheads="1"/>
          </p:cNvSpPr>
          <p:nvPr>
            <p:ph type="body" idx="1"/>
          </p:nvPr>
        </p:nvSpPr>
        <p:spPr>
          <a:xfrm>
            <a:off x="1447800" y="1143000"/>
            <a:ext cx="7543800" cy="5257800"/>
          </a:xfrm>
        </p:spPr>
        <p:txBody>
          <a:bodyPr/>
          <a:lstStyle/>
          <a:p>
            <a:pPr eaLnBrk="1" hangingPunct="1"/>
            <a:r>
              <a:rPr lang="en-US" b="1" dirty="0" smtClean="0"/>
              <a:t>You are required to complete 3 units of Social Studies to include American Govt. (Civics), World History, US History, and Economics.</a:t>
            </a:r>
          </a:p>
          <a:p>
            <a:pPr eaLnBrk="1" hangingPunct="1"/>
            <a:r>
              <a:rPr lang="en-US" b="1" dirty="0" smtClean="0"/>
              <a:t>If you are currently in US History, you will circle Economics/Sociology or AP Microeconomics as your next course, based on your teacher’s recommendation.</a:t>
            </a:r>
          </a:p>
          <a:p>
            <a:pPr eaLnBrk="1" hangingPunct="1"/>
            <a:r>
              <a:rPr lang="en-US" b="1" dirty="0" smtClean="0"/>
              <a:t>If you would like to take AP Psychology or AP Government, you will circle it as a Social Studies elective.  These courses are core classes and will count towards your HOPE GPA.</a:t>
            </a:r>
          </a:p>
          <a:p>
            <a:pPr eaLnBrk="1" hangingPunct="1"/>
            <a:r>
              <a:rPr lang="en-US" b="1" dirty="0" smtClean="0"/>
              <a:t>If you are </a:t>
            </a:r>
            <a:r>
              <a:rPr lang="en-US" b="1" u="sng" dirty="0" smtClean="0"/>
              <a:t>approved</a:t>
            </a:r>
            <a:r>
              <a:rPr lang="en-US" b="1" dirty="0" smtClean="0"/>
              <a:t> to take your Social Studies at a college, you will circle Dual Enrollment Social Studies.</a:t>
            </a:r>
          </a:p>
          <a:p>
            <a:pPr eaLnBrk="1" hangingPunct="1"/>
            <a:endParaRPr lang="en-US"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600200" y="274638"/>
            <a:ext cx="7315200" cy="1173162"/>
          </a:xfrm>
        </p:spPr>
        <p:txBody>
          <a:bodyPr/>
          <a:lstStyle/>
          <a:p>
            <a:pPr eaLnBrk="1" hangingPunct="1"/>
            <a:r>
              <a:rPr lang="en-US" b="1" dirty="0" smtClean="0"/>
              <a:t>Course Selection: Science </a:t>
            </a:r>
          </a:p>
        </p:txBody>
      </p:sp>
      <p:sp>
        <p:nvSpPr>
          <p:cNvPr id="25602" name="Rectangle 3"/>
          <p:cNvSpPr>
            <a:spLocks noGrp="1" noChangeArrowheads="1"/>
          </p:cNvSpPr>
          <p:nvPr>
            <p:ph type="body" idx="1"/>
          </p:nvPr>
        </p:nvSpPr>
        <p:spPr>
          <a:xfrm>
            <a:off x="1524000" y="1676400"/>
            <a:ext cx="7391400" cy="5029200"/>
          </a:xfrm>
        </p:spPr>
        <p:txBody>
          <a:bodyPr/>
          <a:lstStyle/>
          <a:p>
            <a:pPr eaLnBrk="1" hangingPunct="1">
              <a:lnSpc>
                <a:spcPct val="90000"/>
              </a:lnSpc>
            </a:pPr>
            <a:r>
              <a:rPr lang="en-US" sz="2800" b="1" dirty="0" smtClean="0"/>
              <a:t>You </a:t>
            </a:r>
            <a:r>
              <a:rPr lang="en-US" sz="3200" b="1" dirty="0" smtClean="0"/>
              <a:t>MUST</a:t>
            </a:r>
            <a:r>
              <a:rPr lang="en-US" sz="2800" b="1" dirty="0" smtClean="0"/>
              <a:t> have the following science courses in order to graduate:  </a:t>
            </a:r>
          </a:p>
          <a:p>
            <a:pPr marL="914400" lvl="2" indent="0" eaLnBrk="1" hangingPunct="1">
              <a:lnSpc>
                <a:spcPct val="90000"/>
              </a:lnSpc>
              <a:buNone/>
            </a:pPr>
            <a:endParaRPr lang="en-US" sz="2800" b="1" dirty="0" smtClean="0"/>
          </a:p>
          <a:p>
            <a:pPr lvl="2" eaLnBrk="1" hangingPunct="1">
              <a:lnSpc>
                <a:spcPct val="90000"/>
              </a:lnSpc>
            </a:pPr>
            <a:r>
              <a:rPr lang="en-US" sz="2800" b="1" dirty="0" smtClean="0"/>
              <a:t>Biology</a:t>
            </a:r>
          </a:p>
          <a:p>
            <a:pPr lvl="2" eaLnBrk="1" hangingPunct="1">
              <a:lnSpc>
                <a:spcPct val="90000"/>
              </a:lnSpc>
            </a:pPr>
            <a:r>
              <a:rPr lang="en-US" sz="2800" b="1" dirty="0" smtClean="0"/>
              <a:t>Physical Science </a:t>
            </a:r>
            <a:r>
              <a:rPr lang="en-US" sz="2800" b="1" u="sng" dirty="0" smtClean="0">
                <a:solidFill>
                  <a:srgbClr val="FF0000"/>
                </a:solidFill>
              </a:rPr>
              <a:t>OR</a:t>
            </a:r>
            <a:r>
              <a:rPr lang="en-US" sz="2800" b="1" dirty="0" smtClean="0"/>
              <a:t> Physics</a:t>
            </a:r>
          </a:p>
          <a:p>
            <a:pPr lvl="2" eaLnBrk="1" hangingPunct="1">
              <a:lnSpc>
                <a:spcPct val="90000"/>
              </a:lnSpc>
            </a:pPr>
            <a:r>
              <a:rPr lang="en-US" sz="2800" b="1" dirty="0" smtClean="0"/>
              <a:t>Chemistry </a:t>
            </a:r>
            <a:r>
              <a:rPr lang="en-US" sz="2800" b="1" u="sng" dirty="0" smtClean="0">
                <a:solidFill>
                  <a:srgbClr val="FF0000"/>
                </a:solidFill>
              </a:rPr>
              <a:t>OR</a:t>
            </a:r>
            <a:r>
              <a:rPr lang="en-US" sz="2800" b="1" dirty="0" smtClean="0"/>
              <a:t> Environmental Science</a:t>
            </a:r>
          </a:p>
          <a:p>
            <a:pPr lvl="2" eaLnBrk="1" hangingPunct="1">
              <a:lnSpc>
                <a:spcPct val="90000"/>
              </a:lnSpc>
            </a:pPr>
            <a:r>
              <a:rPr lang="en-US" sz="2800" b="1" dirty="0" smtClean="0"/>
              <a:t>A 4</a:t>
            </a:r>
            <a:r>
              <a:rPr lang="en-US" sz="2800" b="1" baseline="30000" dirty="0" smtClean="0"/>
              <a:t>th</a:t>
            </a:r>
            <a:r>
              <a:rPr lang="en-US" sz="2800" b="1" dirty="0" smtClean="0"/>
              <a:t> Science of your choice</a:t>
            </a: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676400" y="76200"/>
            <a:ext cx="7086600" cy="1219200"/>
          </a:xfrm>
        </p:spPr>
        <p:txBody>
          <a:bodyPr/>
          <a:lstStyle/>
          <a:p>
            <a:pPr algn="ctr" eaLnBrk="1" hangingPunct="1"/>
            <a:r>
              <a:rPr lang="en-US" sz="4000" b="1" dirty="0" smtClean="0"/>
              <a:t>Course Selection: Science </a:t>
            </a:r>
          </a:p>
        </p:txBody>
      </p:sp>
      <p:sp>
        <p:nvSpPr>
          <p:cNvPr id="24578" name="Rectangle 3"/>
          <p:cNvSpPr>
            <a:spLocks noGrp="1" noChangeArrowheads="1"/>
          </p:cNvSpPr>
          <p:nvPr>
            <p:ph type="body" idx="1"/>
          </p:nvPr>
        </p:nvSpPr>
        <p:spPr>
          <a:xfrm>
            <a:off x="1447800" y="1066800"/>
            <a:ext cx="7543800" cy="5257800"/>
          </a:xfrm>
        </p:spPr>
        <p:txBody>
          <a:bodyPr/>
          <a:lstStyle/>
          <a:p>
            <a:pPr eaLnBrk="1" hangingPunct="1">
              <a:lnSpc>
                <a:spcPct val="90000"/>
              </a:lnSpc>
            </a:pPr>
            <a:r>
              <a:rPr lang="en-US" sz="2300" b="1" dirty="0" smtClean="0"/>
              <a:t>You are required to complete 4 units of Science.</a:t>
            </a:r>
            <a:r>
              <a:rPr lang="en-US" sz="2300" dirty="0" smtClean="0"/>
              <a:t> </a:t>
            </a:r>
            <a:endParaRPr lang="en-US" sz="2300" b="1" dirty="0" smtClean="0"/>
          </a:p>
          <a:p>
            <a:pPr eaLnBrk="1" hangingPunct="1">
              <a:lnSpc>
                <a:spcPct val="90000"/>
              </a:lnSpc>
            </a:pPr>
            <a:r>
              <a:rPr lang="en-US" sz="2300" b="1" dirty="0" smtClean="0"/>
              <a:t>After your required sciences (Biology, Physical Science or Physics, Chemistry or Environmental Science), your 4</a:t>
            </a:r>
            <a:r>
              <a:rPr lang="en-US" sz="2300" b="1" baseline="30000" dirty="0" smtClean="0"/>
              <a:t>th</a:t>
            </a:r>
            <a:r>
              <a:rPr lang="en-US" sz="2300" b="1" dirty="0" smtClean="0"/>
              <a:t> science will be based on your current science teacher’s recommendation.</a:t>
            </a:r>
          </a:p>
          <a:p>
            <a:pPr eaLnBrk="1" hangingPunct="1">
              <a:lnSpc>
                <a:spcPct val="90000"/>
              </a:lnSpc>
            </a:pPr>
            <a:r>
              <a:rPr lang="en-US" sz="2300" b="1" dirty="0" smtClean="0"/>
              <a:t>Possible sciences you will circle include Chemistry, Environmental Science, CTAE Science, Anatomy, Physics, AP Environmental Science, AP Biology, AP Chemistry, or AP Physics 1, </a:t>
            </a:r>
            <a:r>
              <a:rPr lang="en-US" sz="2300" b="1" dirty="0"/>
              <a:t>based </a:t>
            </a:r>
            <a:r>
              <a:rPr lang="en-US" sz="2300" b="1" dirty="0" smtClean="0"/>
              <a:t>on your teacher’s recommendation.</a:t>
            </a:r>
          </a:p>
          <a:p>
            <a:pPr eaLnBrk="1" hangingPunct="1">
              <a:lnSpc>
                <a:spcPct val="90000"/>
              </a:lnSpc>
            </a:pPr>
            <a:r>
              <a:rPr lang="en-US" sz="2300" b="1" dirty="0" smtClean="0"/>
              <a:t>If you choose to take Anatomy, you will </a:t>
            </a:r>
            <a:r>
              <a:rPr lang="en-US" sz="2300" b="1" u="sng" dirty="0" smtClean="0"/>
              <a:t>not</a:t>
            </a:r>
            <a:r>
              <a:rPr lang="en-US" sz="2300" b="1" dirty="0" smtClean="0"/>
              <a:t> be able to register for an additional science course.</a:t>
            </a:r>
          </a:p>
          <a:p>
            <a:pPr eaLnBrk="1" hangingPunct="1"/>
            <a:r>
              <a:rPr lang="en-US" sz="2300" b="1" dirty="0" smtClean="0"/>
              <a:t>If </a:t>
            </a:r>
            <a:r>
              <a:rPr lang="en-US" sz="2300" b="1" dirty="0"/>
              <a:t>you are approved to take your </a:t>
            </a:r>
            <a:r>
              <a:rPr lang="en-US" sz="2300" b="1" dirty="0" smtClean="0"/>
              <a:t>Science </a:t>
            </a:r>
            <a:r>
              <a:rPr lang="en-US" sz="2300" b="1" dirty="0"/>
              <a:t>at a college, you will circle </a:t>
            </a:r>
            <a:r>
              <a:rPr lang="en-US" sz="2300" b="1" dirty="0" smtClean="0"/>
              <a:t>Dual Enrollment Science.</a:t>
            </a:r>
          </a:p>
          <a:p>
            <a:pPr eaLnBrk="1" hangingPunct="1"/>
            <a:endParaRPr lang="en-US" b="1" dirty="0"/>
          </a:p>
          <a:p>
            <a:pPr eaLnBrk="1" hangingPunct="1">
              <a:lnSpc>
                <a:spcPct val="90000"/>
              </a:lnSpc>
            </a:pPr>
            <a:endParaRPr lang="en-US"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524000" y="228600"/>
            <a:ext cx="7391400" cy="1295400"/>
          </a:xfrm>
        </p:spPr>
        <p:txBody>
          <a:bodyPr/>
          <a:lstStyle/>
          <a:p>
            <a:pPr algn="ctr" eaLnBrk="1" hangingPunct="1"/>
            <a:r>
              <a:rPr lang="en-US" sz="3200" b="1" dirty="0" smtClean="0"/>
              <a:t>Course Selection: Foreign Language</a:t>
            </a:r>
          </a:p>
        </p:txBody>
      </p:sp>
      <p:sp>
        <p:nvSpPr>
          <p:cNvPr id="26626" name="Rectangle 3"/>
          <p:cNvSpPr>
            <a:spLocks noGrp="1" noChangeArrowheads="1"/>
          </p:cNvSpPr>
          <p:nvPr>
            <p:ph type="body" idx="1"/>
          </p:nvPr>
        </p:nvSpPr>
        <p:spPr>
          <a:xfrm>
            <a:off x="1524000" y="1295400"/>
            <a:ext cx="7543800" cy="4876800"/>
          </a:xfrm>
        </p:spPr>
        <p:txBody>
          <a:bodyPr/>
          <a:lstStyle/>
          <a:p>
            <a:pPr eaLnBrk="1" hangingPunct="1">
              <a:lnSpc>
                <a:spcPct val="90000"/>
              </a:lnSpc>
            </a:pPr>
            <a:r>
              <a:rPr lang="en-US" sz="2200" b="1" dirty="0" smtClean="0"/>
              <a:t>If you are finishing your first year of Foreign Language, you will sign up for one of the following:  Latin 3 (you have successfully completed Latin 1 and Latin 2), Spanish 2A, or French 2A as one of your elective choices.</a:t>
            </a:r>
          </a:p>
          <a:p>
            <a:pPr eaLnBrk="1" hangingPunct="1">
              <a:lnSpc>
                <a:spcPct val="90000"/>
              </a:lnSpc>
            </a:pPr>
            <a:endParaRPr lang="en-US" sz="2200" b="1" dirty="0" smtClean="0"/>
          </a:p>
          <a:p>
            <a:pPr eaLnBrk="1" hangingPunct="1">
              <a:lnSpc>
                <a:spcPct val="90000"/>
              </a:lnSpc>
            </a:pPr>
            <a:r>
              <a:rPr lang="en-US" sz="2200" b="1" dirty="0" smtClean="0"/>
              <a:t>If you are finishing up your second or third year of Foreign Language and want to acquire a 3</a:t>
            </a:r>
            <a:r>
              <a:rPr lang="en-US" sz="2200" b="1" baseline="30000" dirty="0" smtClean="0"/>
              <a:t>rd </a:t>
            </a:r>
            <a:r>
              <a:rPr lang="en-US" sz="2200" b="1" dirty="0" smtClean="0"/>
              <a:t> or a 4th year, you will sign up for one of the following: </a:t>
            </a:r>
          </a:p>
          <a:p>
            <a:pPr marL="0" indent="0" eaLnBrk="1" hangingPunct="1">
              <a:lnSpc>
                <a:spcPct val="90000"/>
              </a:lnSpc>
              <a:buNone/>
            </a:pPr>
            <a:r>
              <a:rPr lang="en-US" sz="2200" b="1" dirty="0"/>
              <a:t> </a:t>
            </a:r>
            <a:r>
              <a:rPr lang="en-US" sz="2200" b="1" dirty="0" smtClean="0"/>
              <a:t>            Spanish 3 or AP Spanish ; French 3 </a:t>
            </a:r>
          </a:p>
          <a:p>
            <a:pPr eaLnBrk="1" hangingPunct="1">
              <a:lnSpc>
                <a:spcPct val="90000"/>
              </a:lnSpc>
            </a:pPr>
            <a:endParaRPr lang="en-US" sz="2200" b="1" dirty="0" smtClean="0"/>
          </a:p>
          <a:p>
            <a:pPr eaLnBrk="1" hangingPunct="1">
              <a:lnSpc>
                <a:spcPct val="90000"/>
              </a:lnSpc>
            </a:pPr>
            <a:r>
              <a:rPr lang="en-US" sz="2200" b="1" dirty="0" smtClean="0"/>
              <a:t>If you are a qualified native or heritage speaker who has completed Spanish 1 &amp; 2, you may go directly to AP Spanish after passing a placement test.</a:t>
            </a:r>
          </a:p>
        </p:txBody>
      </p:sp>
    </p:spTree>
    <p:extLst>
      <p:ext uri="{BB962C8B-B14F-4D97-AF65-F5344CB8AC3E}">
        <p14:creationId xmlns:p14="http://schemas.microsoft.com/office/powerpoint/2010/main" val="2010899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524000" y="228600"/>
            <a:ext cx="7391400" cy="1295400"/>
          </a:xfrm>
        </p:spPr>
        <p:txBody>
          <a:bodyPr/>
          <a:lstStyle/>
          <a:p>
            <a:pPr algn="ctr" eaLnBrk="1" hangingPunct="1"/>
            <a:r>
              <a:rPr lang="en-US" sz="3200" b="1" dirty="0" smtClean="0"/>
              <a:t>Course Selection: Foreign Language</a:t>
            </a:r>
          </a:p>
        </p:txBody>
      </p:sp>
      <p:sp>
        <p:nvSpPr>
          <p:cNvPr id="26626" name="Rectangle 3"/>
          <p:cNvSpPr>
            <a:spLocks noGrp="1" noChangeArrowheads="1"/>
          </p:cNvSpPr>
          <p:nvPr>
            <p:ph type="body" idx="1"/>
          </p:nvPr>
        </p:nvSpPr>
        <p:spPr>
          <a:xfrm>
            <a:off x="1524000" y="1295400"/>
            <a:ext cx="7543800" cy="4876800"/>
          </a:xfrm>
        </p:spPr>
        <p:txBody>
          <a:bodyPr/>
          <a:lstStyle/>
          <a:p>
            <a:pPr marL="0" indent="0" eaLnBrk="1" hangingPunct="1">
              <a:lnSpc>
                <a:spcPct val="90000"/>
              </a:lnSpc>
              <a:buNone/>
            </a:pPr>
            <a:endParaRPr lang="en-US" sz="2200" b="1" dirty="0"/>
          </a:p>
          <a:p>
            <a:pPr marL="0" indent="0" eaLnBrk="1" hangingPunct="1">
              <a:lnSpc>
                <a:spcPct val="90000"/>
              </a:lnSpc>
              <a:buNone/>
            </a:pPr>
            <a:r>
              <a:rPr lang="en-US" sz="2200" b="1" dirty="0" smtClean="0"/>
              <a:t> </a:t>
            </a:r>
          </a:p>
          <a:p>
            <a:pPr eaLnBrk="1" hangingPunct="1">
              <a:lnSpc>
                <a:spcPct val="90000"/>
              </a:lnSpc>
            </a:pPr>
            <a:r>
              <a:rPr lang="en-US" sz="2200" b="1" dirty="0" smtClean="0"/>
              <a:t>Please be advised that if you do not complete 2 years of the same Foreign Language, you may not be eligible to enter a 4-year college immediately after graduation.  Please check with your college.</a:t>
            </a:r>
          </a:p>
          <a:p>
            <a:pPr eaLnBrk="1" hangingPunct="1">
              <a:lnSpc>
                <a:spcPct val="90000"/>
              </a:lnSpc>
            </a:pPr>
            <a:endParaRPr lang="en-US" sz="2200" b="1" dirty="0" smtClean="0"/>
          </a:p>
          <a:p>
            <a:pPr eaLnBrk="1" hangingPunct="1">
              <a:lnSpc>
                <a:spcPct val="90000"/>
              </a:lnSpc>
            </a:pPr>
            <a:r>
              <a:rPr lang="en-US" sz="2200" b="1" dirty="0" smtClean="0"/>
              <a:t>You do not need foreign language to graduate from high school.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1676400" y="76200"/>
            <a:ext cx="7086600" cy="914400"/>
          </a:xfrm>
        </p:spPr>
        <p:txBody>
          <a:bodyPr/>
          <a:lstStyle/>
          <a:p>
            <a:pPr algn="ctr" eaLnBrk="1" hangingPunct="1"/>
            <a:r>
              <a:rPr lang="en-US" b="1" dirty="0" smtClean="0"/>
              <a:t>Course Selection: Electives</a:t>
            </a:r>
          </a:p>
        </p:txBody>
      </p:sp>
      <p:sp>
        <p:nvSpPr>
          <p:cNvPr id="27650" name="Rectangle 3"/>
          <p:cNvSpPr>
            <a:spLocks noGrp="1" noChangeArrowheads="1"/>
          </p:cNvSpPr>
          <p:nvPr>
            <p:ph type="body" idx="1"/>
          </p:nvPr>
        </p:nvSpPr>
        <p:spPr>
          <a:xfrm>
            <a:off x="1447800" y="762000"/>
            <a:ext cx="7543800" cy="5791200"/>
          </a:xfrm>
        </p:spPr>
        <p:txBody>
          <a:bodyPr/>
          <a:lstStyle/>
          <a:p>
            <a:r>
              <a:rPr lang="en-US" sz="1800" b="1" dirty="0">
                <a:latin typeface="Comic Sans MS" panose="030F0702030302020204" pitchFamily="66" charset="0"/>
              </a:rPr>
              <a:t>You must use your Registration Booklet to identify the elective classes you wish to take next year.</a:t>
            </a:r>
          </a:p>
          <a:p>
            <a:r>
              <a:rPr lang="en-US" sz="1800" b="1" dirty="0">
                <a:latin typeface="Comic Sans MS" panose="030F0702030302020204" pitchFamily="66" charset="0"/>
              </a:rPr>
              <a:t>Please indicate what your 1</a:t>
            </a:r>
            <a:r>
              <a:rPr lang="en-US" sz="1800" b="1" baseline="30000" dirty="0">
                <a:latin typeface="Comic Sans MS" panose="030F0702030302020204" pitchFamily="66" charset="0"/>
              </a:rPr>
              <a:t>st</a:t>
            </a:r>
            <a:r>
              <a:rPr lang="en-US" sz="1800" b="1" dirty="0">
                <a:latin typeface="Comic Sans MS" panose="030F0702030302020204" pitchFamily="66" charset="0"/>
              </a:rPr>
              <a:t>, 2</a:t>
            </a:r>
            <a:r>
              <a:rPr lang="en-US" sz="1800" b="1" baseline="30000" dirty="0">
                <a:latin typeface="Comic Sans MS" panose="030F0702030302020204" pitchFamily="66" charset="0"/>
              </a:rPr>
              <a:t>nd</a:t>
            </a:r>
            <a:r>
              <a:rPr lang="en-US" sz="1800" b="1" dirty="0">
                <a:latin typeface="Comic Sans MS" panose="030F0702030302020204" pitchFamily="66" charset="0"/>
              </a:rPr>
              <a:t>, 3</a:t>
            </a:r>
            <a:r>
              <a:rPr lang="en-US" sz="1800" b="1" baseline="30000" dirty="0">
                <a:latin typeface="Comic Sans MS" panose="030F0702030302020204" pitchFamily="66" charset="0"/>
              </a:rPr>
              <a:t>rd</a:t>
            </a:r>
            <a:r>
              <a:rPr lang="en-US" sz="1800" b="1" dirty="0">
                <a:latin typeface="Comic Sans MS" panose="030F0702030302020204" pitchFamily="66" charset="0"/>
              </a:rPr>
              <a:t>, 4</a:t>
            </a:r>
            <a:r>
              <a:rPr lang="en-US" sz="1800" b="1" baseline="30000" dirty="0">
                <a:latin typeface="Comic Sans MS" panose="030F0702030302020204" pitchFamily="66" charset="0"/>
              </a:rPr>
              <a:t>th</a:t>
            </a:r>
            <a:r>
              <a:rPr lang="en-US" sz="1800" b="1" dirty="0">
                <a:latin typeface="Comic Sans MS" panose="030F0702030302020204" pitchFamily="66" charset="0"/>
              </a:rPr>
              <a:t> &amp; 5th choices are, but be aware that there is </a:t>
            </a:r>
            <a:r>
              <a:rPr lang="en-US" sz="1800" b="1" u="sng" dirty="0">
                <a:latin typeface="Comic Sans MS" panose="030F0702030302020204" pitchFamily="66" charset="0"/>
              </a:rPr>
              <a:t>NO</a:t>
            </a:r>
            <a:r>
              <a:rPr lang="en-US" sz="1800" b="1" dirty="0">
                <a:latin typeface="Comic Sans MS" panose="030F0702030302020204" pitchFamily="66" charset="0"/>
              </a:rPr>
              <a:t> guarantee that you will get your top choices</a:t>
            </a:r>
            <a:r>
              <a:rPr lang="en-US" sz="1800" b="1" dirty="0" smtClean="0">
                <a:latin typeface="Comic Sans MS" panose="030F0702030302020204" pitchFamily="66" charset="0"/>
              </a:rPr>
              <a:t>.</a:t>
            </a:r>
          </a:p>
          <a:p>
            <a:endParaRPr lang="en-US" sz="800" b="1" dirty="0">
              <a:latin typeface="Comic Sans MS" panose="030F0702030302020204" pitchFamily="66" charset="0"/>
            </a:endParaRPr>
          </a:p>
          <a:p>
            <a:r>
              <a:rPr lang="en-US" sz="1800" b="1" dirty="0">
                <a:latin typeface="Comic Sans MS" panose="030F0702030302020204" pitchFamily="66" charset="0"/>
              </a:rPr>
              <a:t>Please keep in mind that if you thinking about Work-Based Learning in the future, you must complete a Pathway</a:t>
            </a:r>
            <a:r>
              <a:rPr lang="en-US" sz="1800" b="1" dirty="0" smtClean="0">
                <a:latin typeface="Comic Sans MS" panose="030F0702030302020204" pitchFamily="66" charset="0"/>
              </a:rPr>
              <a:t>.</a:t>
            </a:r>
          </a:p>
          <a:p>
            <a:endParaRPr lang="en-US" sz="800" b="1" dirty="0">
              <a:latin typeface="Comic Sans MS" panose="030F0702030302020204" pitchFamily="66" charset="0"/>
            </a:endParaRPr>
          </a:p>
          <a:p>
            <a:r>
              <a:rPr lang="en-US" sz="1800" b="1" dirty="0">
                <a:latin typeface="Comic Sans MS" panose="030F0702030302020204" pitchFamily="66" charset="0"/>
              </a:rPr>
              <a:t>If you fail to indicate what your choices are, you will automatically be scheduled into whatever elective classes have seats available</a:t>
            </a:r>
            <a:r>
              <a:rPr lang="en-US" sz="1800" b="1" dirty="0" smtClean="0">
                <a:latin typeface="Comic Sans MS" panose="030F0702030302020204" pitchFamily="66" charset="0"/>
              </a:rPr>
              <a:t>.</a:t>
            </a:r>
          </a:p>
          <a:p>
            <a:endParaRPr lang="en-US" sz="800" b="1" dirty="0">
              <a:latin typeface="Comic Sans MS" panose="030F0702030302020204" pitchFamily="66" charset="0"/>
            </a:endParaRPr>
          </a:p>
          <a:p>
            <a:r>
              <a:rPr lang="en-US" sz="1800" b="1" dirty="0">
                <a:latin typeface="Comic Sans MS" panose="030F0702030302020204" pitchFamily="66" charset="0"/>
              </a:rPr>
              <a:t>ANYONE may register for classes at HCCA, BUT you </a:t>
            </a:r>
            <a:r>
              <a:rPr lang="en-US" sz="1800" b="1" u="sng" dirty="0">
                <a:latin typeface="Comic Sans MS" panose="030F0702030302020204" pitchFamily="66" charset="0"/>
              </a:rPr>
              <a:t>must notify your counselor of which class you are interested in, as some classes require you to first take and pass the required entrance exam or have a minimum unweighted GPA of 2.0</a:t>
            </a:r>
            <a:r>
              <a:rPr lang="en-US" sz="1800" b="1" dirty="0">
                <a:latin typeface="Comic Sans MS" panose="030F0702030302020204" pitchFamily="66" charset="0"/>
              </a:rPr>
              <a:t>.  </a:t>
            </a:r>
            <a:endParaRPr lang="en-US" sz="1800" b="1" dirty="0" smtClean="0">
              <a:latin typeface="Comic Sans MS" panose="030F0702030302020204" pitchFamily="66" charset="0"/>
            </a:endParaRPr>
          </a:p>
          <a:p>
            <a:endParaRPr lang="en-US" sz="800" b="1" dirty="0">
              <a:latin typeface="Comic Sans MS" panose="030F0702030302020204" pitchFamily="66" charset="0"/>
            </a:endParaRPr>
          </a:p>
          <a:p>
            <a:r>
              <a:rPr lang="en-US" sz="1800" b="1" dirty="0">
                <a:latin typeface="Comic Sans MS" panose="030F0702030302020204" pitchFamily="66" charset="0"/>
              </a:rPr>
              <a:t>You can complete the HCCA Interest form at evening advisement to ensure that every thing is in place for you to attend HCCA.</a:t>
            </a:r>
          </a:p>
          <a:p>
            <a:pPr eaLnBrk="1" hangingPunct="1"/>
            <a:endParaRPr lang="en-US" sz="1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Course Selection:  Dual Enrollment</a:t>
            </a:r>
            <a:endParaRPr lang="en-US" sz="3200" dirty="0"/>
          </a:p>
        </p:txBody>
      </p:sp>
      <p:sp>
        <p:nvSpPr>
          <p:cNvPr id="3" name="Content Placeholder 2"/>
          <p:cNvSpPr>
            <a:spLocks noGrp="1"/>
          </p:cNvSpPr>
          <p:nvPr>
            <p:ph idx="1"/>
          </p:nvPr>
        </p:nvSpPr>
        <p:spPr>
          <a:xfrm>
            <a:off x="1676400" y="1219200"/>
            <a:ext cx="7162800" cy="5410200"/>
          </a:xfrm>
        </p:spPr>
        <p:txBody>
          <a:bodyPr/>
          <a:lstStyle/>
          <a:p>
            <a:r>
              <a:rPr lang="en-US" sz="2000" dirty="0" smtClean="0"/>
              <a:t>You must have the equivalence of 7 classes even if you are planning to do DE with HCCA or with a local college.</a:t>
            </a:r>
          </a:p>
          <a:p>
            <a:r>
              <a:rPr lang="en-US" sz="2000" dirty="0" smtClean="0"/>
              <a:t>If </a:t>
            </a:r>
            <a:r>
              <a:rPr lang="en-US" sz="2000" dirty="0"/>
              <a:t>you plan to participate in the </a:t>
            </a:r>
            <a:r>
              <a:rPr lang="en-US" sz="2000" dirty="0" smtClean="0"/>
              <a:t>DE </a:t>
            </a:r>
            <a:r>
              <a:rPr lang="en-US" sz="2000" dirty="0"/>
              <a:t>program </a:t>
            </a:r>
            <a:r>
              <a:rPr lang="en-US" sz="2000" dirty="0" smtClean="0"/>
              <a:t>this summer, </a:t>
            </a:r>
            <a:r>
              <a:rPr lang="en-US" sz="2000" dirty="0"/>
              <a:t>you must submit the required forms </a:t>
            </a:r>
            <a:r>
              <a:rPr lang="en-US" sz="2000" dirty="0" smtClean="0"/>
              <a:t>for approval to your counselor no later than </a:t>
            </a:r>
            <a:r>
              <a:rPr lang="en-US" sz="2000" b="1" dirty="0" smtClean="0"/>
              <a:t>Thursday, May 30</a:t>
            </a:r>
            <a:r>
              <a:rPr lang="en-US" sz="2000" b="1" baseline="30000" dirty="0" smtClean="0"/>
              <a:t>th</a:t>
            </a:r>
            <a:r>
              <a:rPr lang="en-US" sz="2000" b="1" dirty="0" smtClean="0"/>
              <a:t> </a:t>
            </a:r>
            <a:r>
              <a:rPr lang="en-US" sz="2000" dirty="0" smtClean="0"/>
              <a:t>– </a:t>
            </a:r>
            <a:r>
              <a:rPr lang="en-US" sz="2000" b="1" i="1" u="sng" dirty="0" smtClean="0"/>
              <a:t>NO</a:t>
            </a:r>
            <a:r>
              <a:rPr lang="en-US" sz="2000" dirty="0" smtClean="0"/>
              <a:t> </a:t>
            </a:r>
            <a:r>
              <a:rPr lang="en-US" sz="2000" b="1" i="1" u="sng" dirty="0" smtClean="0"/>
              <a:t>EXCEPTIONS!!!</a:t>
            </a:r>
          </a:p>
          <a:p>
            <a:r>
              <a:rPr lang="en-US" sz="2000" dirty="0"/>
              <a:t>If you plan to participate in the </a:t>
            </a:r>
            <a:r>
              <a:rPr lang="en-US" sz="2000" dirty="0" smtClean="0"/>
              <a:t>DE </a:t>
            </a:r>
            <a:r>
              <a:rPr lang="en-US" sz="2000" dirty="0"/>
              <a:t>program </a:t>
            </a:r>
            <a:r>
              <a:rPr lang="en-US" sz="2000" dirty="0" smtClean="0"/>
              <a:t>this </a:t>
            </a:r>
            <a:r>
              <a:rPr lang="en-US" sz="2000" dirty="0"/>
              <a:t>coming fall, you must submit the required </a:t>
            </a:r>
            <a:r>
              <a:rPr lang="en-US" sz="2000" dirty="0" smtClean="0"/>
              <a:t>forms for approval to your counselor no later than </a:t>
            </a:r>
            <a:r>
              <a:rPr lang="en-US" sz="2000" b="1" dirty="0" smtClean="0"/>
              <a:t>Thursday, May 30</a:t>
            </a:r>
            <a:r>
              <a:rPr lang="en-US" sz="2000" b="1" baseline="30000" dirty="0" smtClean="0"/>
              <a:t>th</a:t>
            </a:r>
            <a:r>
              <a:rPr lang="en-US" sz="2000" b="1" dirty="0" smtClean="0"/>
              <a:t> – </a:t>
            </a:r>
            <a:r>
              <a:rPr lang="en-US" sz="2000" b="1" i="1" u="sng" dirty="0"/>
              <a:t>NO</a:t>
            </a:r>
            <a:r>
              <a:rPr lang="en-US" sz="2000" b="1" dirty="0"/>
              <a:t> </a:t>
            </a:r>
            <a:r>
              <a:rPr lang="en-US" sz="2000" b="1" i="1" u="sng" dirty="0" smtClean="0"/>
              <a:t>EXCEPTIONS!!! </a:t>
            </a:r>
            <a:r>
              <a:rPr lang="en-US" sz="2000" b="1" i="1" dirty="0" smtClean="0"/>
              <a:t>  **</a:t>
            </a:r>
            <a:r>
              <a:rPr lang="en-US" sz="2000" b="1" dirty="0" smtClean="0"/>
              <a:t>You must provide your own transportation. </a:t>
            </a:r>
            <a:endParaRPr lang="en-US" sz="2000" b="1" i="1" u="sng" dirty="0" smtClean="0"/>
          </a:p>
          <a:p>
            <a:r>
              <a:rPr lang="en-US" sz="2000" dirty="0" smtClean="0"/>
              <a:t>You </a:t>
            </a:r>
            <a:r>
              <a:rPr lang="en-US" sz="2000" dirty="0"/>
              <a:t>can obtain the </a:t>
            </a:r>
            <a:r>
              <a:rPr lang="en-US" sz="2000" dirty="0" smtClean="0"/>
              <a:t>DE </a:t>
            </a:r>
            <a:r>
              <a:rPr lang="en-US" sz="2000" dirty="0"/>
              <a:t>Checklist from </a:t>
            </a:r>
            <a:r>
              <a:rPr lang="en-US" sz="2000" dirty="0" smtClean="0"/>
              <a:t>the Guidance Office or at evening advisement.</a:t>
            </a:r>
          </a:p>
          <a:p>
            <a:r>
              <a:rPr lang="en-US" sz="2000" dirty="0" smtClean="0"/>
              <a:t>If you are not APPROVED for DE by your counselor, your college classes may NOT be approved or paid for.  You MUST clear DE with your counselor!!!</a:t>
            </a:r>
            <a:endParaRPr lang="en-US" sz="2000" dirty="0"/>
          </a:p>
          <a:p>
            <a:endParaRPr lang="en-US" dirty="0"/>
          </a:p>
        </p:txBody>
      </p:sp>
    </p:spTree>
    <p:extLst>
      <p:ext uri="{BB962C8B-B14F-4D97-AF65-F5344CB8AC3E}">
        <p14:creationId xmlns:p14="http://schemas.microsoft.com/office/powerpoint/2010/main" val="4134049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676400" y="228600"/>
            <a:ext cx="7086600" cy="914400"/>
          </a:xfrm>
        </p:spPr>
        <p:txBody>
          <a:bodyPr/>
          <a:lstStyle/>
          <a:p>
            <a:pPr algn="ctr" eaLnBrk="1" hangingPunct="1"/>
            <a:r>
              <a:rPr lang="en-US" sz="4000" dirty="0" smtClean="0"/>
              <a:t>What to Expect as a Senior</a:t>
            </a:r>
          </a:p>
        </p:txBody>
      </p:sp>
      <p:sp>
        <p:nvSpPr>
          <p:cNvPr id="28674" name="Rectangle 3"/>
          <p:cNvSpPr>
            <a:spLocks noGrp="1" noChangeArrowheads="1"/>
          </p:cNvSpPr>
          <p:nvPr>
            <p:ph type="body" idx="1"/>
          </p:nvPr>
        </p:nvSpPr>
        <p:spPr>
          <a:xfrm>
            <a:off x="1447800" y="990600"/>
            <a:ext cx="7543800" cy="5334000"/>
          </a:xfrm>
        </p:spPr>
        <p:txBody>
          <a:bodyPr/>
          <a:lstStyle/>
          <a:p>
            <a:pPr eaLnBrk="1" hangingPunct="1"/>
            <a:r>
              <a:rPr lang="en-US" sz="2300" dirty="0" smtClean="0"/>
              <a:t>If you plan to attend a 4 year college, you should take the SAT and/or ACT.  If you plan to attend a 2 year college or technical college after graduation, you may not need to take the SAT or ACT. (Check the requirements of the college you plan on attending.) If you receive free or reduced lunch, you qualify for an ACT and/or SAT fee waiver.  Please see Mrs. Melissa Jones in the guidance office for additional information.</a:t>
            </a:r>
          </a:p>
          <a:p>
            <a:pPr eaLnBrk="1" hangingPunct="1"/>
            <a:endParaRPr lang="en-US" sz="1200" dirty="0" smtClean="0"/>
          </a:p>
          <a:p>
            <a:pPr eaLnBrk="1" hangingPunct="1"/>
            <a:r>
              <a:rPr lang="en-US" sz="2300" dirty="0" smtClean="0"/>
              <a:t>If you are aware of the college degree and/or career path you want to pursue, try to enhance this interest by taking electives that support your choice.</a:t>
            </a:r>
          </a:p>
          <a:p>
            <a:pPr eaLnBrk="1" hangingPunct="1"/>
            <a:endParaRPr lang="en-US" sz="1200" dirty="0" smtClean="0"/>
          </a:p>
          <a:p>
            <a:pPr eaLnBrk="1" hangingPunct="1"/>
            <a:r>
              <a:rPr lang="en-US" sz="2300" dirty="0" smtClean="0"/>
              <a:t>Make use of the GAFutures website in order to map out your high school plans &amp; beyond.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086600" cy="914400"/>
          </a:xfrm>
        </p:spPr>
        <p:txBody>
          <a:bodyPr/>
          <a:lstStyle/>
          <a:p>
            <a:pPr algn="ctr"/>
            <a:r>
              <a:rPr lang="en-US" sz="4800" u="sng" dirty="0" smtClean="0">
                <a:latin typeface="Cambria" pitchFamily="18" charset="0"/>
              </a:rPr>
              <a:t>Advisement Dates</a:t>
            </a:r>
            <a:endParaRPr lang="en-US" sz="4800" u="sng" dirty="0">
              <a:latin typeface="Cambria" pitchFamily="18" charset="0"/>
            </a:endParaRPr>
          </a:p>
        </p:txBody>
      </p:sp>
      <p:sp>
        <p:nvSpPr>
          <p:cNvPr id="3" name="Content Placeholder 2"/>
          <p:cNvSpPr>
            <a:spLocks noGrp="1"/>
          </p:cNvSpPr>
          <p:nvPr>
            <p:ph idx="1"/>
          </p:nvPr>
        </p:nvSpPr>
        <p:spPr>
          <a:xfrm>
            <a:off x="1676400" y="1219200"/>
            <a:ext cx="7010400" cy="5257800"/>
          </a:xfrm>
        </p:spPr>
        <p:txBody>
          <a:bodyPr/>
          <a:lstStyle/>
          <a:p>
            <a:pPr marL="0" indent="0">
              <a:buNone/>
            </a:pPr>
            <a:r>
              <a:rPr lang="en-US" sz="3200" b="1" u="sng" dirty="0" smtClean="0">
                <a:latin typeface="Cambria" pitchFamily="18" charset="0"/>
              </a:rPr>
              <a:t>Bear Paws Schedule:  </a:t>
            </a:r>
          </a:p>
          <a:p>
            <a:r>
              <a:rPr lang="en-US" sz="3200" b="1" u="sng" dirty="0" smtClean="0">
                <a:latin typeface="Cambria" pitchFamily="18" charset="0"/>
              </a:rPr>
              <a:t>Feb. 25</a:t>
            </a:r>
            <a:r>
              <a:rPr lang="en-US" sz="3200" b="1" u="sng" baseline="30000" dirty="0" smtClean="0">
                <a:latin typeface="Cambria" pitchFamily="18" charset="0"/>
              </a:rPr>
              <a:t>th</a:t>
            </a:r>
            <a:endParaRPr lang="en-US" sz="3200" b="1" u="sng" dirty="0" smtClean="0">
              <a:latin typeface="Cambria" pitchFamily="18" charset="0"/>
            </a:endParaRPr>
          </a:p>
          <a:p>
            <a:pPr lvl="2">
              <a:buFont typeface="Wingdings" panose="05000000000000000000" pitchFamily="2" charset="2"/>
              <a:buChar char="v"/>
            </a:pPr>
            <a:r>
              <a:rPr lang="en-US" sz="2600" b="1" dirty="0" smtClean="0">
                <a:latin typeface="Cambria" pitchFamily="18" charset="0"/>
              </a:rPr>
              <a:t>Complete Walk Around Registration </a:t>
            </a:r>
            <a:r>
              <a:rPr lang="en-US" sz="2600" b="1" dirty="0">
                <a:latin typeface="Cambria" pitchFamily="18" charset="0"/>
              </a:rPr>
              <a:t>forms during Bear </a:t>
            </a:r>
            <a:r>
              <a:rPr lang="en-US" sz="2600" b="1" dirty="0" smtClean="0">
                <a:latin typeface="Cambria" pitchFamily="18" charset="0"/>
              </a:rPr>
              <a:t>Paws.</a:t>
            </a:r>
          </a:p>
          <a:p>
            <a:pPr marL="914400" lvl="2" indent="0">
              <a:buNone/>
            </a:pPr>
            <a:endParaRPr lang="en-US" sz="3200" b="1" u="sng" dirty="0" smtClean="0">
              <a:latin typeface="Cambria" pitchFamily="18" charset="0"/>
            </a:endParaRPr>
          </a:p>
          <a:p>
            <a:r>
              <a:rPr lang="en-US" sz="3200" b="1" u="sng" dirty="0" smtClean="0">
                <a:latin typeface="Cambria" pitchFamily="18" charset="0"/>
              </a:rPr>
              <a:t>Feb. 26</a:t>
            </a:r>
            <a:r>
              <a:rPr lang="en-US" sz="3200" b="1" u="sng" baseline="30000" dirty="0" smtClean="0">
                <a:latin typeface="Cambria" pitchFamily="18" charset="0"/>
              </a:rPr>
              <a:t>th</a:t>
            </a:r>
            <a:r>
              <a:rPr lang="en-US" sz="3200" b="1" u="sng" dirty="0" smtClean="0">
                <a:latin typeface="Cambria" pitchFamily="18" charset="0"/>
              </a:rPr>
              <a:t> and February 28</a:t>
            </a:r>
            <a:r>
              <a:rPr lang="en-US" sz="3200" b="1" u="sng" baseline="30000" dirty="0" smtClean="0">
                <a:latin typeface="Cambria" pitchFamily="18" charset="0"/>
              </a:rPr>
              <a:t>th</a:t>
            </a:r>
            <a:r>
              <a:rPr lang="en-US" sz="3200" b="1" u="sng" dirty="0" smtClean="0">
                <a:latin typeface="Cambria" pitchFamily="18" charset="0"/>
              </a:rPr>
              <a:t> </a:t>
            </a:r>
          </a:p>
          <a:p>
            <a:pPr lvl="2">
              <a:buFont typeface="Wingdings" pitchFamily="2" charset="2"/>
              <a:buChar char="v"/>
            </a:pPr>
            <a:r>
              <a:rPr lang="en-US" sz="2800" b="1" dirty="0" smtClean="0">
                <a:latin typeface="Cambria" pitchFamily="18" charset="0"/>
              </a:rPr>
              <a:t>Complete Registration forms during Bear Paws with your advisor.</a:t>
            </a:r>
          </a:p>
          <a:p>
            <a:endParaRPr lang="en-US" sz="2800" b="1" dirty="0">
              <a:latin typeface="Cambria" pitchFamily="18" charset="0"/>
            </a:endParaRPr>
          </a:p>
        </p:txBody>
      </p:sp>
    </p:spTree>
    <p:extLst>
      <p:ext uri="{BB962C8B-B14F-4D97-AF65-F5344CB8AC3E}">
        <p14:creationId xmlns:p14="http://schemas.microsoft.com/office/powerpoint/2010/main" val="2575761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086600" cy="1477962"/>
          </a:xfrm>
        </p:spPr>
        <p:txBody>
          <a:bodyPr/>
          <a:lstStyle/>
          <a:p>
            <a:pPr algn="ctr"/>
            <a:r>
              <a:rPr lang="en-US" sz="4800" u="sng" dirty="0">
                <a:latin typeface="Cambria" pitchFamily="18" charset="0"/>
              </a:rPr>
              <a:t>Advisement </a:t>
            </a:r>
            <a:r>
              <a:rPr lang="en-US" sz="4800" u="sng" dirty="0" smtClean="0">
                <a:latin typeface="Cambria" pitchFamily="18" charset="0"/>
              </a:rPr>
              <a:t>Dates cont.</a:t>
            </a:r>
            <a:endParaRPr lang="en-US" sz="4800" dirty="0"/>
          </a:p>
        </p:txBody>
      </p:sp>
      <p:sp>
        <p:nvSpPr>
          <p:cNvPr id="3" name="Content Placeholder 2"/>
          <p:cNvSpPr>
            <a:spLocks noGrp="1"/>
          </p:cNvSpPr>
          <p:nvPr>
            <p:ph idx="1"/>
          </p:nvPr>
        </p:nvSpPr>
        <p:spPr>
          <a:xfrm>
            <a:off x="1676400" y="2057400"/>
            <a:ext cx="7010400" cy="3962400"/>
          </a:xfrm>
        </p:spPr>
        <p:txBody>
          <a:bodyPr/>
          <a:lstStyle/>
          <a:p>
            <a:pPr marL="0" indent="0">
              <a:buNone/>
            </a:pPr>
            <a:r>
              <a:rPr lang="en-US" sz="2800" b="1" u="sng" dirty="0">
                <a:latin typeface="Cambria" pitchFamily="18" charset="0"/>
              </a:rPr>
              <a:t>Evening Advisement: </a:t>
            </a:r>
            <a:r>
              <a:rPr lang="en-US" b="1" u="sng" dirty="0">
                <a:latin typeface="Cambria" pitchFamily="18" charset="0"/>
              </a:rPr>
              <a:t>March</a:t>
            </a:r>
            <a:r>
              <a:rPr lang="en-US" sz="2800" b="1" u="sng" dirty="0">
                <a:latin typeface="Cambria" pitchFamily="18" charset="0"/>
              </a:rPr>
              <a:t> </a:t>
            </a:r>
            <a:r>
              <a:rPr lang="en-US" sz="2800" b="1" u="sng" dirty="0" smtClean="0">
                <a:latin typeface="Cambria" pitchFamily="18" charset="0"/>
              </a:rPr>
              <a:t>4</a:t>
            </a:r>
            <a:r>
              <a:rPr lang="en-US" b="1" u="sng" baseline="30000" dirty="0" smtClean="0">
                <a:latin typeface="Cambria" pitchFamily="18" charset="0"/>
              </a:rPr>
              <a:t>th</a:t>
            </a:r>
            <a:r>
              <a:rPr lang="en-US" sz="2800" b="1" u="sng" dirty="0">
                <a:latin typeface="Cambria" pitchFamily="18" charset="0"/>
              </a:rPr>
              <a:t>, </a:t>
            </a:r>
            <a:r>
              <a:rPr lang="en-US" sz="2800" b="1" u="sng" dirty="0" smtClean="0">
                <a:latin typeface="Cambria" pitchFamily="18" charset="0"/>
              </a:rPr>
              <a:t>5</a:t>
            </a:r>
            <a:r>
              <a:rPr lang="en-US" b="1" u="sng" baseline="30000" dirty="0" smtClean="0">
                <a:latin typeface="Cambria" pitchFamily="18" charset="0"/>
              </a:rPr>
              <a:t>th</a:t>
            </a:r>
            <a:r>
              <a:rPr lang="en-US" sz="2800" b="1" u="sng" baseline="30000" dirty="0" smtClean="0">
                <a:latin typeface="Cambria" pitchFamily="18" charset="0"/>
              </a:rPr>
              <a:t> </a:t>
            </a:r>
            <a:r>
              <a:rPr lang="en-US" b="1" u="sng" dirty="0">
                <a:latin typeface="Cambria" pitchFamily="18" charset="0"/>
              </a:rPr>
              <a:t>and</a:t>
            </a:r>
            <a:r>
              <a:rPr lang="en-US" sz="2800" b="1" u="sng" dirty="0">
                <a:latin typeface="Cambria" pitchFamily="18" charset="0"/>
              </a:rPr>
              <a:t> </a:t>
            </a:r>
            <a:r>
              <a:rPr lang="en-US" sz="2800" b="1" u="sng" dirty="0" smtClean="0">
                <a:latin typeface="Cambria" pitchFamily="18" charset="0"/>
              </a:rPr>
              <a:t>6</a:t>
            </a:r>
            <a:r>
              <a:rPr lang="en-US" b="1" u="sng" baseline="30000" dirty="0" smtClean="0">
                <a:latin typeface="Cambria" pitchFamily="18" charset="0"/>
              </a:rPr>
              <a:t>th</a:t>
            </a:r>
          </a:p>
          <a:p>
            <a:pPr marL="0" indent="0">
              <a:buNone/>
            </a:pPr>
            <a:endParaRPr lang="en-US" sz="2800" dirty="0" smtClean="0">
              <a:latin typeface="Cambria" pitchFamily="18" charset="0"/>
            </a:endParaRPr>
          </a:p>
          <a:p>
            <a:pPr lvl="1">
              <a:buFont typeface="Wingdings" pitchFamily="2" charset="2"/>
              <a:buChar char="v"/>
            </a:pPr>
            <a:r>
              <a:rPr lang="en-US" sz="2800" b="1" dirty="0" smtClean="0">
                <a:latin typeface="Cambria" pitchFamily="18" charset="0"/>
              </a:rPr>
              <a:t>On </a:t>
            </a:r>
            <a:r>
              <a:rPr lang="en-US" sz="2800" b="1" dirty="0">
                <a:latin typeface="Cambria" pitchFamily="18" charset="0"/>
              </a:rPr>
              <a:t>one of these dates, you and your parents will meet with your advisor to finalize your schedule. </a:t>
            </a:r>
            <a:endParaRPr lang="en-US" sz="2800" b="1" dirty="0" smtClean="0">
              <a:latin typeface="Cambria" pitchFamily="18" charset="0"/>
            </a:endParaRPr>
          </a:p>
          <a:p>
            <a:pPr marL="457200" lvl="1" indent="0">
              <a:buNone/>
            </a:pPr>
            <a:endParaRPr lang="en-US" sz="2800" b="1" dirty="0">
              <a:latin typeface="Cambria" pitchFamily="18" charset="0"/>
            </a:endParaRPr>
          </a:p>
          <a:p>
            <a:pPr lvl="1">
              <a:buFont typeface="Wingdings" pitchFamily="2" charset="2"/>
              <a:buChar char="v"/>
            </a:pPr>
            <a:r>
              <a:rPr lang="en-US" sz="2800" b="1" dirty="0">
                <a:latin typeface="Cambria" pitchFamily="18" charset="0"/>
              </a:rPr>
              <a:t>	Advisor will contact your parent to schedule an appointment.</a:t>
            </a:r>
            <a:endParaRPr lang="en-US" dirty="0"/>
          </a:p>
        </p:txBody>
      </p:sp>
    </p:spTree>
    <p:extLst>
      <p:ext uri="{BB962C8B-B14F-4D97-AF65-F5344CB8AC3E}">
        <p14:creationId xmlns:p14="http://schemas.microsoft.com/office/powerpoint/2010/main" val="2880440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1676400" y="457200"/>
            <a:ext cx="7086600" cy="990600"/>
          </a:xfrm>
        </p:spPr>
        <p:txBody>
          <a:bodyPr/>
          <a:lstStyle/>
          <a:p>
            <a:pPr algn="ctr" eaLnBrk="1" hangingPunct="1"/>
            <a:r>
              <a:rPr lang="en-US" sz="4400" b="1" dirty="0" smtClean="0"/>
              <a:t>Your Registration Form</a:t>
            </a:r>
          </a:p>
        </p:txBody>
      </p:sp>
      <p:sp>
        <p:nvSpPr>
          <p:cNvPr id="16386" name="Rectangle 3"/>
          <p:cNvSpPr>
            <a:spLocks noGrp="1" noChangeArrowheads="1"/>
          </p:cNvSpPr>
          <p:nvPr>
            <p:ph type="body" idx="1"/>
          </p:nvPr>
        </p:nvSpPr>
        <p:spPr>
          <a:xfrm>
            <a:off x="1676400" y="1981200"/>
            <a:ext cx="7010400" cy="4572000"/>
          </a:xfrm>
        </p:spPr>
        <p:txBody>
          <a:bodyPr/>
          <a:lstStyle/>
          <a:p>
            <a:pPr marL="0" indent="0" eaLnBrk="1" hangingPunct="1">
              <a:buNone/>
            </a:pPr>
            <a:r>
              <a:rPr lang="en-US" sz="3600" b="1" dirty="0" smtClean="0"/>
              <a:t>Please verify the information at the top of the registration form is correct. </a:t>
            </a:r>
          </a:p>
          <a:p>
            <a:pPr eaLnBrk="1" hangingPunct="1">
              <a:buFontTx/>
              <a:buNone/>
            </a:pPr>
            <a:endParaRPr lang="en-US"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676400" y="274638"/>
            <a:ext cx="7086600" cy="1020762"/>
          </a:xfrm>
        </p:spPr>
        <p:txBody>
          <a:bodyPr/>
          <a:lstStyle/>
          <a:p>
            <a:pPr algn="ctr" eaLnBrk="1" hangingPunct="1"/>
            <a:r>
              <a:rPr lang="en-US" sz="4400" dirty="0" smtClean="0"/>
              <a:t>Registration Summary</a:t>
            </a:r>
          </a:p>
        </p:txBody>
      </p:sp>
      <p:sp>
        <p:nvSpPr>
          <p:cNvPr id="30722" name="Rectangle 3"/>
          <p:cNvSpPr>
            <a:spLocks noGrp="1" noChangeArrowheads="1"/>
          </p:cNvSpPr>
          <p:nvPr>
            <p:ph type="body" idx="1"/>
          </p:nvPr>
        </p:nvSpPr>
        <p:spPr>
          <a:xfrm>
            <a:off x="1676400" y="1600200"/>
            <a:ext cx="7010400" cy="4800600"/>
          </a:xfrm>
        </p:spPr>
        <p:txBody>
          <a:bodyPr/>
          <a:lstStyle/>
          <a:p>
            <a:pPr eaLnBrk="1" hangingPunct="1">
              <a:lnSpc>
                <a:spcPct val="90000"/>
              </a:lnSpc>
            </a:pPr>
            <a:r>
              <a:rPr lang="en-US" dirty="0" smtClean="0"/>
              <a:t>Your Advisor will be collecting your registration form at the end of this period.</a:t>
            </a:r>
          </a:p>
          <a:p>
            <a:pPr eaLnBrk="1" hangingPunct="1">
              <a:lnSpc>
                <a:spcPct val="90000"/>
              </a:lnSpc>
            </a:pPr>
            <a:r>
              <a:rPr lang="en-US" dirty="0" smtClean="0"/>
              <a:t>You will be given a copy of the registration form for your parent/guardian to review.</a:t>
            </a:r>
          </a:p>
          <a:p>
            <a:pPr eaLnBrk="1" hangingPunct="1">
              <a:lnSpc>
                <a:spcPct val="90000"/>
              </a:lnSpc>
            </a:pPr>
            <a:r>
              <a:rPr lang="en-US" dirty="0" smtClean="0"/>
              <a:t>Show your parent/guardian the registration guide when reviewing your selected courses.</a:t>
            </a:r>
          </a:p>
          <a:p>
            <a:pPr eaLnBrk="1" hangingPunct="1">
              <a:lnSpc>
                <a:spcPct val="90000"/>
              </a:lnSpc>
            </a:pPr>
            <a:r>
              <a:rPr lang="en-US" dirty="0" smtClean="0"/>
              <a:t>The Pink Copy is for your parent/guardian to KEEP.</a:t>
            </a:r>
          </a:p>
          <a:p>
            <a:pPr eaLnBrk="1" hangingPunct="1">
              <a:lnSpc>
                <a:spcPct val="90000"/>
              </a:lnSpc>
            </a:pPr>
            <a:r>
              <a:rPr lang="en-US" sz="2800" b="1" i="1" dirty="0" smtClean="0"/>
              <a:t>Failure to comply with these instructions may result in you being randomly scheduled for classes that you may NOT want.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algn="ctr" eaLnBrk="1" hangingPunct="1"/>
            <a:r>
              <a:rPr lang="en-US" sz="4800" b="1" dirty="0" smtClean="0"/>
              <a:t>Credits Needed</a:t>
            </a:r>
          </a:p>
        </p:txBody>
      </p:sp>
      <p:sp>
        <p:nvSpPr>
          <p:cNvPr id="17410" name="Rectangle 3"/>
          <p:cNvSpPr>
            <a:spLocks noGrp="1" noChangeArrowheads="1"/>
          </p:cNvSpPr>
          <p:nvPr>
            <p:ph type="body" idx="1"/>
          </p:nvPr>
        </p:nvSpPr>
        <p:spPr/>
        <p:txBody>
          <a:bodyPr/>
          <a:lstStyle/>
          <a:p>
            <a:pPr eaLnBrk="1" hangingPunct="1"/>
            <a:r>
              <a:rPr lang="en-US" sz="3600" dirty="0" smtClean="0"/>
              <a:t>You must earn 17 credits by the end of this semester in order to be qualified as a Senior next school year.</a:t>
            </a:r>
          </a:p>
          <a:p>
            <a:pPr eaLnBrk="1" hangingPunct="1"/>
            <a:r>
              <a:rPr lang="en-US" sz="3600" dirty="0" smtClean="0"/>
              <a:t>You must have a minimum of 24 credits to graduate.</a:t>
            </a:r>
          </a:p>
          <a:p>
            <a:pPr eaLnBrk="1" hangingPunct="1"/>
            <a:endParaRPr lang="en-US" sz="3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algn="ctr" eaLnBrk="1" hangingPunct="1"/>
            <a:r>
              <a:rPr lang="en-US" sz="3200" b="1" u="sng" dirty="0" smtClean="0"/>
              <a:t>Current Graduation Requirements</a:t>
            </a:r>
          </a:p>
        </p:txBody>
      </p:sp>
      <p:sp>
        <p:nvSpPr>
          <p:cNvPr id="18434" name="Rectangle 3"/>
          <p:cNvSpPr>
            <a:spLocks noGrp="1" noChangeArrowheads="1"/>
          </p:cNvSpPr>
          <p:nvPr>
            <p:ph type="body" idx="1"/>
          </p:nvPr>
        </p:nvSpPr>
        <p:spPr>
          <a:xfrm>
            <a:off x="1524000" y="1493838"/>
            <a:ext cx="7391400" cy="4525962"/>
          </a:xfrm>
        </p:spPr>
        <p:txBody>
          <a:bodyPr/>
          <a:lstStyle/>
          <a:p>
            <a:pPr eaLnBrk="1" hangingPunct="1"/>
            <a:r>
              <a:rPr lang="en-US" dirty="0" smtClean="0"/>
              <a:t>English/Language Arts			</a:t>
            </a:r>
            <a:r>
              <a:rPr lang="en-US" dirty="0" smtClean="0">
                <a:solidFill>
                  <a:srgbClr val="FF0000"/>
                </a:solidFill>
              </a:rPr>
              <a:t>4 Credits</a:t>
            </a:r>
          </a:p>
          <a:p>
            <a:pPr eaLnBrk="1" hangingPunct="1"/>
            <a:r>
              <a:rPr lang="en-US" dirty="0" smtClean="0"/>
              <a:t>Math					</a:t>
            </a:r>
            <a:r>
              <a:rPr lang="en-US" dirty="0" smtClean="0">
                <a:solidFill>
                  <a:srgbClr val="FF0000"/>
                </a:solidFill>
              </a:rPr>
              <a:t>4 Credits</a:t>
            </a:r>
          </a:p>
          <a:p>
            <a:pPr eaLnBrk="1" hangingPunct="1"/>
            <a:r>
              <a:rPr lang="en-US" dirty="0" smtClean="0"/>
              <a:t>Science					</a:t>
            </a:r>
            <a:r>
              <a:rPr lang="en-US" dirty="0" smtClean="0">
                <a:solidFill>
                  <a:srgbClr val="FF0000"/>
                </a:solidFill>
              </a:rPr>
              <a:t>4 Credits</a:t>
            </a:r>
          </a:p>
          <a:p>
            <a:pPr eaLnBrk="1" hangingPunct="1"/>
            <a:r>
              <a:rPr lang="en-US" dirty="0" smtClean="0"/>
              <a:t>Social Studies				</a:t>
            </a:r>
            <a:r>
              <a:rPr lang="en-US" dirty="0" smtClean="0">
                <a:solidFill>
                  <a:srgbClr val="FF0000"/>
                </a:solidFill>
              </a:rPr>
              <a:t>3 Credits</a:t>
            </a:r>
          </a:p>
          <a:p>
            <a:pPr eaLnBrk="1" hangingPunct="1"/>
            <a:r>
              <a:rPr lang="en-US" sz="2000" dirty="0" smtClean="0"/>
              <a:t>CTAE and/or Mod. Lang. and/or Fine Arts</a:t>
            </a:r>
            <a:r>
              <a:rPr lang="en-US" dirty="0" smtClean="0"/>
              <a:t> 	</a:t>
            </a:r>
            <a:r>
              <a:rPr lang="en-US" dirty="0" smtClean="0">
                <a:solidFill>
                  <a:srgbClr val="FF0000"/>
                </a:solidFill>
              </a:rPr>
              <a:t>3 Credits</a:t>
            </a:r>
          </a:p>
          <a:p>
            <a:pPr eaLnBrk="1" hangingPunct="1"/>
            <a:r>
              <a:rPr lang="en-US" dirty="0" smtClean="0"/>
              <a:t>Health and Personal Fitness		</a:t>
            </a:r>
            <a:r>
              <a:rPr lang="en-US" dirty="0" smtClean="0">
                <a:solidFill>
                  <a:srgbClr val="FF0000"/>
                </a:solidFill>
              </a:rPr>
              <a:t>1 Credit</a:t>
            </a:r>
          </a:p>
          <a:p>
            <a:pPr eaLnBrk="1" hangingPunct="1"/>
            <a:r>
              <a:rPr lang="en-US" dirty="0" smtClean="0"/>
              <a:t>Electives					</a:t>
            </a:r>
            <a:r>
              <a:rPr lang="en-US" dirty="0" smtClean="0">
                <a:solidFill>
                  <a:srgbClr val="FF0000"/>
                </a:solidFill>
              </a:rPr>
              <a:t>5 Credits</a:t>
            </a:r>
          </a:p>
          <a:p>
            <a:pPr eaLnBrk="1" hangingPunct="1"/>
            <a:endParaRPr lang="en-US" sz="3000" dirty="0" smtClean="0">
              <a:solidFill>
                <a:srgbClr val="FF0000"/>
              </a:solidFill>
            </a:endParaRPr>
          </a:p>
          <a:p>
            <a:pPr eaLnBrk="1" hangingPunct="1"/>
            <a:r>
              <a:rPr lang="en-US" sz="3000" b="1" dirty="0" smtClean="0">
                <a:solidFill>
                  <a:srgbClr val="FF0000"/>
                </a:solidFill>
              </a:rPr>
              <a:t>Total Units				24</a:t>
            </a:r>
          </a:p>
          <a:p>
            <a:pPr eaLnBrk="1" hangingPunct="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676400" y="274638"/>
            <a:ext cx="7086600" cy="1020762"/>
          </a:xfrm>
        </p:spPr>
        <p:txBody>
          <a:bodyPr/>
          <a:lstStyle/>
          <a:p>
            <a:pPr algn="ctr" eaLnBrk="1" hangingPunct="1"/>
            <a:r>
              <a:rPr lang="en-US" b="1" u="sng" dirty="0" smtClean="0"/>
              <a:t>You must Register for 7 classes at HCHS</a:t>
            </a:r>
          </a:p>
        </p:txBody>
      </p:sp>
      <p:sp>
        <p:nvSpPr>
          <p:cNvPr id="19458" name="Rectangle 3"/>
          <p:cNvSpPr>
            <a:spLocks noGrp="1" noChangeArrowheads="1"/>
          </p:cNvSpPr>
          <p:nvPr>
            <p:ph type="body" idx="1"/>
          </p:nvPr>
        </p:nvSpPr>
        <p:spPr>
          <a:xfrm>
            <a:off x="1524000" y="1752600"/>
            <a:ext cx="7315200" cy="4953000"/>
          </a:xfrm>
        </p:spPr>
        <p:txBody>
          <a:bodyPr/>
          <a:lstStyle/>
          <a:p>
            <a:pPr eaLnBrk="1" hangingPunct="1">
              <a:lnSpc>
                <a:spcPct val="90000"/>
              </a:lnSpc>
            </a:pPr>
            <a:r>
              <a:rPr lang="en-US" sz="2600" dirty="0" smtClean="0">
                <a:solidFill>
                  <a:srgbClr val="901929"/>
                </a:solidFill>
              </a:rPr>
              <a:t>Even if you’re planning to take Dual Enrollment college classes your Senior year, still choose electives.</a:t>
            </a:r>
          </a:p>
          <a:p>
            <a:pPr marL="0" indent="0" eaLnBrk="1" hangingPunct="1">
              <a:lnSpc>
                <a:spcPct val="90000"/>
              </a:lnSpc>
              <a:buNone/>
            </a:pPr>
            <a:endParaRPr lang="en-US" sz="2600" dirty="0" smtClean="0">
              <a:solidFill>
                <a:srgbClr val="901929"/>
              </a:solidFill>
            </a:endParaRPr>
          </a:p>
          <a:p>
            <a:pPr eaLnBrk="1" hangingPunct="1">
              <a:lnSpc>
                <a:spcPct val="90000"/>
              </a:lnSpc>
            </a:pPr>
            <a:r>
              <a:rPr lang="en-US" sz="2600" dirty="0" smtClean="0">
                <a:solidFill>
                  <a:srgbClr val="0070C0"/>
                </a:solidFill>
              </a:rPr>
              <a:t>Even if you’re planning to apply for Work Based Learning (WBL). There’s an application process for this program.  Mrs. S. Jones has to approve you.  </a:t>
            </a:r>
            <a:r>
              <a:rPr lang="en-US" sz="2600" b="1" u="sng" dirty="0" smtClean="0">
                <a:solidFill>
                  <a:srgbClr val="0070C0"/>
                </a:solidFill>
              </a:rPr>
              <a:t>DO NOT PUT  WORK BASED  LEARNING ON YOUR SCHEDULE.</a:t>
            </a:r>
          </a:p>
          <a:p>
            <a:pPr marL="0" indent="0" eaLnBrk="1" hangingPunct="1">
              <a:lnSpc>
                <a:spcPct val="90000"/>
              </a:lnSpc>
              <a:buNone/>
            </a:pPr>
            <a:endParaRPr lang="en-US" sz="2600" b="1" u="sng" dirty="0" smtClean="0">
              <a:solidFill>
                <a:srgbClr val="0070C0"/>
              </a:solidFill>
            </a:endParaRPr>
          </a:p>
          <a:p>
            <a:pPr eaLnBrk="1" hangingPunct="1">
              <a:lnSpc>
                <a:spcPct val="90000"/>
              </a:lnSpc>
            </a:pPr>
            <a:r>
              <a:rPr lang="en-US" i="1" dirty="0" smtClean="0">
                <a:solidFill>
                  <a:srgbClr val="FF0000"/>
                </a:solidFill>
                <a:latin typeface="Gabriola" panose="04040605051002020D02" pitchFamily="82" charset="0"/>
              </a:rPr>
              <a:t>If your schedule needs to be adjusted for any of the reasons above, we’ll make changes once we receive notification that you are definitely in one of the programs.</a:t>
            </a:r>
          </a:p>
          <a:p>
            <a:pPr eaLnBrk="1" hangingPunct="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676400" y="274638"/>
            <a:ext cx="7086600" cy="1173162"/>
          </a:xfrm>
        </p:spPr>
        <p:txBody>
          <a:bodyPr/>
          <a:lstStyle/>
          <a:p>
            <a:pPr algn="ctr" eaLnBrk="1" hangingPunct="1"/>
            <a:r>
              <a:rPr lang="en-US" sz="4800" b="1" u="sng" dirty="0" smtClean="0"/>
              <a:t>Honors Students</a:t>
            </a:r>
          </a:p>
        </p:txBody>
      </p:sp>
      <p:sp>
        <p:nvSpPr>
          <p:cNvPr id="20482" name="Rectangle 3"/>
          <p:cNvSpPr>
            <a:spLocks noGrp="1" noChangeArrowheads="1"/>
          </p:cNvSpPr>
          <p:nvPr>
            <p:ph type="body" idx="1"/>
          </p:nvPr>
        </p:nvSpPr>
        <p:spPr>
          <a:xfrm>
            <a:off x="1676400" y="1981200"/>
            <a:ext cx="7010400" cy="4038600"/>
          </a:xfrm>
        </p:spPr>
        <p:txBody>
          <a:bodyPr/>
          <a:lstStyle/>
          <a:p>
            <a:pPr eaLnBrk="1" hangingPunct="1"/>
            <a:r>
              <a:rPr lang="en-US" sz="3000" b="1" dirty="0" smtClean="0"/>
              <a:t>Must</a:t>
            </a:r>
            <a:r>
              <a:rPr lang="en-US" sz="3000" dirty="0" smtClean="0"/>
              <a:t> be in 1 honors class to remain in honors.  </a:t>
            </a:r>
          </a:p>
          <a:p>
            <a:pPr eaLnBrk="1" hangingPunct="1"/>
            <a:r>
              <a:rPr lang="en-US" sz="3000" dirty="0" smtClean="0"/>
              <a:t>AP classes count as honors classes.</a:t>
            </a:r>
          </a:p>
          <a:p>
            <a:pPr eaLnBrk="1" hangingPunct="1"/>
            <a:r>
              <a:rPr lang="en-US" sz="3000" dirty="0" smtClean="0"/>
              <a:t>Dual-Enrollment courses </a:t>
            </a:r>
            <a:r>
              <a:rPr lang="en-US" sz="3000" b="1" u="sng" dirty="0" smtClean="0"/>
              <a:t>DO NOT COUNT </a:t>
            </a:r>
            <a:r>
              <a:rPr lang="en-US" sz="3000" dirty="0" smtClean="0"/>
              <a:t>as one of your honors classes.</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1676400" y="152400"/>
            <a:ext cx="7086600" cy="1066800"/>
          </a:xfrm>
        </p:spPr>
        <p:txBody>
          <a:bodyPr/>
          <a:lstStyle/>
          <a:p>
            <a:pPr algn="ctr" eaLnBrk="1" hangingPunct="1"/>
            <a:r>
              <a:rPr lang="en-US" sz="4000" b="1" dirty="0" smtClean="0"/>
              <a:t>Course Selection: English</a:t>
            </a:r>
          </a:p>
        </p:txBody>
      </p:sp>
      <p:sp>
        <p:nvSpPr>
          <p:cNvPr id="21506" name="Rectangle 3"/>
          <p:cNvSpPr>
            <a:spLocks noGrp="1" noChangeArrowheads="1"/>
          </p:cNvSpPr>
          <p:nvPr>
            <p:ph type="body" idx="1"/>
          </p:nvPr>
        </p:nvSpPr>
        <p:spPr>
          <a:xfrm>
            <a:off x="1524000" y="1143000"/>
            <a:ext cx="7391400" cy="5105400"/>
          </a:xfrm>
        </p:spPr>
        <p:txBody>
          <a:bodyPr/>
          <a:lstStyle/>
          <a:p>
            <a:pPr eaLnBrk="1" hangingPunct="1"/>
            <a:r>
              <a:rPr lang="en-US" b="1" dirty="0" smtClean="0"/>
              <a:t>You are required to complete 4 units of English, including 9</a:t>
            </a:r>
            <a:r>
              <a:rPr lang="en-US" b="1" baseline="30000" dirty="0" smtClean="0"/>
              <a:t>th</a:t>
            </a:r>
            <a:r>
              <a:rPr lang="en-US" b="1" dirty="0" smtClean="0"/>
              <a:t> Lit. and Amer. Lit.</a:t>
            </a:r>
          </a:p>
          <a:p>
            <a:pPr eaLnBrk="1" hangingPunct="1"/>
            <a:r>
              <a:rPr lang="en-US" b="1" dirty="0" smtClean="0"/>
              <a:t>If you are currently in Amer. Lit., you will circle either British</a:t>
            </a:r>
            <a:r>
              <a:rPr lang="en-US" b="1" dirty="0"/>
              <a:t> </a:t>
            </a:r>
            <a:r>
              <a:rPr lang="en-US" b="1" dirty="0" smtClean="0"/>
              <a:t>Lit, Honors Brit Lit., or AP Lit as your next course, based on your teacher’s recommendation.</a:t>
            </a:r>
          </a:p>
          <a:p>
            <a:pPr eaLnBrk="1" hangingPunct="1"/>
            <a:r>
              <a:rPr lang="en-US" b="1" dirty="0" smtClean="0"/>
              <a:t>If you are currently in AP Lang./American Lit., you will circle AP Lit or Honors Brit Lit (reserved for students with less than an 80 in AP Lang) as your next course, based on your teacher’s recommendation.</a:t>
            </a:r>
          </a:p>
          <a:p>
            <a:pPr eaLnBrk="1" hangingPunct="1"/>
            <a:r>
              <a:rPr lang="en-US" b="1" dirty="0" smtClean="0"/>
              <a:t>If you are </a:t>
            </a:r>
            <a:r>
              <a:rPr lang="en-US" b="1" u="sng" dirty="0" smtClean="0"/>
              <a:t>approved</a:t>
            </a:r>
            <a:r>
              <a:rPr lang="en-US" b="1" dirty="0" smtClean="0"/>
              <a:t> to take your English at a college, you will circle Dual Enrollment English.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676400" y="274638"/>
            <a:ext cx="7086600" cy="1401762"/>
          </a:xfrm>
        </p:spPr>
        <p:txBody>
          <a:bodyPr/>
          <a:lstStyle/>
          <a:p>
            <a:pPr algn="ctr" eaLnBrk="1" hangingPunct="1"/>
            <a:r>
              <a:rPr lang="en-US" sz="4000" b="1" dirty="0" smtClean="0"/>
              <a:t>Course Selection: Math</a:t>
            </a:r>
          </a:p>
        </p:txBody>
      </p:sp>
      <p:sp>
        <p:nvSpPr>
          <p:cNvPr id="22530" name="Rectangle 3"/>
          <p:cNvSpPr>
            <a:spLocks noGrp="1" noChangeArrowheads="1"/>
          </p:cNvSpPr>
          <p:nvPr>
            <p:ph type="body" idx="1"/>
          </p:nvPr>
        </p:nvSpPr>
        <p:spPr>
          <a:xfrm>
            <a:off x="1524000" y="1981200"/>
            <a:ext cx="7391400" cy="4267200"/>
          </a:xfrm>
        </p:spPr>
        <p:txBody>
          <a:bodyPr/>
          <a:lstStyle/>
          <a:p>
            <a:pPr eaLnBrk="1" hangingPunct="1"/>
            <a:r>
              <a:rPr lang="en-US" sz="2800" b="1" dirty="0" smtClean="0"/>
              <a:t>You are required to complete 4 units of Math to include Algebra, Geometry, and Algebra 2.</a:t>
            </a:r>
          </a:p>
          <a:p>
            <a:pPr eaLnBrk="1" hangingPunct="1"/>
            <a:r>
              <a:rPr lang="en-US" sz="2800" b="1" dirty="0" smtClean="0"/>
              <a:t>If you are currently in Algebra 2, you will circle either Pre-Calculus, College Ready Mathematics, Math Finance, or AP Statistics as your next course based on your teacher’s recommendation.</a:t>
            </a:r>
          </a:p>
          <a:p>
            <a:pPr eaLnBrk="1" hangingPunct="1"/>
            <a:endParaRPr lang="en-US" sz="28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086600" cy="1401762"/>
          </a:xfrm>
        </p:spPr>
        <p:txBody>
          <a:bodyPr/>
          <a:lstStyle/>
          <a:p>
            <a:r>
              <a:rPr lang="en-US" b="1" dirty="0"/>
              <a:t>Course Selection: </a:t>
            </a:r>
            <a:r>
              <a:rPr lang="en-US" b="1" dirty="0" smtClean="0"/>
              <a:t>Math cont.</a:t>
            </a:r>
            <a:endParaRPr lang="en-US" dirty="0"/>
          </a:p>
        </p:txBody>
      </p:sp>
      <p:sp>
        <p:nvSpPr>
          <p:cNvPr id="3" name="Content Placeholder 2"/>
          <p:cNvSpPr>
            <a:spLocks noGrp="1"/>
          </p:cNvSpPr>
          <p:nvPr>
            <p:ph idx="1"/>
          </p:nvPr>
        </p:nvSpPr>
        <p:spPr>
          <a:xfrm>
            <a:off x="1676400" y="1981200"/>
            <a:ext cx="7010400" cy="4038600"/>
          </a:xfrm>
        </p:spPr>
        <p:txBody>
          <a:bodyPr/>
          <a:lstStyle/>
          <a:p>
            <a:pPr eaLnBrk="1" hangingPunct="1"/>
            <a:r>
              <a:rPr lang="en-US" sz="2800" b="1" dirty="0"/>
              <a:t>If you are currently in </a:t>
            </a:r>
            <a:r>
              <a:rPr lang="en-US" sz="2800" b="1" dirty="0" smtClean="0"/>
              <a:t>Honors Pre-Calculus, </a:t>
            </a:r>
            <a:r>
              <a:rPr lang="en-US" sz="2800" b="1" dirty="0"/>
              <a:t>you will circle either AP Calculus AB, AP Calculus BC, or AP Statistics as your next </a:t>
            </a:r>
            <a:r>
              <a:rPr lang="en-US" sz="2800" b="1" dirty="0" smtClean="0"/>
              <a:t>course, </a:t>
            </a:r>
            <a:r>
              <a:rPr lang="en-US" sz="2800" b="1" dirty="0"/>
              <a:t>based on your teacher’s recommendation</a:t>
            </a:r>
            <a:r>
              <a:rPr lang="en-US" sz="2800" b="1" dirty="0" smtClean="0"/>
              <a:t>.</a:t>
            </a:r>
          </a:p>
          <a:p>
            <a:pPr marL="0" indent="0" eaLnBrk="1" hangingPunct="1">
              <a:buNone/>
            </a:pPr>
            <a:endParaRPr lang="en-US" sz="2800" b="1" dirty="0"/>
          </a:p>
          <a:p>
            <a:pPr eaLnBrk="1" hangingPunct="1"/>
            <a:r>
              <a:rPr lang="en-US" sz="2800" b="1" dirty="0"/>
              <a:t>If you are </a:t>
            </a:r>
            <a:r>
              <a:rPr lang="en-US" sz="2800" b="1" u="sng" dirty="0"/>
              <a:t>approved</a:t>
            </a:r>
            <a:r>
              <a:rPr lang="en-US" sz="2800" b="1" dirty="0"/>
              <a:t> to take your Math at a college, you will circle </a:t>
            </a:r>
            <a:r>
              <a:rPr lang="en-US" sz="2800" b="1" dirty="0" smtClean="0"/>
              <a:t>Dual Enrollment Math.</a:t>
            </a:r>
            <a:endParaRPr lang="en-US" sz="2800" b="1" dirty="0"/>
          </a:p>
          <a:p>
            <a:endParaRPr lang="en-US" dirty="0"/>
          </a:p>
        </p:txBody>
      </p:sp>
    </p:spTree>
    <p:extLst>
      <p:ext uri="{BB962C8B-B14F-4D97-AF65-F5344CB8AC3E}">
        <p14:creationId xmlns:p14="http://schemas.microsoft.com/office/powerpoint/2010/main" val="4078462523"/>
      </p:ext>
    </p:extLst>
  </p:cSld>
  <p:clrMapOvr>
    <a:masterClrMapping/>
  </p:clrMapOvr>
</p:sld>
</file>

<file path=ppt/theme/theme1.xml><?xml version="1.0" encoding="utf-8"?>
<a:theme xmlns:a="http://schemas.openxmlformats.org/drawingml/2006/main" name="Education collage design template">
  <a:themeElements>
    <a:clrScheme name="Education collage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ducation collage design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ucation collage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ducation collage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ducation collage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ducation collage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ducation collage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ducation collage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ducation collag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ducation collage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ducation collage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ducation collage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ducation collage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ducation collage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Education collage design template</Template>
  <TotalTime>1690</TotalTime>
  <Words>1483</Words>
  <Application>Microsoft Office PowerPoint</Application>
  <PresentationFormat>On-screen Show (4:3)</PresentationFormat>
  <Paragraphs>114</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Cambria</vt:lpstr>
      <vt:lpstr>Comic Sans MS</vt:lpstr>
      <vt:lpstr>Gabriola</vt:lpstr>
      <vt:lpstr>Wingdings</vt:lpstr>
      <vt:lpstr>Education collage design template</vt:lpstr>
      <vt:lpstr>Houston County High School</vt:lpstr>
      <vt:lpstr>Your Registration Form</vt:lpstr>
      <vt:lpstr>Credits Needed</vt:lpstr>
      <vt:lpstr>Current Graduation Requirements</vt:lpstr>
      <vt:lpstr>You must Register for 7 classes at HCHS</vt:lpstr>
      <vt:lpstr>Honors Students</vt:lpstr>
      <vt:lpstr>Course Selection: English</vt:lpstr>
      <vt:lpstr>Course Selection: Math</vt:lpstr>
      <vt:lpstr>Course Selection: Math cont.</vt:lpstr>
      <vt:lpstr>Course Selection: Social Studies</vt:lpstr>
      <vt:lpstr>Course Selection: Science </vt:lpstr>
      <vt:lpstr>Course Selection: Science </vt:lpstr>
      <vt:lpstr>Course Selection: Foreign Language</vt:lpstr>
      <vt:lpstr>Course Selection: Foreign Language</vt:lpstr>
      <vt:lpstr>Course Selection: Electives</vt:lpstr>
      <vt:lpstr>Course Selection:  Dual Enrollment</vt:lpstr>
      <vt:lpstr>What to Expect as a Senior</vt:lpstr>
      <vt:lpstr>Advisement Dates</vt:lpstr>
      <vt:lpstr>Advisement Dates cont.</vt:lpstr>
      <vt:lpstr>Registration Summary</vt:lpstr>
    </vt:vector>
  </TitlesOfParts>
  <Company>hcbe.net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lori.loos</dc:creator>
  <cp:lastModifiedBy>Jones, Melissa D.</cp:lastModifiedBy>
  <cp:revision>95</cp:revision>
  <cp:lastPrinted>2017-02-13T16:35:34Z</cp:lastPrinted>
  <dcterms:created xsi:type="dcterms:W3CDTF">2009-03-05T18:02:07Z</dcterms:created>
  <dcterms:modified xsi:type="dcterms:W3CDTF">2019-02-19T20:18:27Z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TC102885641033</vt:lpwstr>
  </property>
</Properties>
</file>