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98" r:id="rId4"/>
    <p:sldId id="302" r:id="rId5"/>
    <p:sldId id="300" r:id="rId6"/>
    <p:sldId id="301" r:id="rId7"/>
    <p:sldId id="299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303" r:id="rId22"/>
    <p:sldId id="306" r:id="rId23"/>
    <p:sldId id="305" r:id="rId24"/>
    <p:sldId id="304" r:id="rId25"/>
    <p:sldId id="270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6" r:id="rId45"/>
    <p:sldId id="29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B67E9"/>
    <a:srgbClr val="CC9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145" autoAdjust="0"/>
  </p:normalViewPr>
  <p:slideViewPr>
    <p:cSldViewPr>
      <p:cViewPr varScale="1">
        <p:scale>
          <a:sx n="78" d="100"/>
          <a:sy n="78" d="100"/>
        </p:scale>
        <p:origin x="20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4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gif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4" Type="http://schemas.openxmlformats.org/officeDocument/2006/relationships/image" Target="../media/image46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6" Type="http://schemas.openxmlformats.org/officeDocument/2006/relationships/image" Target="../media/image54.jpeg"/><Relationship Id="rId7" Type="http://schemas.openxmlformats.org/officeDocument/2006/relationships/image" Target="../media/image55.jpeg"/><Relationship Id="rId8" Type="http://schemas.openxmlformats.org/officeDocument/2006/relationships/image" Target="../media/image56.gif"/><Relationship Id="rId9" Type="http://schemas.openxmlformats.org/officeDocument/2006/relationships/image" Target="../media/image57.jpeg"/><Relationship Id="rId10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9.jpeg"/><Relationship Id="rId3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gif"/><Relationship Id="rId5" Type="http://schemas.openxmlformats.org/officeDocument/2006/relationships/image" Target="../media/image74.gif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4" Type="http://schemas.openxmlformats.org/officeDocument/2006/relationships/image" Target="../media/image80.png"/><Relationship Id="rId5" Type="http://schemas.openxmlformats.org/officeDocument/2006/relationships/image" Target="../media/image81.gif"/><Relationship Id="rId6" Type="http://schemas.openxmlformats.org/officeDocument/2006/relationships/image" Target="../media/image82.gif"/><Relationship Id="rId7" Type="http://schemas.openxmlformats.org/officeDocument/2006/relationships/image" Target="../media/image8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8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Relationship Id="rId11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jpeg"/><Relationship Id="rId12" Type="http://schemas.openxmlformats.org/officeDocument/2006/relationships/image" Target="../media/image30.jpeg"/><Relationship Id="rId13" Type="http://schemas.openxmlformats.org/officeDocument/2006/relationships/image" Target="../media/image31.jpeg"/><Relationship Id="rId14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9" Type="http://schemas.openxmlformats.org/officeDocument/2006/relationships/image" Target="../media/image27.jpeg"/><Relationship Id="rId10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9800" y="304800"/>
            <a:ext cx="2895600" cy="1905000"/>
          </a:xfrm>
        </p:spPr>
        <p:txBody>
          <a:bodyPr/>
          <a:lstStyle/>
          <a:p>
            <a:r>
              <a:rPr lang="en-US" dirty="0" smtClean="0"/>
              <a:t>Page 385</a:t>
            </a:r>
            <a:endParaRPr lang="en-US" dirty="0"/>
          </a:p>
        </p:txBody>
      </p:sp>
      <p:pic>
        <p:nvPicPr>
          <p:cNvPr id="67586" name="Picture 2" descr="http://ckdp.ca/wordpress_ckdp/wp-content/uploads/2009/10/freedom-of-spe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3600" cy="6909058"/>
          </a:xfrm>
          <a:prstGeom prst="rect">
            <a:avLst/>
          </a:prstGeom>
          <a:noFill/>
        </p:spPr>
      </p:pic>
      <p:pic>
        <p:nvPicPr>
          <p:cNvPr id="67588" name="Picture 4" descr="http://www.iconspedia.com/uploads/5595109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050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what makes something Obscene?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00400"/>
            <a:ext cx="7620000" cy="199439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600" dirty="0" smtClean="0"/>
              <a:t>In the 1973 in a ruling of the Supreme Court of the United States in </a:t>
            </a:r>
            <a:r>
              <a:rPr lang="en-US" sz="3600" dirty="0" smtClean="0">
                <a:solidFill>
                  <a:srgbClr val="66FF33"/>
                </a:solidFill>
              </a:rPr>
              <a:t>Miller v. California</a:t>
            </a:r>
            <a:r>
              <a:rPr lang="en-US" sz="3600" dirty="0" smtClean="0"/>
              <a:t> established a </a:t>
            </a:r>
            <a:r>
              <a:rPr lang="en-US" sz="3600" b="1" dirty="0" smtClean="0">
                <a:solidFill>
                  <a:srgbClr val="FF6699"/>
                </a:solidFill>
              </a:rPr>
              <a:t>three-tiered test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534400" cy="3039294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sz="5400" dirty="0" smtClean="0"/>
              <a:t>Step One</a:t>
            </a:r>
            <a:endParaRPr lang="en-US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/>
              <a:t>Whether “the average person”, applying </a:t>
            </a:r>
            <a:r>
              <a:rPr lang="en-US" sz="3600" dirty="0" smtClean="0">
                <a:solidFill>
                  <a:srgbClr val="66FF33"/>
                </a:solidFill>
              </a:rPr>
              <a:t>contemporary community standards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/>
              <a:t>would find that the work, taken as a </a:t>
            </a:r>
            <a:r>
              <a:rPr lang="en-US" sz="3600" dirty="0" smtClean="0">
                <a:solidFill>
                  <a:srgbClr val="CC99FF"/>
                </a:solidFill>
              </a:rPr>
              <a:t>whole</a:t>
            </a:r>
            <a:r>
              <a:rPr lang="en-US" sz="3600" dirty="0" smtClean="0"/>
              <a:t>, appeals to the prurient interest.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830997"/>
          </a:xfrm>
        </p:spPr>
        <p:txBody>
          <a:bodyPr/>
          <a:lstStyle/>
          <a:p>
            <a:r>
              <a:rPr lang="en-US" sz="6000" b="1" dirty="0" smtClean="0"/>
              <a:t>The Three-Tiered Test</a:t>
            </a:r>
            <a:endParaRPr lang="en-US" sz="6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2" name="Picture 16" descr="http://farm3.static.flickr.com/2300/2041710658_4ccf91f833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30021">
            <a:off x="5785589" y="3150070"/>
            <a:ext cx="2131482" cy="2826899"/>
          </a:xfrm>
          <a:prstGeom prst="rect">
            <a:avLst/>
          </a:prstGeom>
          <a:noFill/>
        </p:spPr>
      </p:pic>
      <p:pic>
        <p:nvPicPr>
          <p:cNvPr id="70660" name="Picture 4" descr="http://www.smartervegas.com/images/categories/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29055">
            <a:off x="684792" y="3382509"/>
            <a:ext cx="2687017" cy="2015262"/>
          </a:xfrm>
          <a:prstGeom prst="rect">
            <a:avLst/>
          </a:prstGeom>
          <a:noFill/>
        </p:spPr>
      </p:pic>
      <p:pic>
        <p:nvPicPr>
          <p:cNvPr id="70668" name="Picture 12" descr="http://www.lasvegastourism.com/images/attraction_jubile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4163">
            <a:off x="3095349" y="2837869"/>
            <a:ext cx="3048000" cy="228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914096"/>
          </a:xfrm>
        </p:spPr>
        <p:txBody>
          <a:bodyPr/>
          <a:lstStyle/>
          <a:p>
            <a:r>
              <a:rPr lang="en-US" sz="6600" dirty="0" smtClean="0"/>
              <a:t>Las Vegas vs. Olive Branch</a:t>
            </a:r>
            <a:endParaRPr lang="en-US" sz="6600" dirty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0658" name="Picture 2" descr="Las Vegas celebrities and stars from the last 30 years, captured in time by photographer Robert Scott Hooper at Vegasret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1" y="4859704"/>
            <a:ext cx="7848600" cy="1579195"/>
          </a:xfrm>
          <a:prstGeom prst="rect">
            <a:avLst/>
          </a:prstGeom>
          <a:noFill/>
        </p:spPr>
      </p:pic>
      <p:pic>
        <p:nvPicPr>
          <p:cNvPr id="70664" name="Picture 8" descr="http://dvdrental.cd-wow.com/cdwow/images/products/9/1819-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76477">
            <a:off x="5595264" y="4494395"/>
            <a:ext cx="1394426" cy="199402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830997"/>
          </a:xfrm>
        </p:spPr>
        <p:txBody>
          <a:bodyPr/>
          <a:lstStyle/>
          <a:p>
            <a:r>
              <a:rPr lang="en-US" sz="6000" b="1" dirty="0" smtClean="0"/>
              <a:t>The Three-Tiered Test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534400" cy="3039294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/>
              <a:t>Step two</a:t>
            </a:r>
            <a:endParaRPr lang="en-US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/>
              <a:t>Whether the work depicts or describes, in a patently offensive way, sexual conduct </a:t>
            </a:r>
            <a:r>
              <a:rPr lang="en-US" sz="3600" dirty="0" smtClean="0">
                <a:solidFill>
                  <a:srgbClr val="FF6699"/>
                </a:solidFill>
              </a:rPr>
              <a:t>specifically defined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/>
              <a:t>by the applicable state law.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7848600" cy="2540696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/>
              <a:t>Step three</a:t>
            </a:r>
            <a:endParaRPr lang="en-US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/>
              <a:t>Whether the work, </a:t>
            </a:r>
            <a:r>
              <a:rPr lang="en-US" sz="3600" dirty="0" smtClean="0">
                <a:solidFill>
                  <a:srgbClr val="FFFF00"/>
                </a:solidFill>
              </a:rPr>
              <a:t>taken as a whole</a:t>
            </a:r>
            <a:r>
              <a:rPr lang="en-US" sz="3600" dirty="0" smtClean="0"/>
              <a:t>, </a:t>
            </a:r>
            <a:r>
              <a:rPr lang="en-US" sz="3600" b="1" dirty="0" smtClean="0">
                <a:solidFill>
                  <a:srgbClr val="FF6699"/>
                </a:solidFill>
              </a:rPr>
              <a:t>lacks</a:t>
            </a:r>
            <a:r>
              <a:rPr lang="en-US" sz="3600" dirty="0" smtClean="0">
                <a:solidFill>
                  <a:srgbClr val="FF6699"/>
                </a:solidFill>
              </a:rPr>
              <a:t> serious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rgbClr val="66FF33"/>
                </a:solidFill>
              </a:rPr>
              <a:t>literary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FFFF00"/>
                </a:solidFill>
              </a:rPr>
              <a:t>artistic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FF6699"/>
                </a:solidFill>
              </a:rPr>
              <a:t>political</a:t>
            </a:r>
            <a:r>
              <a:rPr lang="en-US" sz="3600" dirty="0" smtClean="0"/>
              <a:t>, or </a:t>
            </a:r>
            <a:r>
              <a:rPr lang="en-US" sz="3600" dirty="0" smtClean="0">
                <a:solidFill>
                  <a:srgbClr val="CC99FF"/>
                </a:solidFill>
              </a:rPr>
              <a:t>scientific</a:t>
            </a:r>
            <a:r>
              <a:rPr lang="en-US" sz="3600" dirty="0" smtClean="0"/>
              <a:t> value.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830997"/>
          </a:xfrm>
        </p:spPr>
        <p:txBody>
          <a:bodyPr/>
          <a:lstStyle/>
          <a:p>
            <a:r>
              <a:rPr lang="en-US" sz="6000" b="1" dirty="0" smtClean="0"/>
              <a:t>The Three-Tiered Test</a:t>
            </a:r>
            <a:endParaRPr lang="en-US" sz="6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nportraits.org/images/84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438400"/>
            <a:ext cx="3147419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830997"/>
          </a:xfrm>
        </p:spPr>
        <p:txBody>
          <a:bodyPr/>
          <a:lstStyle/>
          <a:p>
            <a:r>
              <a:rPr lang="en-US" sz="6000" dirty="0" smtClean="0"/>
              <a:t>Lacks Serious Artistic Value</a:t>
            </a:r>
            <a:endParaRPr lang="en-US" sz="6000" dirty="0"/>
          </a:p>
        </p:txBody>
      </p:sp>
      <p:pic>
        <p:nvPicPr>
          <p:cNvPr id="73730" name="Picture 2" descr="http://www.magazineshoponline.com/Merchant2/graphics/00000001/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2743200" cy="365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6248400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Stella Stevens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3732" name="Picture 4" descr="http://images.kiwibox.com/contest/wonderwoman/wonderwoman2.jpg"/>
          <p:cNvPicPr>
            <a:picLocks noChangeAspect="1" noChangeArrowheads="1"/>
          </p:cNvPicPr>
          <p:nvPr/>
        </p:nvPicPr>
        <p:blipFill>
          <a:blip r:embed="rId4" cstate="print"/>
          <a:srcRect r="8511" b="7447"/>
          <a:stretch>
            <a:fillRect/>
          </a:stretch>
        </p:blipFill>
        <p:spPr bwMode="auto">
          <a:xfrm>
            <a:off x="2971800" y="2438400"/>
            <a:ext cx="2711669" cy="3657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81400" y="624840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Comic Books </a:t>
            </a:r>
            <a:endParaRPr lang="en-US" b="1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1" name="Picture 7" descr="picass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743200"/>
            <a:ext cx="2514600" cy="304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477000" y="6248400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Pablo Picasso 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830997"/>
          </a:xfrm>
        </p:spPr>
        <p:txBody>
          <a:bodyPr/>
          <a:lstStyle/>
          <a:p>
            <a:r>
              <a:rPr lang="en-US" sz="6000" dirty="0" smtClean="0"/>
              <a:t>Child Pornography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14600"/>
            <a:ext cx="8763000" cy="3194721"/>
          </a:xfrm>
        </p:spPr>
        <p:txBody>
          <a:bodyPr/>
          <a:lstStyle/>
          <a:p>
            <a:r>
              <a:rPr lang="en-US" dirty="0" smtClean="0"/>
              <a:t>Child pornography is not subject to the </a:t>
            </a:r>
            <a:r>
              <a:rPr lang="en-US" i="1" dirty="0" smtClean="0">
                <a:solidFill>
                  <a:srgbClr val="FF6699"/>
                </a:solidFill>
              </a:rPr>
              <a:t>Miller</a:t>
            </a:r>
            <a:r>
              <a:rPr lang="en-US" dirty="0" smtClean="0">
                <a:solidFill>
                  <a:srgbClr val="FF6699"/>
                </a:solidFill>
              </a:rPr>
              <a:t> test</a:t>
            </a:r>
            <a:r>
              <a:rPr lang="en-US" dirty="0" smtClean="0"/>
              <a:t>, as the Supreme Court decided in </a:t>
            </a:r>
            <a:r>
              <a:rPr lang="en-US" i="1" dirty="0" smtClean="0"/>
              <a:t>New York v. Ferber.</a:t>
            </a:r>
          </a:p>
          <a:p>
            <a:pPr>
              <a:buNone/>
            </a:pPr>
            <a:endParaRPr lang="en-US" sz="1000" i="1" dirty="0" smtClean="0"/>
          </a:p>
          <a:p>
            <a:r>
              <a:rPr lang="en-US" dirty="0" smtClean="0"/>
              <a:t>The Court thought that the government's interest in </a:t>
            </a:r>
            <a:r>
              <a:rPr lang="en-US" dirty="0" smtClean="0">
                <a:solidFill>
                  <a:srgbClr val="66FF33"/>
                </a:solidFill>
              </a:rPr>
              <a:t>protecting children from abuse </a:t>
            </a:r>
            <a:r>
              <a:rPr lang="en-US" dirty="0" smtClean="0"/>
              <a:t>was paramount.</a:t>
            </a:r>
          </a:p>
          <a:p>
            <a:endParaRPr lang="en-US" sz="1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Child Pornography Prevention Act of 1996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8001000" cy="221599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Prohibited "any visual depiction, including any photograph, film, video, picture, or </a:t>
            </a:r>
            <a:r>
              <a:rPr lang="en-US" dirty="0" smtClean="0">
                <a:solidFill>
                  <a:srgbClr val="FF6699"/>
                </a:solidFill>
              </a:rPr>
              <a:t>computer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66FF33"/>
                </a:solidFill>
              </a:rPr>
              <a:t>computer-generated image or picture</a:t>
            </a:r>
            <a:r>
              <a:rPr lang="en-US" dirty="0" smtClean="0"/>
              <a:t>" that "is, or appears to be, of </a:t>
            </a:r>
            <a:r>
              <a:rPr lang="en-US" dirty="0" smtClean="0">
                <a:solidFill>
                  <a:srgbClr val="CC99FF"/>
                </a:solidFill>
              </a:rPr>
              <a:t>a minor engaging in sexually explicit conduct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82000" cy="997196"/>
          </a:xfrm>
        </p:spPr>
        <p:txBody>
          <a:bodyPr/>
          <a:lstStyle/>
          <a:p>
            <a:r>
              <a:rPr lang="en-US" sz="7200" b="1" dirty="0" smtClean="0"/>
              <a:t>PROTECT Act of 2003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90800"/>
            <a:ext cx="7772400" cy="265919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Prohibits </a:t>
            </a:r>
            <a:r>
              <a:rPr lang="en-US" dirty="0" smtClean="0">
                <a:solidFill>
                  <a:srgbClr val="FF6699"/>
                </a:solidFill>
              </a:rPr>
              <a:t>computer-generated child pornography </a:t>
            </a:r>
            <a:r>
              <a:rPr lang="en-US" dirty="0" smtClean="0"/>
              <a:t>when such visual depiction is a computer image or computer-generated image that is, or appears virtually indistinguishable from that of a minor engaging in sexually explicit conduct.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997196"/>
          </a:xfrm>
        </p:spPr>
        <p:txBody>
          <a:bodyPr/>
          <a:lstStyle/>
          <a:p>
            <a:r>
              <a:rPr lang="en-US" sz="7200" b="1" dirty="0" smtClean="0"/>
              <a:t>PROTECT Act of 2003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265919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Prohibits </a:t>
            </a:r>
            <a:r>
              <a:rPr lang="en-US" dirty="0" smtClean="0">
                <a:solidFill>
                  <a:srgbClr val="FF6699"/>
                </a:solidFill>
              </a:rPr>
              <a:t>drawings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66FF33"/>
                </a:solidFill>
              </a:rPr>
              <a:t>sculptures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CC99FF"/>
                </a:solidFill>
              </a:rPr>
              <a:t>pictures</a:t>
            </a:r>
            <a:r>
              <a:rPr lang="en-US" dirty="0" smtClean="0"/>
              <a:t> of such drawings and sculptures depicting minors in actions or situations that meet the </a:t>
            </a:r>
            <a:r>
              <a:rPr lang="en-US" b="1" dirty="0" smtClean="0">
                <a:solidFill>
                  <a:srgbClr val="FFFF00"/>
                </a:solidFill>
              </a:rPr>
              <a:t>Miller test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of being obscene, OR are engaged in sex acts that are deemed to meet the same obscene condition.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rjmatson.com/images/cartoons/STL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9144000" cy="914400"/>
          </a:xfrm>
        </p:spPr>
        <p:txBody>
          <a:bodyPr/>
          <a:lstStyle/>
          <a:p>
            <a:pPr algn="ctr"/>
            <a:r>
              <a:rPr lang="en-US" sz="6000" i="0" dirty="0" smtClean="0"/>
              <a:t>What  is  the  cartoon  about?</a:t>
            </a:r>
            <a:endParaRPr lang="en-US" sz="6000" i="0" dirty="0"/>
          </a:p>
        </p:txBody>
      </p:sp>
      <p:pic>
        <p:nvPicPr>
          <p:cNvPr id="5" name="Picture 2" descr="http://www.rjmatson.com/images/cartoons/STL958.jpg"/>
          <p:cNvPicPr>
            <a:picLocks noChangeAspect="1" noChangeArrowheads="1"/>
          </p:cNvPicPr>
          <p:nvPr/>
        </p:nvPicPr>
        <p:blipFill>
          <a:blip r:embed="rId2" cstate="print"/>
          <a:srcRect l="30000" t="95000" r="55000"/>
          <a:stretch>
            <a:fillRect/>
          </a:stretch>
        </p:blipFill>
        <p:spPr bwMode="auto">
          <a:xfrm>
            <a:off x="4038600" y="6553200"/>
            <a:ext cx="1676400" cy="304800"/>
          </a:xfrm>
          <a:prstGeom prst="rect">
            <a:avLst/>
          </a:prstGeom>
          <a:noFill/>
        </p:spPr>
      </p:pic>
      <p:pic>
        <p:nvPicPr>
          <p:cNvPr id="6" name="Picture 2" descr="http://www.rjmatson.com/images/cartoons/STL958.jpg"/>
          <p:cNvPicPr>
            <a:picLocks noChangeAspect="1" noChangeArrowheads="1"/>
          </p:cNvPicPr>
          <p:nvPr/>
        </p:nvPicPr>
        <p:blipFill>
          <a:blip r:embed="rId2" cstate="print"/>
          <a:srcRect l="30000" t="95000" r="55000" b="1786"/>
          <a:stretch>
            <a:fillRect/>
          </a:stretch>
        </p:blipFill>
        <p:spPr bwMode="auto">
          <a:xfrm flipV="1">
            <a:off x="3352800" y="6248400"/>
            <a:ext cx="2362200" cy="381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997196"/>
          </a:xfrm>
        </p:spPr>
        <p:txBody>
          <a:bodyPr/>
          <a:lstStyle/>
          <a:p>
            <a:r>
              <a:rPr sz="7200" smtClean="0"/>
              <a:t>Sexting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4114800" cy="3877985"/>
          </a:xfrm>
        </p:spPr>
        <p:txBody>
          <a:bodyPr/>
          <a:lstStyle/>
          <a:p>
            <a:r>
              <a:rPr lang="en-US" sz="4000" dirty="0" smtClean="0"/>
              <a:t>The act of sending explicit photographs through text  messages or using mobile devices. </a:t>
            </a:r>
            <a:endParaRPr lang="en-US" sz="4000" dirty="0"/>
          </a:p>
        </p:txBody>
      </p:sp>
      <p:pic>
        <p:nvPicPr>
          <p:cNvPr id="1028" name="Picture 4" descr="http://i.cdn.turner.com/cnn/2009/CRIME/04/07/sexting.busts/t1port.alpert.c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7076" y="2362200"/>
            <a:ext cx="4475672" cy="2514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343400" y="5029200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Phillip Alpert is a registered sex offender .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4343400" y="990600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Phillip Alpert sentenced to 5 years probation.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47897"/>
          </a:xfrm>
        </p:spPr>
        <p:txBody>
          <a:bodyPr/>
          <a:lstStyle/>
          <a:p>
            <a:r>
              <a:rPr sz="5400" smtClean="0"/>
              <a:t>Phillip Alpert's offence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124206"/>
          </a:xfrm>
        </p:spPr>
        <p:txBody>
          <a:bodyPr/>
          <a:lstStyle/>
          <a:p>
            <a:r>
              <a:rPr lang="en-US" sz="4000" b="1" dirty="0" smtClean="0"/>
              <a:t>Sending a nude picture of his 16-year-old girlfriend to her friends and family after a fight. It was a picture she had sent him.</a:t>
            </a:r>
          </a:p>
          <a:p>
            <a:pPr>
              <a:buNone/>
            </a:pPr>
            <a:endParaRPr lang="en-US" sz="4000" b="1" dirty="0" smtClean="0"/>
          </a:p>
          <a:p>
            <a:r>
              <a:rPr lang="en-US" sz="4000" b="1" dirty="0" smtClean="0"/>
              <a:t>Phillip Alpert is now a convicted felon.</a:t>
            </a:r>
            <a:endParaRPr lang="en-US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4876800"/>
            <a:ext cx="2971800" cy="19812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025" name="Picture 1" descr="Picture of an Offender or Preda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2876550" cy="3829050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95600" y="457201"/>
          <a:ext cx="6248400" cy="6494034"/>
        </p:xfrm>
        <a:graphic>
          <a:graphicData uri="http://schemas.openxmlformats.org/drawingml/2006/table">
            <a:tbl>
              <a:tblPr/>
              <a:tblGrid>
                <a:gridCol w="3124200"/>
                <a:gridCol w="3124200"/>
              </a:tblGrid>
              <a:tr h="3509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</a:uFill>
                        </a:rPr>
                        <a:t>Click Here to Track this Offender </a:t>
                      </a:r>
                    </a:p>
                  </a:txBody>
                  <a:tcPr marL="26294" marR="26294" marT="26294" marB="26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B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98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Designation: </a:t>
                      </a:r>
                    </a:p>
                  </a:txBody>
                  <a:tcPr marL="26294" marR="26294" marT="26294" marB="26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B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Sexual Offender </a:t>
                      </a:r>
                    </a:p>
                  </a:txBody>
                  <a:tcPr marL="26294" marR="26294" marT="26294" marB="26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BF3"/>
                    </a:solidFill>
                  </a:tcPr>
                </a:tc>
              </a:tr>
              <a:tr h="35098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Name: </a:t>
                      </a:r>
                    </a:p>
                  </a:txBody>
                  <a:tcPr marL="26294" marR="26294" marT="26294" marB="26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B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Phillip Michael Alpert </a:t>
                      </a:r>
                    </a:p>
                  </a:txBody>
                  <a:tcPr marL="26294" marR="26294" marT="26294" marB="26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BF3"/>
                    </a:solidFill>
                  </a:tcPr>
                </a:tc>
              </a:tr>
              <a:tr h="65032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Status: </a:t>
                      </a:r>
                    </a:p>
                  </a:txBody>
                  <a:tcPr marL="26294" marR="26294" marT="26294" marB="26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B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</a:uFill>
                        </a:rPr>
                        <a:t>Supervised - FL Dept of Corrections </a:t>
                      </a:r>
                    </a:p>
                  </a:txBody>
                  <a:tcPr marL="26294" marR="26294" marT="26294" marB="26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BF3"/>
                    </a:solidFill>
                  </a:tcPr>
                </a:tc>
              </a:tr>
              <a:tr h="94966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Department of Corrections #: </a:t>
                      </a:r>
                    </a:p>
                  </a:txBody>
                  <a:tcPr marL="26294" marR="26294" marT="26294" marB="26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B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X61836</a:t>
                      </a:r>
                      <a:br>
                        <a:rPr lang="en-US" sz="20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000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</a:uFill>
                        </a:rPr>
                        <a:t>Search the Dept of Corrections Website </a:t>
                      </a:r>
                    </a:p>
                  </a:txBody>
                  <a:tcPr marL="26294" marR="26294" marT="26294" marB="26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BF3"/>
                    </a:solidFill>
                  </a:tcPr>
                </a:tc>
              </a:tr>
              <a:tr h="35098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Date of Birth: </a:t>
                      </a:r>
                    </a:p>
                  </a:txBody>
                  <a:tcPr marL="26294" marR="26294" marT="26294" marB="26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B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09/22/1989</a:t>
                      </a:r>
                    </a:p>
                  </a:txBody>
                  <a:tcPr marL="26294" marR="26294" marT="26294" marB="26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BF3"/>
                    </a:solidFill>
                  </a:tcPr>
                </a:tc>
              </a:tr>
              <a:tr h="35098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Race : </a:t>
                      </a:r>
                    </a:p>
                  </a:txBody>
                  <a:tcPr marL="26294" marR="26294" marT="26294" marB="26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B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White</a:t>
                      </a:r>
                    </a:p>
                  </a:txBody>
                  <a:tcPr marL="26294" marR="26294" marT="26294" marB="26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BF3"/>
                    </a:solidFill>
                  </a:tcPr>
                </a:tc>
              </a:tr>
              <a:tr h="35098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Sex: </a:t>
                      </a:r>
                    </a:p>
                  </a:txBody>
                  <a:tcPr marL="26294" marR="26294" marT="26294" marB="26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B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Male</a:t>
                      </a:r>
                    </a:p>
                  </a:txBody>
                  <a:tcPr marL="26294" marR="26294" marT="26294" marB="26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BF3"/>
                    </a:solidFill>
                  </a:tcPr>
                </a:tc>
              </a:tr>
              <a:tr h="350984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Hair: </a:t>
                      </a:r>
                    </a:p>
                  </a:txBody>
                  <a:tcPr marL="26294" marR="26294" marT="26294" marB="26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B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Blond</a:t>
                      </a:r>
                    </a:p>
                  </a:txBody>
                  <a:tcPr marL="26294" marR="26294" marT="26294" marB="26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BF3"/>
                    </a:solidFill>
                  </a:tcPr>
                </a:tc>
              </a:tr>
              <a:tr h="350984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Eyes: </a:t>
                      </a:r>
                    </a:p>
                  </a:txBody>
                  <a:tcPr marL="26294" marR="26294" marT="26294" marB="26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B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Black</a:t>
                      </a:r>
                    </a:p>
                  </a:txBody>
                  <a:tcPr marL="26294" marR="26294" marT="26294" marB="26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BF3"/>
                    </a:solidFill>
                  </a:tcPr>
                </a:tc>
              </a:tr>
              <a:tr h="350984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Height: </a:t>
                      </a:r>
                    </a:p>
                  </a:txBody>
                  <a:tcPr marL="26294" marR="26294" marT="26294" marB="26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B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5'11"</a:t>
                      </a:r>
                    </a:p>
                  </a:txBody>
                  <a:tcPr marL="26294" marR="26294" marT="26294" marB="26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BF3"/>
                    </a:solidFill>
                  </a:tcPr>
                </a:tc>
              </a:tr>
              <a:tr h="350984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Weight: </a:t>
                      </a:r>
                    </a:p>
                  </a:txBody>
                  <a:tcPr marL="26294" marR="26294" marT="26294" marB="26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B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125 lbs </a:t>
                      </a:r>
                    </a:p>
                  </a:txBody>
                  <a:tcPr marL="26294" marR="26294" marT="26294" marB="26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BF3"/>
                    </a:solidFill>
                  </a:tcPr>
                </a:tc>
              </a:tr>
              <a:tr h="129097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Alpert is registered as a Sexual Offender. 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Positive identification cannot be established unless a fingerprint comparison is made.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  <a:solidFill>
                      <a:srgbClr val="0E2F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50484" marR="50484" marT="25242" marB="25242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4267200"/>
            <a:ext cx="28956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Phillip Michael Alpert </a:t>
            </a:r>
            <a:br>
              <a:rPr lang="en-US" b="1" dirty="0" smtClean="0"/>
            </a:br>
            <a:r>
              <a:rPr lang="en-US" b="1" dirty="0" smtClean="0"/>
              <a:t>Date Of Photo: 09/28/2011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/>
              <a:t>Florida Department of Law Enforcement - Sexual Offender / Predator Flyer </a:t>
            </a:r>
            <a:endParaRPr lang="en-US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b="1"/>
              <a:t>Sexting Stats </a:t>
            </a:r>
            <a:br>
              <a:rPr b="1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501506"/>
          </a:xfrm>
        </p:spPr>
        <p:txBody>
          <a:bodyPr/>
          <a:lstStyle/>
          <a:p>
            <a:r>
              <a:rPr lang="en-US" b="1" dirty="0" smtClean="0"/>
              <a:t>A new report has shown that nearly one-third of teens have had X-rated images or videos sent to their cell phones. Most are from a boyfriend or girlfriend, but they often find their way to other young people's cellular devices as well.</a:t>
            </a:r>
          </a:p>
          <a:p>
            <a:pPr>
              <a:buNone/>
            </a:pPr>
            <a:endParaRPr lang="en-US" sz="400" dirty="0" smtClean="0"/>
          </a:p>
          <a:p>
            <a:r>
              <a:rPr lang="en-US" b="1" dirty="0" smtClean="0"/>
              <a:t>More police departments across the country are investing more resources into the investigation of </a:t>
            </a:r>
            <a:r>
              <a:rPr lang="en-US" b="1" dirty="0" err="1" smtClean="0"/>
              <a:t>sexting</a:t>
            </a:r>
            <a:r>
              <a:rPr lang="en-US" b="1" dirty="0" smtClean="0"/>
              <a:t>, as it is illegal to possess, distribute or manufacture pornography involving anyone under the      age of 18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602626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/>
              <a:t>People may not slander or libel others.</a:t>
            </a:r>
            <a:endParaRPr lang="en-US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/>
              <a:t>What is </a:t>
            </a:r>
            <a:r>
              <a:rPr lang="en-US" sz="2800" dirty="0" smtClean="0">
                <a:solidFill>
                  <a:srgbClr val="FF6699"/>
                </a:solidFill>
              </a:rPr>
              <a:t>slander</a:t>
            </a:r>
            <a:r>
              <a:rPr lang="en-US" sz="2800" dirty="0" smtClean="0"/>
              <a:t>?</a:t>
            </a:r>
            <a:endParaRPr lang="en-US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/>
              <a:t>Is a spoken statement made with the purpose of harming a person’s character or reputation.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/>
              <a:t>What is </a:t>
            </a:r>
            <a:r>
              <a:rPr lang="en-US" sz="2800" dirty="0" smtClean="0">
                <a:solidFill>
                  <a:srgbClr val="66FF33"/>
                </a:solidFill>
              </a:rPr>
              <a:t>libel</a:t>
            </a:r>
            <a:r>
              <a:rPr lang="en-US" sz="2800" dirty="0" smtClean="0"/>
              <a:t>?</a:t>
            </a:r>
            <a:endParaRPr lang="en-US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800" dirty="0" smtClean="0"/>
              <a:t>	Is a printed or published statement </a:t>
            </a:r>
            <a:r>
              <a:rPr lang="en-US" sz="2800" i="1" dirty="0" smtClean="0"/>
              <a:t>maliciously (with intent to harm) made to injure a </a:t>
            </a:r>
            <a:r>
              <a:rPr lang="en-US" sz="2800" dirty="0" smtClean="0"/>
              <a:t>person’s character or reputation.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382000" cy="12187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Defamation</a:t>
            </a:r>
            <a:endParaRPr kumimoji="0" lang="en-US" sz="6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772400" cy="1295400"/>
          </a:xfrm>
        </p:spPr>
        <p:txBody>
          <a:bodyPr>
            <a:noAutofit/>
          </a:bodyPr>
          <a:lstStyle/>
          <a:p>
            <a:r>
              <a:rPr lang="en-US" sz="5400" dirty="0" smtClean="0"/>
              <a:t>In order to win damages in a </a:t>
            </a:r>
            <a:r>
              <a:rPr lang="en-US" sz="5400" dirty="0" smtClean="0">
                <a:solidFill>
                  <a:srgbClr val="FFFF00"/>
                </a:solidFill>
              </a:rPr>
              <a:t>libel</a:t>
            </a:r>
            <a:r>
              <a:rPr lang="en-US" sz="5400" dirty="0" smtClean="0"/>
              <a:t> case.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534400" cy="30962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plaintiff must prove that the defendant made a </a:t>
            </a:r>
            <a:r>
              <a:rPr lang="en-US" dirty="0" smtClean="0">
                <a:solidFill>
                  <a:srgbClr val="FF6699"/>
                </a:solidFill>
              </a:rPr>
              <a:t>false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66FF33"/>
                </a:solidFill>
              </a:rPr>
              <a:t>defamatory</a:t>
            </a:r>
            <a:r>
              <a:rPr lang="en-US" dirty="0" smtClean="0"/>
              <a:t> statement concerning the plaintiff.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plaintiff must prove that the defendant made an </a:t>
            </a:r>
            <a:r>
              <a:rPr lang="en-US" dirty="0" smtClean="0">
                <a:solidFill>
                  <a:srgbClr val="CC99FF"/>
                </a:solidFill>
              </a:rPr>
              <a:t>unprivileged</a:t>
            </a:r>
            <a:r>
              <a:rPr lang="en-US" dirty="0" smtClean="0"/>
              <a:t> publication to a third party.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295400"/>
          </a:xfrm>
        </p:spPr>
        <p:txBody>
          <a:bodyPr>
            <a:noAutofit/>
          </a:bodyPr>
          <a:lstStyle/>
          <a:p>
            <a:r>
              <a:rPr lang="en-US" sz="5400" dirty="0" smtClean="0"/>
              <a:t>In order to win damages in a libel case.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534400" cy="2209836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Prove that the publisher acted at least </a:t>
            </a:r>
            <a:r>
              <a:rPr lang="en-US" dirty="0" smtClean="0">
                <a:solidFill>
                  <a:srgbClr val="FF6699"/>
                </a:solidFill>
              </a:rPr>
              <a:t>negligently</a:t>
            </a:r>
            <a:r>
              <a:rPr lang="en-US" dirty="0" smtClean="0"/>
              <a:t> in publishing the communication.</a:t>
            </a:r>
          </a:p>
          <a:p>
            <a:pPr marL="514350" indent="-514350">
              <a:buFont typeface="+mj-lt"/>
              <a:buAutoNum type="arabicPeriod" startAt="3"/>
            </a:pPr>
            <a:endParaRPr lang="en-US" sz="20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In some cases, the plaintiff must prove special damages.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153400" cy="177279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In general courts allow the </a:t>
            </a:r>
            <a:r>
              <a:rPr lang="en-US" dirty="0" smtClean="0">
                <a:solidFill>
                  <a:srgbClr val="CC99FF"/>
                </a:solidFill>
              </a:rPr>
              <a:t>government</a:t>
            </a:r>
            <a:r>
              <a:rPr lang="en-US" dirty="0" smtClean="0"/>
              <a:t> to ban commercial speech that is </a:t>
            </a:r>
            <a:r>
              <a:rPr lang="en-US" dirty="0" smtClean="0">
                <a:solidFill>
                  <a:srgbClr val="66FF33"/>
                </a:solidFill>
              </a:rPr>
              <a:t>false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66FF33"/>
                </a:solidFill>
              </a:rPr>
              <a:t>misleading</a:t>
            </a:r>
            <a:r>
              <a:rPr lang="en-US" dirty="0" smtClean="0"/>
              <a:t> or that provides information about </a:t>
            </a:r>
            <a:r>
              <a:rPr lang="en-US" dirty="0" smtClean="0">
                <a:solidFill>
                  <a:srgbClr val="FF6699"/>
                </a:solidFill>
              </a:rPr>
              <a:t>illegal products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457200"/>
            <a:ext cx="7772400" cy="9140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Commercial</a:t>
            </a:r>
            <a:r>
              <a:rPr kumimoji="0" lang="en-US" sz="66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Speech</a:t>
            </a:r>
            <a:endParaRPr kumimoji="0" lang="en-US" sz="66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997196"/>
          </a:xfrm>
        </p:spPr>
        <p:txBody>
          <a:bodyPr/>
          <a:lstStyle/>
          <a:p>
            <a:r>
              <a:rPr lang="en-US" sz="7200" dirty="0" smtClean="0"/>
              <a:t>Example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825937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Subliminal messaging 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During the presentation of the movie </a:t>
            </a:r>
            <a:r>
              <a:rPr lang="en-US" u="sng" dirty="0" smtClean="0"/>
              <a:t>Picnic</a:t>
            </a:r>
            <a:r>
              <a:rPr lang="en-US" dirty="0" smtClean="0"/>
              <a:t>, used a </a:t>
            </a:r>
            <a:r>
              <a:rPr lang="en-US" dirty="0" err="1" smtClean="0"/>
              <a:t>tachistoscope</a:t>
            </a:r>
            <a:r>
              <a:rPr lang="en-US" dirty="0" smtClean="0"/>
              <a:t> to project the words "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Drink Coca-Cola</a:t>
            </a:r>
            <a:r>
              <a:rPr lang="en-US" dirty="0" smtClean="0"/>
              <a:t>" and "</a:t>
            </a:r>
            <a:r>
              <a:rPr lang="en-US" b="1" dirty="0" smtClean="0">
                <a:solidFill>
                  <a:srgbClr val="FB67E9"/>
                </a:solidFill>
              </a:rPr>
              <a:t>Hungry? Eat popcorn</a:t>
            </a:r>
            <a:r>
              <a:rPr lang="en-US" dirty="0" smtClean="0"/>
              <a:t>" for 1/3000 of a second at five-second intervals.</a:t>
            </a:r>
          </a:p>
          <a:p>
            <a:r>
              <a:rPr lang="en-US" dirty="0" smtClean="0"/>
              <a:t>During the movie, sales of popcorn and Coke theater increased </a:t>
            </a:r>
            <a:r>
              <a:rPr lang="en-US" dirty="0" smtClean="0">
                <a:solidFill>
                  <a:srgbClr val="66FF33"/>
                </a:solidFill>
              </a:rPr>
              <a:t>57.8</a:t>
            </a:r>
            <a:r>
              <a:rPr lang="en-US" dirty="0" smtClean="0"/>
              <a:t> percent and </a:t>
            </a:r>
            <a:r>
              <a:rPr lang="en-US" dirty="0" smtClean="0">
                <a:solidFill>
                  <a:srgbClr val="66FF33"/>
                </a:solidFill>
              </a:rPr>
              <a:t>18.1</a:t>
            </a:r>
            <a:r>
              <a:rPr lang="en-US" dirty="0" smtClean="0"/>
              <a:t> percent respectively.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89098" name="Picture 10" descr="File:Coca-Cola logo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638800"/>
            <a:ext cx="2362200" cy="773621"/>
          </a:xfrm>
          <a:prstGeom prst="rect">
            <a:avLst/>
          </a:prstGeom>
          <a:noFill/>
        </p:spPr>
      </p:pic>
      <p:pic>
        <p:nvPicPr>
          <p:cNvPr id="89090" name="Picture 2" descr="C:\Documents and Settings\Lloyd and Debbie\My Documents\My Pictures\gearhea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295400"/>
            <a:ext cx="1143000" cy="1273825"/>
          </a:xfrm>
          <a:prstGeom prst="rect">
            <a:avLst/>
          </a:prstGeom>
          <a:noFill/>
        </p:spPr>
      </p:pic>
      <p:pic>
        <p:nvPicPr>
          <p:cNvPr id="89118" name="Picture 30" descr="http://open.salon.com/files/popcorn124163844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5486400"/>
            <a:ext cx="1360354" cy="12011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lang="en-US" sz="8000" dirty="0" smtClean="0"/>
              <a:t>Symbolic Speech</a:t>
            </a:r>
            <a:endParaRPr lang="en-US" sz="8000" dirty="0"/>
          </a:p>
        </p:txBody>
      </p:sp>
      <p:pic>
        <p:nvPicPr>
          <p:cNvPr id="90114" name="Picture 2" descr="israelflagburn.jpg?w=150&amp;h=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57600"/>
            <a:ext cx="1663065" cy="2743202"/>
          </a:xfrm>
          <a:prstGeom prst="rect">
            <a:avLst/>
          </a:prstGeom>
          <a:noFill/>
        </p:spPr>
      </p:pic>
      <p:pic>
        <p:nvPicPr>
          <p:cNvPr id="90116" name="Picture 4" descr="http://cgi.cnn.com/WORLD/9803/02/iraq.reporters.notebook/flag.burn.jpg"/>
          <p:cNvPicPr>
            <a:picLocks noChangeAspect="1" noChangeArrowheads="1"/>
          </p:cNvPicPr>
          <p:nvPr/>
        </p:nvPicPr>
        <p:blipFill>
          <a:blip r:embed="rId3" cstate="print"/>
          <a:srcRect l="1724" t="1709" r="8621" b="2307"/>
          <a:stretch>
            <a:fillRect/>
          </a:stretch>
        </p:blipFill>
        <p:spPr bwMode="auto">
          <a:xfrm>
            <a:off x="1981200" y="3657600"/>
            <a:ext cx="2743200" cy="2743200"/>
          </a:xfrm>
          <a:prstGeom prst="rect">
            <a:avLst/>
          </a:prstGeom>
          <a:noFill/>
        </p:spPr>
      </p:pic>
      <p:pic>
        <p:nvPicPr>
          <p:cNvPr id="90118" name="Picture 6" descr="http://forums4.aclu.org/images/freespeech/tink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199" y="3657600"/>
            <a:ext cx="3073977" cy="27051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19200" y="29718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Flag Burning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2971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Arm Band</a:t>
            </a:r>
            <a:endParaRPr lang="en-US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filipspagnoli.files.wordpress.com/2009/02/trever-cartoon-flag-burn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536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iml.jou.ufl.edu/projects/Fall07/Moorhouse/images/sevent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07069">
            <a:off x="6582357" y="2780707"/>
            <a:ext cx="1844623" cy="2444127"/>
          </a:xfrm>
          <a:prstGeom prst="rect">
            <a:avLst/>
          </a:prstGeom>
          <a:noFill/>
        </p:spPr>
      </p:pic>
      <p:pic>
        <p:nvPicPr>
          <p:cNvPr id="1050" name="Picture 26" descr="http://www.dtmagazine.com/pb1096.jpg"/>
          <p:cNvPicPr>
            <a:picLocks noChangeAspect="1" noChangeArrowheads="1"/>
          </p:cNvPicPr>
          <p:nvPr/>
        </p:nvPicPr>
        <p:blipFill>
          <a:blip r:embed="rId3" cstate="print"/>
          <a:srcRect b="5674"/>
          <a:stretch>
            <a:fillRect/>
          </a:stretch>
        </p:blipFill>
        <p:spPr bwMode="auto">
          <a:xfrm rot="1158719">
            <a:off x="1545581" y="2565640"/>
            <a:ext cx="2168140" cy="2803525"/>
          </a:xfrm>
          <a:prstGeom prst="rect">
            <a:avLst/>
          </a:prstGeom>
          <a:noFill/>
        </p:spPr>
      </p:pic>
      <p:pic>
        <p:nvPicPr>
          <p:cNvPr id="1044" name="Picture 20" descr="http://img.slate.com/media/77000/77784/000322_Enqui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03838">
            <a:off x="552781" y="2991541"/>
            <a:ext cx="1778000" cy="2133600"/>
          </a:xfrm>
          <a:prstGeom prst="rect">
            <a:avLst/>
          </a:prstGeom>
          <a:noFill/>
        </p:spPr>
      </p:pic>
      <p:pic>
        <p:nvPicPr>
          <p:cNvPr id="1030" name="Picture 6" descr="http://www.cnn.com/WORLD/9610/08/diana.hoax/newspaper.lg.jpg"/>
          <p:cNvPicPr>
            <a:picLocks noChangeAspect="1" noChangeArrowheads="1"/>
          </p:cNvPicPr>
          <p:nvPr/>
        </p:nvPicPr>
        <p:blipFill>
          <a:blip r:embed="rId5" cstate="print"/>
          <a:srcRect b="5045"/>
          <a:stretch>
            <a:fillRect/>
          </a:stretch>
        </p:blipFill>
        <p:spPr bwMode="auto">
          <a:xfrm rot="20600569">
            <a:off x="5234131" y="2724540"/>
            <a:ext cx="1790340" cy="2223625"/>
          </a:xfrm>
          <a:prstGeom prst="rect">
            <a:avLst/>
          </a:prstGeom>
          <a:noFill/>
        </p:spPr>
      </p:pic>
      <p:pic>
        <p:nvPicPr>
          <p:cNvPr id="1032" name="Picture 8" descr="http://wp.citysmart.com/wp-content/uploads/2009/05/newyorktim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65515">
            <a:off x="6478433" y="4354492"/>
            <a:ext cx="2343939" cy="2102848"/>
          </a:xfrm>
          <a:prstGeom prst="rect">
            <a:avLst/>
          </a:prstGeom>
          <a:noFill/>
        </p:spPr>
      </p:pic>
      <p:pic>
        <p:nvPicPr>
          <p:cNvPr id="1034" name="Picture 10" descr="http://images.huffingtonpost.com/gen/70601/thumbs/s-WALL-STREET-JOURNAL-lar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55891">
            <a:off x="3426474" y="3093100"/>
            <a:ext cx="2762012" cy="2018393"/>
          </a:xfrm>
          <a:prstGeom prst="rect">
            <a:avLst/>
          </a:prstGeom>
          <a:noFill/>
        </p:spPr>
      </p:pic>
      <p:pic>
        <p:nvPicPr>
          <p:cNvPr id="1042" name="Picture 18" descr="http://experiencethesuccess.com/images/chicago_trib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718251">
            <a:off x="722010" y="4052587"/>
            <a:ext cx="2861316" cy="2699354"/>
          </a:xfrm>
          <a:prstGeom prst="rect">
            <a:avLst/>
          </a:prstGeom>
          <a:noFill/>
        </p:spPr>
      </p:pic>
      <p:pic>
        <p:nvPicPr>
          <p:cNvPr id="1046" name="Picture 22" descr="Glob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80397">
            <a:off x="5019218" y="4105628"/>
            <a:ext cx="1899958" cy="2368616"/>
          </a:xfrm>
          <a:prstGeom prst="rect">
            <a:avLst/>
          </a:prstGeom>
          <a:noFill/>
        </p:spPr>
      </p:pic>
      <p:pic>
        <p:nvPicPr>
          <p:cNvPr id="1048" name="Picture 24" descr="http://static.flickr.com/3246/2760099949_40106d565c_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148140">
            <a:off x="3196114" y="4145374"/>
            <a:ext cx="1785850" cy="2377731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514600" y="1600200"/>
            <a:ext cx="4855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03" pitchFamily="34" charset="0"/>
              </a:rPr>
              <a:t>The Press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03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What allows the United States to have a free press?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24200"/>
            <a:ext cx="7772400" cy="241296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Traditionally, the courts have protected the press from government censorship.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Amendment protests a reporter’s sources.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6699"/>
                </a:solidFill>
              </a:rPr>
              <a:t>privileged communications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94" name="Picture 14" descr="weekly_world_ne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905000"/>
            <a:ext cx="1752600" cy="2279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7292" name="Picture 12" descr="http://www.retroland.com/retrotalk/userfiles/weeklyworldnews___.jpg"/>
          <p:cNvPicPr>
            <a:picLocks noChangeAspect="1" noChangeArrowheads="1"/>
          </p:cNvPicPr>
          <p:nvPr/>
        </p:nvPicPr>
        <p:blipFill>
          <a:blip r:embed="rId3" cstate="print"/>
          <a:srcRect l="2363" t="1852" r="3117" b="1852"/>
          <a:stretch>
            <a:fillRect/>
          </a:stretch>
        </p:blipFill>
        <p:spPr bwMode="auto">
          <a:xfrm>
            <a:off x="5638800" y="1905000"/>
            <a:ext cx="30480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7286" name="Picture 6" descr="http://www.aintitcool.com/images2007/ww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05000"/>
            <a:ext cx="3403766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7284" name="Picture 4" descr="http://clicknation.com/snoof/images/alienclark.jpg"/>
          <p:cNvPicPr>
            <a:picLocks noChangeAspect="1" noChangeArrowheads="1"/>
          </p:cNvPicPr>
          <p:nvPr/>
        </p:nvPicPr>
        <p:blipFill>
          <a:blip r:embed="rId5" cstate="print"/>
          <a:srcRect t="-388" r="17252" b="3651"/>
          <a:stretch>
            <a:fillRect/>
          </a:stretch>
        </p:blipFill>
        <p:spPr bwMode="auto">
          <a:xfrm>
            <a:off x="3733800" y="4343400"/>
            <a:ext cx="1752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 rot="20237213">
            <a:off x="3529800" y="3337994"/>
            <a:ext cx="4882229" cy="1107996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Defamation</a:t>
            </a:r>
            <a:endParaRPr lang="en-US" sz="6600" b="1" cap="none" spc="0" dirty="0">
              <a:ln w="28575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914096"/>
          </a:xfrm>
        </p:spPr>
        <p:txBody>
          <a:bodyPr/>
          <a:lstStyle/>
          <a:p>
            <a:r>
              <a:rPr lang="en-US" sz="6600" b="1" dirty="0" smtClean="0"/>
              <a:t>Watergate Scandal</a:t>
            </a:r>
            <a:endParaRPr lang="en-US" sz="6600" dirty="0"/>
          </a:p>
        </p:txBody>
      </p:sp>
      <p:pic>
        <p:nvPicPr>
          <p:cNvPr id="98306" name="Picture 2" descr="File:WatergateFrom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2336800" cy="1752600"/>
          </a:xfrm>
          <a:prstGeom prst="rect">
            <a:avLst/>
          </a:prstGeom>
          <a:noFill/>
        </p:spPr>
      </p:pic>
      <p:pic>
        <p:nvPicPr>
          <p:cNvPr id="98312" name="Picture 8" descr="http://www.foxnews.com/images/482841/0_63_320m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57200" y="-25981025"/>
            <a:ext cx="3048000" cy="2286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819400" y="5105400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“</a:t>
            </a:r>
            <a:r>
              <a:rPr lang="en-US" sz="2400" b="1" dirty="0" smtClean="0">
                <a:solidFill>
                  <a:srgbClr val="66FF33"/>
                </a:solidFill>
              </a:rPr>
              <a:t>Deep Throat</a:t>
            </a:r>
            <a:r>
              <a:rPr lang="en-US" sz="2400" b="1" dirty="0" smtClean="0"/>
              <a:t>” W. Mark Felt Dies at 95</a:t>
            </a:r>
            <a:endParaRPr lang="en-US" sz="2400" dirty="0"/>
          </a:p>
        </p:txBody>
      </p:sp>
      <p:pic>
        <p:nvPicPr>
          <p:cNvPr id="98318" name="Picture 14" descr="http://www.signonsandiego.com/uniontrib/20050601/images/paper.jpg"/>
          <p:cNvPicPr>
            <a:picLocks noChangeAspect="1" noChangeArrowheads="1"/>
          </p:cNvPicPr>
          <p:nvPr/>
        </p:nvPicPr>
        <p:blipFill>
          <a:blip r:embed="rId4" cstate="print"/>
          <a:srcRect l="1527" t="4096" r="2290" b="3742"/>
          <a:stretch>
            <a:fillRect/>
          </a:stretch>
        </p:blipFill>
        <p:spPr bwMode="auto">
          <a:xfrm>
            <a:off x="3124200" y="2743200"/>
            <a:ext cx="2895600" cy="2068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57200" y="6248400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Former No. 2 at FBI.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8320" name="Picture 16" descr="http://www.faculty.umb.edu/gary_zabel/Courses/Morals%20and%20Law/M+L/August,%2005/Watergate%20Chronology%20(washingtonpost_com)_files/jn3_73.jpg"/>
          <p:cNvPicPr>
            <a:picLocks noChangeAspect="1" noChangeArrowheads="1"/>
          </p:cNvPicPr>
          <p:nvPr/>
        </p:nvPicPr>
        <p:blipFill>
          <a:blip r:embed="rId5" cstate="print"/>
          <a:srcRect l="25069" t="5886" r="6061" b="2972"/>
          <a:stretch>
            <a:fillRect/>
          </a:stretch>
        </p:blipFill>
        <p:spPr bwMode="auto">
          <a:xfrm>
            <a:off x="6400800" y="2743200"/>
            <a:ext cx="1905000" cy="3855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8314" name="Picture 10" descr="http://www.foxnews.com/images/482841/0_63_320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95800"/>
            <a:ext cx="2336800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600200"/>
            <a:ext cx="5029200" cy="4267200"/>
          </a:xfrm>
        </p:spPr>
        <p:txBody>
          <a:bodyPr/>
          <a:lstStyle/>
          <a:p>
            <a:r>
              <a:rPr lang="en-US" sz="3600" dirty="0" smtClean="0"/>
              <a:t>One of the first truly pornographic films in the United States to feature a plot, character development and relatively high production standards, .</a:t>
            </a:r>
            <a:endParaRPr lang="en-US" sz="3600" dirty="0"/>
          </a:p>
        </p:txBody>
      </p:sp>
      <p:pic>
        <p:nvPicPr>
          <p:cNvPr id="99332" name="Picture 4" descr="http://upload.wikimedia.org/wikipedia/en/f/fe/DeepThroat.jpg"/>
          <p:cNvPicPr>
            <a:picLocks noChangeAspect="1" noChangeArrowheads="1"/>
          </p:cNvPicPr>
          <p:nvPr/>
        </p:nvPicPr>
        <p:blipFill>
          <a:blip r:embed="rId2" cstate="print"/>
          <a:srcRect b="2222"/>
          <a:stretch>
            <a:fillRect/>
          </a:stretch>
        </p:blipFill>
        <p:spPr bwMode="auto">
          <a:xfrm>
            <a:off x="304800" y="1522486"/>
            <a:ext cx="3505200" cy="5106914"/>
          </a:xfrm>
          <a:prstGeom prst="rect">
            <a:avLst/>
          </a:prstGeom>
          <a:noFill/>
        </p:spPr>
      </p:pic>
      <p:pic>
        <p:nvPicPr>
          <p:cNvPr id="6" name="Picture 2" descr="http://upload.wikimedia.org/wikipedia/en/f/fe/DeepThroat.jpg"/>
          <p:cNvPicPr>
            <a:picLocks noChangeAspect="1" noChangeArrowheads="1"/>
          </p:cNvPicPr>
          <p:nvPr/>
        </p:nvPicPr>
        <p:blipFill>
          <a:blip r:embed="rId2" cstate="print"/>
          <a:srcRect l="3636" t="79103" r="5454" b="16016"/>
          <a:stretch>
            <a:fillRect/>
          </a:stretch>
        </p:blipFill>
        <p:spPr bwMode="auto">
          <a:xfrm>
            <a:off x="533400" y="5181600"/>
            <a:ext cx="3048000" cy="457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14400" y="5105400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Staring </a:t>
            </a:r>
          </a:p>
          <a:p>
            <a:r>
              <a:rPr lang="en-US" b="1" dirty="0" smtClean="0"/>
              <a:t>Linda Lovelace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3048000"/>
            <a:ext cx="7917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Not name after the film!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661993"/>
          </a:xfrm>
        </p:spPr>
        <p:txBody>
          <a:bodyPr/>
          <a:lstStyle/>
          <a:p>
            <a:r>
              <a:rPr lang="en-US" sz="6000" dirty="0" smtClean="0"/>
              <a:t>Freedom of Assembly and Petition</a:t>
            </a:r>
            <a:endParaRPr lang="en-US" sz="6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382000" cy="221086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Which amendment do we find freedom of assembly and petition?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sz="6600" dirty="0" smtClean="0"/>
              <a:t>The First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2492990"/>
          </a:xfrm>
        </p:spPr>
        <p:txBody>
          <a:bodyPr/>
          <a:lstStyle/>
          <a:p>
            <a:r>
              <a:rPr lang="en-US" sz="6000" dirty="0" smtClean="0"/>
              <a:t>What does the 1</a:t>
            </a:r>
            <a:r>
              <a:rPr lang="en-US" sz="6000" baseline="30000" dirty="0" smtClean="0"/>
              <a:t>st</a:t>
            </a:r>
            <a:r>
              <a:rPr lang="en-US" sz="6000" dirty="0" smtClean="0"/>
              <a:t> Amendment say about assembly and petition?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00400"/>
            <a:ext cx="8991600" cy="276998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000" dirty="0" smtClean="0"/>
              <a:t>“</a:t>
            </a:r>
            <a:r>
              <a:rPr lang="en-US" dirty="0" smtClean="0"/>
              <a:t>Congress shall make no law respecting an establishment of religion, or prohibiting the free exercise thereof; or abridging the freedom of speech, or of the press; or </a:t>
            </a:r>
            <a:r>
              <a:rPr lang="en-US" dirty="0" smtClean="0">
                <a:solidFill>
                  <a:srgbClr val="66FF33"/>
                </a:solidFill>
              </a:rPr>
              <a:t>the right of the people peaceably to assemble, and to petition the Government for a redress of grievances</a:t>
            </a:r>
            <a:r>
              <a:rPr lang="en-US" dirty="0" smtClean="0"/>
              <a:t>.”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772400" cy="914096"/>
          </a:xfrm>
        </p:spPr>
        <p:txBody>
          <a:bodyPr/>
          <a:lstStyle/>
          <a:p>
            <a:r>
              <a:rPr lang="en-US" sz="6600" dirty="0" smtClean="0"/>
              <a:t>Right to Assemble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772400" cy="4038600"/>
          </a:xfrm>
        </p:spPr>
        <p:txBody>
          <a:bodyPr/>
          <a:lstStyle/>
          <a:p>
            <a:r>
              <a:rPr lang="en-US" dirty="0" smtClean="0"/>
              <a:t>Individuals have the right to gather peacefully to:</a:t>
            </a:r>
          </a:p>
          <a:p>
            <a:endParaRPr lang="en-US" sz="1800" dirty="0" smtClean="0"/>
          </a:p>
          <a:p>
            <a:pPr lvl="1"/>
            <a:r>
              <a:rPr lang="en-US" dirty="0" smtClean="0"/>
              <a:t>Discuss issues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Express their opinions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March or demonstrate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6400800" cy="16002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Can the Boy Scouts of America keep gay leaders out?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86200"/>
            <a:ext cx="7772400" cy="2743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The Boy Scouts of America has policies which prohibit atheists, agnostics, and "known or avowed" homosexuals from membership in its Scouting program.</a:t>
            </a:r>
            <a:endParaRPr lang="en-US" dirty="0"/>
          </a:p>
        </p:txBody>
      </p:sp>
      <p:pic>
        <p:nvPicPr>
          <p:cNvPr id="1026" name="Picture 2" descr="File:Boy Scouts of America universal emble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00200"/>
            <a:ext cx="1852009" cy="21404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914096"/>
          </a:xfrm>
        </p:spPr>
        <p:txBody>
          <a:bodyPr/>
          <a:lstStyle/>
          <a:p>
            <a:r>
              <a:rPr lang="en-US" sz="6600" dirty="0" smtClean="0"/>
              <a:t>Who is Tiger Woods?</a:t>
            </a:r>
            <a:endParaRPr lang="en-US" sz="6600" dirty="0"/>
          </a:p>
        </p:txBody>
      </p:sp>
      <p:pic>
        <p:nvPicPr>
          <p:cNvPr id="110596" name="Picture 4" descr="File:Tiger Woods 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981200"/>
            <a:ext cx="2546133" cy="396138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352800" y="1981200"/>
            <a:ext cx="14829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Eldrick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Tont</a:t>
            </a:r>
            <a:r>
              <a:rPr lang="en-US" sz="3200" dirty="0" smtClean="0"/>
              <a:t> "</a:t>
            </a:r>
            <a:r>
              <a:rPr lang="en-US" sz="3200" b="1" dirty="0" smtClean="0"/>
              <a:t>Tiger</a:t>
            </a:r>
            <a:r>
              <a:rPr lang="en-US" sz="3200" dirty="0" smtClean="0"/>
              <a:t>" </a:t>
            </a:r>
            <a:r>
              <a:rPr lang="en-US" sz="3200" b="1" dirty="0" smtClean="0"/>
              <a:t>Woods</a:t>
            </a:r>
            <a:endParaRPr lang="en-US" sz="3200" dirty="0"/>
          </a:p>
        </p:txBody>
      </p:sp>
      <p:pic>
        <p:nvPicPr>
          <p:cNvPr id="110600" name="Picture 8" descr="File:StanfordCard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1085850" cy="164782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1981200"/>
            <a:ext cx="327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first golfer to win three consecutive U.S. Amateur titles and won the NCAA individual golf championship.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52400" y="4611231"/>
            <a:ext cx="5943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Tiger Woods became a professional golfer in August 1996, and signed endorsement deals worth </a:t>
            </a:r>
            <a:r>
              <a:rPr lang="en-US" sz="2800" dirty="0" smtClean="0">
                <a:solidFill>
                  <a:srgbClr val="66FF33"/>
                </a:solidFill>
              </a:rPr>
              <a:t>$40 million </a:t>
            </a:r>
            <a:r>
              <a:rPr lang="en-US" sz="2800" dirty="0" smtClean="0"/>
              <a:t>from Nike, Inc. and </a:t>
            </a:r>
            <a:r>
              <a:rPr lang="en-US" sz="2800" dirty="0" smtClean="0">
                <a:solidFill>
                  <a:srgbClr val="66FF33"/>
                </a:solidFill>
              </a:rPr>
              <a:t>$20 million </a:t>
            </a:r>
            <a:r>
              <a:rPr lang="en-US" sz="2800" dirty="0" smtClean="0"/>
              <a:t>from </a:t>
            </a:r>
            <a:r>
              <a:rPr lang="en-US" sz="2800" dirty="0" err="1" smtClean="0"/>
              <a:t>Titleist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>
            <a:gsLst>
              <a:gs pos="100000">
                <a:schemeClr val="accent1">
                  <a:tint val="50000"/>
                  <a:satMod val="300000"/>
                  <a:alpha val="3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buClr>
                <a:srgbClr val="FFFF00"/>
              </a:buClr>
              <a:buSzPct val="125000"/>
            </a:pPr>
            <a:endParaRPr lang="en-US" sz="1800" dirty="0" smtClean="0"/>
          </a:p>
          <a:p>
            <a:pPr algn="l">
              <a:buClr>
                <a:srgbClr val="FFFF00"/>
              </a:buClr>
              <a:buSzPct val="125000"/>
            </a:pPr>
            <a:endParaRPr lang="en-US" sz="4000" dirty="0" smtClean="0"/>
          </a:p>
          <a:p>
            <a:pPr algn="l">
              <a:buClr>
                <a:srgbClr val="FFFF00"/>
              </a:buClr>
              <a:buSzPct val="125000"/>
            </a:pPr>
            <a:r>
              <a:rPr lang="en-US" sz="7200" dirty="0" smtClean="0"/>
              <a:t>           </a:t>
            </a:r>
            <a:endParaRPr lang="en-US" sz="4000" dirty="0" smtClean="0"/>
          </a:p>
          <a:p>
            <a:pPr algn="l">
              <a:buClr>
                <a:srgbClr val="FFFF00"/>
              </a:buClr>
              <a:buSzPct val="125000"/>
            </a:pPr>
            <a:r>
              <a:rPr lang="en-US" sz="4000" dirty="0" smtClean="0"/>
              <a:t>	        </a:t>
            </a:r>
            <a:r>
              <a:rPr lang="en-US" sz="4000" dirty="0" smtClean="0">
                <a:solidFill>
                  <a:schemeClr val="bg1"/>
                </a:solidFill>
              </a:rPr>
              <a:t>Citizenship</a:t>
            </a:r>
          </a:p>
          <a:p>
            <a:pPr algn="l">
              <a:buClr>
                <a:srgbClr val="FFFF00"/>
              </a:buClr>
              <a:buSzPct val="125000"/>
            </a:pPr>
            <a:endParaRPr lang="en-US" sz="7200" dirty="0" smtClean="0"/>
          </a:p>
          <a:p>
            <a:pPr algn="l">
              <a:buClr>
                <a:srgbClr val="FFFF00"/>
              </a:buClr>
              <a:buSzPct val="125000"/>
            </a:pPr>
            <a:r>
              <a:rPr lang="en-US" sz="4000" dirty="0" smtClean="0"/>
              <a:t>                </a:t>
            </a:r>
            <a:r>
              <a:rPr lang="en-US" sz="4000" dirty="0" smtClean="0">
                <a:solidFill>
                  <a:schemeClr val="bg1"/>
                </a:solidFill>
              </a:rPr>
              <a:t>Freedom of Religion</a:t>
            </a:r>
          </a:p>
          <a:p>
            <a:pPr algn="l">
              <a:buClr>
                <a:srgbClr val="FFFF00"/>
              </a:buClr>
              <a:buSzPct val="125000"/>
            </a:pPr>
            <a:endParaRPr lang="en-US" sz="4000" dirty="0" smtClean="0">
              <a:solidFill>
                <a:schemeClr val="bg1"/>
              </a:solidFill>
            </a:endParaRPr>
          </a:p>
          <a:p>
            <a:pPr algn="l">
              <a:buClr>
                <a:srgbClr val="FFFF00"/>
              </a:buClr>
              <a:buSzPct val="125000"/>
            </a:pPr>
            <a:endParaRPr lang="en-US" sz="4000" dirty="0" smtClean="0">
              <a:solidFill>
                <a:schemeClr val="bg1"/>
              </a:solidFill>
            </a:endParaRPr>
          </a:p>
          <a:p>
            <a:pPr algn="l">
              <a:buClr>
                <a:srgbClr val="FFFF00"/>
              </a:buClr>
              <a:buSzPct val="125000"/>
            </a:pPr>
            <a:r>
              <a:rPr lang="en-US" sz="4000" dirty="0" smtClean="0">
                <a:solidFill>
                  <a:schemeClr val="bg1"/>
                </a:solidFill>
              </a:rPr>
              <a:t>		Freedom of Speech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8000" dirty="0" smtClean="0"/>
              <a:t>Review</a:t>
            </a:r>
            <a:endParaRPr lang="en-US" sz="8000" dirty="0"/>
          </a:p>
        </p:txBody>
      </p:sp>
      <p:pic>
        <p:nvPicPr>
          <p:cNvPr id="6" name="Picture 18" descr="http://kleissink.com/images/quill_p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1000" y="762000"/>
            <a:ext cx="1566333" cy="1057275"/>
          </a:xfrm>
          <a:prstGeom prst="rect">
            <a:avLst/>
          </a:prstGeom>
          <a:noFill/>
        </p:spPr>
      </p:pic>
      <p:pic>
        <p:nvPicPr>
          <p:cNvPr id="7" name="Picture 18" descr="http://kleissink.com/images/quill_p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1000" y="2286000"/>
            <a:ext cx="1566333" cy="1057275"/>
          </a:xfrm>
          <a:prstGeom prst="rect">
            <a:avLst/>
          </a:prstGeom>
          <a:noFill/>
        </p:spPr>
      </p:pic>
      <p:pic>
        <p:nvPicPr>
          <p:cNvPr id="8" name="Picture 18" descr="http://kleissink.com/images/quill_p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1000" y="3886200"/>
            <a:ext cx="1566333" cy="10572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02" name="Picture 34" descr="The British Open"/>
          <p:cNvPicPr>
            <a:picLocks noChangeAspect="1" noChangeArrowheads="1"/>
          </p:cNvPicPr>
          <p:nvPr/>
        </p:nvPicPr>
        <p:blipFill>
          <a:blip r:embed="rId2" cstate="print"/>
          <a:srcRect r="96246"/>
          <a:stretch>
            <a:fillRect/>
          </a:stretch>
        </p:blipFill>
        <p:spPr bwMode="auto">
          <a:xfrm>
            <a:off x="1066800" y="5486400"/>
            <a:ext cx="7391400" cy="848591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066800" y="4495800"/>
            <a:ext cx="7391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747897"/>
          </a:xfrm>
        </p:spPr>
        <p:txBody>
          <a:bodyPr/>
          <a:lstStyle/>
          <a:p>
            <a:r>
              <a:rPr lang="en-US" sz="5400" dirty="0" smtClean="0"/>
              <a:t>What is the </a:t>
            </a:r>
            <a:r>
              <a:rPr lang="en-US" sz="5400" b="1" dirty="0" smtClean="0"/>
              <a:t>Grand Slam </a:t>
            </a:r>
            <a:r>
              <a:rPr lang="en-US" sz="5400" dirty="0" smtClean="0"/>
              <a:t>of golf?</a:t>
            </a:r>
            <a:endParaRPr lang="en-US" sz="5400" dirty="0"/>
          </a:p>
        </p:txBody>
      </p:sp>
      <p:pic>
        <p:nvPicPr>
          <p:cNvPr id="109570" name="Picture 2" descr="The Official Site of the Masters Tournament - April 6-12, 2009"/>
          <p:cNvPicPr>
            <a:picLocks noChangeAspect="1" noChangeArrowheads="1"/>
          </p:cNvPicPr>
          <p:nvPr/>
        </p:nvPicPr>
        <p:blipFill>
          <a:blip r:embed="rId3" cstate="print"/>
          <a:srcRect r="71923"/>
          <a:stretch>
            <a:fillRect/>
          </a:stretch>
        </p:blipFill>
        <p:spPr bwMode="auto">
          <a:xfrm>
            <a:off x="1066800" y="2514600"/>
            <a:ext cx="2679700" cy="857251"/>
          </a:xfrm>
          <a:prstGeom prst="rect">
            <a:avLst/>
          </a:prstGeom>
          <a:noFill/>
        </p:spPr>
      </p:pic>
      <p:pic>
        <p:nvPicPr>
          <p:cNvPr id="109574" name="Picture 6" descr="The Official Site of the Masters Tournament - April 6-12, 2009"/>
          <p:cNvPicPr>
            <a:picLocks noChangeAspect="1" noChangeArrowheads="1"/>
          </p:cNvPicPr>
          <p:nvPr/>
        </p:nvPicPr>
        <p:blipFill>
          <a:blip r:embed="rId3" cstate="print"/>
          <a:srcRect l="91949" b="64445"/>
          <a:stretch>
            <a:fillRect/>
          </a:stretch>
        </p:blipFill>
        <p:spPr bwMode="auto">
          <a:xfrm>
            <a:off x="2286000" y="2514600"/>
            <a:ext cx="1544878" cy="310563"/>
          </a:xfrm>
          <a:prstGeom prst="rect">
            <a:avLst/>
          </a:prstGeom>
          <a:noFill/>
        </p:spPr>
      </p:pic>
      <p:pic>
        <p:nvPicPr>
          <p:cNvPr id="109572" name="Picture 4" descr="The Official Site of the Masters Tournament - April 6-12, 2009"/>
          <p:cNvPicPr>
            <a:picLocks noChangeAspect="1" noChangeArrowheads="1"/>
          </p:cNvPicPr>
          <p:nvPr/>
        </p:nvPicPr>
        <p:blipFill>
          <a:blip r:embed="rId3" cstate="print"/>
          <a:srcRect l="50432"/>
          <a:stretch>
            <a:fillRect/>
          </a:stretch>
        </p:blipFill>
        <p:spPr bwMode="auto">
          <a:xfrm>
            <a:off x="3733800" y="2514600"/>
            <a:ext cx="4730750" cy="8572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62200" y="2438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33" pitchFamily="34" charset="0"/>
              </a:rPr>
              <a:t>The</a:t>
            </a:r>
            <a:endParaRPr lang="en-US" sz="2800" dirty="0">
              <a:solidFill>
                <a:schemeClr val="bg1"/>
              </a:solidFill>
              <a:latin typeface="33" pitchFamily="34" charset="0"/>
            </a:endParaRPr>
          </a:p>
        </p:txBody>
      </p:sp>
      <p:pic>
        <p:nvPicPr>
          <p:cNvPr id="109576" name="Picture 8" descr="USGA - U.S. Open 2009 - Bethpage State Park (Black Course) Farmingdale, NY - June 15 - 21, 2009"/>
          <p:cNvPicPr>
            <a:picLocks noChangeAspect="1" noChangeArrowheads="1"/>
          </p:cNvPicPr>
          <p:nvPr/>
        </p:nvPicPr>
        <p:blipFill>
          <a:blip r:embed="rId4" cstate="print"/>
          <a:srcRect l="1574" r="42520" b="8046"/>
          <a:stretch>
            <a:fillRect/>
          </a:stretch>
        </p:blipFill>
        <p:spPr bwMode="auto">
          <a:xfrm>
            <a:off x="1066800" y="3505200"/>
            <a:ext cx="5410200" cy="838200"/>
          </a:xfrm>
          <a:prstGeom prst="rect">
            <a:avLst/>
          </a:prstGeom>
          <a:noFill/>
        </p:spPr>
      </p:pic>
      <p:pic>
        <p:nvPicPr>
          <p:cNvPr id="109578" name="Picture 10" descr="USGA - U.S. Open 2009 - Bethpage State Park (Black Course) Farmingdale, NY - June 15 - 21, 2009"/>
          <p:cNvPicPr>
            <a:picLocks noChangeAspect="1" noChangeArrowheads="1"/>
          </p:cNvPicPr>
          <p:nvPr/>
        </p:nvPicPr>
        <p:blipFill>
          <a:blip r:embed="rId4" cstate="print"/>
          <a:srcRect l="44062" r="29166" b="52299"/>
          <a:stretch>
            <a:fillRect/>
          </a:stretch>
        </p:blipFill>
        <p:spPr bwMode="auto">
          <a:xfrm>
            <a:off x="3048000" y="3657600"/>
            <a:ext cx="3429000" cy="638067"/>
          </a:xfrm>
          <a:prstGeom prst="rect">
            <a:avLst/>
          </a:prstGeom>
          <a:noFill/>
        </p:spPr>
      </p:pic>
      <p:pic>
        <p:nvPicPr>
          <p:cNvPr id="109580" name="Picture 12" descr="USGA - U.S. Open 2009 - Bethpage State Park (Black Course) Farmingdale, NY - June 15 - 21, 2009"/>
          <p:cNvPicPr>
            <a:picLocks noChangeAspect="1" noChangeArrowheads="1"/>
          </p:cNvPicPr>
          <p:nvPr/>
        </p:nvPicPr>
        <p:blipFill>
          <a:blip r:embed="rId4" cstate="print"/>
          <a:srcRect l="59022" r="11844" b="6322"/>
          <a:stretch>
            <a:fillRect/>
          </a:stretch>
        </p:blipFill>
        <p:spPr bwMode="auto">
          <a:xfrm>
            <a:off x="4419600" y="3505200"/>
            <a:ext cx="3132667" cy="838200"/>
          </a:xfrm>
          <a:prstGeom prst="rect">
            <a:avLst/>
          </a:prstGeom>
          <a:noFill/>
        </p:spPr>
      </p:pic>
      <p:pic>
        <p:nvPicPr>
          <p:cNvPr id="109582" name="Picture 14" descr="USGA - U.S. Open 2009 - Bethpage State Park (Black Course) Farmingdale, NY - June 15 - 21, 2009"/>
          <p:cNvPicPr>
            <a:picLocks noChangeAspect="1" noChangeArrowheads="1"/>
          </p:cNvPicPr>
          <p:nvPr/>
        </p:nvPicPr>
        <p:blipFill>
          <a:blip r:embed="rId4" cstate="print"/>
          <a:srcRect l="85827" r="10236" b="8046"/>
          <a:stretch>
            <a:fillRect/>
          </a:stretch>
        </p:blipFill>
        <p:spPr bwMode="auto">
          <a:xfrm>
            <a:off x="7239000" y="3505200"/>
            <a:ext cx="1219200" cy="838200"/>
          </a:xfrm>
          <a:prstGeom prst="rect">
            <a:avLst/>
          </a:prstGeom>
          <a:noFill/>
        </p:spPr>
      </p:pic>
      <p:pic>
        <p:nvPicPr>
          <p:cNvPr id="109596" name="Picture 28" descr="PGA"/>
          <p:cNvPicPr>
            <a:picLocks noChangeAspect="1" noChangeArrowheads="1"/>
          </p:cNvPicPr>
          <p:nvPr/>
        </p:nvPicPr>
        <p:blipFill>
          <a:blip r:embed="rId5" cstate="print"/>
          <a:srcRect t="23529" b="29411"/>
          <a:stretch>
            <a:fillRect/>
          </a:stretch>
        </p:blipFill>
        <p:spPr bwMode="auto">
          <a:xfrm>
            <a:off x="1219200" y="4495800"/>
            <a:ext cx="2305050" cy="8382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581400" y="4572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C9900"/>
                </a:solidFill>
                <a:latin typeface="Bookman Old Style" pitchFamily="18" charset="0"/>
              </a:rPr>
              <a:t>CHAMPIONSHIP</a:t>
            </a:r>
            <a:endParaRPr lang="en-US" sz="4000" b="1" dirty="0">
              <a:solidFill>
                <a:srgbClr val="CC9900"/>
              </a:solidFill>
              <a:latin typeface="Bookman Old Style" pitchFamily="18" charset="0"/>
            </a:endParaRPr>
          </a:p>
        </p:txBody>
      </p:sp>
      <p:pic>
        <p:nvPicPr>
          <p:cNvPr id="109604" name="Picture 36" descr="The British Open"/>
          <p:cNvPicPr>
            <a:picLocks noChangeAspect="1" noChangeArrowheads="1"/>
          </p:cNvPicPr>
          <p:nvPr/>
        </p:nvPicPr>
        <p:blipFill>
          <a:blip r:embed="rId2" cstate="print"/>
          <a:srcRect l="31083" t="-6410" r="14898" b="-16666"/>
          <a:stretch>
            <a:fillRect/>
          </a:stretch>
        </p:blipFill>
        <p:spPr bwMode="auto">
          <a:xfrm>
            <a:off x="5562600" y="5435600"/>
            <a:ext cx="2895600" cy="1041400"/>
          </a:xfrm>
          <a:prstGeom prst="rect">
            <a:avLst/>
          </a:prstGeom>
          <a:noFill/>
        </p:spPr>
      </p:pic>
      <p:pic>
        <p:nvPicPr>
          <p:cNvPr id="109606" name="Picture 38" descr="http://www.costaricapages.com/panama/blog/wp-content/uploads/2008/03/british-fla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5638800"/>
            <a:ext cx="800100" cy="5334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905000" y="54102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Baskerville Old Face" pitchFamily="18" charset="0"/>
              </a:rPr>
              <a:t>B</a:t>
            </a:r>
            <a:r>
              <a:rPr lang="en-US" sz="3600" dirty="0" smtClean="0">
                <a:solidFill>
                  <a:schemeClr val="bg1"/>
                </a:solidFill>
                <a:latin typeface="Baskerville Old Face" pitchFamily="18" charset="0"/>
              </a:rPr>
              <a:t>RITISH </a:t>
            </a:r>
            <a:r>
              <a:rPr lang="en-US" sz="6000" dirty="0" smtClean="0">
                <a:solidFill>
                  <a:schemeClr val="bg1"/>
                </a:solidFill>
                <a:latin typeface="Baskerville Old Face" pitchFamily="18" charset="0"/>
              </a:rPr>
              <a:t>O</a:t>
            </a:r>
            <a:r>
              <a:rPr lang="en-US" sz="3600" dirty="0" smtClean="0">
                <a:solidFill>
                  <a:schemeClr val="bg1"/>
                </a:solidFill>
                <a:latin typeface="Baskerville Old Face" pitchFamily="18" charset="0"/>
              </a:rPr>
              <a:t>PEN</a:t>
            </a:r>
            <a:endParaRPr lang="en-US" sz="36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71800" y="3657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Engravers MT" pitchFamily="18" charset="0"/>
              </a:rPr>
              <a:t>U.S. OPEN</a:t>
            </a:r>
            <a:endParaRPr lang="en-US" sz="3600" dirty="0">
              <a:solidFill>
                <a:schemeClr val="bg1"/>
              </a:solidFill>
              <a:latin typeface="Engravers MT" pitchFamily="18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0" y="13716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the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MASTERS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9610" name="Picture 42" descr="File:MastersTournamentLogo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4724400"/>
            <a:ext cx="1476375" cy="1838325"/>
          </a:xfrm>
          <a:prstGeom prst="rect">
            <a:avLst/>
          </a:prstGeom>
          <a:noFill/>
        </p:spPr>
      </p:pic>
      <p:pic>
        <p:nvPicPr>
          <p:cNvPr id="109612" name="Picture 44" descr="File:IMG 16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953000"/>
            <a:ext cx="2286000" cy="1714500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2667000" y="6324600"/>
            <a:ext cx="2903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10th green at Augusta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124200" y="49530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Augusta accepted a </a:t>
            </a:r>
            <a:r>
              <a:rPr lang="en-US" sz="3200" b="1" dirty="0" smtClean="0"/>
              <a:t>black</a:t>
            </a:r>
            <a:r>
              <a:rPr lang="en-US" sz="2400" dirty="0" smtClean="0"/>
              <a:t> member in 1990.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152400" y="3429000"/>
            <a:ext cx="8839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Augusta National Golf Club</a:t>
            </a:r>
            <a:r>
              <a:rPr lang="en-US" sz="2800" dirty="0" smtClean="0"/>
              <a:t>, located in city of Augusta, Georgia, is one of the most storied and </a:t>
            </a:r>
            <a:r>
              <a:rPr lang="en-US" sz="3200" b="1" dirty="0" smtClean="0">
                <a:solidFill>
                  <a:srgbClr val="66FF33"/>
                </a:solidFill>
              </a:rPr>
              <a:t>exclusive golf clubs</a:t>
            </a:r>
            <a:r>
              <a:rPr lang="en-US" sz="3200" dirty="0" smtClean="0"/>
              <a:t> </a:t>
            </a:r>
            <a:r>
              <a:rPr lang="en-US" sz="2800" dirty="0" smtClean="0"/>
              <a:t>in the world. 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109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109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109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0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10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" grpId="0"/>
      <p:bldP spid="7" grpId="0"/>
      <p:bldP spid="23" grpId="0"/>
      <p:bldP spid="23" grpId="1"/>
      <p:bldP spid="31" grpId="0"/>
      <p:bldP spid="31" grpId="1"/>
      <p:bldP spid="32" grpId="0"/>
      <p:bldP spid="32" grpId="1"/>
      <p:bldP spid="33" grpId="0"/>
      <p:bldP spid="37" grpId="0"/>
      <p:bldP spid="38" grpId="0"/>
      <p:bldP spid="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914096"/>
          </a:xfrm>
        </p:spPr>
        <p:txBody>
          <a:bodyPr/>
          <a:lstStyle/>
          <a:p>
            <a:r>
              <a:rPr lang="en-US" sz="6600" dirty="0" smtClean="0"/>
              <a:t>What is petition?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2210862"/>
          </a:xfrm>
        </p:spPr>
        <p:txBody>
          <a:bodyPr/>
          <a:lstStyle/>
          <a:p>
            <a:r>
              <a:rPr lang="en-US" dirty="0" smtClean="0"/>
              <a:t>To request in writing that officials do or not do certain things.</a:t>
            </a:r>
          </a:p>
          <a:p>
            <a:endParaRPr lang="en-US" dirty="0" smtClean="0"/>
          </a:p>
          <a:p>
            <a:r>
              <a:rPr lang="en-US" dirty="0" smtClean="0"/>
              <a:t>A request to a court or public official.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afa.org/new_root/images/images/header3-new4.jpg"/>
          <p:cNvPicPr>
            <a:picLocks noChangeAspect="1" noChangeArrowheads="1"/>
          </p:cNvPicPr>
          <p:nvPr/>
        </p:nvPicPr>
        <p:blipFill>
          <a:blip r:embed="rId2" cstate="print"/>
          <a:srcRect r="55404" b="12500"/>
          <a:stretch>
            <a:fillRect/>
          </a:stretch>
        </p:blipFill>
        <p:spPr bwMode="auto">
          <a:xfrm>
            <a:off x="762000" y="3657600"/>
            <a:ext cx="8096250" cy="106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72400" cy="1371600"/>
          </a:xfrm>
        </p:spPr>
        <p:txBody>
          <a:bodyPr>
            <a:noAutofit/>
          </a:bodyPr>
          <a:lstStyle/>
          <a:p>
            <a:r>
              <a:rPr lang="en-US" sz="6000" dirty="0" smtClean="0"/>
              <a:t>What kinds of way do we have to made a request?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382000" cy="2210862"/>
          </a:xfrm>
        </p:spPr>
        <p:txBody>
          <a:bodyPr/>
          <a:lstStyle/>
          <a:p>
            <a:r>
              <a:rPr lang="en-US" dirty="0" smtClean="0"/>
              <a:t>Lobbyist</a:t>
            </a:r>
          </a:p>
          <a:p>
            <a:r>
              <a:rPr lang="en-US" dirty="0" smtClean="0"/>
              <a:t>Write</a:t>
            </a:r>
          </a:p>
          <a:p>
            <a:r>
              <a:rPr lang="en-US" dirty="0" smtClean="0"/>
              <a:t>Call</a:t>
            </a:r>
          </a:p>
          <a:p>
            <a:r>
              <a:rPr lang="en-US" dirty="0" smtClean="0"/>
              <a:t>Email</a:t>
            </a:r>
          </a:p>
          <a:p>
            <a:r>
              <a:rPr lang="en-US" dirty="0" smtClean="0"/>
              <a:t>Protest</a:t>
            </a:r>
          </a:p>
          <a:p>
            <a:endParaRPr lang="en-US" dirty="0"/>
          </a:p>
        </p:txBody>
      </p:sp>
      <p:pic>
        <p:nvPicPr>
          <p:cNvPr id="1026" name="Picture 2" descr="http://members.atlantic.net/~scoop10/NR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0"/>
            <a:ext cx="3429000" cy="3296478"/>
          </a:xfrm>
          <a:prstGeom prst="rect">
            <a:avLst/>
          </a:prstGeom>
          <a:noFill/>
        </p:spPr>
      </p:pic>
      <p:pic>
        <p:nvPicPr>
          <p:cNvPr id="1032" name="Picture 8" descr="http://www.afa.org/new_root/images/images/header3-new4.jpg"/>
          <p:cNvPicPr>
            <a:picLocks noChangeAspect="1" noChangeArrowheads="1"/>
          </p:cNvPicPr>
          <p:nvPr/>
        </p:nvPicPr>
        <p:blipFill>
          <a:blip r:embed="rId2" cstate="print"/>
          <a:srcRect l="44491" r="47954" b="50000"/>
          <a:stretch>
            <a:fillRect/>
          </a:stretch>
        </p:blipFill>
        <p:spPr bwMode="auto">
          <a:xfrm>
            <a:off x="8534400" y="4343400"/>
            <a:ext cx="326570" cy="381000"/>
          </a:xfrm>
          <a:prstGeom prst="rect">
            <a:avLst/>
          </a:prstGeom>
          <a:noFill/>
        </p:spPr>
      </p:pic>
      <p:pic>
        <p:nvPicPr>
          <p:cNvPr id="1036" name="Picture 12" descr="http://upload.wikimedia.org/wikipedia/commons/e/e9/Several_mobile_phones.png"/>
          <p:cNvPicPr>
            <a:picLocks noChangeAspect="1" noChangeArrowheads="1"/>
          </p:cNvPicPr>
          <p:nvPr/>
        </p:nvPicPr>
        <p:blipFill>
          <a:blip r:embed="rId4" cstate="print"/>
          <a:srcRect l="59136" r="27561"/>
          <a:stretch>
            <a:fillRect/>
          </a:stretch>
        </p:blipFill>
        <p:spPr bwMode="auto">
          <a:xfrm rot="831034">
            <a:off x="4419600" y="2971800"/>
            <a:ext cx="914400" cy="3047269"/>
          </a:xfrm>
          <a:prstGeom prst="rect">
            <a:avLst/>
          </a:prstGeom>
          <a:noFill/>
        </p:spPr>
      </p:pic>
      <p:pic>
        <p:nvPicPr>
          <p:cNvPr id="1074" name="Picture 50" descr="http://melangetulsa.com/images/Telephon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965034"/>
            <a:ext cx="1828800" cy="3140491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667000" y="3352800"/>
            <a:ext cx="206017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5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@</a:t>
            </a:r>
            <a:endParaRPr lang="en-US" sz="15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1086" name="Picture 62" descr="http://www.printutopia.com/printing/images/envelope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514600"/>
            <a:ext cx="4848225" cy="3800475"/>
          </a:xfrm>
          <a:prstGeom prst="rect">
            <a:avLst/>
          </a:prstGeom>
          <a:noFill/>
        </p:spPr>
      </p:pic>
      <p:pic>
        <p:nvPicPr>
          <p:cNvPr id="1088" name="Picture 64" descr="File:DCprotes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3048000"/>
            <a:ext cx="6020300" cy="343909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Review</a:t>
            </a:r>
            <a:endParaRPr lang="en-US" sz="8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>
            <a:gsLst>
              <a:gs pos="100000">
                <a:schemeClr val="accent1">
                  <a:tint val="50000"/>
                  <a:satMod val="300000"/>
                  <a:alpha val="3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buClr>
                <a:srgbClr val="FFFF00"/>
              </a:buClr>
              <a:buSzPct val="125000"/>
            </a:pPr>
            <a:endParaRPr lang="en-US" sz="1800" dirty="0" smtClean="0"/>
          </a:p>
          <a:p>
            <a:pPr algn="l">
              <a:buClr>
                <a:srgbClr val="FFFF00"/>
              </a:buClr>
              <a:buSzPct val="125000"/>
            </a:pPr>
            <a:endParaRPr lang="en-US" sz="4000" dirty="0" smtClean="0"/>
          </a:p>
          <a:p>
            <a:pPr algn="l">
              <a:buClr>
                <a:srgbClr val="FFFF00"/>
              </a:buClr>
              <a:buSzPct val="125000"/>
            </a:pPr>
            <a:endParaRPr lang="en-US" sz="4000" dirty="0" smtClean="0"/>
          </a:p>
          <a:p>
            <a:pPr algn="l">
              <a:buClr>
                <a:srgbClr val="FFFF00"/>
              </a:buClr>
              <a:buSzPct val="125000"/>
            </a:pPr>
            <a:r>
              <a:rPr lang="en-US" sz="4000" dirty="0" smtClean="0"/>
              <a:t>          </a:t>
            </a:r>
            <a:endParaRPr lang="en-US" sz="4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buClr>
                <a:srgbClr val="FFFF00"/>
              </a:buClr>
              <a:buSzPct val="125000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	   	Freedom of Religion</a:t>
            </a:r>
          </a:p>
          <a:p>
            <a:pPr algn="l">
              <a:buClr>
                <a:srgbClr val="FFFF00"/>
              </a:buClr>
              <a:buSzPct val="125000"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buClr>
                <a:srgbClr val="FFFF00"/>
              </a:buClr>
              <a:buSzPct val="125000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           	Freedom of Speech and Press</a:t>
            </a:r>
          </a:p>
          <a:p>
            <a:pPr algn="l">
              <a:buClr>
                <a:srgbClr val="FFFF00"/>
              </a:buClr>
              <a:buSzPct val="125000"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buClr>
                <a:srgbClr val="FFFF00"/>
              </a:buClr>
              <a:buSzPct val="125000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           	Freedom of Assembly and 	  	     	    	   	Petition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18" descr="http://kleissink.com/images/quill_p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1000" y="1905000"/>
            <a:ext cx="1566333" cy="1057275"/>
          </a:xfrm>
          <a:prstGeom prst="rect">
            <a:avLst/>
          </a:prstGeom>
          <a:noFill/>
        </p:spPr>
      </p:pic>
      <p:pic>
        <p:nvPicPr>
          <p:cNvPr id="8" name="Picture 18" descr="http://kleissink.com/images/quill_p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1000" y="2819400"/>
            <a:ext cx="1566333" cy="1057275"/>
          </a:xfrm>
          <a:prstGeom prst="rect">
            <a:avLst/>
          </a:prstGeom>
          <a:noFill/>
        </p:spPr>
      </p:pic>
      <p:pic>
        <p:nvPicPr>
          <p:cNvPr id="9" name="Picture 18" descr="http://kleissink.com/images/quill_p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1000" y="914400"/>
            <a:ext cx="1566333" cy="10572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Homework</a:t>
            </a:r>
            <a:endParaRPr lang="en-US" sz="8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>
            <a:gsLst>
              <a:gs pos="100000">
                <a:schemeClr val="accent1">
                  <a:tint val="50000"/>
                  <a:satMod val="300000"/>
                  <a:alpha val="3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buClr>
                <a:srgbClr val="FFFF00"/>
              </a:buClr>
              <a:buSzPct val="125000"/>
            </a:pPr>
            <a:endParaRPr lang="en-US" sz="1800" dirty="0" smtClean="0"/>
          </a:p>
          <a:p>
            <a:pPr algn="l">
              <a:buClr>
                <a:srgbClr val="FFFF00"/>
              </a:buClr>
              <a:buSzPct val="125000"/>
            </a:pPr>
            <a:endParaRPr lang="en-US" sz="4000" dirty="0" smtClean="0"/>
          </a:p>
          <a:p>
            <a:pPr algn="l">
              <a:buClr>
                <a:srgbClr val="FFFF00"/>
              </a:buClr>
              <a:buSzPct val="125000"/>
            </a:pPr>
            <a:r>
              <a:rPr lang="en-US" sz="4000" dirty="0" smtClean="0"/>
              <a:t>           </a:t>
            </a:r>
          </a:p>
          <a:p>
            <a:pPr algn="l">
              <a:buClr>
                <a:srgbClr val="FFFF00"/>
              </a:buClr>
              <a:buSzPct val="125000"/>
            </a:pPr>
            <a:endParaRPr lang="en-US" sz="4000" dirty="0" smtClean="0"/>
          </a:p>
          <a:p>
            <a:pPr algn="l">
              <a:buClr>
                <a:srgbClr val="FFFF00"/>
              </a:buClr>
              <a:buSzPct val="125000"/>
            </a:pPr>
            <a:r>
              <a:rPr lang="en-US" sz="4000" dirty="0" smtClean="0"/>
              <a:t>		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Read pages 386 to 388.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18" descr="http://kleissink.com/images/quill_p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" y="914400"/>
            <a:ext cx="1566333" cy="1057275"/>
          </a:xfrm>
          <a:prstGeom prst="rect">
            <a:avLst/>
          </a:prstGeom>
          <a:noFill/>
        </p:spPr>
      </p:pic>
      <p:pic>
        <p:nvPicPr>
          <p:cNvPr id="113666" name="Picture 2" descr="C:\Documents and Settings\Lloyd and Debbie\My Documents\My Pictures\symbols-buttons-1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512330"/>
            <a:ext cx="2667000" cy="280274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flipV="1">
            <a:off x="3048000" y="6172200"/>
            <a:ext cx="13716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304618" flipV="1">
            <a:off x="3332724" y="6190600"/>
            <a:ext cx="13716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265831" flipV="1">
            <a:off x="2819400" y="6172200"/>
            <a:ext cx="13716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2438400" y="3505200"/>
            <a:ext cx="2667000" cy="2667000"/>
          </a:xfrm>
          <a:prstGeom prst="flowChartConnector">
            <a:avLst/>
          </a:prstGeom>
          <a:noFill/>
          <a:ln w="79375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>
            <a:gsLst>
              <a:gs pos="100000">
                <a:schemeClr val="accent1">
                  <a:tint val="50000"/>
                  <a:satMod val="300000"/>
                  <a:alpha val="3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buClr>
                <a:srgbClr val="FFFF00"/>
              </a:buClr>
              <a:buSzPct val="125000"/>
            </a:pPr>
            <a:endParaRPr lang="en-US" sz="1800" dirty="0" smtClean="0"/>
          </a:p>
          <a:p>
            <a:pPr algn="l">
              <a:buClr>
                <a:srgbClr val="FFFF00"/>
              </a:buClr>
              <a:buSzPct val="125000"/>
            </a:pPr>
            <a:endParaRPr lang="en-US" sz="4000" dirty="0" smtClean="0"/>
          </a:p>
          <a:p>
            <a:pPr algn="l">
              <a:buClr>
                <a:srgbClr val="FFFF00"/>
              </a:buClr>
              <a:buSzPct val="125000"/>
            </a:pPr>
            <a:r>
              <a:rPr lang="en-US" sz="4000" dirty="0" smtClean="0"/>
              <a:t>          </a:t>
            </a:r>
          </a:p>
          <a:p>
            <a:pPr algn="l">
              <a:buClr>
                <a:srgbClr val="FFFF00"/>
              </a:buClr>
              <a:buSzPct val="125000"/>
            </a:pPr>
            <a:endParaRPr lang="en-US" sz="4000" dirty="0" smtClean="0">
              <a:solidFill>
                <a:schemeClr val="bg1"/>
              </a:solidFill>
            </a:endParaRPr>
          </a:p>
          <a:p>
            <a:pPr algn="l">
              <a:buClr>
                <a:srgbClr val="FFFF00"/>
              </a:buClr>
              <a:buSzPct val="125000"/>
            </a:pPr>
            <a:endParaRPr lang="en-US" dirty="0" smtClean="0">
              <a:solidFill>
                <a:schemeClr val="bg1"/>
              </a:solidFill>
            </a:endParaRPr>
          </a:p>
          <a:p>
            <a:pPr algn="l">
              <a:buClr>
                <a:srgbClr val="FFFF00"/>
              </a:buClr>
              <a:buSzPct val="125000"/>
            </a:pPr>
            <a:r>
              <a:rPr lang="en-US" sz="4000" dirty="0" smtClean="0">
                <a:solidFill>
                  <a:schemeClr val="bg1"/>
                </a:solidFill>
              </a:rPr>
              <a:t>                Freedom of Speech and Press</a:t>
            </a:r>
          </a:p>
          <a:p>
            <a:pPr algn="l">
              <a:buClr>
                <a:srgbClr val="FFFF00"/>
              </a:buClr>
              <a:buSzPct val="125000"/>
            </a:pPr>
            <a:endParaRPr lang="en-US" dirty="0" smtClean="0">
              <a:solidFill>
                <a:schemeClr val="bg1"/>
              </a:solidFill>
            </a:endParaRPr>
          </a:p>
          <a:p>
            <a:pPr algn="l">
              <a:buClr>
                <a:srgbClr val="FFFF00"/>
              </a:buClr>
              <a:buSzPct val="125000"/>
            </a:pPr>
            <a:endParaRPr lang="en-US" dirty="0" smtClean="0">
              <a:solidFill>
                <a:schemeClr val="bg1"/>
              </a:solidFill>
            </a:endParaRPr>
          </a:p>
          <a:p>
            <a:pPr algn="l">
              <a:buClr>
                <a:srgbClr val="FFFF00"/>
              </a:buClr>
              <a:buSzPct val="125000"/>
            </a:pPr>
            <a:r>
              <a:rPr lang="en-US" sz="4000" dirty="0" smtClean="0">
                <a:solidFill>
                  <a:schemeClr val="bg1"/>
                </a:solidFill>
              </a:rPr>
              <a:t>                Freedom of Assembly and 	  	     		        Petition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8000" dirty="0" smtClean="0"/>
              <a:t>Overview</a:t>
            </a:r>
            <a:endParaRPr lang="en-US" sz="8000" dirty="0"/>
          </a:p>
        </p:txBody>
      </p:sp>
      <p:pic>
        <p:nvPicPr>
          <p:cNvPr id="7" name="Picture 18" descr="http://kleissink.com/images/quill_p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1000" y="1295400"/>
            <a:ext cx="1566333" cy="1057275"/>
          </a:xfrm>
          <a:prstGeom prst="rect">
            <a:avLst/>
          </a:prstGeom>
          <a:noFill/>
        </p:spPr>
      </p:pic>
      <p:pic>
        <p:nvPicPr>
          <p:cNvPr id="8" name="Picture 18" descr="http://kleissink.com/images/quill_p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1000" y="2667000"/>
            <a:ext cx="1566333" cy="10572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7681913" cy="1523495"/>
          </a:xfrm>
        </p:spPr>
        <p:txBody>
          <a:bodyPr/>
          <a:lstStyle/>
          <a:p>
            <a:r>
              <a:rPr lang="en-US" sz="8000" dirty="0" smtClean="0"/>
              <a:t>Objectives :</a:t>
            </a:r>
            <a:endParaRPr lang="en-US" sz="8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7681913" cy="461665"/>
          </a:xfrm>
          <a:gradFill>
            <a:gsLst>
              <a:gs pos="100000">
                <a:schemeClr val="accent1">
                  <a:tint val="50000"/>
                  <a:satMod val="300000"/>
                  <a:alpha val="19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buClr>
                <a:srgbClr val="FFFF00"/>
              </a:buClr>
              <a:buSzPct val="125000"/>
            </a:pPr>
            <a:endParaRPr lang="en-US" sz="5000" dirty="0" smtClean="0"/>
          </a:p>
          <a:p>
            <a:pPr algn="l">
              <a:buClr>
                <a:srgbClr val="FFFF00"/>
              </a:buClr>
              <a:buSzPct val="125000"/>
            </a:pPr>
            <a:endParaRPr lang="en-US" sz="1100" dirty="0" smtClean="0"/>
          </a:p>
          <a:p>
            <a:pPr algn="l">
              <a:buClr>
                <a:srgbClr val="FFFF00"/>
              </a:buClr>
              <a:buSzPct val="125000"/>
            </a:pPr>
            <a:r>
              <a:rPr lang="en-US" sz="4000" dirty="0" smtClean="0"/>
              <a:t>     Explain how civic responsibilities are important to 	Mississippians as citizens of the United States and residents of a global setting. </a:t>
            </a:r>
            <a:r>
              <a:rPr lang="en-US" sz="3600" dirty="0" smtClean="0">
                <a:solidFill>
                  <a:srgbClr val="FFC000"/>
                </a:solidFill>
              </a:rPr>
              <a:t>MS5</a:t>
            </a:r>
            <a:endParaRPr lang="en-US" dirty="0" smtClean="0">
              <a:solidFill>
                <a:srgbClr val="FFC000"/>
              </a:solidFill>
            </a:endParaRPr>
          </a:p>
          <a:p>
            <a:pPr algn="l">
              <a:buClr>
                <a:srgbClr val="FFFF00"/>
              </a:buClr>
              <a:buSzPct val="125000"/>
            </a:pPr>
            <a:endParaRPr lang="en-US" dirty="0" smtClean="0"/>
          </a:p>
          <a:p>
            <a:pPr algn="l">
              <a:buClr>
                <a:srgbClr val="FFFF00"/>
              </a:buClr>
              <a:buSzPct val="125000"/>
            </a:pPr>
            <a:r>
              <a:rPr lang="en-US" sz="4000" dirty="0" smtClean="0"/>
              <a:t>    Describe the roles of citizens in the state and nation.</a:t>
            </a:r>
            <a:r>
              <a:rPr lang="en-US" sz="4000" dirty="0" smtClean="0">
                <a:solidFill>
                  <a:srgbClr val="3399FF"/>
                </a:solidFill>
              </a:rPr>
              <a:t> </a:t>
            </a:r>
            <a:r>
              <a:rPr lang="en-US" sz="3600" dirty="0" smtClean="0">
                <a:solidFill>
                  <a:srgbClr val="FFC000"/>
                </a:solidFill>
              </a:rPr>
              <a:t>MS5b</a:t>
            </a:r>
            <a:endParaRPr lang="en-US" dirty="0" smtClean="0"/>
          </a:p>
          <a:p>
            <a:pPr algn="l">
              <a:buClr>
                <a:srgbClr val="FFFF00"/>
              </a:buClr>
              <a:buSzPct val="125000"/>
              <a:buFont typeface="Wingdings 2" pitchFamily="18" charset="2"/>
              <a:buChar char=""/>
            </a:pP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97196"/>
          </a:xfrm>
        </p:spPr>
        <p:txBody>
          <a:bodyPr/>
          <a:lstStyle/>
          <a:p>
            <a:r>
              <a:rPr lang="en-US" sz="7200" b="1" dirty="0" smtClean="0"/>
              <a:t>Sedition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467600" cy="447507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000" dirty="0" smtClean="0"/>
              <a:t>The advocacy of abstract doctrine is protected under the First Amendment.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4000" dirty="0" smtClean="0"/>
              <a:t>	Only speech explicitly </a:t>
            </a:r>
            <a:r>
              <a:rPr lang="en-US" sz="4000" dirty="0" smtClean="0">
                <a:solidFill>
                  <a:srgbClr val="FFC000"/>
                </a:solidFill>
              </a:rPr>
              <a:t>inciting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C000"/>
                </a:solidFill>
              </a:rPr>
              <a:t>the forcible overthrow of the government</a:t>
            </a:r>
            <a:r>
              <a:rPr lang="en-US" sz="4000" dirty="0" smtClean="0"/>
              <a:t> is punishable under the Smith Act.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nator Joseph McCart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200400"/>
            <a:ext cx="3135526" cy="3429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772400" cy="4876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What types of speech do we control?</a:t>
            </a:r>
          </a:p>
          <a:p>
            <a:pPr lvl="1"/>
            <a:r>
              <a:rPr lang="en-US" dirty="0" smtClean="0"/>
              <a:t>Obscenity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Defamation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Commercial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Fighting Words, Offensive Speakers, 	            and Hostile Audiences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Symbolic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And so on</a:t>
            </a:r>
          </a:p>
        </p:txBody>
      </p:sp>
      <p:pic>
        <p:nvPicPr>
          <p:cNvPr id="68624" name="Picture 16" descr="http://www.moviemags.com/pics/Playboy196208_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200400"/>
            <a:ext cx="2514600" cy="3429000"/>
          </a:xfrm>
          <a:prstGeom prst="rect">
            <a:avLst/>
          </a:prstGeom>
          <a:noFill/>
        </p:spPr>
      </p:pic>
      <p:pic>
        <p:nvPicPr>
          <p:cNvPr id="68610" name="Picture 2" descr="http://www.minkglove.com/store/images/Penthouse_%20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200400"/>
            <a:ext cx="2555115" cy="3429000"/>
          </a:xfrm>
          <a:prstGeom prst="rect">
            <a:avLst/>
          </a:prstGeom>
          <a:noFill/>
        </p:spPr>
      </p:pic>
      <p:pic>
        <p:nvPicPr>
          <p:cNvPr id="68612" name="Picture 4" descr="joecam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200400"/>
            <a:ext cx="2590800" cy="34544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218795"/>
          </a:xfrm>
        </p:spPr>
        <p:txBody>
          <a:bodyPr/>
          <a:lstStyle/>
          <a:p>
            <a:r>
              <a:rPr lang="en-US" sz="4400" dirty="0" smtClean="0"/>
              <a:t>Freedom of Speech is Not an Absolute Right.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>
            <a:off x="3505200" y="2362200"/>
            <a:ext cx="51816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Former President Gerald R. Ford and famed football coach Glenn E. “Bo” </a:t>
            </a:r>
            <a:r>
              <a:rPr lang="en-US" sz="2800" dirty="0" err="1" smtClean="0"/>
              <a:t>Schembechler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68622" name="Picture 14" descr="http://www.finops.umich.edu/reports/2007/images/H_Campus_Happenings/081_81_helm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5029200"/>
            <a:ext cx="2133600" cy="1600200"/>
          </a:xfrm>
          <a:prstGeom prst="rect">
            <a:avLst/>
          </a:prstGeom>
          <a:noFill/>
        </p:spPr>
      </p:pic>
      <p:pic>
        <p:nvPicPr>
          <p:cNvPr id="68626" name="Picture 18" descr="http://www.bighousesports.us/home/Portals/0/General%20Pics/Statue%20of%20Davi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3581400"/>
            <a:ext cx="2482849" cy="306454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705600" y="3276600"/>
            <a:ext cx="205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Senator Joseph McCarthy</a:t>
            </a:r>
            <a:endParaRPr lang="en-US" sz="3200" dirty="0"/>
          </a:p>
        </p:txBody>
      </p:sp>
      <p:pic>
        <p:nvPicPr>
          <p:cNvPr id="1030" name="Picture 6" descr="http://www.usjusticeinfo.com/images/billboar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7699" y="3200400"/>
            <a:ext cx="2843901" cy="1880431"/>
          </a:xfrm>
          <a:prstGeom prst="rect">
            <a:avLst/>
          </a:prstGeom>
          <a:noFill/>
        </p:spPr>
      </p:pic>
      <p:pic>
        <p:nvPicPr>
          <p:cNvPr id="68618" name="Picture 10" descr="kkk-blood-dro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2362200"/>
            <a:ext cx="1524000" cy="800100"/>
          </a:xfrm>
          <a:prstGeom prst="rect">
            <a:avLst/>
          </a:prstGeom>
          <a:noFill/>
        </p:spPr>
      </p:pic>
      <p:pic>
        <p:nvPicPr>
          <p:cNvPr id="68616" name="Picture 8" descr="?t=200809191050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3200400"/>
            <a:ext cx="1524000" cy="714375"/>
          </a:xfrm>
          <a:prstGeom prst="rect">
            <a:avLst/>
          </a:prstGeom>
          <a:noFill/>
        </p:spPr>
      </p:pic>
      <p:pic>
        <p:nvPicPr>
          <p:cNvPr id="68620" name="Picture 12" descr="kk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2362200"/>
            <a:ext cx="1905000" cy="29882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smopolitan Subscrip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85182">
            <a:off x="301939" y="2626066"/>
            <a:ext cx="1260283" cy="1698067"/>
          </a:xfrm>
          <a:prstGeom prst="rect">
            <a:avLst/>
          </a:prstGeom>
          <a:noFill/>
        </p:spPr>
      </p:pic>
      <p:pic>
        <p:nvPicPr>
          <p:cNvPr id="69658" name="Picture 26" descr="Seventeen Magazine Jo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9926">
            <a:off x="4414044" y="2922303"/>
            <a:ext cx="1143000" cy="1544595"/>
          </a:xfrm>
          <a:prstGeom prst="rect">
            <a:avLst/>
          </a:prstGeom>
          <a:noFill/>
        </p:spPr>
      </p:pic>
      <p:pic>
        <p:nvPicPr>
          <p:cNvPr id="69656" name="Picture 24" descr="http://www.bradcoweb.com/rockgroups/tensc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72378">
            <a:off x="2740439" y="2892669"/>
            <a:ext cx="1504950" cy="2076450"/>
          </a:xfrm>
          <a:prstGeom prst="rect">
            <a:avLst/>
          </a:prstGeom>
          <a:noFill/>
        </p:spPr>
      </p:pic>
      <p:pic>
        <p:nvPicPr>
          <p:cNvPr id="69654" name="Picture 22" descr="http://www.watersall.com/images/t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200400"/>
            <a:ext cx="1295400" cy="1715716"/>
          </a:xfrm>
          <a:prstGeom prst="rect">
            <a:avLst/>
          </a:prstGeom>
          <a:noFill/>
        </p:spPr>
      </p:pic>
      <p:pic>
        <p:nvPicPr>
          <p:cNvPr id="69652" name="Picture 20" descr="http://pic.ipicture.ru/uploads/081024/VR08CCQM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200400"/>
            <a:ext cx="1828800" cy="2330161"/>
          </a:xfrm>
          <a:prstGeom prst="rect">
            <a:avLst/>
          </a:prstGeom>
          <a:noFill/>
        </p:spPr>
      </p:pic>
      <p:pic>
        <p:nvPicPr>
          <p:cNvPr id="69650" name="Picture 18" descr="http://www.livingorder.com/images/news-womansda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95536">
            <a:off x="1240675" y="2283191"/>
            <a:ext cx="1381125" cy="1781175"/>
          </a:xfrm>
          <a:prstGeom prst="rect">
            <a:avLst/>
          </a:prstGeom>
          <a:noFill/>
        </p:spPr>
      </p:pic>
      <p:pic>
        <p:nvPicPr>
          <p:cNvPr id="69648" name="Picture 16" descr="http://www.magsdirect.com/md/Womans%20World%20Magazine/items/product/womansworl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2971800"/>
            <a:ext cx="1320165" cy="1666875"/>
          </a:xfrm>
          <a:prstGeom prst="rect">
            <a:avLst/>
          </a:prstGeom>
          <a:noFill/>
        </p:spPr>
      </p:pic>
      <p:pic>
        <p:nvPicPr>
          <p:cNvPr id="69642" name="Picture 10" descr="http://www.louvre.fr/media/repository/ressources/sources/illustration/atlas/x196image_85746_v2_m5657756983089897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4101191"/>
            <a:ext cx="2971800" cy="24714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72400" cy="553998"/>
          </a:xfrm>
        </p:spPr>
        <p:txBody>
          <a:bodyPr/>
          <a:lstStyle/>
          <a:p>
            <a:pPr lvl="1"/>
            <a:r>
              <a:rPr lang="en-US" sz="3600" b="1" dirty="0" smtClean="0">
                <a:solidFill>
                  <a:srgbClr val="FF6699"/>
                </a:solidFill>
              </a:rPr>
              <a:t>What makes something Obscene?</a:t>
            </a:r>
            <a:endParaRPr lang="en-US" sz="3600" b="1" dirty="0">
              <a:solidFill>
                <a:srgbClr val="FF6699"/>
              </a:solidFill>
            </a:endParaRPr>
          </a:p>
        </p:txBody>
      </p:sp>
      <p:pic>
        <p:nvPicPr>
          <p:cNvPr id="69634" name="Picture 2" descr="http://www.wonderclub.com/images/HUST/HUST197508.jpg"/>
          <p:cNvPicPr>
            <a:picLocks noChangeAspect="1" noChangeArrowheads="1"/>
          </p:cNvPicPr>
          <p:nvPr/>
        </p:nvPicPr>
        <p:blipFill>
          <a:blip r:embed="rId10" cstate="print"/>
          <a:srcRect b="81666"/>
          <a:stretch>
            <a:fillRect/>
          </a:stretch>
        </p:blipFill>
        <p:spPr bwMode="auto">
          <a:xfrm>
            <a:off x="5715000" y="3657600"/>
            <a:ext cx="1828801" cy="466477"/>
          </a:xfrm>
          <a:prstGeom prst="rect">
            <a:avLst/>
          </a:prstGeom>
          <a:noFill/>
        </p:spPr>
      </p:pic>
      <p:pic>
        <p:nvPicPr>
          <p:cNvPr id="69636" name="Picture 4" descr="http://www.biblio.com/b/687m/203582687-0-m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0" y="4088907"/>
            <a:ext cx="1828800" cy="2485747"/>
          </a:xfrm>
          <a:prstGeom prst="rect">
            <a:avLst/>
          </a:prstGeom>
          <a:noFill/>
        </p:spPr>
      </p:pic>
      <p:pic>
        <p:nvPicPr>
          <p:cNvPr id="69638" name="Picture 6" descr="http://www.dealhack.com/archives/img/2009/0106/graysanatomy_forstudents.jpg"/>
          <p:cNvPicPr>
            <a:picLocks noChangeAspect="1" noChangeArrowheads="1"/>
          </p:cNvPicPr>
          <p:nvPr/>
        </p:nvPicPr>
        <p:blipFill>
          <a:blip r:embed="rId12" cstate="print"/>
          <a:srcRect l="4255" t="3057" r="4256" b="3374"/>
          <a:stretch>
            <a:fillRect/>
          </a:stretch>
        </p:blipFill>
        <p:spPr bwMode="auto">
          <a:xfrm>
            <a:off x="457200" y="4114800"/>
            <a:ext cx="2057400" cy="2438400"/>
          </a:xfrm>
          <a:prstGeom prst="rect">
            <a:avLst/>
          </a:prstGeom>
          <a:noFill/>
        </p:spPr>
      </p:pic>
      <p:pic>
        <p:nvPicPr>
          <p:cNvPr id="69640" name="Picture 8" descr="http://www.louvre.fr/media/repository/ressources/sources/illustration/atlas/x196image_58903_v2_m5657756983059913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71801" y="4407158"/>
            <a:ext cx="2286000" cy="1842797"/>
          </a:xfrm>
          <a:prstGeom prst="rect">
            <a:avLst/>
          </a:prstGeom>
          <a:noFill/>
        </p:spPr>
      </p:pic>
      <p:pic>
        <p:nvPicPr>
          <p:cNvPr id="69662" name="Picture 30" descr="File:Auguste Rodin - Grubleren 2005-02.jpg"/>
          <p:cNvPicPr>
            <a:picLocks noChangeAspect="1" noChangeArrowheads="1"/>
          </p:cNvPicPr>
          <p:nvPr/>
        </p:nvPicPr>
        <p:blipFill>
          <a:blip r:embed="rId14" cstate="print"/>
          <a:srcRect l="19866" r="37919" b="1687"/>
          <a:stretch>
            <a:fillRect/>
          </a:stretch>
        </p:blipFill>
        <p:spPr bwMode="auto">
          <a:xfrm>
            <a:off x="7620000" y="2667001"/>
            <a:ext cx="129540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74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Theme74</Template>
  <TotalTime>294</TotalTime>
  <Words>818</Words>
  <Application>Microsoft Macintosh PowerPoint</Application>
  <PresentationFormat>On-screen Show (4:3)</PresentationFormat>
  <Paragraphs>214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03</vt:lpstr>
      <vt:lpstr>33</vt:lpstr>
      <vt:lpstr>Arial</vt:lpstr>
      <vt:lpstr>Baskerville Old Face</vt:lpstr>
      <vt:lpstr>Bookman Old Style</vt:lpstr>
      <vt:lpstr>Calibri</vt:lpstr>
      <vt:lpstr>Courier New</vt:lpstr>
      <vt:lpstr>Engravers MT</vt:lpstr>
      <vt:lpstr>Segoe</vt:lpstr>
      <vt:lpstr>Wingdings</vt:lpstr>
      <vt:lpstr>Wingdings 2</vt:lpstr>
      <vt:lpstr>Theme74</vt:lpstr>
      <vt:lpstr>White with Courier font for code slides</vt:lpstr>
      <vt:lpstr>Page 385</vt:lpstr>
      <vt:lpstr>PowerPoint Presentation</vt:lpstr>
      <vt:lpstr>PowerPoint Presentation</vt:lpstr>
      <vt:lpstr>Review</vt:lpstr>
      <vt:lpstr>Overview</vt:lpstr>
      <vt:lpstr>Objectives :</vt:lpstr>
      <vt:lpstr>Sedition</vt:lpstr>
      <vt:lpstr>Freedom of Speech is Not an Absolute Right.</vt:lpstr>
      <vt:lpstr>What makes something Obscene?</vt:lpstr>
      <vt:lpstr>So what makes something Obscene?</vt:lpstr>
      <vt:lpstr>The Three-Tiered Test</vt:lpstr>
      <vt:lpstr>Las Vegas vs. Olive Branch</vt:lpstr>
      <vt:lpstr>The Three-Tiered Test</vt:lpstr>
      <vt:lpstr>The Three-Tiered Test</vt:lpstr>
      <vt:lpstr>Lacks Serious Artistic Value</vt:lpstr>
      <vt:lpstr>Child Pornography</vt:lpstr>
      <vt:lpstr>Child Pornography Prevention Act of 1996</vt:lpstr>
      <vt:lpstr>PROTECT Act of 2003 </vt:lpstr>
      <vt:lpstr>PROTECT Act of 2003 </vt:lpstr>
      <vt:lpstr>Sexting</vt:lpstr>
      <vt:lpstr>Phillip Alpert's offence</vt:lpstr>
      <vt:lpstr>PowerPoint Presentation</vt:lpstr>
      <vt:lpstr>Sexting Stats  </vt:lpstr>
      <vt:lpstr>PowerPoint Presentation</vt:lpstr>
      <vt:lpstr>In order to win damages in a libel case.</vt:lpstr>
      <vt:lpstr>In order to win damages in a libel case.</vt:lpstr>
      <vt:lpstr>PowerPoint Presentation</vt:lpstr>
      <vt:lpstr>Example</vt:lpstr>
      <vt:lpstr>Symbolic Speech</vt:lpstr>
      <vt:lpstr>PowerPoint Presentation</vt:lpstr>
      <vt:lpstr>What allows the United States to have a free press?</vt:lpstr>
      <vt:lpstr>PowerPoint Presentation</vt:lpstr>
      <vt:lpstr>Watergate Scandal</vt:lpstr>
      <vt:lpstr>One of the first truly pornographic films in the United States to feature a plot, character development and relatively high production standards, .</vt:lpstr>
      <vt:lpstr>Freedom of Assembly and Petition</vt:lpstr>
      <vt:lpstr>What does the 1st Amendment say about assembly and petition?</vt:lpstr>
      <vt:lpstr>Right to Assemble</vt:lpstr>
      <vt:lpstr>Can the Boy Scouts of America keep gay leaders out?</vt:lpstr>
      <vt:lpstr>Who is Tiger Woods?</vt:lpstr>
      <vt:lpstr>What is the Grand Slam of golf?</vt:lpstr>
      <vt:lpstr>What is petition? </vt:lpstr>
      <vt:lpstr>What kinds of way do we have to made a request?</vt:lpstr>
      <vt:lpstr>Review</vt:lpstr>
      <vt:lpstr>Homework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Lloyd Mitchell</dc:creator>
  <cp:lastModifiedBy>Microsoft Office User</cp:lastModifiedBy>
  <cp:revision>26</cp:revision>
  <dcterms:created xsi:type="dcterms:W3CDTF">2010-06-02T00:22:07Z</dcterms:created>
  <dcterms:modified xsi:type="dcterms:W3CDTF">2019-10-31T19:30:07Z</dcterms:modified>
</cp:coreProperties>
</file>