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8"/>
  </p:notesMasterIdLst>
  <p:handoutMasterIdLst>
    <p:handoutMasterId r:id="rId29"/>
  </p:handoutMasterIdLst>
  <p:sldIdLst>
    <p:sldId id="277" r:id="rId5"/>
    <p:sldId id="267" r:id="rId6"/>
    <p:sldId id="300" r:id="rId7"/>
    <p:sldId id="301" r:id="rId8"/>
    <p:sldId id="271" r:id="rId9"/>
    <p:sldId id="278" r:id="rId10"/>
    <p:sldId id="294" r:id="rId11"/>
    <p:sldId id="298" r:id="rId12"/>
    <p:sldId id="284" r:id="rId13"/>
    <p:sldId id="287" r:id="rId14"/>
    <p:sldId id="289" r:id="rId15"/>
    <p:sldId id="288" r:id="rId16"/>
    <p:sldId id="290" r:id="rId17"/>
    <p:sldId id="291" r:id="rId18"/>
    <p:sldId id="285" r:id="rId19"/>
    <p:sldId id="293" r:id="rId20"/>
    <p:sldId id="295" r:id="rId21"/>
    <p:sldId id="296" r:id="rId22"/>
    <p:sldId id="297" r:id="rId23"/>
    <p:sldId id="286" r:id="rId24"/>
    <p:sldId id="292" r:id="rId25"/>
    <p:sldId id="299"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M"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336" y="9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01T11:47:54.721"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12/8/2015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dirty="0"/>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12/8/2015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Jim Williams has had a distinguished career in governmental research, working to improve the practice of data-based decision-making in public education as well as in state and local government generally.  He held increasingly responsible positions within research agencies in Texas and Michigan before coming to Alabama in 1988 as the founding director of the Public Affairs Research Council of Alabama (PARCA), a position he held until retiring in September 2015.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the span of his 27 years at the helm of PARCA, Williams developed a number of widely recognized methods for analyzing the finances and performance of Alabama’s public schools, the adequacy and equity of the state’s tax system, and the transparency and efficiency of budgetary practices in the public sector.  PARCA reports on these subjects have been published on its web site and delivered in presentations to audiences around the state.  On a consulting basis, PARCA has provided comparisons of school finances and student assessment results for a number of communities and local school systems interested in using the data to assist in improvement efforts.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Williams also has served as a consultant on state policies related to public education and public finance.  He has provided staff support to several statewide commissions on taxes, education reform, teaching quality, and governmental improvement.  His “Smart Budgeting” methodology was adopted by the State of Alabama, and he participated in its implementation.  PARCA’s recent evaluations of progress toward achieving the goals of Plan 2020 are leading to legislative adoption of performance-enhancing improvements for the public schools.   </a:t>
            </a:r>
          </a:p>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3</a:t>
            </a:fld>
            <a:endParaRPr lang="en-US" dirty="0"/>
          </a:p>
        </p:txBody>
      </p:sp>
    </p:spTree>
    <p:extLst>
      <p:ext uri="{BB962C8B-B14F-4D97-AF65-F5344CB8AC3E}">
        <p14:creationId xmlns:p14="http://schemas.microsoft.com/office/powerpoint/2010/main" val="111338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significant changes in</a:t>
            </a:r>
            <a:r>
              <a:rPr lang="en-US" baseline="0" dirty="0" smtClean="0"/>
              <a:t> the proposed ESEA reauthorization.  Repeals AYP, replaces with state-designed systems that must include standards and annual assessments. States must take evidenced-based actions in low performing schools.  </a:t>
            </a:r>
            <a:r>
              <a:rPr lang="en-US" b="1" baseline="0" dirty="0" smtClean="0"/>
              <a:t>S</a:t>
            </a:r>
            <a:r>
              <a:rPr lang="en-US" sz="1200" b="1" i="0" u="none" strike="noStrike" kern="1200" baseline="0" dirty="0" smtClean="0">
                <a:solidFill>
                  <a:schemeClr val="tx1"/>
                </a:solidFill>
                <a:latin typeface="+mn-lt"/>
                <a:ea typeface="+mn-ea"/>
                <a:cs typeface="+mn-cs"/>
              </a:rPr>
              <a:t>tate-level participation cap of 1 percent of students with the most significant cognitive disabilities who can take the alternate assessment aligned to alternate academic achievement standards.  </a:t>
            </a:r>
            <a:r>
              <a:rPr lang="en-US" sz="1200" b="0" i="0" u="none" strike="noStrike" kern="1200" baseline="0" dirty="0" smtClean="0">
                <a:solidFill>
                  <a:schemeClr val="tx1"/>
                </a:solidFill>
                <a:latin typeface="+mn-lt"/>
                <a:ea typeface="+mn-ea"/>
                <a:cs typeface="+mn-cs"/>
              </a:rPr>
              <a:t>ELL moved to Title I.  Provides funds to improve teacher and leader quality. Grants to evidence-based magnet school programs, including inter-district and regional magnet programs, and provides opportunities to expand magnet school programs with a demonstrated record of success. More funds to other programs – STEM, preschool. </a:t>
            </a:r>
            <a:endParaRPr lang="en-US" b="0"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dirty="0"/>
          </a:p>
        </p:txBody>
      </p:sp>
    </p:spTree>
    <p:extLst>
      <p:ext uri="{BB962C8B-B14F-4D97-AF65-F5344CB8AC3E}">
        <p14:creationId xmlns:p14="http://schemas.microsoft.com/office/powerpoint/2010/main" val="277264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13</a:t>
            </a:fld>
            <a:endParaRPr lang="en-US" dirty="0"/>
          </a:p>
        </p:txBody>
      </p:sp>
    </p:spTree>
    <p:extLst>
      <p:ext uri="{BB962C8B-B14F-4D97-AF65-F5344CB8AC3E}">
        <p14:creationId xmlns:p14="http://schemas.microsoft.com/office/powerpoint/2010/main" val="3719250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9607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18515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5996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165225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srgbClr val="514A40"/>
              </a:solidFill>
            </a:endParaRPr>
          </a:p>
        </p:txBody>
      </p:sp>
      <p:sp>
        <p:nvSpPr>
          <p:cNvPr id="8" name="Footer Placeholder 7"/>
          <p:cNvSpPr>
            <a:spLocks noGrp="1"/>
          </p:cNvSpPr>
          <p:nvPr>
            <p:ph type="ftr" sz="quarter" idx="11"/>
          </p:nvPr>
        </p:nvSpPr>
        <p:spPr/>
        <p:txBody>
          <a:bodyPr/>
          <a:lstStyle/>
          <a:p>
            <a:endParaRPr lang="en-US" dirty="0">
              <a:solidFill>
                <a:srgbClr val="514A40"/>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357060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514A40"/>
              </a:solidFill>
            </a:endParaRPr>
          </a:p>
        </p:txBody>
      </p:sp>
      <p:sp>
        <p:nvSpPr>
          <p:cNvPr id="4" name="Footer Placeholder 3"/>
          <p:cNvSpPr>
            <a:spLocks noGrp="1"/>
          </p:cNvSpPr>
          <p:nvPr>
            <p:ph type="ftr" sz="quarter" idx="11"/>
          </p:nvPr>
        </p:nvSpPr>
        <p:spPr/>
        <p:txBody>
          <a:bodyPr/>
          <a:lstStyle/>
          <a:p>
            <a:endParaRPr lang="en-US" dirty="0">
              <a:solidFill>
                <a:srgbClr val="514A40"/>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9327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14A40"/>
              </a:solidFill>
            </a:endParaRPr>
          </a:p>
        </p:txBody>
      </p:sp>
      <p:sp>
        <p:nvSpPr>
          <p:cNvPr id="3" name="Footer Placeholder 2"/>
          <p:cNvSpPr>
            <a:spLocks noGrp="1"/>
          </p:cNvSpPr>
          <p:nvPr>
            <p:ph type="ftr" sz="quarter" idx="11"/>
          </p:nvPr>
        </p:nvSpPr>
        <p:spPr/>
        <p:txBody>
          <a:bodyPr/>
          <a:lstStyle/>
          <a:p>
            <a:endParaRPr lang="en-US" dirty="0">
              <a:solidFill>
                <a:srgbClr val="514A40"/>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49149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73901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37730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52892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00950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4858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24410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844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128008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srgbClr val="514A40"/>
              </a:solidFill>
            </a:endParaRPr>
          </a:p>
        </p:txBody>
      </p:sp>
      <p:sp>
        <p:nvSpPr>
          <p:cNvPr id="8" name="Footer Placeholder 7"/>
          <p:cNvSpPr>
            <a:spLocks noGrp="1"/>
          </p:cNvSpPr>
          <p:nvPr>
            <p:ph type="ftr" sz="quarter" idx="11"/>
          </p:nvPr>
        </p:nvSpPr>
        <p:spPr/>
        <p:txBody>
          <a:bodyPr/>
          <a:lstStyle/>
          <a:p>
            <a:endParaRPr lang="en-US" dirty="0">
              <a:solidFill>
                <a:srgbClr val="514A40"/>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422792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514A40"/>
              </a:solidFill>
            </a:endParaRPr>
          </a:p>
        </p:txBody>
      </p:sp>
      <p:sp>
        <p:nvSpPr>
          <p:cNvPr id="4" name="Footer Placeholder 3"/>
          <p:cNvSpPr>
            <a:spLocks noGrp="1"/>
          </p:cNvSpPr>
          <p:nvPr>
            <p:ph type="ftr" sz="quarter" idx="11"/>
          </p:nvPr>
        </p:nvSpPr>
        <p:spPr/>
        <p:txBody>
          <a:bodyPr/>
          <a:lstStyle/>
          <a:p>
            <a:endParaRPr lang="en-US" dirty="0">
              <a:solidFill>
                <a:srgbClr val="514A40"/>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38156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14A40"/>
              </a:solidFill>
            </a:endParaRPr>
          </a:p>
        </p:txBody>
      </p:sp>
      <p:sp>
        <p:nvSpPr>
          <p:cNvPr id="3" name="Footer Placeholder 2"/>
          <p:cNvSpPr>
            <a:spLocks noGrp="1"/>
          </p:cNvSpPr>
          <p:nvPr>
            <p:ph type="ftr" sz="quarter" idx="11"/>
          </p:nvPr>
        </p:nvSpPr>
        <p:spPr/>
        <p:txBody>
          <a:bodyPr/>
          <a:lstStyle/>
          <a:p>
            <a:endParaRPr lang="en-US" dirty="0">
              <a:solidFill>
                <a:srgbClr val="514A40"/>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24563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6292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94626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320068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13438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44776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6082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729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55690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solidFill>
                <a:srgbClr val="514A40"/>
              </a:solidFill>
            </a:endParaRPr>
          </a:p>
        </p:txBody>
      </p:sp>
      <p:sp>
        <p:nvSpPr>
          <p:cNvPr id="8" name="Footer Placeholder 7"/>
          <p:cNvSpPr>
            <a:spLocks noGrp="1"/>
          </p:cNvSpPr>
          <p:nvPr>
            <p:ph type="ftr" sz="quarter" idx="11"/>
          </p:nvPr>
        </p:nvSpPr>
        <p:spPr/>
        <p:txBody>
          <a:bodyPr/>
          <a:lstStyle/>
          <a:p>
            <a:endParaRPr lang="en-US" dirty="0">
              <a:solidFill>
                <a:srgbClr val="514A40"/>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395885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srgbClr val="514A40"/>
              </a:solidFill>
            </a:endParaRPr>
          </a:p>
        </p:txBody>
      </p:sp>
      <p:sp>
        <p:nvSpPr>
          <p:cNvPr id="4" name="Footer Placeholder 3"/>
          <p:cNvSpPr>
            <a:spLocks noGrp="1"/>
          </p:cNvSpPr>
          <p:nvPr>
            <p:ph type="ftr" sz="quarter" idx="11"/>
          </p:nvPr>
        </p:nvSpPr>
        <p:spPr/>
        <p:txBody>
          <a:bodyPr/>
          <a:lstStyle/>
          <a:p>
            <a:endParaRPr lang="en-US" dirty="0">
              <a:solidFill>
                <a:srgbClr val="514A40"/>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9137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14A40"/>
              </a:solidFill>
            </a:endParaRPr>
          </a:p>
        </p:txBody>
      </p:sp>
      <p:sp>
        <p:nvSpPr>
          <p:cNvPr id="3" name="Footer Placeholder 2"/>
          <p:cNvSpPr>
            <a:spLocks noGrp="1"/>
          </p:cNvSpPr>
          <p:nvPr>
            <p:ph type="ftr" sz="quarter" idx="11"/>
          </p:nvPr>
        </p:nvSpPr>
        <p:spPr/>
        <p:txBody>
          <a:bodyPr/>
          <a:lstStyle/>
          <a:p>
            <a:endParaRPr lang="en-US" dirty="0">
              <a:solidFill>
                <a:srgbClr val="514A40"/>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1884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176922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514A40"/>
              </a:solidFill>
            </a:endParaRPr>
          </a:p>
        </p:txBody>
      </p:sp>
      <p:sp>
        <p:nvSpPr>
          <p:cNvPr id="6" name="Footer Placeholder 5"/>
          <p:cNvSpPr>
            <a:spLocks noGrp="1"/>
          </p:cNvSpPr>
          <p:nvPr>
            <p:ph type="ftr" sz="quarter" idx="11"/>
          </p:nvPr>
        </p:nvSpPr>
        <p:spPr/>
        <p:txBody>
          <a:bodyPr/>
          <a:lstStyle/>
          <a:p>
            <a:endParaRPr lang="en-US" dirty="0">
              <a:solidFill>
                <a:srgbClr val="514A40"/>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58648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327990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srgbClr val="514A40"/>
              </a:solidFill>
            </a:endParaRPr>
          </a:p>
        </p:txBody>
      </p:sp>
      <p:sp>
        <p:nvSpPr>
          <p:cNvPr id="5" name="Footer Placeholder 4"/>
          <p:cNvSpPr>
            <a:spLocks noGrp="1"/>
          </p:cNvSpPr>
          <p:nvPr>
            <p:ph type="ftr" sz="quarter" idx="11"/>
          </p:nvPr>
        </p:nvSpPr>
        <p:spPr/>
        <p:txBody>
          <a:bodyPr/>
          <a:lstStyle/>
          <a:p>
            <a:endParaRPr lang="en-US" dirty="0">
              <a:solidFill>
                <a:srgbClr val="514A40"/>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smtClean="0">
                <a:solidFill>
                  <a:srgbClr val="514A40"/>
                </a:solidFill>
              </a:rPr>
              <a:pPr/>
              <a:t>‹#›</a:t>
            </a:fld>
            <a:endParaRPr lang="en-US" dirty="0">
              <a:solidFill>
                <a:srgbClr val="514A40"/>
              </a:solidFill>
            </a:endParaRPr>
          </a:p>
        </p:txBody>
      </p:sp>
    </p:spTree>
    <p:extLst>
      <p:ext uri="{BB962C8B-B14F-4D97-AF65-F5344CB8AC3E}">
        <p14:creationId xmlns:p14="http://schemas.microsoft.com/office/powerpoint/2010/main" val="279131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dirty="0"/>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solidFill>
                <a:srgbClr val="514A40"/>
              </a:solidFill>
            </a:endParaRPr>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514A40"/>
              </a:solidFill>
            </a:endParaRPr>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solidFill>
                  <a:srgbClr val="514A40"/>
                </a:solidFill>
              </a:rPr>
              <a:pPr/>
              <a:t>‹#›</a:t>
            </a:fld>
            <a:endParaRPr lang="en-US" dirty="0">
              <a:solidFill>
                <a:srgbClr val="514A40"/>
              </a:solidFill>
            </a:endParaRPr>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1658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solidFill>
                <a:srgbClr val="514A40"/>
              </a:solidFill>
            </a:endParaRPr>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514A40"/>
              </a:solidFill>
            </a:endParaRPr>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solidFill>
                  <a:srgbClr val="514A40"/>
                </a:solidFill>
              </a:rPr>
              <a:pPr/>
              <a:t>‹#›</a:t>
            </a:fld>
            <a:endParaRPr lang="en-US" dirty="0">
              <a:solidFill>
                <a:srgbClr val="514A40"/>
              </a:solidFill>
            </a:endParaRPr>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533583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dirty="0">
              <a:solidFill>
                <a:srgbClr val="514A40"/>
              </a:solidFill>
            </a:endParaRPr>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solidFill>
                <a:srgbClr val="514A40"/>
              </a:solidFill>
            </a:endParaRPr>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solidFill>
                  <a:srgbClr val="514A40"/>
                </a:solidFill>
              </a:rPr>
              <a:pPr/>
              <a:t>‹#›</a:t>
            </a:fld>
            <a:endParaRPr lang="en-US" dirty="0">
              <a:solidFill>
                <a:srgbClr val="514A40"/>
              </a:solidFill>
            </a:endParaRPr>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653950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1080073.JPG"/>
          <p:cNvPicPr>
            <a:picLocks noChangeAspect="1"/>
          </p:cNvPicPr>
          <p:nvPr/>
        </p:nvPicPr>
        <p:blipFill>
          <a:blip r:embed="rId2" cstate="print">
            <a:alphaModFix amt="43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66800" y="2134841"/>
            <a:ext cx="10058400" cy="2743200"/>
          </a:xfrm>
        </p:spPr>
        <p:txBody>
          <a:bodyPr>
            <a:normAutofit/>
          </a:bodyPr>
          <a:lstStyle/>
          <a:p>
            <a:r>
              <a:rPr lang="en-US" dirty="0" smtClean="0">
                <a:effectLst/>
              </a:rPr>
              <a:t>Fairhope </a:t>
            </a:r>
            <a:r>
              <a:rPr lang="en-US" dirty="0">
                <a:effectLst/>
              </a:rPr>
              <a:t>Comprehensive Education Study</a:t>
            </a:r>
          </a:p>
        </p:txBody>
      </p:sp>
      <p:sp>
        <p:nvSpPr>
          <p:cNvPr id="3" name="Subtitle 2"/>
          <p:cNvSpPr>
            <a:spLocks noGrp="1"/>
          </p:cNvSpPr>
          <p:nvPr>
            <p:ph type="subTitle" idx="1"/>
          </p:nvPr>
        </p:nvSpPr>
        <p:spPr>
          <a:xfrm>
            <a:off x="1066800" y="4978324"/>
            <a:ext cx="10058400" cy="747873"/>
          </a:xfrm>
        </p:spPr>
        <p:txBody>
          <a:bodyPr>
            <a:normAutofit/>
          </a:bodyPr>
          <a:lstStyle/>
          <a:p>
            <a:r>
              <a:rPr lang="en-US" dirty="0" smtClean="0"/>
              <a:t>The Akribos Group </a:t>
            </a:r>
          </a:p>
          <a:p>
            <a:r>
              <a:rPr lang="en-US" dirty="0" smtClean="0"/>
              <a:t>Education Solutions</a:t>
            </a: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Top Ten School Systems</a:t>
            </a:r>
            <a:endParaRPr lang="en-US" dirty="0"/>
          </a:p>
        </p:txBody>
      </p:sp>
      <p:sp>
        <p:nvSpPr>
          <p:cNvPr id="3" name="Content Placeholder 2"/>
          <p:cNvSpPr>
            <a:spLocks noGrp="1"/>
          </p:cNvSpPr>
          <p:nvPr>
            <p:ph idx="1"/>
          </p:nvPr>
        </p:nvSpPr>
        <p:spPr>
          <a:xfrm>
            <a:off x="1295400" y="1828800"/>
            <a:ext cx="10043358" cy="4114800"/>
          </a:xfrm>
        </p:spPr>
        <p:txBody>
          <a:bodyPr>
            <a:normAutofit/>
          </a:bodyPr>
          <a:lstStyle/>
          <a:p>
            <a:pPr marL="0" indent="0">
              <a:buNone/>
            </a:pPr>
            <a:r>
              <a:rPr lang="en-US" sz="2400" dirty="0" smtClean="0"/>
              <a:t>Identify the school systems that exhibit consistently high results.</a:t>
            </a:r>
          </a:p>
          <a:p>
            <a:pPr lvl="1"/>
            <a:r>
              <a:rPr lang="en-US" sz="2400" dirty="0" smtClean="0"/>
              <a:t>Rank system-level results on 2015 ACT Aspire assessments in Reading, Math, and Science for grades 3-8.</a:t>
            </a:r>
          </a:p>
          <a:p>
            <a:pPr lvl="1"/>
            <a:endParaRPr lang="en-US" sz="2400" dirty="0" smtClean="0"/>
          </a:p>
          <a:p>
            <a:pPr lvl="1"/>
            <a:r>
              <a:rPr lang="en-US" sz="2400" dirty="0" smtClean="0"/>
              <a:t>Rank system-level results on 2015 ACT College Readiness assessments in English, Social Science, Math, and Science for graduating class.</a:t>
            </a:r>
          </a:p>
          <a:p>
            <a:pPr lvl="1"/>
            <a:endParaRPr lang="en-US" sz="2400" dirty="0" smtClean="0"/>
          </a:p>
          <a:p>
            <a:pPr lvl="1"/>
            <a:r>
              <a:rPr lang="en-US" sz="2400" dirty="0" smtClean="0"/>
              <a:t>Identify top ten systems by their rankings on these assessments.</a:t>
            </a:r>
          </a:p>
          <a:p>
            <a:pPr lvl="1"/>
            <a:endParaRPr lang="en-US" sz="2400" dirty="0" smtClean="0"/>
          </a:p>
        </p:txBody>
      </p:sp>
    </p:spTree>
    <p:extLst>
      <p:ext uri="{BB962C8B-B14F-4D97-AF65-F5344CB8AC3E}">
        <p14:creationId xmlns:p14="http://schemas.microsoft.com/office/powerpoint/2010/main" val="300121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1070940.jpg"/>
          <p:cNvPicPr>
            <a:picLocks noChangeAspect="1"/>
          </p:cNvPicPr>
          <p:nvPr/>
        </p:nvPicPr>
        <p:blipFill>
          <a:blip r:embed="rId2" cstate="print">
            <a:alphaModFix amt="25000"/>
            <a:extLst>
              <a:ext uri="{28A0092B-C50C-407E-A947-70E740481C1C}">
                <a14:useLocalDpi xmlns:a14="http://schemas.microsoft.com/office/drawing/2010/main" val="0"/>
              </a:ext>
            </a:extLst>
          </a:blip>
          <a:stretch>
            <a:fillRect/>
          </a:stretch>
        </p:blipFill>
        <p:spPr>
          <a:xfrm>
            <a:off x="0" y="1163438"/>
            <a:ext cx="12192000" cy="4674403"/>
          </a:xfrm>
          <a:prstGeom prst="rect">
            <a:avLst/>
          </a:prstGeom>
        </p:spPr>
      </p:pic>
      <p:sp>
        <p:nvSpPr>
          <p:cNvPr id="2" name="Title 1"/>
          <p:cNvSpPr>
            <a:spLocks noGrp="1"/>
          </p:cNvSpPr>
          <p:nvPr>
            <p:ph type="title"/>
          </p:nvPr>
        </p:nvSpPr>
        <p:spPr>
          <a:xfrm>
            <a:off x="762000" y="381000"/>
            <a:ext cx="10134600" cy="707661"/>
          </a:xfrm>
        </p:spPr>
        <p:txBody>
          <a:bodyPr/>
          <a:lstStyle/>
          <a:p>
            <a:r>
              <a:rPr lang="en-US" dirty="0" smtClean="0"/>
              <a:t>Performance Measures for Comparisons</a:t>
            </a:r>
            <a:endParaRPr lang="en-US" dirty="0"/>
          </a:p>
        </p:txBody>
      </p:sp>
      <p:sp>
        <p:nvSpPr>
          <p:cNvPr id="3" name="Content Placeholder 2"/>
          <p:cNvSpPr>
            <a:spLocks noGrp="1"/>
          </p:cNvSpPr>
          <p:nvPr>
            <p:ph idx="1"/>
          </p:nvPr>
        </p:nvSpPr>
        <p:spPr>
          <a:xfrm>
            <a:off x="838200" y="1270106"/>
            <a:ext cx="10515600" cy="5244994"/>
          </a:xfrm>
        </p:spPr>
        <p:txBody>
          <a:bodyPr>
            <a:noAutofit/>
          </a:bodyPr>
          <a:lstStyle/>
          <a:p>
            <a:pPr marL="0" indent="0">
              <a:buNone/>
            </a:pPr>
            <a:r>
              <a:rPr lang="en-US" sz="2400" dirty="0"/>
              <a:t>Compare school system performance characteristics.</a:t>
            </a:r>
          </a:p>
          <a:p>
            <a:pPr lvl="1"/>
            <a:r>
              <a:rPr lang="en-US" sz="2400" dirty="0" smtClean="0"/>
              <a:t>Enrollment</a:t>
            </a:r>
          </a:p>
          <a:p>
            <a:pPr lvl="1"/>
            <a:r>
              <a:rPr lang="en-US" sz="2400" dirty="0" smtClean="0"/>
              <a:t>Demographics</a:t>
            </a:r>
          </a:p>
          <a:p>
            <a:pPr lvl="1"/>
            <a:r>
              <a:rPr lang="en-US" sz="2400" dirty="0" smtClean="0"/>
              <a:t>Funding Level</a:t>
            </a:r>
          </a:p>
          <a:p>
            <a:pPr lvl="1"/>
            <a:r>
              <a:rPr lang="en-US" sz="2400" dirty="0" smtClean="0"/>
              <a:t>Student-Teacher Ratio</a:t>
            </a:r>
          </a:p>
          <a:p>
            <a:pPr lvl="1"/>
            <a:r>
              <a:rPr lang="en-US" sz="2400" dirty="0" smtClean="0"/>
              <a:t>ACT Aspire Results</a:t>
            </a:r>
          </a:p>
          <a:p>
            <a:pPr lvl="1"/>
            <a:r>
              <a:rPr lang="en-US" sz="2400" dirty="0" smtClean="0"/>
              <a:t>ACT College Readiness Results</a:t>
            </a:r>
          </a:p>
          <a:p>
            <a:pPr lvl="1"/>
            <a:r>
              <a:rPr lang="en-US" sz="2400" dirty="0" smtClean="0"/>
              <a:t>Graduation Rate</a:t>
            </a:r>
          </a:p>
          <a:p>
            <a:pPr lvl="1"/>
            <a:r>
              <a:rPr lang="en-US" sz="2400" dirty="0" smtClean="0"/>
              <a:t>Advanced Placement Enrollment &amp; Success (if available)</a:t>
            </a:r>
          </a:p>
          <a:p>
            <a:pPr lvl="1"/>
            <a:r>
              <a:rPr lang="en-US" sz="2400" dirty="0" smtClean="0"/>
              <a:t>College-Going Rate (if available)</a:t>
            </a:r>
            <a:endParaRPr lang="en-US" sz="2400" dirty="0"/>
          </a:p>
        </p:txBody>
      </p:sp>
    </p:spTree>
    <p:extLst>
      <p:ext uri="{BB962C8B-B14F-4D97-AF65-F5344CB8AC3E}">
        <p14:creationId xmlns:p14="http://schemas.microsoft.com/office/powerpoint/2010/main" val="48009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9982200" cy="1143000"/>
          </a:xfrm>
        </p:spPr>
        <p:txBody>
          <a:bodyPr/>
          <a:lstStyle/>
          <a:p>
            <a:r>
              <a:rPr lang="en-US" dirty="0" smtClean="0"/>
              <a:t>Comparing Fairhope to the Top Ten</a:t>
            </a:r>
            <a:endParaRPr lang="en-US" dirty="0"/>
          </a:p>
        </p:txBody>
      </p:sp>
      <p:sp>
        <p:nvSpPr>
          <p:cNvPr id="3" name="Content Placeholder 2"/>
          <p:cNvSpPr>
            <a:spLocks noGrp="1"/>
          </p:cNvSpPr>
          <p:nvPr>
            <p:ph idx="1"/>
          </p:nvPr>
        </p:nvSpPr>
        <p:spPr>
          <a:xfrm>
            <a:off x="816391" y="1828800"/>
            <a:ext cx="10340947" cy="4272240"/>
          </a:xfrm>
        </p:spPr>
        <p:txBody>
          <a:bodyPr>
            <a:noAutofit/>
          </a:bodyPr>
          <a:lstStyle/>
          <a:p>
            <a:pPr marL="0" indent="0">
              <a:buNone/>
            </a:pPr>
            <a:r>
              <a:rPr lang="en-US" sz="2400" dirty="0" smtClean="0"/>
              <a:t>Combine schools in the Fairhope feeder pattern into a hypothetical school system for comparative purposes.</a:t>
            </a:r>
          </a:p>
          <a:p>
            <a:pPr marL="914400" lvl="1"/>
            <a:r>
              <a:rPr lang="en-US" sz="2400" dirty="0" smtClean="0"/>
              <a:t>Fairhope Primary School (K-3)</a:t>
            </a:r>
          </a:p>
          <a:p>
            <a:pPr marL="914400" lvl="1"/>
            <a:r>
              <a:rPr lang="en-US" sz="2400" dirty="0" smtClean="0"/>
              <a:t>Fairhope Intermediate School (4-6)</a:t>
            </a:r>
          </a:p>
          <a:p>
            <a:pPr marL="914400" lvl="1"/>
            <a:r>
              <a:rPr lang="en-US" sz="2400" dirty="0" smtClean="0"/>
              <a:t>J. Larry Newton School (K-6)</a:t>
            </a:r>
          </a:p>
          <a:p>
            <a:pPr marL="914400" lvl="1"/>
            <a:r>
              <a:rPr lang="en-US" sz="2400" dirty="0" smtClean="0"/>
              <a:t>Fairhope Middle School (7-8)</a:t>
            </a:r>
          </a:p>
          <a:p>
            <a:pPr marL="914400" lvl="1"/>
            <a:r>
              <a:rPr lang="en-US" sz="2400" dirty="0" smtClean="0"/>
              <a:t>Fairhope High School (9-12).</a:t>
            </a:r>
          </a:p>
          <a:p>
            <a:pPr marL="914400" lvl="1" indent="-457200">
              <a:buFont typeface="+mj-lt"/>
              <a:buAutoNum type="arabicPeriod"/>
            </a:pPr>
            <a:endParaRPr lang="en-US" sz="2400" dirty="0" smtClean="0"/>
          </a:p>
        </p:txBody>
      </p:sp>
    </p:spTree>
    <p:extLst>
      <p:ext uri="{BB962C8B-B14F-4D97-AF65-F5344CB8AC3E}">
        <p14:creationId xmlns:p14="http://schemas.microsoft.com/office/powerpoint/2010/main" val="43773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775703"/>
          </a:xfrm>
        </p:spPr>
        <p:txBody>
          <a:bodyPr/>
          <a:lstStyle/>
          <a:p>
            <a:r>
              <a:rPr lang="en-US" dirty="0" smtClean="0"/>
              <a:t>Fairhope Curriculum Audit</a:t>
            </a:r>
            <a:endParaRPr lang="en-US" dirty="0"/>
          </a:p>
        </p:txBody>
      </p:sp>
      <p:sp>
        <p:nvSpPr>
          <p:cNvPr id="3" name="Content Placeholder 2"/>
          <p:cNvSpPr>
            <a:spLocks noGrp="1"/>
          </p:cNvSpPr>
          <p:nvPr>
            <p:ph idx="1"/>
          </p:nvPr>
        </p:nvSpPr>
        <p:spPr>
          <a:xfrm>
            <a:off x="1295400" y="1851239"/>
            <a:ext cx="9601200" cy="4317842"/>
          </a:xfrm>
        </p:spPr>
        <p:txBody>
          <a:bodyPr>
            <a:normAutofit/>
          </a:bodyPr>
          <a:lstStyle/>
          <a:p>
            <a:pPr marL="45720" indent="0">
              <a:buNone/>
            </a:pPr>
            <a:r>
              <a:rPr lang="en-US" sz="2400" dirty="0">
                <a:solidFill>
                  <a:srgbClr val="000000"/>
                </a:solidFill>
              </a:rPr>
              <a:t>Research, collect, </a:t>
            </a:r>
            <a:r>
              <a:rPr lang="en-US" sz="2400" dirty="0" smtClean="0">
                <a:solidFill>
                  <a:srgbClr val="000000"/>
                </a:solidFill>
              </a:rPr>
              <a:t>and analyze data needed to perform a curriculum audit of all schools in the hypothetical Fairhope system.</a:t>
            </a:r>
          </a:p>
          <a:p>
            <a:pPr lvl="1"/>
            <a:r>
              <a:rPr lang="en-US" sz="2400" dirty="0">
                <a:solidFill>
                  <a:srgbClr val="000000"/>
                </a:solidFill>
              </a:rPr>
              <a:t>C</a:t>
            </a:r>
            <a:r>
              <a:rPr lang="en-US" sz="2400" dirty="0" smtClean="0">
                <a:solidFill>
                  <a:srgbClr val="000000"/>
                </a:solidFill>
              </a:rPr>
              <a:t>ontent</a:t>
            </a:r>
            <a:r>
              <a:rPr lang="en-US" sz="2400" dirty="0">
                <a:solidFill>
                  <a:srgbClr val="000000"/>
                </a:solidFill>
              </a:rPr>
              <a:t>-level </a:t>
            </a:r>
            <a:r>
              <a:rPr lang="en-US" sz="2400" dirty="0" smtClean="0">
                <a:solidFill>
                  <a:srgbClr val="000000"/>
                </a:solidFill>
              </a:rPr>
              <a:t>frameworks</a:t>
            </a:r>
          </a:p>
          <a:p>
            <a:pPr lvl="1"/>
            <a:r>
              <a:rPr lang="en-US" sz="2400" dirty="0" smtClean="0">
                <a:solidFill>
                  <a:srgbClr val="000000"/>
                </a:solidFill>
              </a:rPr>
              <a:t>Textbooks</a:t>
            </a:r>
          </a:p>
          <a:p>
            <a:pPr lvl="1"/>
            <a:r>
              <a:rPr lang="en-US" sz="2400" dirty="0">
                <a:solidFill>
                  <a:srgbClr val="000000"/>
                </a:solidFill>
              </a:rPr>
              <a:t>L</a:t>
            </a:r>
            <a:r>
              <a:rPr lang="en-US" sz="2400" dirty="0" smtClean="0">
                <a:solidFill>
                  <a:srgbClr val="000000"/>
                </a:solidFill>
              </a:rPr>
              <a:t>ibrary enhancement </a:t>
            </a:r>
          </a:p>
          <a:p>
            <a:pPr lvl="1"/>
            <a:r>
              <a:rPr lang="en-US" sz="2400" dirty="0" smtClean="0">
                <a:solidFill>
                  <a:srgbClr val="000000"/>
                </a:solidFill>
              </a:rPr>
              <a:t>Classroom instructional </a:t>
            </a:r>
            <a:r>
              <a:rPr lang="en-US" sz="2400" dirty="0">
                <a:solidFill>
                  <a:srgbClr val="000000"/>
                </a:solidFill>
              </a:rPr>
              <a:t>support </a:t>
            </a:r>
          </a:p>
          <a:p>
            <a:pPr lvl="1"/>
            <a:r>
              <a:rPr lang="en-US" sz="2400" dirty="0" smtClean="0">
                <a:solidFill>
                  <a:srgbClr val="000000"/>
                </a:solidFill>
              </a:rPr>
              <a:t>Professional development</a:t>
            </a:r>
          </a:p>
          <a:p>
            <a:pPr lvl="1"/>
            <a:r>
              <a:rPr lang="en-US" sz="2400" dirty="0">
                <a:solidFill>
                  <a:srgbClr val="000000"/>
                </a:solidFill>
              </a:rPr>
              <a:t>T</a:t>
            </a:r>
            <a:r>
              <a:rPr lang="en-US" sz="2400" dirty="0" smtClean="0">
                <a:solidFill>
                  <a:srgbClr val="000000"/>
                </a:solidFill>
              </a:rPr>
              <a:t>echnology</a:t>
            </a:r>
          </a:p>
          <a:p>
            <a:pPr lvl="1"/>
            <a:r>
              <a:rPr lang="en-US" sz="2400" dirty="0" smtClean="0">
                <a:solidFill>
                  <a:srgbClr val="000000"/>
                </a:solidFill>
              </a:rPr>
              <a:t>Special education</a:t>
            </a:r>
            <a:endParaRPr lang="en-US" sz="2400" dirty="0">
              <a:solidFill>
                <a:srgbClr val="000000"/>
              </a:solidFill>
            </a:endParaRPr>
          </a:p>
        </p:txBody>
      </p:sp>
    </p:spTree>
    <p:extLst>
      <p:ext uri="{BB962C8B-B14F-4D97-AF65-F5344CB8AC3E}">
        <p14:creationId xmlns:p14="http://schemas.microsoft.com/office/powerpoint/2010/main" val="81211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381000"/>
            <a:ext cx="9931400" cy="1143000"/>
          </a:xfrm>
        </p:spPr>
        <p:txBody>
          <a:bodyPr/>
          <a:lstStyle/>
          <a:p>
            <a:r>
              <a:rPr lang="en-US" dirty="0"/>
              <a:t>Achieving a top ten ranking</a:t>
            </a:r>
          </a:p>
        </p:txBody>
      </p:sp>
      <p:sp>
        <p:nvSpPr>
          <p:cNvPr id="3" name="Content Placeholder 2"/>
          <p:cNvSpPr>
            <a:spLocks noGrp="1"/>
          </p:cNvSpPr>
          <p:nvPr>
            <p:ph idx="1"/>
          </p:nvPr>
        </p:nvSpPr>
        <p:spPr>
          <a:xfrm>
            <a:off x="805881" y="1828800"/>
            <a:ext cx="10793919" cy="4114800"/>
          </a:xfrm>
        </p:spPr>
        <p:txBody>
          <a:bodyPr>
            <a:normAutofit/>
          </a:bodyPr>
          <a:lstStyle/>
          <a:p>
            <a:pPr marL="502920" lvl="1" indent="-457200">
              <a:spcBef>
                <a:spcPts val="1800"/>
              </a:spcBef>
              <a:buFont typeface="+mj-lt"/>
              <a:buAutoNum type="arabicPeriod"/>
            </a:pPr>
            <a:r>
              <a:rPr lang="en-US" sz="2400" dirty="0">
                <a:solidFill>
                  <a:srgbClr val="000000"/>
                </a:solidFill>
              </a:rPr>
              <a:t>Compare the hypothetical Fairhope system with the top ten school systems </a:t>
            </a:r>
            <a:endParaRPr lang="en-US" sz="2400" dirty="0" smtClean="0">
              <a:solidFill>
                <a:srgbClr val="000000"/>
              </a:solidFill>
            </a:endParaRPr>
          </a:p>
          <a:p>
            <a:pPr marL="822960" lvl="2" indent="-457200">
              <a:spcBef>
                <a:spcPts val="1800"/>
              </a:spcBef>
            </a:pPr>
            <a:r>
              <a:rPr lang="en-US" sz="2400" dirty="0" smtClean="0">
                <a:solidFill>
                  <a:srgbClr val="000000"/>
                </a:solidFill>
              </a:rPr>
              <a:t>Curriculum audit and best practices</a:t>
            </a:r>
          </a:p>
          <a:p>
            <a:pPr marL="822960" lvl="2" indent="-457200">
              <a:spcBef>
                <a:spcPts val="1800"/>
              </a:spcBef>
            </a:pPr>
            <a:r>
              <a:rPr lang="en-US" sz="2400" dirty="0" smtClean="0">
                <a:solidFill>
                  <a:srgbClr val="000000"/>
                </a:solidFill>
              </a:rPr>
              <a:t>Selected </a:t>
            </a:r>
            <a:r>
              <a:rPr lang="en-US" sz="2400" dirty="0">
                <a:solidFill>
                  <a:srgbClr val="000000"/>
                </a:solidFill>
              </a:rPr>
              <a:t>performance measures </a:t>
            </a:r>
            <a:endParaRPr lang="en-US" sz="2400" dirty="0" smtClean="0">
              <a:solidFill>
                <a:srgbClr val="000000"/>
              </a:solidFill>
            </a:endParaRPr>
          </a:p>
          <a:p>
            <a:pPr marL="560070" lvl="1" indent="-514350">
              <a:spcBef>
                <a:spcPts val="1800"/>
              </a:spcBef>
              <a:buFont typeface="+mj-lt"/>
              <a:buAutoNum type="arabicPeriod"/>
            </a:pPr>
            <a:r>
              <a:rPr lang="en-US" sz="2400" dirty="0" smtClean="0">
                <a:solidFill>
                  <a:srgbClr val="000000"/>
                </a:solidFill>
              </a:rPr>
              <a:t>Identify </a:t>
            </a:r>
            <a:r>
              <a:rPr lang="en-US" sz="2400" dirty="0">
                <a:solidFill>
                  <a:srgbClr val="000000"/>
                </a:solidFill>
              </a:rPr>
              <a:t>the </a:t>
            </a:r>
            <a:r>
              <a:rPr lang="en-US" sz="2400" dirty="0" smtClean="0">
                <a:solidFill>
                  <a:srgbClr val="000000"/>
                </a:solidFill>
              </a:rPr>
              <a:t>possibility of </a:t>
            </a:r>
            <a:r>
              <a:rPr lang="en-US" sz="2400" dirty="0">
                <a:solidFill>
                  <a:srgbClr val="000000"/>
                </a:solidFill>
              </a:rPr>
              <a:t>achieving a top ten ranking </a:t>
            </a:r>
            <a:r>
              <a:rPr lang="en-US" sz="2400" dirty="0" smtClean="0">
                <a:solidFill>
                  <a:srgbClr val="000000"/>
                </a:solidFill>
              </a:rPr>
              <a:t>for each </a:t>
            </a:r>
            <a:r>
              <a:rPr lang="en-US" sz="2400" dirty="0">
                <a:solidFill>
                  <a:srgbClr val="000000"/>
                </a:solidFill>
              </a:rPr>
              <a:t>of the </a:t>
            </a:r>
            <a:r>
              <a:rPr lang="en-US" sz="2400" dirty="0" smtClean="0">
                <a:solidFill>
                  <a:srgbClr val="000000"/>
                </a:solidFill>
              </a:rPr>
              <a:t>three scenarios:</a:t>
            </a:r>
          </a:p>
          <a:p>
            <a:pPr marL="880110" lvl="2" indent="-514350">
              <a:spcBef>
                <a:spcPts val="1800"/>
              </a:spcBef>
            </a:pPr>
            <a:r>
              <a:rPr lang="en-US" sz="2400" dirty="0" smtClean="0">
                <a:solidFill>
                  <a:schemeClr val="tx2"/>
                </a:solidFill>
              </a:rPr>
              <a:t>Unchanged </a:t>
            </a:r>
            <a:r>
              <a:rPr lang="en-US" sz="2400" dirty="0">
                <a:solidFill>
                  <a:schemeClr val="tx2"/>
                </a:solidFill>
              </a:rPr>
              <a:t>from the current </a:t>
            </a:r>
            <a:r>
              <a:rPr lang="en-US" sz="2400" dirty="0" smtClean="0">
                <a:solidFill>
                  <a:schemeClr val="tx2"/>
                </a:solidFill>
              </a:rPr>
              <a:t>status </a:t>
            </a:r>
          </a:p>
          <a:p>
            <a:pPr marL="880110" lvl="2" indent="-514350">
              <a:spcBef>
                <a:spcPts val="1800"/>
              </a:spcBef>
            </a:pPr>
            <a:r>
              <a:rPr lang="en-US" sz="2400" dirty="0" smtClean="0">
                <a:solidFill>
                  <a:schemeClr val="tx2"/>
                </a:solidFill>
              </a:rPr>
              <a:t>A special </a:t>
            </a:r>
            <a:r>
              <a:rPr lang="en-US" sz="2400" dirty="0">
                <a:solidFill>
                  <a:schemeClr val="tx2"/>
                </a:solidFill>
              </a:rPr>
              <a:t>tax district for those schools feeding into Fairhope High </a:t>
            </a:r>
            <a:r>
              <a:rPr lang="en-US" sz="2400" dirty="0" smtClean="0">
                <a:solidFill>
                  <a:schemeClr val="tx2"/>
                </a:solidFill>
              </a:rPr>
              <a:t>School</a:t>
            </a:r>
            <a:endParaRPr lang="en-US" sz="2400" dirty="0">
              <a:solidFill>
                <a:schemeClr val="tx2"/>
              </a:solidFill>
            </a:endParaRPr>
          </a:p>
          <a:p>
            <a:pPr marL="880110" lvl="2" indent="-514350">
              <a:spcBef>
                <a:spcPts val="1800"/>
              </a:spcBef>
            </a:pPr>
            <a:r>
              <a:rPr lang="en-US" sz="2400" dirty="0" smtClean="0">
                <a:solidFill>
                  <a:schemeClr val="tx2"/>
                </a:solidFill>
              </a:rPr>
              <a:t>An </a:t>
            </a:r>
            <a:r>
              <a:rPr lang="en-US" sz="2400" dirty="0">
                <a:solidFill>
                  <a:schemeClr val="tx2"/>
                </a:solidFill>
              </a:rPr>
              <a:t>independent Fairhope City School </a:t>
            </a:r>
            <a:r>
              <a:rPr lang="en-US" sz="2400" dirty="0" smtClean="0">
                <a:solidFill>
                  <a:schemeClr val="tx2"/>
                </a:solidFill>
              </a:rPr>
              <a:t>System</a:t>
            </a:r>
          </a:p>
          <a:p>
            <a:pPr marL="880110" lvl="2" indent="-514350">
              <a:spcBef>
                <a:spcPts val="1800"/>
              </a:spcBef>
            </a:pPr>
            <a:endParaRPr lang="en-US" sz="2400" dirty="0" smtClean="0">
              <a:solidFill>
                <a:schemeClr val="tx2"/>
              </a:solidFill>
            </a:endParaRPr>
          </a:p>
          <a:p>
            <a:pPr marL="560070" lvl="1" indent="-514350">
              <a:spcBef>
                <a:spcPts val="1800"/>
              </a:spcBef>
              <a:buFont typeface="+mj-lt"/>
              <a:buAutoNum type="arabicPeriod"/>
            </a:pPr>
            <a:endParaRPr lang="en-US" sz="2400" dirty="0"/>
          </a:p>
          <a:p>
            <a:pPr marL="560070" lvl="1" indent="-514350">
              <a:spcBef>
                <a:spcPts val="1800"/>
              </a:spcBef>
              <a:buFont typeface="+mj-lt"/>
              <a:buAutoNum type="arabicPeriod"/>
            </a:pPr>
            <a:endParaRPr lang="en-US" sz="2400" dirty="0"/>
          </a:p>
          <a:p>
            <a:endParaRPr lang="en-US" sz="2400" dirty="0"/>
          </a:p>
        </p:txBody>
      </p:sp>
    </p:spTree>
    <p:extLst>
      <p:ext uri="{BB962C8B-B14F-4D97-AF65-F5344CB8AC3E}">
        <p14:creationId xmlns:p14="http://schemas.microsoft.com/office/powerpoint/2010/main" val="231016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Data</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4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381000"/>
            <a:ext cx="10049933" cy="736600"/>
          </a:xfrm>
        </p:spPr>
        <p:txBody>
          <a:bodyPr/>
          <a:lstStyle/>
          <a:p>
            <a:r>
              <a:rPr lang="en-US" dirty="0" smtClean="0"/>
              <a:t>Financial data collection and analysis</a:t>
            </a:r>
            <a:endParaRPr lang="en-US" dirty="0"/>
          </a:p>
        </p:txBody>
      </p:sp>
      <p:sp>
        <p:nvSpPr>
          <p:cNvPr id="3" name="Content Placeholder 2"/>
          <p:cNvSpPr>
            <a:spLocks noGrp="1"/>
          </p:cNvSpPr>
          <p:nvPr>
            <p:ph idx="1"/>
          </p:nvPr>
        </p:nvSpPr>
        <p:spPr>
          <a:xfrm>
            <a:off x="677333" y="1371600"/>
            <a:ext cx="10871199" cy="4927600"/>
          </a:xfrm>
        </p:spPr>
        <p:txBody>
          <a:bodyPr>
            <a:noAutofit/>
          </a:bodyPr>
          <a:lstStyle/>
          <a:p>
            <a:r>
              <a:rPr lang="en-US" sz="2400" dirty="0" smtClean="0">
                <a:solidFill>
                  <a:schemeClr val="tx2"/>
                </a:solidFill>
              </a:rPr>
              <a:t>Identify </a:t>
            </a:r>
            <a:r>
              <a:rPr lang="en-US" sz="2400" dirty="0">
                <a:solidFill>
                  <a:schemeClr val="tx2"/>
                </a:solidFill>
              </a:rPr>
              <a:t>the financial resources of the top ten school systems and the amount of resources required to create similar results in the City of </a:t>
            </a:r>
            <a:r>
              <a:rPr lang="en-US" sz="2400" dirty="0" smtClean="0">
                <a:solidFill>
                  <a:schemeClr val="tx2"/>
                </a:solidFill>
              </a:rPr>
              <a:t>Fairhope and the Fairhope High School feeder pattern.</a:t>
            </a:r>
          </a:p>
          <a:p>
            <a:r>
              <a:rPr lang="en-US" sz="2400" dirty="0" smtClean="0">
                <a:solidFill>
                  <a:schemeClr val="tx2"/>
                </a:solidFill>
              </a:rPr>
              <a:t>Identify </a:t>
            </a:r>
            <a:r>
              <a:rPr lang="en-US" sz="2400" dirty="0">
                <a:solidFill>
                  <a:schemeClr val="tx2"/>
                </a:solidFill>
              </a:rPr>
              <a:t>and collect the appropriate and needed financial data to analyze and support the evaluation of the three proposed scenarios for Fairhope schools including unchanged from the current status, a special tax district for those schools feeding into Fairhope High School, and an independent Fairhope City School System.</a:t>
            </a:r>
          </a:p>
          <a:p>
            <a:r>
              <a:rPr lang="en-US" sz="2400" dirty="0" smtClean="0">
                <a:solidFill>
                  <a:schemeClr val="tx2"/>
                </a:solidFill>
              </a:rPr>
              <a:t>Identify the </a:t>
            </a:r>
            <a:r>
              <a:rPr lang="en-US" sz="2400" dirty="0">
                <a:solidFill>
                  <a:schemeClr val="tx2"/>
                </a:solidFill>
              </a:rPr>
              <a:t>financial resources and real property values within the city limits of Fairhope and also those available outside of the Fairhope City Limits but within the High School feeder </a:t>
            </a:r>
            <a:r>
              <a:rPr lang="en-US" sz="2400" dirty="0" smtClean="0">
                <a:solidFill>
                  <a:schemeClr val="tx2"/>
                </a:solidFill>
              </a:rPr>
              <a:t>pattern to </a:t>
            </a:r>
            <a:r>
              <a:rPr lang="en-US" sz="2400" dirty="0">
                <a:solidFill>
                  <a:schemeClr val="tx2"/>
                </a:solidFill>
              </a:rPr>
              <a:t>the extent that data and information </a:t>
            </a:r>
            <a:r>
              <a:rPr lang="en-US" sz="2400" dirty="0" smtClean="0">
                <a:solidFill>
                  <a:schemeClr val="tx2"/>
                </a:solidFill>
              </a:rPr>
              <a:t>are available. </a:t>
            </a:r>
            <a:endParaRPr lang="en-US" sz="2400" dirty="0">
              <a:solidFill>
                <a:schemeClr val="tx2"/>
              </a:solidFill>
            </a:endParaRPr>
          </a:p>
          <a:p>
            <a:endParaRPr lang="en-US" sz="2400" dirty="0">
              <a:solidFill>
                <a:srgbClr val="FF0000"/>
              </a:solidFill>
            </a:endParaRPr>
          </a:p>
          <a:p>
            <a:endParaRPr lang="en-US" sz="2400" dirty="0"/>
          </a:p>
        </p:txBody>
      </p:sp>
    </p:spTree>
    <p:extLst>
      <p:ext uri="{BB962C8B-B14F-4D97-AF65-F5344CB8AC3E}">
        <p14:creationId xmlns:p14="http://schemas.microsoft.com/office/powerpoint/2010/main" val="382779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67" y="381000"/>
            <a:ext cx="10151533" cy="651933"/>
          </a:xfrm>
        </p:spPr>
        <p:txBody>
          <a:bodyPr/>
          <a:lstStyle/>
          <a:p>
            <a:r>
              <a:rPr lang="en-US" dirty="0" smtClean="0"/>
              <a:t>Financial data collection and analysis</a:t>
            </a:r>
            <a:endParaRPr lang="en-US" dirty="0"/>
          </a:p>
        </p:txBody>
      </p:sp>
      <p:sp>
        <p:nvSpPr>
          <p:cNvPr id="3" name="Content Placeholder 2"/>
          <p:cNvSpPr>
            <a:spLocks noGrp="1"/>
          </p:cNvSpPr>
          <p:nvPr>
            <p:ph idx="1"/>
          </p:nvPr>
        </p:nvSpPr>
        <p:spPr>
          <a:xfrm>
            <a:off x="609600" y="1219199"/>
            <a:ext cx="10922000" cy="5012267"/>
          </a:xfrm>
        </p:spPr>
        <p:txBody>
          <a:bodyPr>
            <a:noAutofit/>
          </a:bodyPr>
          <a:lstStyle/>
          <a:p>
            <a:r>
              <a:rPr lang="en-US" sz="2400" dirty="0" smtClean="0">
                <a:solidFill>
                  <a:schemeClr val="tx2"/>
                </a:solidFill>
              </a:rPr>
              <a:t>Research</a:t>
            </a:r>
            <a:r>
              <a:rPr lang="en-US" sz="2400" dirty="0">
                <a:solidFill>
                  <a:schemeClr val="tx2"/>
                </a:solidFill>
              </a:rPr>
              <a:t>, collect, analyze, and compile financial data from the previous five </a:t>
            </a:r>
            <a:r>
              <a:rPr lang="en-US" sz="2400" dirty="0" smtClean="0">
                <a:solidFill>
                  <a:schemeClr val="tx2"/>
                </a:solidFill>
              </a:rPr>
              <a:t>years, </a:t>
            </a:r>
            <a:r>
              <a:rPr lang="en-US" sz="2400" dirty="0">
                <a:solidFill>
                  <a:schemeClr val="tx2"/>
                </a:solidFill>
              </a:rPr>
              <a:t>and develop projections for five years into the </a:t>
            </a:r>
            <a:r>
              <a:rPr lang="en-US" sz="2400" dirty="0" smtClean="0">
                <a:solidFill>
                  <a:schemeClr val="tx2"/>
                </a:solidFill>
              </a:rPr>
              <a:t>future to support each of the three options. </a:t>
            </a:r>
          </a:p>
          <a:p>
            <a:r>
              <a:rPr lang="en-US" sz="2400" dirty="0" smtClean="0">
                <a:solidFill>
                  <a:schemeClr val="tx2"/>
                </a:solidFill>
              </a:rPr>
              <a:t>Analyze </a:t>
            </a:r>
            <a:r>
              <a:rPr lang="en-US" sz="2400" dirty="0">
                <a:solidFill>
                  <a:schemeClr val="tx2"/>
                </a:solidFill>
              </a:rPr>
              <a:t>the yield of the baseline ten mill ad valorem tax and the resultant state equity funding </a:t>
            </a:r>
            <a:r>
              <a:rPr lang="en-US" sz="2400" dirty="0" smtClean="0">
                <a:solidFill>
                  <a:schemeClr val="tx2"/>
                </a:solidFill>
              </a:rPr>
              <a:t>allocation.</a:t>
            </a:r>
          </a:p>
          <a:p>
            <a:r>
              <a:rPr lang="en-US" sz="2400" dirty="0" smtClean="0">
                <a:solidFill>
                  <a:schemeClr val="tx2"/>
                </a:solidFill>
              </a:rPr>
              <a:t>Analyze </a:t>
            </a:r>
            <a:r>
              <a:rPr lang="en-US" sz="2400" dirty="0">
                <a:solidFill>
                  <a:schemeClr val="tx2"/>
                </a:solidFill>
              </a:rPr>
              <a:t>the yield of the two mill district ad valorem tax inside the city limits of Fairhope and in the high school feeder pattern outside the city limits, taking into account the possible non-renewal of this funding </a:t>
            </a:r>
            <a:r>
              <a:rPr lang="en-US" sz="2400" dirty="0" smtClean="0">
                <a:solidFill>
                  <a:schemeClr val="tx2"/>
                </a:solidFill>
              </a:rPr>
              <a:t>source.</a:t>
            </a:r>
          </a:p>
          <a:p>
            <a:r>
              <a:rPr lang="en-US" sz="2400" dirty="0" smtClean="0">
                <a:solidFill>
                  <a:schemeClr val="tx2"/>
                </a:solidFill>
              </a:rPr>
              <a:t>Tabulate </a:t>
            </a:r>
            <a:r>
              <a:rPr lang="en-US" sz="2400" dirty="0">
                <a:solidFill>
                  <a:schemeClr val="tx2"/>
                </a:solidFill>
              </a:rPr>
              <a:t>the yield of the 1% sales tax in Baldwin County for education funding, taking into account the possible non-renewal of this funding source in </a:t>
            </a:r>
            <a:r>
              <a:rPr lang="en-US" sz="2400" dirty="0" smtClean="0">
                <a:solidFill>
                  <a:schemeClr val="tx2"/>
                </a:solidFill>
              </a:rPr>
              <a:t>2018.</a:t>
            </a:r>
          </a:p>
          <a:p>
            <a:r>
              <a:rPr lang="en-US" sz="2400" dirty="0" smtClean="0">
                <a:solidFill>
                  <a:schemeClr val="tx2"/>
                </a:solidFill>
              </a:rPr>
              <a:t>Determine </a:t>
            </a:r>
            <a:r>
              <a:rPr lang="en-US" sz="2400" dirty="0">
                <a:solidFill>
                  <a:schemeClr val="tx2"/>
                </a:solidFill>
              </a:rPr>
              <a:t>the revenue yield from a three mill tax from a special tax district created as a supplemental funding source dedicated to education. </a:t>
            </a:r>
            <a:endParaRPr lang="en-US" sz="2400" dirty="0" smtClean="0">
              <a:solidFill>
                <a:schemeClr val="tx2"/>
              </a:solidFill>
            </a:endParaRPr>
          </a:p>
          <a:p>
            <a:endParaRPr lang="en-US" sz="2400" dirty="0"/>
          </a:p>
        </p:txBody>
      </p:sp>
    </p:spTree>
    <p:extLst>
      <p:ext uri="{BB962C8B-B14F-4D97-AF65-F5344CB8AC3E}">
        <p14:creationId xmlns:p14="http://schemas.microsoft.com/office/powerpoint/2010/main" val="43368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81000"/>
            <a:ext cx="10236200" cy="651933"/>
          </a:xfrm>
        </p:spPr>
        <p:txBody>
          <a:bodyPr/>
          <a:lstStyle/>
          <a:p>
            <a:r>
              <a:rPr lang="en-US" dirty="0" smtClean="0"/>
              <a:t>Financial data collection and analysis</a:t>
            </a:r>
            <a:endParaRPr lang="en-US" dirty="0"/>
          </a:p>
        </p:txBody>
      </p:sp>
      <p:sp>
        <p:nvSpPr>
          <p:cNvPr id="3" name="Content Placeholder 2"/>
          <p:cNvSpPr>
            <a:spLocks noGrp="1"/>
          </p:cNvSpPr>
          <p:nvPr>
            <p:ph idx="1"/>
          </p:nvPr>
        </p:nvSpPr>
        <p:spPr>
          <a:xfrm>
            <a:off x="575733" y="1236133"/>
            <a:ext cx="10837334" cy="4707467"/>
          </a:xfrm>
        </p:spPr>
        <p:txBody>
          <a:bodyPr>
            <a:noAutofit/>
          </a:bodyPr>
          <a:lstStyle/>
          <a:p>
            <a:r>
              <a:rPr lang="en-US" sz="2400" dirty="0" smtClean="0">
                <a:solidFill>
                  <a:schemeClr val="tx2"/>
                </a:solidFill>
              </a:rPr>
              <a:t>Identify </a:t>
            </a:r>
            <a:r>
              <a:rPr lang="en-US" sz="2400" dirty="0">
                <a:solidFill>
                  <a:schemeClr val="tx2"/>
                </a:solidFill>
              </a:rPr>
              <a:t>all Baldwin County Board of Education land and facility assets within the city limits of Fairhope and within the feeder pattern of Fairhope High School and </a:t>
            </a:r>
            <a:r>
              <a:rPr lang="en-US" sz="2400" dirty="0" smtClean="0">
                <a:solidFill>
                  <a:schemeClr val="tx2"/>
                </a:solidFill>
              </a:rPr>
              <a:t>determine </a:t>
            </a:r>
            <a:r>
              <a:rPr lang="en-US" sz="2400" dirty="0">
                <a:solidFill>
                  <a:schemeClr val="tx2"/>
                </a:solidFill>
              </a:rPr>
              <a:t>a value and any debt load of these assets. </a:t>
            </a:r>
            <a:endParaRPr lang="en-US" sz="2400" dirty="0" smtClean="0">
              <a:solidFill>
                <a:schemeClr val="tx2"/>
              </a:solidFill>
            </a:endParaRPr>
          </a:p>
          <a:p>
            <a:r>
              <a:rPr lang="en-US" sz="2400" dirty="0" smtClean="0">
                <a:solidFill>
                  <a:schemeClr val="tx2"/>
                </a:solidFill>
              </a:rPr>
              <a:t>Determine </a:t>
            </a:r>
            <a:r>
              <a:rPr lang="en-US" sz="2400" dirty="0">
                <a:solidFill>
                  <a:schemeClr val="tx2"/>
                </a:solidFill>
              </a:rPr>
              <a:t>the proportional value of the Baldwin County Board of Education fund balance that could be attributed to Fairhope and to the Fairhope feeder pattern. </a:t>
            </a:r>
            <a:endParaRPr lang="en-US" sz="2400" dirty="0" smtClean="0">
              <a:solidFill>
                <a:schemeClr val="tx2"/>
              </a:solidFill>
            </a:endParaRPr>
          </a:p>
          <a:p>
            <a:r>
              <a:rPr lang="en-US" sz="2400" dirty="0" smtClean="0">
                <a:solidFill>
                  <a:schemeClr val="tx2"/>
                </a:solidFill>
              </a:rPr>
              <a:t>Identify </a:t>
            </a:r>
            <a:r>
              <a:rPr lang="en-US" sz="2400" dirty="0">
                <a:solidFill>
                  <a:schemeClr val="tx2"/>
                </a:solidFill>
              </a:rPr>
              <a:t>and quantify all other local sources of funds for Fairhope schools, including, but not limited to, cafeteria funds, fees, use taxes, privilege taxes, direct and indirect City of Fairhope/EAC funding, etc. and any possible or potential federal funds such as ADA, Title I-IV, vocational, CNP, etc. </a:t>
            </a:r>
            <a:endParaRPr lang="en-US" sz="2400" dirty="0" smtClean="0">
              <a:solidFill>
                <a:schemeClr val="tx2"/>
              </a:solidFill>
            </a:endParaRPr>
          </a:p>
          <a:p>
            <a:r>
              <a:rPr lang="en-US" sz="2400" dirty="0" smtClean="0">
                <a:solidFill>
                  <a:schemeClr val="tx2"/>
                </a:solidFill>
              </a:rPr>
              <a:t>Determine </a:t>
            </a:r>
            <a:r>
              <a:rPr lang="en-US" sz="2400" dirty="0">
                <a:solidFill>
                  <a:schemeClr val="tx2"/>
                </a:solidFill>
              </a:rPr>
              <a:t>any earmarked revenue and costs of student transportation for each of the three options presented</a:t>
            </a:r>
            <a:r>
              <a:rPr lang="en-US" sz="2400" dirty="0" smtClean="0">
                <a:solidFill>
                  <a:schemeClr val="tx2"/>
                </a:solidFill>
              </a:rPr>
              <a:t>.</a:t>
            </a:r>
          </a:p>
          <a:p>
            <a:endParaRPr lang="en-US" sz="2400" dirty="0">
              <a:solidFill>
                <a:srgbClr val="FF0000"/>
              </a:solidFill>
            </a:endParaRPr>
          </a:p>
          <a:p>
            <a:endParaRPr lang="en-US" sz="2400" dirty="0"/>
          </a:p>
        </p:txBody>
      </p:sp>
    </p:spTree>
    <p:extLst>
      <p:ext uri="{BB962C8B-B14F-4D97-AF65-F5344CB8AC3E}">
        <p14:creationId xmlns:p14="http://schemas.microsoft.com/office/powerpoint/2010/main" val="23697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data collection and analysis</a:t>
            </a:r>
            <a:endParaRPr lang="en-US" dirty="0"/>
          </a:p>
        </p:txBody>
      </p:sp>
      <p:sp>
        <p:nvSpPr>
          <p:cNvPr id="3" name="Content Placeholder 2"/>
          <p:cNvSpPr>
            <a:spLocks noGrp="1"/>
          </p:cNvSpPr>
          <p:nvPr>
            <p:ph idx="1"/>
          </p:nvPr>
        </p:nvSpPr>
        <p:spPr>
          <a:xfrm>
            <a:off x="1295400" y="2319866"/>
            <a:ext cx="9601200" cy="3623733"/>
          </a:xfrm>
        </p:spPr>
        <p:txBody>
          <a:bodyPr>
            <a:normAutofit/>
          </a:bodyPr>
          <a:lstStyle/>
          <a:p>
            <a:r>
              <a:rPr lang="en-US" sz="2400" dirty="0" smtClean="0">
                <a:solidFill>
                  <a:schemeClr val="tx2"/>
                </a:solidFill>
              </a:rPr>
              <a:t>Summarize </a:t>
            </a:r>
            <a:r>
              <a:rPr lang="en-US" sz="2400" dirty="0">
                <a:solidFill>
                  <a:schemeClr val="tx2"/>
                </a:solidFill>
              </a:rPr>
              <a:t>the financial data information into simple, easy to explain and understand If/Then scenarios for each of the three </a:t>
            </a:r>
            <a:r>
              <a:rPr lang="en-US" sz="2400" dirty="0" smtClean="0">
                <a:solidFill>
                  <a:schemeClr val="tx2"/>
                </a:solidFill>
              </a:rPr>
              <a:t>options, </a:t>
            </a:r>
            <a:r>
              <a:rPr lang="en-US" sz="2400" dirty="0">
                <a:solidFill>
                  <a:schemeClr val="tx2"/>
                </a:solidFill>
              </a:rPr>
              <a:t>including unchanged from the current status, a special tax district for those schools feeding into Fairhope High School, and an independent Fairhope City School </a:t>
            </a:r>
            <a:r>
              <a:rPr lang="en-US" sz="2400" dirty="0" smtClean="0">
                <a:solidFill>
                  <a:schemeClr val="tx2"/>
                </a:solidFill>
              </a:rPr>
              <a:t>System. Include a summary </a:t>
            </a:r>
            <a:r>
              <a:rPr lang="en-US" sz="2400" dirty="0">
                <a:solidFill>
                  <a:schemeClr val="tx2"/>
                </a:solidFill>
              </a:rPr>
              <a:t>of the financial repercussions for City of Fairhope under the three options proposed.</a:t>
            </a:r>
          </a:p>
          <a:p>
            <a:endParaRPr lang="en-US" sz="2400" dirty="0">
              <a:solidFill>
                <a:srgbClr val="FF0000"/>
              </a:solidFill>
            </a:endParaRPr>
          </a:p>
          <a:p>
            <a:endParaRPr lang="en-US" sz="2400" dirty="0">
              <a:solidFill>
                <a:srgbClr val="FF0000"/>
              </a:solidFill>
            </a:endParaRPr>
          </a:p>
          <a:p>
            <a:endParaRPr lang="en-US" sz="2400" dirty="0"/>
          </a:p>
        </p:txBody>
      </p:sp>
    </p:spTree>
    <p:extLst>
      <p:ext uri="{BB962C8B-B14F-4D97-AF65-F5344CB8AC3E}">
        <p14:creationId xmlns:p14="http://schemas.microsoft.com/office/powerpoint/2010/main" val="289212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381000"/>
            <a:ext cx="9601200" cy="770467"/>
          </a:xfrm>
        </p:spPr>
        <p:txBody>
          <a:bodyPr/>
          <a:lstStyle/>
          <a:p>
            <a:r>
              <a:rPr lang="en-US" dirty="0" smtClean="0"/>
              <a:t>PROJECT TEAM</a:t>
            </a:r>
            <a:endParaRPr lang="en-US" dirty="0"/>
          </a:p>
        </p:txBody>
      </p:sp>
      <p:sp>
        <p:nvSpPr>
          <p:cNvPr id="3" name="Content Placeholder 2"/>
          <p:cNvSpPr>
            <a:spLocks noGrp="1"/>
          </p:cNvSpPr>
          <p:nvPr>
            <p:ph sz="half" idx="1"/>
          </p:nvPr>
        </p:nvSpPr>
        <p:spPr>
          <a:xfrm>
            <a:off x="745067" y="1473200"/>
            <a:ext cx="5274733" cy="4758268"/>
          </a:xfrm>
        </p:spPr>
        <p:txBody>
          <a:bodyPr>
            <a:noAutofit/>
          </a:bodyPr>
          <a:lstStyle/>
          <a:p>
            <a:pPr marL="45720" indent="0">
              <a:buNone/>
            </a:pPr>
            <a:r>
              <a:rPr lang="en-US" b="1" dirty="0">
                <a:solidFill>
                  <a:srgbClr val="000000"/>
                </a:solidFill>
              </a:rPr>
              <a:t>Dr. Faron L. </a:t>
            </a:r>
            <a:r>
              <a:rPr lang="en-US" b="1" dirty="0" smtClean="0">
                <a:solidFill>
                  <a:srgbClr val="000000"/>
                </a:solidFill>
              </a:rPr>
              <a:t>Hollinger</a:t>
            </a:r>
          </a:p>
          <a:p>
            <a:pPr lvl="1"/>
            <a:r>
              <a:rPr lang="en-US" sz="2000" dirty="0" smtClean="0">
                <a:solidFill>
                  <a:srgbClr val="000000"/>
                </a:solidFill>
              </a:rPr>
              <a:t>Superintendent of Education, Baldwin County Schools</a:t>
            </a:r>
          </a:p>
          <a:p>
            <a:pPr lvl="1"/>
            <a:r>
              <a:rPr lang="en-US" sz="2000" dirty="0" smtClean="0">
                <a:solidFill>
                  <a:srgbClr val="000000"/>
                </a:solidFill>
              </a:rPr>
              <a:t>Superintendent of Education, Jasper City Schools</a:t>
            </a:r>
          </a:p>
          <a:p>
            <a:pPr lvl="1"/>
            <a:r>
              <a:rPr lang="en-US" sz="2000" dirty="0" smtClean="0">
                <a:solidFill>
                  <a:srgbClr val="000000"/>
                </a:solidFill>
              </a:rPr>
              <a:t>Division Superintendent for Special Services, Baldwin County Schools</a:t>
            </a:r>
          </a:p>
          <a:p>
            <a:pPr lvl="1"/>
            <a:r>
              <a:rPr lang="en-US" sz="2000" dirty="0" smtClean="0">
                <a:solidFill>
                  <a:srgbClr val="000000"/>
                </a:solidFill>
              </a:rPr>
              <a:t>Coordinator for Special Services, Baldwin County Schools </a:t>
            </a:r>
          </a:p>
          <a:p>
            <a:pPr lvl="1"/>
            <a:r>
              <a:rPr lang="en-US" sz="2000" dirty="0" smtClean="0">
                <a:solidFill>
                  <a:srgbClr val="000000"/>
                </a:solidFill>
              </a:rPr>
              <a:t>Supervising School Psychologist, Baldwin County Schools</a:t>
            </a:r>
          </a:p>
          <a:p>
            <a:pPr lvl="1"/>
            <a:r>
              <a:rPr lang="en-US" sz="2000" dirty="0" smtClean="0">
                <a:solidFill>
                  <a:srgbClr val="000000"/>
                </a:solidFill>
              </a:rPr>
              <a:t>Teacher &amp; School Psychologist, Baldwin County Schools</a:t>
            </a:r>
            <a:endParaRPr lang="en-US" sz="2000" dirty="0">
              <a:solidFill>
                <a:srgbClr val="000000"/>
              </a:solidFill>
            </a:endParaRPr>
          </a:p>
          <a:p>
            <a:pPr lvl="2"/>
            <a:endParaRPr lang="en-US" sz="2000" dirty="0">
              <a:solidFill>
                <a:srgbClr val="000000"/>
              </a:solidFill>
            </a:endParaRPr>
          </a:p>
          <a:p>
            <a:pPr lvl="2"/>
            <a:endParaRPr lang="en-US" sz="2000" dirty="0" smtClean="0">
              <a:solidFill>
                <a:srgbClr val="000000"/>
              </a:solidFill>
            </a:endParaRPr>
          </a:p>
          <a:p>
            <a:pPr lvl="2"/>
            <a:endParaRPr lang="en-US" sz="2000" dirty="0" smtClean="0">
              <a:solidFill>
                <a:srgbClr val="000000"/>
              </a:solidFill>
            </a:endParaRPr>
          </a:p>
          <a:p>
            <a:pPr lvl="1"/>
            <a:endParaRPr lang="en-US" sz="2000" dirty="0" smtClean="0">
              <a:solidFill>
                <a:srgbClr val="000000"/>
              </a:solidFill>
            </a:endParaRPr>
          </a:p>
          <a:p>
            <a:pPr lvl="1"/>
            <a:endParaRPr lang="en-US" sz="2000" dirty="0" smtClean="0">
              <a:solidFill>
                <a:srgbClr val="000000"/>
              </a:solidFill>
            </a:endParaRPr>
          </a:p>
          <a:p>
            <a:endParaRPr lang="en-US" dirty="0">
              <a:solidFill>
                <a:srgbClr val="000000"/>
              </a:solidFill>
            </a:endParaRPr>
          </a:p>
        </p:txBody>
      </p:sp>
      <p:sp>
        <p:nvSpPr>
          <p:cNvPr id="2" name="Content Placeholder 1"/>
          <p:cNvSpPr>
            <a:spLocks noGrp="1"/>
          </p:cNvSpPr>
          <p:nvPr>
            <p:ph sz="half" idx="2"/>
          </p:nvPr>
        </p:nvSpPr>
        <p:spPr>
          <a:xfrm>
            <a:off x="6172198" y="1473200"/>
            <a:ext cx="5308601" cy="4792133"/>
          </a:xfrm>
        </p:spPr>
        <p:txBody>
          <a:bodyPr>
            <a:normAutofit lnSpcReduction="10000"/>
          </a:bodyPr>
          <a:lstStyle/>
          <a:p>
            <a:pPr marL="45720" indent="0">
              <a:buNone/>
            </a:pPr>
            <a:r>
              <a:rPr lang="en-US" b="1" dirty="0">
                <a:solidFill>
                  <a:srgbClr val="000000"/>
                </a:solidFill>
              </a:rPr>
              <a:t>Dr. Ruth C. Ash</a:t>
            </a:r>
          </a:p>
          <a:p>
            <a:pPr lvl="1"/>
            <a:r>
              <a:rPr lang="en-US" sz="2000" dirty="0">
                <a:solidFill>
                  <a:srgbClr val="000000"/>
                </a:solidFill>
              </a:rPr>
              <a:t>Deputy State Superintendent of Education for Alabama</a:t>
            </a:r>
          </a:p>
          <a:p>
            <a:pPr lvl="1"/>
            <a:r>
              <a:rPr lang="en-US" sz="2000" dirty="0">
                <a:solidFill>
                  <a:srgbClr val="000000"/>
                </a:solidFill>
              </a:rPr>
              <a:t>Dean of the School of Education and Professional </a:t>
            </a:r>
            <a:r>
              <a:rPr lang="en-US" sz="2000" dirty="0" smtClean="0">
                <a:solidFill>
                  <a:srgbClr val="000000"/>
                </a:solidFill>
              </a:rPr>
              <a:t>Studies, </a:t>
            </a:r>
            <a:r>
              <a:rPr lang="en-US" sz="2000" dirty="0">
                <a:solidFill>
                  <a:srgbClr val="000000"/>
                </a:solidFill>
              </a:rPr>
              <a:t>Samford University</a:t>
            </a:r>
          </a:p>
          <a:p>
            <a:pPr lvl="1"/>
            <a:r>
              <a:rPr lang="en-US" sz="2000" dirty="0">
                <a:solidFill>
                  <a:srgbClr val="000000"/>
                </a:solidFill>
              </a:rPr>
              <a:t>Malcolm </a:t>
            </a:r>
            <a:r>
              <a:rPr lang="en-US" sz="2000" dirty="0" err="1">
                <a:solidFill>
                  <a:srgbClr val="000000"/>
                </a:solidFill>
              </a:rPr>
              <a:t>Baldridge</a:t>
            </a:r>
            <a:r>
              <a:rPr lang="en-US" sz="2000" dirty="0">
                <a:solidFill>
                  <a:srgbClr val="000000"/>
                </a:solidFill>
              </a:rPr>
              <a:t> National Quality Award </a:t>
            </a:r>
            <a:r>
              <a:rPr lang="en-US" sz="2000" dirty="0" smtClean="0">
                <a:solidFill>
                  <a:srgbClr val="000000"/>
                </a:solidFill>
              </a:rPr>
              <a:t>Examiner and Judge</a:t>
            </a:r>
          </a:p>
          <a:p>
            <a:pPr lvl="1"/>
            <a:r>
              <a:rPr lang="en-US" sz="2000" dirty="0" smtClean="0">
                <a:solidFill>
                  <a:srgbClr val="000000"/>
                </a:solidFill>
              </a:rPr>
              <a:t>Superintendent of Education, Tarrant City Schools</a:t>
            </a:r>
          </a:p>
          <a:p>
            <a:pPr lvl="1"/>
            <a:r>
              <a:rPr lang="en-US" sz="2000" dirty="0" smtClean="0">
                <a:solidFill>
                  <a:srgbClr val="000000"/>
                </a:solidFill>
              </a:rPr>
              <a:t>Accreditation Team Leader: SACS, NCATE, American Bar Association</a:t>
            </a:r>
          </a:p>
          <a:p>
            <a:pPr lvl="1"/>
            <a:r>
              <a:rPr lang="en-US" sz="2000" dirty="0">
                <a:solidFill>
                  <a:srgbClr val="000000"/>
                </a:solidFill>
              </a:rPr>
              <a:t>T</a:t>
            </a:r>
            <a:r>
              <a:rPr lang="en-US" sz="2000" dirty="0" smtClean="0">
                <a:solidFill>
                  <a:srgbClr val="000000"/>
                </a:solidFill>
              </a:rPr>
              <a:t>eacher, </a:t>
            </a:r>
            <a:r>
              <a:rPr lang="en-US" sz="2000" dirty="0">
                <a:solidFill>
                  <a:srgbClr val="000000"/>
                </a:solidFill>
              </a:rPr>
              <a:t>assistant principal, director of curriculum and staff development</a:t>
            </a:r>
            <a:r>
              <a:rPr lang="en-US" sz="2000" dirty="0" smtClean="0">
                <a:solidFill>
                  <a:srgbClr val="000000"/>
                </a:solidFill>
              </a:rPr>
              <a:t>, and assistant superintendent in Alabama school systems </a:t>
            </a:r>
            <a:endParaRPr lang="en-US" sz="20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Outreach</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041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and general public outreach</a:t>
            </a:r>
            <a:endParaRPr lang="en-US" dirty="0"/>
          </a:p>
        </p:txBody>
      </p:sp>
      <p:sp>
        <p:nvSpPr>
          <p:cNvPr id="3" name="Content Placeholder 2"/>
          <p:cNvSpPr>
            <a:spLocks noGrp="1"/>
          </p:cNvSpPr>
          <p:nvPr>
            <p:ph idx="1"/>
          </p:nvPr>
        </p:nvSpPr>
        <p:spPr>
          <a:xfrm>
            <a:off x="846667" y="1676400"/>
            <a:ext cx="10430933" cy="4267200"/>
          </a:xfrm>
        </p:spPr>
        <p:txBody>
          <a:bodyPr>
            <a:noAutofit/>
          </a:bodyPr>
          <a:lstStyle/>
          <a:p>
            <a:r>
              <a:rPr lang="en-US" sz="2100" dirty="0" smtClean="0">
                <a:solidFill>
                  <a:schemeClr val="tx2"/>
                </a:solidFill>
              </a:rPr>
              <a:t>Throughout the collection, analyses </a:t>
            </a:r>
            <a:r>
              <a:rPr lang="en-US" sz="2100" dirty="0">
                <a:solidFill>
                  <a:schemeClr val="tx2"/>
                </a:solidFill>
              </a:rPr>
              <a:t>and </a:t>
            </a:r>
            <a:r>
              <a:rPr lang="en-US" sz="2100" dirty="0" smtClean="0">
                <a:solidFill>
                  <a:schemeClr val="tx2"/>
                </a:solidFill>
              </a:rPr>
              <a:t>organization of the data and information </a:t>
            </a:r>
            <a:r>
              <a:rPr lang="en-US" sz="2100" dirty="0">
                <a:solidFill>
                  <a:schemeClr val="tx2"/>
                </a:solidFill>
              </a:rPr>
              <a:t>for the </a:t>
            </a:r>
            <a:r>
              <a:rPr lang="en-US" sz="2100" dirty="0" smtClean="0">
                <a:solidFill>
                  <a:schemeClr val="tx2"/>
                </a:solidFill>
              </a:rPr>
              <a:t>study</a:t>
            </a:r>
            <a:r>
              <a:rPr lang="en-US" sz="2100" dirty="0">
                <a:solidFill>
                  <a:schemeClr val="tx2"/>
                </a:solidFill>
              </a:rPr>
              <a:t>, </a:t>
            </a:r>
            <a:r>
              <a:rPr lang="en-US" sz="2100" dirty="0" smtClean="0">
                <a:solidFill>
                  <a:schemeClr val="tx2"/>
                </a:solidFill>
              </a:rPr>
              <a:t>updates will be provided for the EAC through regularly-scheduled meetings. All relevant information </a:t>
            </a:r>
            <a:r>
              <a:rPr lang="en-US" sz="2100" dirty="0">
                <a:solidFill>
                  <a:schemeClr val="tx2"/>
                </a:solidFill>
              </a:rPr>
              <a:t>will be provided in a clear and  understandable </a:t>
            </a:r>
            <a:r>
              <a:rPr lang="en-US" sz="2100" dirty="0" smtClean="0">
                <a:solidFill>
                  <a:schemeClr val="tx2"/>
                </a:solidFill>
              </a:rPr>
              <a:t>format, including potential </a:t>
            </a:r>
            <a:r>
              <a:rPr lang="en-US" sz="2100" dirty="0">
                <a:solidFill>
                  <a:schemeClr val="tx2"/>
                </a:solidFill>
              </a:rPr>
              <a:t>scenarios, pertaining to each of the three options under </a:t>
            </a:r>
            <a:r>
              <a:rPr lang="en-US" sz="2100" dirty="0" smtClean="0">
                <a:solidFill>
                  <a:schemeClr val="tx2"/>
                </a:solidFill>
              </a:rPr>
              <a:t>consideration. Opportunities will be provided for EAC input, feedback, and guidance.  </a:t>
            </a:r>
          </a:p>
          <a:p>
            <a:r>
              <a:rPr lang="en-US" sz="2100" dirty="0" smtClean="0">
                <a:solidFill>
                  <a:schemeClr val="tx2"/>
                </a:solidFill>
              </a:rPr>
              <a:t>Reports of findings will be provided to the Mayor and the City Council, as needed or desired, to keep them fully-informed and to gather their input and feedback. </a:t>
            </a:r>
          </a:p>
          <a:p>
            <a:r>
              <a:rPr lang="en-US" sz="2100" dirty="0" smtClean="0">
                <a:solidFill>
                  <a:schemeClr val="tx2"/>
                </a:solidFill>
              </a:rPr>
              <a:t>Community meetings and/or focus groups, as may be arranged by the EAC and/or the City Council, will be utilized to disseminate data and allow citizen input and feedback regarding the three options under consideration.</a:t>
            </a:r>
          </a:p>
          <a:p>
            <a:r>
              <a:rPr lang="en-US" sz="2100" dirty="0" smtClean="0">
                <a:solidFill>
                  <a:schemeClr val="tx2"/>
                </a:solidFill>
              </a:rPr>
              <a:t>Opinion surveys, press releases, and social media sources may also be engaged in an effort to gather and disseminate data.   </a:t>
            </a:r>
          </a:p>
        </p:txBody>
      </p:sp>
    </p:spTree>
    <p:extLst>
      <p:ext uri="{BB962C8B-B14F-4D97-AF65-F5344CB8AC3E}">
        <p14:creationId xmlns:p14="http://schemas.microsoft.com/office/powerpoint/2010/main" val="25900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and general public outreach</a:t>
            </a:r>
            <a:endParaRPr lang="en-US" dirty="0"/>
          </a:p>
        </p:txBody>
      </p:sp>
      <p:sp>
        <p:nvSpPr>
          <p:cNvPr id="3" name="Content Placeholder 2"/>
          <p:cNvSpPr>
            <a:spLocks noGrp="1"/>
          </p:cNvSpPr>
          <p:nvPr>
            <p:ph idx="1"/>
          </p:nvPr>
        </p:nvSpPr>
        <p:spPr>
          <a:xfrm>
            <a:off x="1295400" y="1658270"/>
            <a:ext cx="9601200" cy="4285330"/>
          </a:xfrm>
        </p:spPr>
        <p:txBody>
          <a:bodyPr>
            <a:normAutofit/>
          </a:bodyPr>
          <a:lstStyle/>
          <a:p>
            <a:r>
              <a:rPr lang="en-US" sz="2400" dirty="0">
                <a:solidFill>
                  <a:schemeClr val="tx2"/>
                </a:solidFill>
              </a:rPr>
              <a:t>O</a:t>
            </a:r>
            <a:r>
              <a:rPr lang="en-US" sz="2400" dirty="0" smtClean="0">
                <a:solidFill>
                  <a:schemeClr val="tx2"/>
                </a:solidFill>
              </a:rPr>
              <a:t>ne or more public hearings will be scheduled and conducted to disseminate the findings to the citizens of Fairhope and allow their feedback regarding the three options under consideration. </a:t>
            </a:r>
          </a:p>
          <a:p>
            <a:r>
              <a:rPr lang="en-US" sz="2400" dirty="0" smtClean="0">
                <a:solidFill>
                  <a:schemeClr val="tx2"/>
                </a:solidFill>
              </a:rPr>
              <a:t>All community feedback, </a:t>
            </a:r>
            <a:r>
              <a:rPr lang="en-US" sz="2400" dirty="0">
                <a:solidFill>
                  <a:schemeClr val="tx2"/>
                </a:solidFill>
              </a:rPr>
              <a:t>collected </a:t>
            </a:r>
            <a:r>
              <a:rPr lang="en-US" sz="2400" dirty="0" smtClean="0">
                <a:solidFill>
                  <a:schemeClr val="tx2"/>
                </a:solidFill>
              </a:rPr>
              <a:t>from multiple sources, will be accurately and concisely summarized and presented to the EAC and the Fairhope City Leadership. The Mayor </a:t>
            </a:r>
            <a:r>
              <a:rPr lang="en-US" sz="2400" dirty="0">
                <a:solidFill>
                  <a:schemeClr val="tx2"/>
                </a:solidFill>
              </a:rPr>
              <a:t>a</a:t>
            </a:r>
            <a:r>
              <a:rPr lang="en-US" sz="2400" dirty="0" smtClean="0">
                <a:solidFill>
                  <a:schemeClr val="tx2"/>
                </a:solidFill>
              </a:rPr>
              <a:t>nd City Council may then take further action as needed.</a:t>
            </a:r>
          </a:p>
          <a:p>
            <a:r>
              <a:rPr lang="en-US" sz="2400" dirty="0" smtClean="0">
                <a:solidFill>
                  <a:schemeClr val="tx2"/>
                </a:solidFill>
              </a:rPr>
              <a:t>In addition, potential scenarios for each of the three options under consideration  will be presented to any additional community groups, as determined by the EAC and Fairhope City Leadership, to bring the Study to a desirable conclusion .</a:t>
            </a:r>
          </a:p>
          <a:p>
            <a:endParaRPr lang="en-US" sz="2400" dirty="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45694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756" y="1041652"/>
            <a:ext cx="11209553" cy="1498178"/>
          </a:xfrm>
        </p:spPr>
        <p:txBody>
          <a:bodyPr/>
          <a:lstStyle/>
          <a:p>
            <a:pPr algn="ctr"/>
            <a:r>
              <a:rPr lang="en-US" dirty="0" smtClean="0"/>
              <a:t>Questions and Answers</a:t>
            </a:r>
            <a:endParaRPr lang="en-US" dirty="0"/>
          </a:p>
        </p:txBody>
      </p:sp>
      <p:sp>
        <p:nvSpPr>
          <p:cNvPr id="4" name="Subtitle 3"/>
          <p:cNvSpPr>
            <a:spLocks noGrp="1"/>
          </p:cNvSpPr>
          <p:nvPr>
            <p:ph type="subTitle" idx="1"/>
          </p:nvPr>
        </p:nvSpPr>
        <p:spPr>
          <a:xfrm>
            <a:off x="1011581" y="4702288"/>
            <a:ext cx="10058400" cy="996225"/>
          </a:xfrm>
        </p:spPr>
        <p:txBody>
          <a:bodyPr>
            <a:normAutofit/>
          </a:bodyPr>
          <a:lstStyle/>
          <a:p>
            <a:pPr algn="ctr"/>
            <a:r>
              <a:rPr lang="en-US" dirty="0"/>
              <a:t>Akribos Group </a:t>
            </a:r>
            <a:r>
              <a:rPr lang="en-US" dirty="0" smtClean="0"/>
              <a:t>– </a:t>
            </a:r>
            <a:r>
              <a:rPr lang="en-US" dirty="0" err="1" smtClean="0"/>
              <a:t>www.akribosgroup.com</a:t>
            </a:r>
            <a:endParaRPr lang="en-US" dirty="0"/>
          </a:p>
          <a:p>
            <a:pPr algn="ctr"/>
            <a:endParaRPr lang="en-US" dirty="0" smtClean="0"/>
          </a:p>
          <a:p>
            <a:pPr algn="ctr"/>
            <a:r>
              <a:rPr lang="en-US" dirty="0"/>
              <a:t>Education Solutions </a:t>
            </a:r>
            <a:r>
              <a:rPr lang="en-US" dirty="0" smtClean="0"/>
              <a:t>– </a:t>
            </a:r>
            <a:r>
              <a:rPr lang="en-US" dirty="0" err="1" smtClean="0"/>
              <a:t>www.edusolution.net</a:t>
            </a:r>
            <a:endParaRPr lang="en-US" dirty="0" smtClean="0"/>
          </a:p>
          <a:p>
            <a:pPr algn="ctr"/>
            <a:endParaRPr lang="en-US" dirty="0"/>
          </a:p>
        </p:txBody>
      </p:sp>
    </p:spTree>
    <p:extLst>
      <p:ext uri="{BB962C8B-B14F-4D97-AF65-F5344CB8AC3E}">
        <p14:creationId xmlns:p14="http://schemas.microsoft.com/office/powerpoint/2010/main" val="401263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550333"/>
          </a:xfrm>
        </p:spPr>
        <p:txBody>
          <a:bodyPr/>
          <a:lstStyle/>
          <a:p>
            <a:r>
              <a:rPr lang="en-US" dirty="0"/>
              <a:t>PROJECT TEAM</a:t>
            </a:r>
          </a:p>
        </p:txBody>
      </p:sp>
      <p:sp>
        <p:nvSpPr>
          <p:cNvPr id="3" name="Content Placeholder 2"/>
          <p:cNvSpPr>
            <a:spLocks noGrp="1"/>
          </p:cNvSpPr>
          <p:nvPr>
            <p:ph sz="half" idx="1"/>
          </p:nvPr>
        </p:nvSpPr>
        <p:spPr>
          <a:xfrm>
            <a:off x="558800" y="1066800"/>
            <a:ext cx="5461000" cy="4876801"/>
          </a:xfrm>
        </p:spPr>
        <p:txBody>
          <a:bodyPr>
            <a:noAutofit/>
          </a:bodyPr>
          <a:lstStyle/>
          <a:p>
            <a:pPr marL="45720" indent="0">
              <a:buNone/>
            </a:pPr>
            <a:r>
              <a:rPr lang="en-US" b="1" dirty="0">
                <a:solidFill>
                  <a:srgbClr val="000000"/>
                </a:solidFill>
              </a:rPr>
              <a:t>Dr. Pat H. Hodge</a:t>
            </a:r>
          </a:p>
          <a:p>
            <a:pPr lvl="1"/>
            <a:r>
              <a:rPr lang="en-US" sz="2000" dirty="0" smtClean="0">
                <a:solidFill>
                  <a:srgbClr val="000000"/>
                </a:solidFill>
              </a:rPr>
              <a:t>Director </a:t>
            </a:r>
            <a:r>
              <a:rPr lang="en-US" sz="2000" dirty="0">
                <a:solidFill>
                  <a:srgbClr val="000000"/>
                </a:solidFill>
              </a:rPr>
              <a:t>of  Curriculum and Instruction, Exceptional Education, Professional Development, and Personnel, Trussville City Schools, AL</a:t>
            </a:r>
          </a:p>
          <a:p>
            <a:pPr lvl="1"/>
            <a:r>
              <a:rPr lang="en-US" sz="2000" dirty="0">
                <a:solidFill>
                  <a:srgbClr val="000000"/>
                </a:solidFill>
              </a:rPr>
              <a:t>Founding Central Office Team for Trussville City Schools    </a:t>
            </a:r>
          </a:p>
          <a:p>
            <a:pPr lvl="1"/>
            <a:r>
              <a:rPr lang="en-US" sz="2000" dirty="0">
                <a:solidFill>
                  <a:srgbClr val="000000"/>
                </a:solidFill>
              </a:rPr>
              <a:t>Assistant Superintendent for Administrative Services and Curriculum and Instruction, Coweta County Schools, GA</a:t>
            </a:r>
          </a:p>
          <a:p>
            <a:pPr lvl="1"/>
            <a:r>
              <a:rPr lang="en-US" sz="2000" dirty="0">
                <a:solidFill>
                  <a:srgbClr val="000000"/>
                </a:solidFill>
              </a:rPr>
              <a:t>Principal, Mountain Brook Elementary School, Mountain Brook City Schools, AL</a:t>
            </a:r>
          </a:p>
          <a:p>
            <a:pPr lvl="1"/>
            <a:r>
              <a:rPr lang="en-US" sz="2000" dirty="0">
                <a:solidFill>
                  <a:srgbClr val="000000"/>
                </a:solidFill>
              </a:rPr>
              <a:t>Principal, Tarrant Elementary School, Mountain Brook  City Schools, AL</a:t>
            </a:r>
          </a:p>
          <a:p>
            <a:endParaRPr lang="en-US" dirty="0">
              <a:solidFill>
                <a:srgbClr val="000000"/>
              </a:solidFill>
            </a:endParaRPr>
          </a:p>
        </p:txBody>
      </p:sp>
      <p:sp>
        <p:nvSpPr>
          <p:cNvPr id="4" name="Content Placeholder 3"/>
          <p:cNvSpPr>
            <a:spLocks noGrp="1"/>
          </p:cNvSpPr>
          <p:nvPr>
            <p:ph sz="half" idx="2"/>
          </p:nvPr>
        </p:nvSpPr>
        <p:spPr>
          <a:xfrm>
            <a:off x="5926666" y="1066800"/>
            <a:ext cx="6112933" cy="5249333"/>
          </a:xfrm>
        </p:spPr>
        <p:txBody>
          <a:bodyPr>
            <a:noAutofit/>
          </a:bodyPr>
          <a:lstStyle/>
          <a:p>
            <a:pPr marL="45720" indent="0">
              <a:buNone/>
            </a:pPr>
            <a:r>
              <a:rPr lang="en-US" b="1" dirty="0">
                <a:solidFill>
                  <a:srgbClr val="000000"/>
                </a:solidFill>
              </a:rPr>
              <a:t>Mr. Jim Williams</a:t>
            </a:r>
          </a:p>
          <a:p>
            <a:pPr lvl="0"/>
            <a:r>
              <a:rPr lang="en-US" dirty="0">
                <a:solidFill>
                  <a:srgbClr val="000000"/>
                </a:solidFill>
              </a:rPr>
              <a:t>27 years as Executive Director of the Public Affairs Research Council of Alabama (PARCA</a:t>
            </a:r>
            <a:r>
              <a:rPr lang="en-US" dirty="0" smtClean="0">
                <a:solidFill>
                  <a:srgbClr val="000000"/>
                </a:solidFill>
              </a:rPr>
              <a:t>)</a:t>
            </a:r>
            <a:endParaRPr lang="en-US" dirty="0">
              <a:solidFill>
                <a:srgbClr val="000000"/>
              </a:solidFill>
            </a:endParaRPr>
          </a:p>
          <a:p>
            <a:r>
              <a:rPr lang="en-US" dirty="0" smtClean="0">
                <a:solidFill>
                  <a:srgbClr val="000000"/>
                </a:solidFill>
              </a:rPr>
              <a:t>Developed </a:t>
            </a:r>
            <a:r>
              <a:rPr lang="en-US" dirty="0">
                <a:solidFill>
                  <a:srgbClr val="000000"/>
                </a:solidFill>
              </a:rPr>
              <a:t>widely recognized methods for analyzing </a:t>
            </a:r>
            <a:r>
              <a:rPr lang="en-US" dirty="0" smtClean="0">
                <a:solidFill>
                  <a:srgbClr val="000000"/>
                </a:solidFill>
              </a:rPr>
              <a:t>Alabama </a:t>
            </a:r>
            <a:r>
              <a:rPr lang="en-US" dirty="0">
                <a:solidFill>
                  <a:srgbClr val="000000"/>
                </a:solidFill>
              </a:rPr>
              <a:t>public </a:t>
            </a:r>
            <a:r>
              <a:rPr lang="en-US" dirty="0" smtClean="0">
                <a:solidFill>
                  <a:srgbClr val="000000"/>
                </a:solidFill>
              </a:rPr>
              <a:t>schools’ finances </a:t>
            </a:r>
            <a:r>
              <a:rPr lang="en-US" dirty="0">
                <a:solidFill>
                  <a:srgbClr val="000000"/>
                </a:solidFill>
              </a:rPr>
              <a:t>and </a:t>
            </a:r>
            <a:r>
              <a:rPr lang="en-US" dirty="0" smtClean="0">
                <a:solidFill>
                  <a:srgbClr val="000000"/>
                </a:solidFill>
              </a:rPr>
              <a:t>performance, tax system adequacy </a:t>
            </a:r>
            <a:r>
              <a:rPr lang="en-US" dirty="0">
                <a:solidFill>
                  <a:srgbClr val="000000"/>
                </a:solidFill>
              </a:rPr>
              <a:t>and </a:t>
            </a:r>
            <a:r>
              <a:rPr lang="en-US" dirty="0" smtClean="0">
                <a:solidFill>
                  <a:srgbClr val="000000"/>
                </a:solidFill>
              </a:rPr>
              <a:t>equity, </a:t>
            </a:r>
            <a:r>
              <a:rPr lang="en-US" dirty="0">
                <a:solidFill>
                  <a:srgbClr val="000000"/>
                </a:solidFill>
              </a:rPr>
              <a:t>and </a:t>
            </a:r>
            <a:r>
              <a:rPr lang="en-US" dirty="0" smtClean="0">
                <a:solidFill>
                  <a:srgbClr val="000000"/>
                </a:solidFill>
              </a:rPr>
              <a:t>efficiency of governmental </a:t>
            </a:r>
            <a:r>
              <a:rPr lang="en-US" dirty="0">
                <a:solidFill>
                  <a:srgbClr val="000000"/>
                </a:solidFill>
              </a:rPr>
              <a:t>budgetary </a:t>
            </a:r>
            <a:r>
              <a:rPr lang="en-US" dirty="0" smtClean="0">
                <a:solidFill>
                  <a:srgbClr val="000000"/>
                </a:solidFill>
              </a:rPr>
              <a:t>practices</a:t>
            </a:r>
            <a:endParaRPr lang="en-US" dirty="0">
              <a:solidFill>
                <a:srgbClr val="000000"/>
              </a:solidFill>
            </a:endParaRPr>
          </a:p>
          <a:p>
            <a:r>
              <a:rPr lang="en-US" dirty="0" smtClean="0">
                <a:solidFill>
                  <a:srgbClr val="000000"/>
                </a:solidFill>
              </a:rPr>
              <a:t>Provided </a:t>
            </a:r>
            <a:r>
              <a:rPr lang="en-US" dirty="0">
                <a:solidFill>
                  <a:srgbClr val="000000"/>
                </a:solidFill>
              </a:rPr>
              <a:t>analyses of school finances and student assessment results for </a:t>
            </a:r>
            <a:r>
              <a:rPr lang="en-US" dirty="0" smtClean="0">
                <a:solidFill>
                  <a:srgbClr val="000000"/>
                </a:solidFill>
              </a:rPr>
              <a:t>communities </a:t>
            </a:r>
            <a:r>
              <a:rPr lang="en-US" dirty="0">
                <a:solidFill>
                  <a:srgbClr val="000000"/>
                </a:solidFill>
              </a:rPr>
              <a:t>and </a:t>
            </a:r>
            <a:r>
              <a:rPr lang="en-US" dirty="0" smtClean="0">
                <a:solidFill>
                  <a:srgbClr val="000000"/>
                </a:solidFill>
              </a:rPr>
              <a:t>school systems</a:t>
            </a:r>
            <a:endParaRPr lang="en-US" dirty="0">
              <a:solidFill>
                <a:srgbClr val="000000"/>
              </a:solidFill>
            </a:endParaRPr>
          </a:p>
          <a:p>
            <a:pPr lvl="0"/>
            <a:r>
              <a:rPr lang="en-US" dirty="0" smtClean="0">
                <a:solidFill>
                  <a:srgbClr val="000000"/>
                </a:solidFill>
              </a:rPr>
              <a:t>Served </a:t>
            </a:r>
            <a:r>
              <a:rPr lang="en-US" dirty="0">
                <a:solidFill>
                  <a:srgbClr val="000000"/>
                </a:solidFill>
              </a:rPr>
              <a:t>as </a:t>
            </a:r>
            <a:r>
              <a:rPr lang="en-US" dirty="0" smtClean="0">
                <a:solidFill>
                  <a:srgbClr val="000000"/>
                </a:solidFill>
              </a:rPr>
              <a:t>consultant </a:t>
            </a:r>
            <a:r>
              <a:rPr lang="en-US" dirty="0">
                <a:solidFill>
                  <a:srgbClr val="000000"/>
                </a:solidFill>
              </a:rPr>
              <a:t>on state policies </a:t>
            </a:r>
            <a:r>
              <a:rPr lang="en-US" dirty="0" smtClean="0">
                <a:solidFill>
                  <a:srgbClr val="000000"/>
                </a:solidFill>
              </a:rPr>
              <a:t>about education </a:t>
            </a:r>
            <a:r>
              <a:rPr lang="en-US" dirty="0">
                <a:solidFill>
                  <a:srgbClr val="000000"/>
                </a:solidFill>
              </a:rPr>
              <a:t>and </a:t>
            </a:r>
            <a:r>
              <a:rPr lang="en-US" dirty="0" smtClean="0">
                <a:solidFill>
                  <a:srgbClr val="000000"/>
                </a:solidFill>
              </a:rPr>
              <a:t>finance for state tax, education, and governmental improvement commissions</a:t>
            </a:r>
            <a:endParaRPr lang="en-US" dirty="0">
              <a:solidFill>
                <a:srgbClr val="000000"/>
              </a:solidFill>
            </a:endParaRPr>
          </a:p>
          <a:p>
            <a:r>
              <a:rPr lang="en-US" dirty="0" smtClean="0">
                <a:solidFill>
                  <a:srgbClr val="000000"/>
                </a:solidFill>
              </a:rPr>
              <a:t>Developed “</a:t>
            </a:r>
            <a:r>
              <a:rPr lang="en-US" dirty="0">
                <a:solidFill>
                  <a:srgbClr val="000000"/>
                </a:solidFill>
              </a:rPr>
              <a:t>Smart Budgeting” </a:t>
            </a:r>
            <a:r>
              <a:rPr lang="en-US" dirty="0" smtClean="0">
                <a:solidFill>
                  <a:srgbClr val="000000"/>
                </a:solidFill>
              </a:rPr>
              <a:t>methodology </a:t>
            </a:r>
            <a:r>
              <a:rPr lang="en-US" dirty="0">
                <a:solidFill>
                  <a:srgbClr val="000000"/>
                </a:solidFill>
              </a:rPr>
              <a:t>adopted by the State of </a:t>
            </a:r>
            <a:r>
              <a:rPr lang="en-US" dirty="0" smtClean="0">
                <a:solidFill>
                  <a:srgbClr val="000000"/>
                </a:solidFill>
              </a:rPr>
              <a:t>Alabama</a:t>
            </a:r>
            <a:endParaRPr lang="en-US" dirty="0">
              <a:solidFill>
                <a:srgbClr val="000000"/>
              </a:solidFill>
            </a:endParaRPr>
          </a:p>
        </p:txBody>
      </p:sp>
    </p:spTree>
    <p:extLst>
      <p:ext uri="{BB962C8B-B14F-4D97-AF65-F5344CB8AC3E}">
        <p14:creationId xmlns:p14="http://schemas.microsoft.com/office/powerpoint/2010/main" val="23333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9601200" cy="787400"/>
          </a:xfrm>
        </p:spPr>
        <p:txBody>
          <a:bodyPr/>
          <a:lstStyle/>
          <a:p>
            <a:r>
              <a:rPr lang="en-US" dirty="0"/>
              <a:t>PROJECT TEAM</a:t>
            </a:r>
          </a:p>
        </p:txBody>
      </p:sp>
      <p:sp>
        <p:nvSpPr>
          <p:cNvPr id="3" name="Content Placeholder 2"/>
          <p:cNvSpPr>
            <a:spLocks noGrp="1"/>
          </p:cNvSpPr>
          <p:nvPr>
            <p:ph sz="half" idx="1"/>
          </p:nvPr>
        </p:nvSpPr>
        <p:spPr>
          <a:xfrm>
            <a:off x="524933" y="1422400"/>
            <a:ext cx="5494867" cy="4521201"/>
          </a:xfrm>
        </p:spPr>
        <p:txBody>
          <a:bodyPr>
            <a:noAutofit/>
          </a:bodyPr>
          <a:lstStyle/>
          <a:p>
            <a:pPr marL="45720" indent="0">
              <a:buNone/>
            </a:pPr>
            <a:r>
              <a:rPr lang="en-US" b="1" dirty="0"/>
              <a:t>Mr. Gene </a:t>
            </a:r>
            <a:r>
              <a:rPr lang="en-US" b="1" dirty="0" err="1"/>
              <a:t>Murphree</a:t>
            </a:r>
            <a:endParaRPr lang="en-US" b="1" dirty="0"/>
          </a:p>
          <a:p>
            <a:pPr lvl="1"/>
            <a:r>
              <a:rPr lang="en-US" sz="2000" dirty="0">
                <a:solidFill>
                  <a:srgbClr val="000000"/>
                </a:solidFill>
              </a:rPr>
              <a:t>Education Policy and Fiscal Analyst for the Alabama Legislature for more than twenty years</a:t>
            </a:r>
          </a:p>
          <a:p>
            <a:pPr lvl="1"/>
            <a:r>
              <a:rPr lang="en-US" sz="2000" dirty="0">
                <a:solidFill>
                  <a:srgbClr val="000000"/>
                </a:solidFill>
              </a:rPr>
              <a:t>Member of the team that designed the Foundation Program Funding Model and the team that drafted the  enacted legislation</a:t>
            </a:r>
          </a:p>
          <a:p>
            <a:pPr lvl="1"/>
            <a:r>
              <a:rPr lang="en-US" sz="2000" dirty="0">
                <a:solidFill>
                  <a:srgbClr val="000000"/>
                </a:solidFill>
              </a:rPr>
              <a:t>Vice Chancellor for Fiscal Services with the Department of Postsecondary Education</a:t>
            </a:r>
          </a:p>
          <a:p>
            <a:pPr lvl="1"/>
            <a:r>
              <a:rPr lang="en-US" sz="2000" dirty="0">
                <a:solidFill>
                  <a:srgbClr val="000000"/>
                </a:solidFill>
              </a:rPr>
              <a:t>Education Policy and Finance Consultant with Dynamic Planning, LLC</a:t>
            </a:r>
          </a:p>
          <a:p>
            <a:endParaRPr lang="en-US" dirty="0"/>
          </a:p>
        </p:txBody>
      </p:sp>
      <p:sp>
        <p:nvSpPr>
          <p:cNvPr id="4" name="Content Placeholder 3"/>
          <p:cNvSpPr>
            <a:spLocks noGrp="1"/>
          </p:cNvSpPr>
          <p:nvPr>
            <p:ph sz="half" idx="2"/>
          </p:nvPr>
        </p:nvSpPr>
        <p:spPr>
          <a:xfrm>
            <a:off x="6172199" y="1422401"/>
            <a:ext cx="4724400" cy="4521200"/>
          </a:xfrm>
        </p:spPr>
        <p:txBody>
          <a:bodyPr>
            <a:normAutofit/>
          </a:bodyPr>
          <a:lstStyle/>
          <a:p>
            <a:pPr marL="45720" indent="0">
              <a:buNone/>
            </a:pPr>
            <a:r>
              <a:rPr lang="en-US" b="1" dirty="0">
                <a:solidFill>
                  <a:srgbClr val="000000"/>
                </a:solidFill>
              </a:rPr>
              <a:t>Dr. Stephen H. Salmon </a:t>
            </a:r>
          </a:p>
          <a:p>
            <a:r>
              <a:rPr lang="en-US" dirty="0">
                <a:solidFill>
                  <a:srgbClr val="000000"/>
                </a:solidFill>
              </a:rPr>
              <a:t>Facility Planning Specialist </a:t>
            </a:r>
          </a:p>
          <a:p>
            <a:pPr lvl="2">
              <a:buFont typeface="Lucida Grande"/>
              <a:buChar char="-"/>
            </a:pPr>
            <a:r>
              <a:rPr lang="en-US" sz="2000" dirty="0">
                <a:solidFill>
                  <a:srgbClr val="000000"/>
                </a:solidFill>
              </a:rPr>
              <a:t>Enrollment Projections</a:t>
            </a:r>
          </a:p>
          <a:p>
            <a:pPr lvl="2">
              <a:buFont typeface="Lucida Grande"/>
              <a:buChar char="-"/>
            </a:pPr>
            <a:r>
              <a:rPr lang="en-US" sz="2000" dirty="0">
                <a:solidFill>
                  <a:srgbClr val="000000"/>
                </a:solidFill>
              </a:rPr>
              <a:t>Strategic Facility Plans</a:t>
            </a:r>
          </a:p>
          <a:p>
            <a:pPr lvl="2">
              <a:buFont typeface="Lucida Grande"/>
              <a:buChar char="-"/>
            </a:pPr>
            <a:r>
              <a:rPr lang="en-US" sz="2000" dirty="0">
                <a:solidFill>
                  <a:srgbClr val="000000"/>
                </a:solidFill>
              </a:rPr>
              <a:t>Facility Surveys</a:t>
            </a:r>
          </a:p>
          <a:p>
            <a:pPr lvl="2">
              <a:buFont typeface="Lucida Grande"/>
              <a:buChar char="-"/>
            </a:pPr>
            <a:r>
              <a:rPr lang="en-US" sz="2000" dirty="0">
                <a:solidFill>
                  <a:srgbClr val="000000"/>
                </a:solidFill>
              </a:rPr>
              <a:t>Conceptual Budgeting</a:t>
            </a:r>
          </a:p>
          <a:p>
            <a:pPr lvl="2">
              <a:buFont typeface="Lucida Grande"/>
              <a:buChar char="-"/>
            </a:pPr>
            <a:r>
              <a:rPr lang="en-US" sz="2000" dirty="0">
                <a:solidFill>
                  <a:srgbClr val="000000"/>
                </a:solidFill>
              </a:rPr>
              <a:t>Referendum Strategic Planning</a:t>
            </a:r>
          </a:p>
          <a:p>
            <a:r>
              <a:rPr lang="en-US" dirty="0">
                <a:solidFill>
                  <a:srgbClr val="000000"/>
                </a:solidFill>
              </a:rPr>
              <a:t>Assistant Superintendent,  Georgia Department of Education</a:t>
            </a:r>
          </a:p>
          <a:p>
            <a:r>
              <a:rPr lang="en-US" dirty="0">
                <a:solidFill>
                  <a:srgbClr val="000000"/>
                </a:solidFill>
              </a:rPr>
              <a:t>Assistant Superintendent, Cobb County Schools</a:t>
            </a:r>
          </a:p>
          <a:p>
            <a:endParaRPr lang="en-US" dirty="0">
              <a:solidFill>
                <a:srgbClr val="000000"/>
              </a:solidFill>
            </a:endParaRPr>
          </a:p>
        </p:txBody>
      </p:sp>
    </p:spTree>
    <p:extLst>
      <p:ext uri="{BB962C8B-B14F-4D97-AF65-F5344CB8AC3E}">
        <p14:creationId xmlns:p14="http://schemas.microsoft.com/office/powerpoint/2010/main" val="27773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Data Collection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0"/>
            <a:ext cx="10185400" cy="1143000"/>
          </a:xfrm>
        </p:spPr>
        <p:txBody>
          <a:bodyPr/>
          <a:lstStyle/>
          <a:p>
            <a:r>
              <a:rPr lang="en-US" dirty="0" smtClean="0"/>
              <a:t>General Data Collection</a:t>
            </a:r>
            <a:endParaRPr lang="en-US" dirty="0"/>
          </a:p>
        </p:txBody>
      </p:sp>
      <p:sp>
        <p:nvSpPr>
          <p:cNvPr id="3" name="Content Placeholder 2"/>
          <p:cNvSpPr>
            <a:spLocks noGrp="1"/>
          </p:cNvSpPr>
          <p:nvPr>
            <p:ph idx="1"/>
          </p:nvPr>
        </p:nvSpPr>
        <p:spPr>
          <a:xfrm>
            <a:off x="573501" y="1998132"/>
            <a:ext cx="10957950" cy="3945467"/>
          </a:xfrm>
        </p:spPr>
        <p:txBody>
          <a:bodyPr>
            <a:noAutofit/>
          </a:bodyPr>
          <a:lstStyle/>
          <a:p>
            <a:pPr marL="45720" lvl="0" indent="0">
              <a:buNone/>
            </a:pPr>
            <a:r>
              <a:rPr lang="en-US" sz="2400" dirty="0" smtClean="0"/>
              <a:t>Examine </a:t>
            </a:r>
            <a:r>
              <a:rPr lang="en-US" sz="2400" dirty="0"/>
              <a:t>the academic, financial, and community culture ramifications in the </a:t>
            </a:r>
            <a:r>
              <a:rPr lang="en-US" sz="2400" dirty="0" smtClean="0"/>
              <a:t>following three scenarios. </a:t>
            </a:r>
            <a:endParaRPr lang="en-US" sz="2400" dirty="0"/>
          </a:p>
          <a:p>
            <a:pPr marL="560070" lvl="0" indent="-514350">
              <a:lnSpc>
                <a:spcPct val="150000"/>
              </a:lnSpc>
              <a:buFont typeface="+mj-lt"/>
              <a:buAutoNum type="arabicPeriod"/>
            </a:pPr>
            <a:r>
              <a:rPr lang="en-US" sz="2400" dirty="0" smtClean="0"/>
              <a:t>The governing structure of Fairhope schools is unchanged.</a:t>
            </a:r>
            <a:endParaRPr lang="en-US" sz="2400" dirty="0"/>
          </a:p>
          <a:p>
            <a:pPr marL="560070" indent="-514350">
              <a:lnSpc>
                <a:spcPct val="100000"/>
              </a:lnSpc>
              <a:buFont typeface="+mj-lt"/>
              <a:buAutoNum type="arabicPeriod"/>
            </a:pPr>
            <a:r>
              <a:rPr lang="en-US" sz="2400" dirty="0"/>
              <a:t> </a:t>
            </a:r>
            <a:r>
              <a:rPr lang="en-US" sz="2400" dirty="0" smtClean="0"/>
              <a:t>A </a:t>
            </a:r>
            <a:r>
              <a:rPr lang="en-US" sz="2400" dirty="0"/>
              <a:t>special educational tax district </a:t>
            </a:r>
            <a:r>
              <a:rPr lang="en-US" sz="2400" dirty="0" smtClean="0"/>
              <a:t>is formed that </a:t>
            </a:r>
            <a:r>
              <a:rPr lang="en-US" sz="2400" dirty="0"/>
              <a:t>increases the local millage that the City of Fairhope would dedicate to education. </a:t>
            </a:r>
          </a:p>
          <a:p>
            <a:pPr marL="560070" indent="-514350">
              <a:lnSpc>
                <a:spcPct val="150000"/>
              </a:lnSpc>
              <a:buFont typeface="+mj-lt"/>
              <a:buAutoNum type="arabicPeriod"/>
            </a:pPr>
            <a:r>
              <a:rPr lang="en-US" sz="2400" dirty="0" smtClean="0"/>
              <a:t>An independent </a:t>
            </a:r>
            <a:r>
              <a:rPr lang="en-US" sz="2400" dirty="0"/>
              <a:t>school district for the City of </a:t>
            </a:r>
            <a:r>
              <a:rPr lang="en-US" sz="2400" dirty="0" smtClean="0"/>
              <a:t>Fairhope</a:t>
            </a:r>
            <a:r>
              <a:rPr lang="en-US" sz="2400" dirty="0"/>
              <a:t> </a:t>
            </a:r>
            <a:r>
              <a:rPr lang="en-US" sz="2400" dirty="0" smtClean="0"/>
              <a:t>is formed.</a:t>
            </a:r>
            <a:endParaRPr lang="en-US" sz="2400" dirty="0"/>
          </a:p>
        </p:txBody>
      </p:sp>
    </p:spTree>
    <p:extLst>
      <p:ext uri="{BB962C8B-B14F-4D97-AF65-F5344CB8AC3E}">
        <p14:creationId xmlns:p14="http://schemas.microsoft.com/office/powerpoint/2010/main" val="117580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81000"/>
            <a:ext cx="10490201" cy="718234"/>
          </a:xfrm>
        </p:spPr>
        <p:txBody>
          <a:bodyPr/>
          <a:lstStyle/>
          <a:p>
            <a:r>
              <a:rPr lang="en-US" dirty="0" smtClean="0"/>
              <a:t>Data &amp; information collection</a:t>
            </a:r>
            <a:endParaRPr lang="en-US" dirty="0"/>
          </a:p>
        </p:txBody>
      </p:sp>
      <p:sp>
        <p:nvSpPr>
          <p:cNvPr id="3" name="Content Placeholder 2"/>
          <p:cNvSpPr>
            <a:spLocks noGrp="1"/>
          </p:cNvSpPr>
          <p:nvPr>
            <p:ph idx="1"/>
          </p:nvPr>
        </p:nvSpPr>
        <p:spPr>
          <a:xfrm>
            <a:off x="390731" y="1221371"/>
            <a:ext cx="11257910" cy="5007623"/>
          </a:xfrm>
        </p:spPr>
        <p:txBody>
          <a:bodyPr>
            <a:noAutofit/>
          </a:bodyPr>
          <a:lstStyle/>
          <a:p>
            <a:pPr marL="45720" indent="0">
              <a:buNone/>
            </a:pPr>
            <a:r>
              <a:rPr lang="en-US" dirty="0" smtClean="0">
                <a:solidFill>
                  <a:schemeClr val="tx2"/>
                </a:solidFill>
              </a:rPr>
              <a:t>The project will require the assistance and support of numerous individuals and organizations and accessing numerous research sources to collect the data and information necessary of conduct and complete the study.</a:t>
            </a:r>
          </a:p>
          <a:p>
            <a:r>
              <a:rPr lang="en-US" dirty="0" smtClean="0">
                <a:solidFill>
                  <a:schemeClr val="tx2"/>
                </a:solidFill>
              </a:rPr>
              <a:t>Data collection will require the assistance and support of the following:</a:t>
            </a:r>
          </a:p>
          <a:p>
            <a:pPr lvl="1"/>
            <a:r>
              <a:rPr lang="en-US" sz="2000" dirty="0" smtClean="0">
                <a:solidFill>
                  <a:schemeClr val="tx2"/>
                </a:solidFill>
              </a:rPr>
              <a:t>Mayor of the City of Fairhope and members of the City Council</a:t>
            </a:r>
          </a:p>
          <a:p>
            <a:pPr lvl="1"/>
            <a:r>
              <a:rPr lang="en-US" sz="2000" dirty="0" smtClean="0">
                <a:solidFill>
                  <a:schemeClr val="tx2"/>
                </a:solidFill>
              </a:rPr>
              <a:t>Staff of the City of Fairhope</a:t>
            </a:r>
          </a:p>
          <a:p>
            <a:pPr lvl="1"/>
            <a:r>
              <a:rPr lang="en-US" sz="2000" dirty="0" smtClean="0">
                <a:solidFill>
                  <a:schemeClr val="tx2"/>
                </a:solidFill>
              </a:rPr>
              <a:t>Members of the Education Advisory Committee</a:t>
            </a:r>
          </a:p>
          <a:p>
            <a:pPr lvl="1"/>
            <a:r>
              <a:rPr lang="en-US" sz="2000" dirty="0" smtClean="0">
                <a:solidFill>
                  <a:schemeClr val="tx2"/>
                </a:solidFill>
              </a:rPr>
              <a:t>Tim Russell, Baldwin County Probate Judge</a:t>
            </a:r>
          </a:p>
          <a:p>
            <a:pPr lvl="1"/>
            <a:r>
              <a:rPr lang="en-US" sz="2000" dirty="0" smtClean="0">
                <a:solidFill>
                  <a:schemeClr val="tx2"/>
                </a:solidFill>
              </a:rPr>
              <a:t>Teddy J. Faust, Baldwin County Revenue Commissioner</a:t>
            </a:r>
          </a:p>
          <a:p>
            <a:pPr lvl="1"/>
            <a:r>
              <a:rPr lang="en-US" sz="2000" dirty="0" smtClean="0">
                <a:solidFill>
                  <a:schemeClr val="tx2"/>
                </a:solidFill>
              </a:rPr>
              <a:t>The Baldwin County Board of Education and Baldwin County School System staff</a:t>
            </a:r>
          </a:p>
          <a:p>
            <a:pPr lvl="1"/>
            <a:r>
              <a:rPr lang="en-US" sz="2000" dirty="0" smtClean="0">
                <a:solidFill>
                  <a:schemeClr val="tx2"/>
                </a:solidFill>
              </a:rPr>
              <a:t>Fairhope feeder school personnel</a:t>
            </a:r>
          </a:p>
          <a:p>
            <a:pPr lvl="1"/>
            <a:r>
              <a:rPr lang="en-US" sz="2000" dirty="0" smtClean="0">
                <a:solidFill>
                  <a:schemeClr val="tx2"/>
                </a:solidFill>
              </a:rPr>
              <a:t>The Alabama State Department of Education</a:t>
            </a:r>
          </a:p>
          <a:p>
            <a:pPr lvl="1"/>
            <a:r>
              <a:rPr lang="en-US" sz="2000" dirty="0" smtClean="0">
                <a:solidFill>
                  <a:schemeClr val="tx2"/>
                </a:solidFill>
              </a:rPr>
              <a:t>The Alabama Department of Revenue</a:t>
            </a:r>
          </a:p>
        </p:txBody>
      </p:sp>
    </p:spTree>
    <p:extLst>
      <p:ext uri="{BB962C8B-B14F-4D97-AF65-F5344CB8AC3E}">
        <p14:creationId xmlns:p14="http://schemas.microsoft.com/office/powerpoint/2010/main" val="292425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381000"/>
            <a:ext cx="11450621" cy="791516"/>
          </a:xfrm>
        </p:spPr>
        <p:txBody>
          <a:bodyPr/>
          <a:lstStyle/>
          <a:p>
            <a:r>
              <a:rPr lang="en-US" dirty="0" smtClean="0"/>
              <a:t>Data &amp; information collection</a:t>
            </a:r>
            <a:endParaRPr lang="en-US" dirty="0"/>
          </a:p>
        </p:txBody>
      </p:sp>
      <p:sp>
        <p:nvSpPr>
          <p:cNvPr id="3" name="Content Placeholder 2"/>
          <p:cNvSpPr>
            <a:spLocks noGrp="1"/>
          </p:cNvSpPr>
          <p:nvPr>
            <p:ph idx="1"/>
          </p:nvPr>
        </p:nvSpPr>
        <p:spPr>
          <a:xfrm>
            <a:off x="415151" y="1392364"/>
            <a:ext cx="11233489" cy="4958768"/>
          </a:xfrm>
        </p:spPr>
        <p:txBody>
          <a:bodyPr>
            <a:noAutofit/>
          </a:bodyPr>
          <a:lstStyle/>
          <a:p>
            <a:pPr marL="45720" indent="0">
              <a:buNone/>
            </a:pPr>
            <a:r>
              <a:rPr lang="en-US" sz="2400" dirty="0" smtClean="0">
                <a:solidFill>
                  <a:schemeClr val="tx2"/>
                </a:solidFill>
              </a:rPr>
              <a:t>Data collection will require knowledge of and research from the following:</a:t>
            </a:r>
          </a:p>
          <a:p>
            <a:pPr lvl="1"/>
            <a:r>
              <a:rPr lang="en-US" sz="2400" dirty="0" smtClean="0">
                <a:solidFill>
                  <a:schemeClr val="tx2"/>
                </a:solidFill>
              </a:rPr>
              <a:t>The 1901 </a:t>
            </a:r>
            <a:r>
              <a:rPr lang="en-US" sz="2400" smtClean="0">
                <a:solidFill>
                  <a:schemeClr val="tx2"/>
                </a:solidFill>
              </a:rPr>
              <a:t>Constitution of </a:t>
            </a:r>
            <a:r>
              <a:rPr lang="en-US" sz="2400" dirty="0" smtClean="0">
                <a:solidFill>
                  <a:schemeClr val="tx2"/>
                </a:solidFill>
              </a:rPr>
              <a:t>Alabama and Amendments</a:t>
            </a:r>
          </a:p>
          <a:p>
            <a:pPr lvl="1"/>
            <a:r>
              <a:rPr lang="en-US" sz="2400" dirty="0" smtClean="0">
                <a:solidFill>
                  <a:schemeClr val="tx2"/>
                </a:solidFill>
              </a:rPr>
              <a:t>The Code of Alabama as Amended</a:t>
            </a:r>
          </a:p>
          <a:p>
            <a:pPr lvl="1"/>
            <a:r>
              <a:rPr lang="en-US" sz="2400" dirty="0" smtClean="0">
                <a:solidFill>
                  <a:schemeClr val="tx2"/>
                </a:solidFill>
              </a:rPr>
              <a:t>Alabama State Board of Education Rules and Regulations</a:t>
            </a:r>
          </a:p>
          <a:p>
            <a:pPr lvl="1"/>
            <a:r>
              <a:rPr lang="en-US" sz="2400" dirty="0">
                <a:solidFill>
                  <a:schemeClr val="tx2"/>
                </a:solidFill>
              </a:rPr>
              <a:t>Alabama State Department of Education D</a:t>
            </a:r>
            <a:r>
              <a:rPr lang="en-US" sz="2400" dirty="0" smtClean="0">
                <a:solidFill>
                  <a:schemeClr val="tx2"/>
                </a:solidFill>
              </a:rPr>
              <a:t>atabases</a:t>
            </a:r>
            <a:endParaRPr lang="en-US" sz="2400" dirty="0">
              <a:solidFill>
                <a:schemeClr val="tx2"/>
              </a:solidFill>
            </a:endParaRPr>
          </a:p>
          <a:p>
            <a:pPr lvl="1"/>
            <a:r>
              <a:rPr lang="en-US" sz="2400" dirty="0" smtClean="0">
                <a:solidFill>
                  <a:schemeClr val="tx2"/>
                </a:solidFill>
              </a:rPr>
              <a:t>U.S. Census Bureau Databases</a:t>
            </a:r>
          </a:p>
          <a:p>
            <a:pPr lvl="1"/>
            <a:r>
              <a:rPr lang="en-US" sz="2400" dirty="0" smtClean="0">
                <a:solidFill>
                  <a:schemeClr val="tx2"/>
                </a:solidFill>
              </a:rPr>
              <a:t>Federal laws related to education, specifically the </a:t>
            </a:r>
            <a:r>
              <a:rPr lang="en-US" sz="2400" dirty="0" smtClean="0">
                <a:solidFill>
                  <a:srgbClr val="000000"/>
                </a:solidFill>
              </a:rPr>
              <a:t>Elementary and Secondary Education Act Reauthorization and Individuals with Disabilities Education Act</a:t>
            </a:r>
          </a:p>
          <a:p>
            <a:pPr lvl="1"/>
            <a:r>
              <a:rPr lang="en-US" sz="2400" dirty="0">
                <a:solidFill>
                  <a:schemeClr val="tx2"/>
                </a:solidFill>
              </a:rPr>
              <a:t>Education practices that produce increased student achievement</a:t>
            </a:r>
          </a:p>
          <a:p>
            <a:pPr lvl="1"/>
            <a:r>
              <a:rPr lang="en-US" sz="2400" dirty="0" smtClean="0">
                <a:solidFill>
                  <a:schemeClr val="tx2"/>
                </a:solidFill>
              </a:rPr>
              <a:t>Such other databases and sources as may be identified during the course of the Study</a:t>
            </a:r>
            <a:endParaRPr lang="en-US" sz="2400" dirty="0">
              <a:solidFill>
                <a:schemeClr val="tx2"/>
              </a:solidFill>
            </a:endParaRPr>
          </a:p>
        </p:txBody>
      </p:sp>
    </p:spTree>
    <p:extLst>
      <p:ext uri="{BB962C8B-B14F-4D97-AF65-F5344CB8AC3E}">
        <p14:creationId xmlns:p14="http://schemas.microsoft.com/office/powerpoint/2010/main" val="215710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Data</a:t>
            </a:r>
          </a:p>
        </p:txBody>
      </p:sp>
      <p:sp>
        <p:nvSpPr>
          <p:cNvPr id="3" name="Text Placeholder 2"/>
          <p:cNvSpPr>
            <a:spLocks noGrp="1"/>
          </p:cNvSpPr>
          <p:nvPr>
            <p:ph type="body" idx="1"/>
          </p:nvPr>
        </p:nvSpPr>
        <p:spPr/>
        <p:txBody>
          <a:bodyPr/>
          <a:lstStyle/>
          <a:p>
            <a:endParaRPr lang="en-US" dirty="0"/>
          </a:p>
        </p:txBody>
      </p:sp>
      <p:pic>
        <p:nvPicPr>
          <p:cNvPr id="4" name="Picture 3" descr="L1080036.jpg"/>
          <p:cNvPicPr>
            <a:picLocks noChangeAspect="1"/>
          </p:cNvPicPr>
          <p:nvPr/>
        </p:nvPicPr>
        <p:blipFill rotWithShape="1">
          <a:blip r:embed="rId2" cstate="print">
            <a:extLst>
              <a:ext uri="{28A0092B-C50C-407E-A947-70E740481C1C}">
                <a14:useLocalDpi xmlns:a14="http://schemas.microsoft.com/office/drawing/2010/main" val="0"/>
              </a:ext>
            </a:extLst>
          </a:blip>
          <a:srcRect l="24389" r="1937"/>
          <a:stretch/>
        </p:blipFill>
        <p:spPr>
          <a:xfrm>
            <a:off x="7814942" y="2060111"/>
            <a:ext cx="4377058" cy="3341870"/>
          </a:xfrm>
          <a:prstGeom prst="rect">
            <a:avLst/>
          </a:prstGeom>
        </p:spPr>
      </p:pic>
    </p:spTree>
    <p:extLst>
      <p:ext uri="{BB962C8B-B14F-4D97-AF65-F5344CB8AC3E}">
        <p14:creationId xmlns:p14="http://schemas.microsoft.com/office/powerpoint/2010/main" val="424925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own and red business">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1_Brown and red business">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2_Brown and red business">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4.xml><?xml version="1.0" encoding="utf-8"?>
<a:theme xmlns:a="http://schemas.openxmlformats.org/drawingml/2006/main" name="3_Brown and red business">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5.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Brown and red business.potx</Template>
  <TotalTime>3225</TotalTime>
  <Words>1883</Words>
  <Application>Microsoft Office PowerPoint</Application>
  <PresentationFormat>Widescreen</PresentationFormat>
  <Paragraphs>165</Paragraphs>
  <Slides>23</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23</vt:i4>
      </vt:variant>
    </vt:vector>
  </HeadingPairs>
  <TitlesOfParts>
    <vt:vector size="30" baseType="lpstr">
      <vt:lpstr>Arial</vt:lpstr>
      <vt:lpstr>Cambria</vt:lpstr>
      <vt:lpstr>Lucida Grande</vt:lpstr>
      <vt:lpstr>Brown and red business</vt:lpstr>
      <vt:lpstr>1_Brown and red business</vt:lpstr>
      <vt:lpstr>2_Brown and red business</vt:lpstr>
      <vt:lpstr>3_Brown and red business</vt:lpstr>
      <vt:lpstr>Fairhope Comprehensive Education Study</vt:lpstr>
      <vt:lpstr>PROJECT TEAM</vt:lpstr>
      <vt:lpstr>PROJECT TEAM</vt:lpstr>
      <vt:lpstr>PROJECT TEAM</vt:lpstr>
      <vt:lpstr>General Data Collection</vt:lpstr>
      <vt:lpstr>General Data Collection</vt:lpstr>
      <vt:lpstr>Data &amp; information collection</vt:lpstr>
      <vt:lpstr>Data &amp; information collection</vt:lpstr>
      <vt:lpstr>Academic Data</vt:lpstr>
      <vt:lpstr>Identifying the Top Ten School Systems</vt:lpstr>
      <vt:lpstr>Performance Measures for Comparisons</vt:lpstr>
      <vt:lpstr>Comparing Fairhope to the Top Ten</vt:lpstr>
      <vt:lpstr>Fairhope Curriculum Audit</vt:lpstr>
      <vt:lpstr>Achieving a top ten ranking</vt:lpstr>
      <vt:lpstr>Financial Data</vt:lpstr>
      <vt:lpstr>Financial data collection and analysis</vt:lpstr>
      <vt:lpstr>Financial data collection and analysis</vt:lpstr>
      <vt:lpstr>Financial data collection and analysis</vt:lpstr>
      <vt:lpstr>Financial data collection and analysis</vt:lpstr>
      <vt:lpstr>Public Outreach</vt:lpstr>
      <vt:lpstr>Reporting and general public outreach</vt:lpstr>
      <vt:lpstr>Reporting and general public outreach</vt:lpstr>
      <vt:lpstr>Questions and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 M</dc:creator>
  <cp:lastModifiedBy>Faron Hollinger</cp:lastModifiedBy>
  <cp:revision>70</cp:revision>
  <dcterms:created xsi:type="dcterms:W3CDTF">2012-06-15T13:50:09Z</dcterms:created>
  <dcterms:modified xsi:type="dcterms:W3CDTF">2015-12-08T16:19:29Z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