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50"/>
  </p:notesMasterIdLst>
  <p:sldIdLst>
    <p:sldId id="568" r:id="rId3"/>
    <p:sldId id="342" r:id="rId4"/>
    <p:sldId id="572" r:id="rId5"/>
    <p:sldId id="573" r:id="rId6"/>
    <p:sldId id="574" r:id="rId7"/>
    <p:sldId id="532" r:id="rId8"/>
    <p:sldId id="575" r:id="rId9"/>
    <p:sldId id="576" r:id="rId10"/>
    <p:sldId id="607" r:id="rId11"/>
    <p:sldId id="577" r:id="rId12"/>
    <p:sldId id="578" r:id="rId13"/>
    <p:sldId id="579" r:id="rId14"/>
    <p:sldId id="580" r:id="rId15"/>
    <p:sldId id="581" r:id="rId16"/>
    <p:sldId id="582" r:id="rId17"/>
    <p:sldId id="611" r:id="rId18"/>
    <p:sldId id="606" r:id="rId19"/>
    <p:sldId id="603" r:id="rId20"/>
    <p:sldId id="583" r:id="rId21"/>
    <p:sldId id="584" r:id="rId22"/>
    <p:sldId id="585" r:id="rId23"/>
    <p:sldId id="605" r:id="rId24"/>
    <p:sldId id="586" r:id="rId25"/>
    <p:sldId id="587" r:id="rId26"/>
    <p:sldId id="608" r:id="rId27"/>
    <p:sldId id="588" r:id="rId28"/>
    <p:sldId id="590" r:id="rId29"/>
    <p:sldId id="591" r:id="rId30"/>
    <p:sldId id="592" r:id="rId31"/>
    <p:sldId id="593" r:id="rId32"/>
    <p:sldId id="594" r:id="rId33"/>
    <p:sldId id="595" r:id="rId34"/>
    <p:sldId id="596" r:id="rId35"/>
    <p:sldId id="598" r:id="rId36"/>
    <p:sldId id="597" r:id="rId37"/>
    <p:sldId id="600" r:id="rId38"/>
    <p:sldId id="609" r:id="rId39"/>
    <p:sldId id="599" r:id="rId40"/>
    <p:sldId id="602" r:id="rId41"/>
    <p:sldId id="601" r:id="rId42"/>
    <p:sldId id="610" r:id="rId43"/>
    <p:sldId id="529" r:id="rId44"/>
    <p:sldId id="426" r:id="rId45"/>
    <p:sldId id="466" r:id="rId46"/>
    <p:sldId id="569" r:id="rId47"/>
    <p:sldId id="570" r:id="rId48"/>
    <p:sldId id="57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ton" initials="F" lastIdx="79" clrIdx="0">
    <p:extLst/>
  </p:cmAuthor>
  <p:cmAuthor id="2" name="Herzig, Allison" initials="HA" lastIdx="77" clrIdx="1">
    <p:extLst/>
  </p:cmAuthor>
  <p:cmAuthor id="3" name="Bamatter, Heidi" initials="BH" lastIdx="26" clrIdx="2">
    <p:extLst/>
  </p:cmAuthor>
  <p:cmAuthor id="4" name="Nancy Fenton" initials="NF" lastIdx="1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9B1"/>
    <a:srgbClr val="D4E5F4"/>
    <a:srgbClr val="0066CC"/>
    <a:srgbClr val="006F6C"/>
    <a:srgbClr val="A02CA3"/>
    <a:srgbClr val="D1EAF7"/>
    <a:srgbClr val="D1EDFF"/>
    <a:srgbClr val="EFE9D8"/>
    <a:srgbClr val="D1FD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4" autoAdjust="0"/>
    <p:restoredTop sz="94434" autoAdjust="0"/>
  </p:normalViewPr>
  <p:slideViewPr>
    <p:cSldViewPr snapToGrid="0">
      <p:cViewPr varScale="1">
        <p:scale>
          <a:sx n="99" d="100"/>
          <a:sy n="99" d="100"/>
        </p:scale>
        <p:origin x="78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A8B5B-77C2-495D-97FA-6688FF203A77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83C14-7C91-4FC9-837D-40531677F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4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3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50"/>
            <a:ext cx="7994650" cy="852489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8650" y="5295900"/>
            <a:ext cx="7994650" cy="7620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28650" y="2400300"/>
            <a:ext cx="7994650" cy="2768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82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49"/>
            <a:ext cx="7886700" cy="1371600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28650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5394325" y="5099051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241550" y="5099051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3756025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731000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249771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ould You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8800"/>
            <a:ext cx="8321040" cy="1124712"/>
          </a:xfrm>
          <a:solidFill>
            <a:srgbClr val="D4E5F4"/>
          </a:solidFill>
          <a:ln w="76200">
            <a:noFill/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What Would You Answer?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962406" y="2003172"/>
            <a:ext cx="7653528" cy="4718304"/>
          </a:xfrm>
          <a:ln w="76200">
            <a:solidFill>
              <a:srgbClr val="D4E5F4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147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063"/>
            <a:ext cx="8101584" cy="132588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2007394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3419475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813300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235200" y="2008188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235200" y="3422650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235200" y="4813300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07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1048"/>
            <a:ext cx="8101584" cy="132588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2564210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598391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822700" y="2309020"/>
            <a:ext cx="4692650" cy="175498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822700" y="4332684"/>
            <a:ext cx="4692650" cy="17760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38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75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038725" y="4295775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81225" y="43307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457950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548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328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erson n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1999"/>
            <a:ext cx="3384550" cy="3375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62000" y="5627687"/>
            <a:ext cx="3117850" cy="508000"/>
          </a:xfrm>
        </p:spPr>
        <p:txBody>
          <a:bodyPr/>
          <a:lstStyle>
            <a:lvl5pPr marL="1371600" indent="0" algn="ctr">
              <a:buFontTx/>
              <a:buNone/>
              <a:defRPr/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33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301234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886" y="421960"/>
            <a:ext cx="688908" cy="688908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710886" y="421960"/>
            <a:ext cx="694944" cy="6949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89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72075" y="1881190"/>
            <a:ext cx="2571750" cy="2286000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8650" y="1858170"/>
            <a:ext cx="2578100" cy="43053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172075" y="4445000"/>
            <a:ext cx="2571750" cy="1549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6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2900" y="393700"/>
            <a:ext cx="2489200" cy="5829300"/>
          </a:xfrm>
          <a:solidFill>
            <a:srgbClr val="E7D9B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rgbClr val="E7D9B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2900" y="2390139"/>
            <a:ext cx="2463800" cy="17526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42900" y="4432300"/>
            <a:ext cx="2476500" cy="17907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762000"/>
            <a:ext cx="8101584" cy="1325880"/>
          </a:xfrm>
          <a:solidFill>
            <a:schemeClr val="accent4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Learning Targets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3122613" y="2264087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3122613" y="3126740"/>
            <a:ext cx="5715000" cy="685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3122613" y="3967319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122613" y="4749791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3122613" y="5493698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601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239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algn="ctr"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034" y="1825625"/>
            <a:ext cx="3886200" cy="4351338"/>
          </a:xfrm>
        </p:spPr>
        <p:txBody>
          <a:bodyPr/>
          <a:lstStyle>
            <a:lvl1pPr algn="ctr"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67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650" y="1849438"/>
            <a:ext cx="3868340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2832099"/>
            <a:ext cx="3868340" cy="3440907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44032" y="1849438"/>
            <a:ext cx="3887391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44033" y="2832099"/>
            <a:ext cx="3887391" cy="344090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1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3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520700"/>
            <a:ext cx="8101584" cy="132588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95299" y="2164390"/>
            <a:ext cx="8101013" cy="740060"/>
          </a:xfrm>
          <a:solidFill>
            <a:srgbClr val="E7D9B1"/>
          </a:solidFill>
          <a:ln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299" y="3219915"/>
            <a:ext cx="8101013" cy="740664"/>
          </a:xfrm>
          <a:solidFill>
            <a:srgbClr val="E7D9B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95298" y="4276396"/>
            <a:ext cx="8101013" cy="740664"/>
          </a:xfrm>
          <a:solidFill>
            <a:srgbClr val="E7D9B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22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2949178" cy="3621088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1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09800"/>
            <a:ext cx="2949178" cy="3659188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8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857"/>
            <a:ext cx="8101584" cy="13258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431925" y="187959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31925" y="334644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431925" y="481329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041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3084" y="1825625"/>
            <a:ext cx="3867150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1208" y="1857375"/>
            <a:ext cx="3868737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8" y="2857500"/>
            <a:ext cx="3868737" cy="341550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004" y="1857375"/>
            <a:ext cx="3887788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004" y="2857499"/>
            <a:ext cx="3887788" cy="341550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6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1206" y="1764507"/>
            <a:ext cx="3868737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1207" y="2712243"/>
            <a:ext cx="3868737" cy="22248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004" y="1764507"/>
            <a:ext cx="3887788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004" y="2712244"/>
            <a:ext cx="3887788" cy="222488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1206" y="5127625"/>
            <a:ext cx="3868737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005" y="5127625"/>
            <a:ext cx="3887787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68876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955800"/>
            <a:ext cx="8101013" cy="30353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28650" y="5194300"/>
            <a:ext cx="8101013" cy="8255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818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06400" y="330200"/>
            <a:ext cx="8394700" cy="4470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06400" y="5156200"/>
            <a:ext cx="8394700" cy="84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002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425700"/>
            <a:ext cx="2949575" cy="34432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73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336800"/>
            <a:ext cx="2949575" cy="35321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Summary"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63112"/>
            <a:ext cx="8101584" cy="132588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Learning Target 1-1 Review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628649" y="3187700"/>
            <a:ext cx="8101013" cy="3302000"/>
          </a:xfr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628650" y="1846363"/>
            <a:ext cx="8101013" cy="1066800"/>
          </a:xfrm>
          <a:solidFill>
            <a:srgbClr val="D4E5F4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86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351338"/>
          </a:xfrm>
        </p:spPr>
        <p:txBody>
          <a:bodyPr/>
          <a:lstStyle>
            <a:lvl1pPr marL="0" indent="0">
              <a:buNone/>
              <a:defRPr sz="26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66" y="296068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2797175"/>
          </a:xfrm>
        </p:spPr>
        <p:txBody>
          <a:bodyPr/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638" y="4864100"/>
            <a:ext cx="8101012" cy="1219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01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50"/>
            <a:ext cx="7886700" cy="852489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2570161"/>
            <a:ext cx="12890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813300"/>
            <a:ext cx="12890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35200" y="2541460"/>
            <a:ext cx="62801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35200" y="4813300"/>
            <a:ext cx="62801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2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49"/>
            <a:ext cx="7886700" cy="1371600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31925" y="2878008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431925" y="3928811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431925" y="5052570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11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rgbClr val="E7D9B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3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88" r:id="rId2"/>
    <p:sldLayoutId id="2147483712" r:id="rId3"/>
    <p:sldLayoutId id="2147483711" r:id="rId4"/>
    <p:sldLayoutId id="2147483673" r:id="rId5"/>
    <p:sldLayoutId id="2147483674" r:id="rId6"/>
    <p:sldLayoutId id="2147483709" r:id="rId7"/>
    <p:sldLayoutId id="2147483686" r:id="rId8"/>
    <p:sldLayoutId id="2147483710" r:id="rId9"/>
    <p:sldLayoutId id="2147483714" r:id="rId10"/>
    <p:sldLayoutId id="2147483716" r:id="rId11"/>
    <p:sldLayoutId id="2147483715" r:id="rId12"/>
    <p:sldLayoutId id="2147483708" r:id="rId13"/>
    <p:sldLayoutId id="2147483690" r:id="rId14"/>
    <p:sldLayoutId id="2147483685" r:id="rId15"/>
    <p:sldLayoutId id="2147483687" r:id="rId16"/>
    <p:sldLayoutId id="2147483691" r:id="rId17"/>
    <p:sldLayoutId id="2147483689" r:id="rId18"/>
    <p:sldLayoutId id="214748368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705" r:id="rId27"/>
  </p:sldLayoutIdLs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01584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52699"/>
            <a:ext cx="8101584" cy="3268663"/>
          </a:xfrm>
          <a:prstGeom prst="rect">
            <a:avLst/>
          </a:prstGeom>
          <a:solidFill>
            <a:srgbClr val="E7D9B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  <p:sldLayoutId id="2147483713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64B72CA7-AC08-47B3-A66E-8847828A1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0306" y="172453"/>
            <a:ext cx="1307237" cy="1052666"/>
          </a:xfrm>
          <a:noFill/>
        </p:spPr>
        <p:txBody>
          <a:bodyPr>
            <a:normAutofit/>
          </a:bodyPr>
          <a:lstStyle/>
          <a:p>
            <a:r>
              <a:rPr lang="en-US" sz="1800" dirty="0"/>
              <a:t>Unit 12</a:t>
            </a:r>
            <a:br>
              <a:rPr lang="en-US" sz="1800" dirty="0"/>
            </a:br>
            <a:r>
              <a:rPr lang="en-US" sz="1800" dirty="0"/>
              <a:t>Abnormal Behavior</a:t>
            </a:r>
          </a:p>
        </p:txBody>
      </p:sp>
      <p:pic>
        <p:nvPicPr>
          <p:cNvPr id="2" name="Picture 1" descr="Unit 12&#10;Abnormal Behavi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0461" cy="2290916"/>
          </a:xfrm>
          <a:prstGeom prst="rect">
            <a:avLst/>
          </a:prstGeom>
        </p:spPr>
      </p:pic>
      <p:pic>
        <p:nvPicPr>
          <p:cNvPr id="3" name="Picture 2" descr="Modules&#10;65. Introduction to Psychological Disorders&#10;66. Anxiety Disorders, Obsessive-Compulsive Disorder, and Posttraumatic Stress Disorder&#10;67. Depressive Disorders, Bipolar Disorder, Suicide, and Self-Injury&#10;68. Schizophrenia&#10;69. Other Disord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74" y="2281084"/>
            <a:ext cx="2407278" cy="3030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8" y="2507226"/>
            <a:ext cx="2682766" cy="4031225"/>
          </a:xfrm>
          <a:prstGeom prst="rect">
            <a:avLst/>
          </a:prstGeom>
        </p:spPr>
      </p:pic>
      <p:pic>
        <p:nvPicPr>
          <p:cNvPr id="5" name="Picture 4" descr="JGI/Tom Grill/Getty Imag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448" y="5730661"/>
            <a:ext cx="160034" cy="8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239998"/>
            <a:ext cx="8101584" cy="1325563"/>
          </a:xfrm>
        </p:spPr>
        <p:txBody>
          <a:bodyPr/>
          <a:lstStyle/>
          <a:p>
            <a:r>
              <a:rPr lang="en-US" dirty="0"/>
              <a:t>How might selective attention be a </a:t>
            </a:r>
            <a:br>
              <a:rPr lang="en-US" dirty="0"/>
            </a:br>
            <a:r>
              <a:rPr lang="en-US" dirty="0"/>
              <a:t>factor in schizophrenia?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734484"/>
            <a:ext cx="8101584" cy="4889968"/>
          </a:xfrm>
        </p:spPr>
        <p:txBody>
          <a:bodyPr/>
          <a:lstStyle/>
          <a:p>
            <a:r>
              <a:rPr lang="en-US" dirty="0"/>
              <a:t>One cause of disorganized thinking may be a breakdown in </a:t>
            </a:r>
            <a:r>
              <a:rPr lang="en-US" i="1" dirty="0"/>
              <a:t>selective attention. </a:t>
            </a:r>
          </a:p>
          <a:p>
            <a:endParaRPr lang="en-US" i="1" dirty="0"/>
          </a:p>
          <a:p>
            <a:r>
              <a:rPr lang="en-US" dirty="0"/>
              <a:t>Recall from Module 16 that we normally we have a remarkable capacity to give our undivided</a:t>
            </a:r>
          </a:p>
          <a:p>
            <a:r>
              <a:rPr lang="en-US" dirty="0"/>
              <a:t>attention to one set of sensory stimuli while filtering out others. </a:t>
            </a:r>
          </a:p>
          <a:p>
            <a:endParaRPr lang="en-US" dirty="0"/>
          </a:p>
          <a:p>
            <a:r>
              <a:rPr lang="en-US" dirty="0"/>
              <a:t>People with schizophrenia are easily distracted by tiny unrelated stimuli, such as the grooves on a brick or tones in a voice. </a:t>
            </a:r>
          </a:p>
          <a:p>
            <a:r>
              <a:rPr lang="en-US" sz="2400" i="1" dirty="0"/>
              <a:t>(</a:t>
            </a:r>
            <a:r>
              <a:rPr lang="en-US" sz="2400" i="1" dirty="0" err="1"/>
              <a:t>Reichenberg</a:t>
            </a:r>
            <a:r>
              <a:rPr lang="en-US" sz="2400" i="1" dirty="0"/>
              <a:t> &amp; Harvey, 2007)</a:t>
            </a:r>
          </a:p>
        </p:txBody>
      </p:sp>
    </p:spTree>
    <p:extLst>
      <p:ext uri="{BB962C8B-B14F-4D97-AF65-F5344CB8AC3E}">
        <p14:creationId xmlns:p14="http://schemas.microsoft.com/office/powerpoint/2010/main" val="69981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 case of Maxine…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874978"/>
          </a:xfrm>
        </p:spPr>
        <p:txBody>
          <a:bodyPr/>
          <a:lstStyle/>
          <a:p>
            <a:r>
              <a:rPr lang="en-US" dirty="0"/>
              <a:t>Maxine, a young woman with schizophrenia, </a:t>
            </a:r>
          </a:p>
          <a:p>
            <a:r>
              <a:rPr lang="en-US" dirty="0"/>
              <a:t>believed she was Mary Poppins. </a:t>
            </a:r>
          </a:p>
          <a:p>
            <a:r>
              <a:rPr lang="en-US" dirty="0"/>
              <a:t>Communicating with Maxine was difficult because </a:t>
            </a:r>
          </a:p>
          <a:p>
            <a:r>
              <a:rPr lang="en-US" dirty="0"/>
              <a:t>her thoughts spilled out in no logical order. </a:t>
            </a:r>
          </a:p>
          <a:p>
            <a:r>
              <a:rPr lang="en-US" dirty="0"/>
              <a:t>Her biographer, Susan Sheehan observed her </a:t>
            </a:r>
          </a:p>
          <a:p>
            <a:r>
              <a:rPr lang="en-US" dirty="0"/>
              <a:t>saying aloud to no one in particular, </a:t>
            </a:r>
          </a:p>
          <a:p>
            <a:endParaRPr lang="en-US" dirty="0"/>
          </a:p>
          <a:p>
            <a:r>
              <a:rPr lang="en-US" sz="2400" i="1" dirty="0"/>
              <a:t>“This morning, when I was at Hillside [Hospital], I was making a movie. I was surrounded by movie stars. . . . </a:t>
            </a:r>
          </a:p>
          <a:p>
            <a:r>
              <a:rPr lang="en-US" sz="2400" i="1" dirty="0"/>
              <a:t>Is this room painted blue to get me upset? My</a:t>
            </a:r>
          </a:p>
          <a:p>
            <a:r>
              <a:rPr lang="en-US" sz="2400" i="1" dirty="0"/>
              <a:t>grandmother died four weeks after my eighteenth birthday.”</a:t>
            </a:r>
          </a:p>
        </p:txBody>
      </p:sp>
    </p:spTree>
    <p:extLst>
      <p:ext uri="{BB962C8B-B14F-4D97-AF65-F5344CB8AC3E}">
        <p14:creationId xmlns:p14="http://schemas.microsoft.com/office/powerpoint/2010/main" val="7538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disorganized speech?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1996867"/>
          </a:xfrm>
        </p:spPr>
        <p:txBody>
          <a:bodyPr/>
          <a:lstStyle/>
          <a:p>
            <a:r>
              <a:rPr lang="en-US" dirty="0"/>
              <a:t>Disorganized speech is a positive symptom of schizophrenia. As with Maxine in the previous slide, jumbled ideas may make no sense even within</a:t>
            </a:r>
          </a:p>
          <a:p>
            <a:r>
              <a:rPr lang="en-US" dirty="0"/>
              <a:t>sentences, forming what is known as </a:t>
            </a:r>
            <a:r>
              <a:rPr lang="en-US" i="1" dirty="0"/>
              <a:t>word salad.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4182255"/>
            <a:ext cx="8101012" cy="2008683"/>
          </a:xfrm>
        </p:spPr>
        <p:txBody>
          <a:bodyPr/>
          <a:lstStyle/>
          <a:p>
            <a:r>
              <a:rPr lang="en-US" i="1" dirty="0"/>
              <a:t>For instance, one young man begged for “a little more allegro in the treatment,” and suggested that </a:t>
            </a:r>
          </a:p>
          <a:p>
            <a:r>
              <a:rPr lang="en-US" i="1" dirty="0"/>
              <a:t>“</a:t>
            </a:r>
            <a:r>
              <a:rPr lang="en-US" i="1" dirty="0" err="1"/>
              <a:t>liberationary</a:t>
            </a:r>
            <a:r>
              <a:rPr lang="en-US" i="1" dirty="0"/>
              <a:t> movement with a view to the widening </a:t>
            </a:r>
          </a:p>
          <a:p>
            <a:r>
              <a:rPr lang="en-US" i="1" dirty="0"/>
              <a:t>of the horizon” will “ergo extort some wit in lectures.”</a:t>
            </a:r>
          </a:p>
        </p:txBody>
      </p:sp>
    </p:spTree>
    <p:extLst>
      <p:ext uri="{BB962C8B-B14F-4D97-AF65-F5344CB8AC3E}">
        <p14:creationId xmlns:p14="http://schemas.microsoft.com/office/powerpoint/2010/main" val="3178080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emotions inappropriately </a:t>
            </a:r>
            <a:br>
              <a:rPr lang="en-US" dirty="0"/>
            </a:br>
            <a:r>
              <a:rPr lang="en-US" dirty="0"/>
              <a:t>expressed in </a:t>
            </a:r>
            <a:r>
              <a:rPr lang="en-US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1801995"/>
          </a:xfrm>
        </p:spPr>
        <p:txBody>
          <a:bodyPr/>
          <a:lstStyle/>
          <a:p>
            <a:r>
              <a:rPr lang="en-US" dirty="0"/>
              <a:t>The expressed emotions of </a:t>
            </a:r>
            <a:r>
              <a:rPr lang="en-US" b="1" i="1" dirty="0"/>
              <a:t>schizophrenia</a:t>
            </a:r>
            <a:r>
              <a:rPr lang="en-US" dirty="0"/>
              <a:t> are often utterly inappropriate, split off from reality.</a:t>
            </a:r>
          </a:p>
          <a:p>
            <a:r>
              <a:rPr lang="en-US" sz="2400" i="1" dirty="0"/>
              <a:t>(</a:t>
            </a:r>
            <a:r>
              <a:rPr lang="en-US" sz="2400" i="1" dirty="0" err="1"/>
              <a:t>Kring</a:t>
            </a:r>
            <a:r>
              <a:rPr lang="en-US" sz="2400" i="1" dirty="0"/>
              <a:t> &amp; </a:t>
            </a:r>
            <a:r>
              <a:rPr lang="en-US" sz="2400" i="1" dirty="0" err="1"/>
              <a:t>Caponigro</a:t>
            </a:r>
            <a:r>
              <a:rPr lang="en-US" sz="2400" i="1" dirty="0"/>
              <a:t>, 2010)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972394"/>
            <a:ext cx="8101012" cy="18288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i="1" dirty="0"/>
              <a:t>Maxine laughed after recalling her grandmother’s</a:t>
            </a:r>
          </a:p>
          <a:p>
            <a:r>
              <a:rPr lang="en-US" i="1" dirty="0"/>
              <a:t>death. On other occasions, she cried when others</a:t>
            </a:r>
          </a:p>
          <a:p>
            <a:r>
              <a:rPr lang="en-US" i="1" dirty="0"/>
              <a:t>laughed, or became angry for no apparent reason.</a:t>
            </a:r>
          </a:p>
        </p:txBody>
      </p:sp>
    </p:spTree>
    <p:extLst>
      <p:ext uri="{BB962C8B-B14F-4D97-AF65-F5344CB8AC3E}">
        <p14:creationId xmlns:p14="http://schemas.microsoft.com/office/powerpoint/2010/main" val="108343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emotions diminished in </a:t>
            </a:r>
            <a:r>
              <a:rPr lang="en-US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12773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people diagnosed with </a:t>
            </a:r>
            <a:r>
              <a:rPr lang="en-US" b="1" i="1" dirty="0"/>
              <a:t>schizophrenia</a:t>
            </a:r>
            <a:r>
              <a:rPr lang="en-US" dirty="0"/>
              <a:t> lapse into an emotionless </a:t>
            </a:r>
            <a:r>
              <a:rPr lang="en-US" i="1" dirty="0"/>
              <a:t>flat affect </a:t>
            </a:r>
            <a:r>
              <a:rPr lang="en-US" dirty="0"/>
              <a:t>state of no apparent feeling.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306959"/>
            <a:ext cx="8101012" cy="3333684"/>
          </a:xfrm>
        </p:spPr>
        <p:txBody>
          <a:bodyPr/>
          <a:lstStyle/>
          <a:p>
            <a:r>
              <a:rPr lang="en-US" dirty="0"/>
              <a:t>Most people with </a:t>
            </a:r>
            <a:r>
              <a:rPr lang="en-US" b="1" i="1" dirty="0"/>
              <a:t>schizophrenia</a:t>
            </a:r>
            <a:r>
              <a:rPr lang="en-US" dirty="0"/>
              <a:t> have an </a:t>
            </a:r>
            <a:r>
              <a:rPr lang="en-US" i="1" dirty="0"/>
              <a:t>impaired theory of mind—</a:t>
            </a:r>
            <a:r>
              <a:rPr lang="en-US" dirty="0"/>
              <a:t>they have difficulty perceiving facial expressions and reading others’ states of mind.</a:t>
            </a:r>
          </a:p>
          <a:p>
            <a:r>
              <a:rPr lang="en-US" i="1" dirty="0"/>
              <a:t>(Bora &amp; </a:t>
            </a:r>
            <a:r>
              <a:rPr lang="en-US" i="1" dirty="0" err="1"/>
              <a:t>Pantelis</a:t>
            </a:r>
            <a:r>
              <a:rPr lang="en-US" i="1" dirty="0"/>
              <a:t>, 2016) </a:t>
            </a:r>
          </a:p>
          <a:p>
            <a:endParaRPr lang="en-US" sz="2000" i="1" dirty="0"/>
          </a:p>
          <a:p>
            <a:r>
              <a:rPr lang="en-US" dirty="0"/>
              <a:t>Unable to understand others’ mental states, those with </a:t>
            </a:r>
            <a:r>
              <a:rPr lang="en-US" b="1" i="1" dirty="0"/>
              <a:t>schizophrenia</a:t>
            </a:r>
            <a:r>
              <a:rPr lang="en-US" dirty="0"/>
              <a:t> struggle to feel </a:t>
            </a:r>
            <a:r>
              <a:rPr lang="fr-FR" dirty="0" err="1"/>
              <a:t>sympathy</a:t>
            </a:r>
            <a:r>
              <a:rPr lang="fr-FR" dirty="0"/>
              <a:t> and compassion.</a:t>
            </a:r>
          </a:p>
          <a:p>
            <a:r>
              <a:rPr lang="fr-FR" i="1" dirty="0"/>
              <a:t> (</a:t>
            </a:r>
            <a:r>
              <a:rPr lang="fr-FR" i="1" dirty="0" err="1"/>
              <a:t>Bonfils</a:t>
            </a:r>
            <a:r>
              <a:rPr lang="fr-FR" i="1" dirty="0"/>
              <a:t> et al., 2016).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17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might motor behavior be inappropriate and disruptive?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with </a:t>
            </a:r>
            <a:r>
              <a:rPr lang="en-US" b="1" i="1" dirty="0"/>
              <a:t>schizophrenia </a:t>
            </a:r>
            <a:r>
              <a:rPr lang="en-US" dirty="0"/>
              <a:t>may experience </a:t>
            </a:r>
            <a:r>
              <a:rPr lang="en-US" i="1" dirty="0"/>
              <a:t>catatonia, </a:t>
            </a:r>
            <a:r>
              <a:rPr lang="en-US" dirty="0"/>
              <a:t>characterized by motor behaviors ranging from a physical stupor—remaining motionless for hours—to</a:t>
            </a:r>
          </a:p>
          <a:p>
            <a:r>
              <a:rPr lang="en-US" dirty="0"/>
              <a:t>senseless, compulsive actions, such as continually rocking or rubbing an arm, to severe and</a:t>
            </a:r>
          </a:p>
          <a:p>
            <a:r>
              <a:rPr lang="en-US" dirty="0"/>
              <a:t>dangerous agitation.</a:t>
            </a:r>
          </a:p>
        </p:txBody>
      </p:sp>
    </p:spTree>
    <p:extLst>
      <p:ext uri="{BB962C8B-B14F-4D97-AF65-F5344CB8AC3E}">
        <p14:creationId xmlns:p14="http://schemas.microsoft.com/office/powerpoint/2010/main" val="1307036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316406"/>
            <a:ext cx="8321040" cy="1124712"/>
          </a:xfrm>
        </p:spPr>
        <p:txBody>
          <a:bodyPr/>
          <a:lstStyle/>
          <a:p>
            <a:r>
              <a:rPr lang="en-US" dirty="0"/>
              <a:t>1. What Would You Answer?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745236" y="1707787"/>
            <a:ext cx="7653528" cy="4718304"/>
          </a:xfrm>
        </p:spPr>
        <p:txBody>
          <a:bodyPr/>
          <a:lstStyle/>
          <a:p>
            <a:r>
              <a:rPr lang="en-US" b="1" dirty="0"/>
              <a:t>Believing that aliens are trying to steal her thoughts, Shauna wears a special hat that she designed. Her beliefs represent</a:t>
            </a:r>
          </a:p>
          <a:p>
            <a:endParaRPr lang="en-US" b="1" dirty="0"/>
          </a:p>
          <a:p>
            <a:pPr algn="l"/>
            <a:r>
              <a:rPr lang="en-US" dirty="0"/>
              <a:t>A. hallucinations.</a:t>
            </a:r>
          </a:p>
          <a:p>
            <a:pPr algn="l"/>
            <a:r>
              <a:rPr lang="en-US" dirty="0"/>
              <a:t>B. catatonia.</a:t>
            </a:r>
          </a:p>
          <a:p>
            <a:pPr algn="l"/>
            <a:r>
              <a:rPr lang="en-US" dirty="0"/>
              <a:t>C. delusions.</a:t>
            </a:r>
          </a:p>
          <a:p>
            <a:pPr algn="l"/>
            <a:r>
              <a:rPr lang="en-US" dirty="0"/>
              <a:t>D. a word salad.</a:t>
            </a:r>
          </a:p>
          <a:p>
            <a:pPr algn="l"/>
            <a:r>
              <a:rPr lang="en-US" dirty="0"/>
              <a:t>E. disorganized speech.</a:t>
            </a:r>
          </a:p>
        </p:txBody>
      </p:sp>
    </p:spTree>
    <p:extLst>
      <p:ext uri="{BB962C8B-B14F-4D97-AF65-F5344CB8AC3E}">
        <p14:creationId xmlns:p14="http://schemas.microsoft.com/office/powerpoint/2010/main" val="2749770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 a class, move the symptoms in the middle box to either the positive or negative symptom box.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628651" y="2400300"/>
            <a:ext cx="2069579" cy="3657600"/>
          </a:xfrm>
        </p:spPr>
        <p:txBody>
          <a:bodyPr/>
          <a:lstStyle/>
          <a:p>
            <a:r>
              <a:rPr lang="en-US" dirty="0"/>
              <a:t>Positive symptoms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587" y="2705606"/>
            <a:ext cx="3552668" cy="3046988"/>
          </a:xfrm>
          <a:prstGeom prst="rect">
            <a:avLst/>
          </a:prstGeom>
          <a:solidFill>
            <a:srgbClr val="E7D9B1"/>
          </a:solidFill>
          <a:ln w="76200">
            <a:solidFill>
              <a:srgbClr val="D4E5F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delusions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disorganized speech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misplaced tears, or rage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toneless voices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expressionless faces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hallucinations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inappropriate laughter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685613" y="2400300"/>
            <a:ext cx="1937685" cy="3657600"/>
          </a:xfrm>
        </p:spPr>
        <p:txBody>
          <a:bodyPr/>
          <a:lstStyle/>
          <a:p>
            <a:r>
              <a:rPr lang="en-US" dirty="0"/>
              <a:t>Negative symptoms</a:t>
            </a:r>
          </a:p>
        </p:txBody>
      </p:sp>
    </p:spTree>
    <p:extLst>
      <p:ext uri="{BB962C8B-B14F-4D97-AF65-F5344CB8AC3E}">
        <p14:creationId xmlns:p14="http://schemas.microsoft.com/office/powerpoint/2010/main" val="4065339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81798"/>
            <a:ext cx="8321040" cy="1124712"/>
          </a:xfrm>
        </p:spPr>
        <p:txBody>
          <a:bodyPr/>
          <a:lstStyle/>
          <a:p>
            <a:r>
              <a:rPr lang="en-US" dirty="0"/>
              <a:t>2. What Would You Answer?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745236" y="1828656"/>
            <a:ext cx="7653528" cy="4187765"/>
          </a:xfrm>
        </p:spPr>
        <p:txBody>
          <a:bodyPr/>
          <a:lstStyle/>
          <a:p>
            <a:r>
              <a:rPr lang="en-US" b="1" dirty="0"/>
              <a:t>A person with schizophrenia who is experiencing negative symptoms is likely to demonstrate</a:t>
            </a:r>
          </a:p>
          <a:p>
            <a:endParaRPr lang="en-US" b="1" dirty="0"/>
          </a:p>
          <a:p>
            <a:pPr algn="l"/>
            <a:r>
              <a:rPr lang="en-US" dirty="0"/>
              <a:t>A. hallucinations.</a:t>
            </a:r>
          </a:p>
          <a:p>
            <a:pPr algn="l"/>
            <a:r>
              <a:rPr lang="en-US" dirty="0"/>
              <a:t>B. delusions.</a:t>
            </a:r>
          </a:p>
          <a:p>
            <a:pPr algn="l"/>
            <a:r>
              <a:rPr lang="en-US" dirty="0"/>
              <a:t>C. disorganized speech.</a:t>
            </a:r>
          </a:p>
          <a:p>
            <a:pPr algn="l"/>
            <a:r>
              <a:rPr lang="en-US" dirty="0"/>
              <a:t>D. inappropriate laughter.</a:t>
            </a:r>
          </a:p>
          <a:p>
            <a:pPr algn="l"/>
            <a:r>
              <a:rPr lang="en-US" dirty="0"/>
              <a:t>E. social withdrawal.</a:t>
            </a:r>
          </a:p>
        </p:txBody>
      </p:sp>
    </p:spTree>
    <p:extLst>
      <p:ext uri="{BB962C8B-B14F-4D97-AF65-F5344CB8AC3E}">
        <p14:creationId xmlns:p14="http://schemas.microsoft.com/office/powerpoint/2010/main" val="1758235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200977"/>
            <a:ext cx="8101584" cy="1325880"/>
          </a:xfrm>
        </p:spPr>
        <p:txBody>
          <a:bodyPr>
            <a:noAutofit/>
          </a:bodyPr>
          <a:lstStyle/>
          <a:p>
            <a:r>
              <a:rPr lang="en-US" dirty="0"/>
              <a:t>What does research show about the </a:t>
            </a:r>
            <a:br>
              <a:rPr lang="en-US" dirty="0"/>
            </a:br>
            <a:r>
              <a:rPr lang="en-US" dirty="0"/>
              <a:t>prevalence and development </a:t>
            </a:r>
            <a:br>
              <a:rPr lang="en-US" dirty="0"/>
            </a:br>
            <a:r>
              <a:rPr lang="en-US" dirty="0"/>
              <a:t>of schizophrenia?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431925" y="1660891"/>
            <a:ext cx="6280150" cy="1463308"/>
          </a:xfrm>
        </p:spPr>
        <p:txBody>
          <a:bodyPr>
            <a:normAutofit/>
          </a:bodyPr>
          <a:lstStyle/>
          <a:p>
            <a:r>
              <a:rPr lang="en-US" sz="2400" dirty="0"/>
              <a:t>This year, 1 in 100 people will join an estimated 21 million others worldwide who</a:t>
            </a:r>
          </a:p>
          <a:p>
            <a:r>
              <a:rPr lang="en-US" sz="2400" dirty="0"/>
              <a:t>have schizophrenia. </a:t>
            </a:r>
            <a:r>
              <a:rPr lang="en-US" sz="2400" i="1" dirty="0"/>
              <a:t>(WHO, 2017a)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431925" y="3294061"/>
            <a:ext cx="6280150" cy="1244600"/>
          </a:xfrm>
        </p:spPr>
        <p:txBody>
          <a:bodyPr/>
          <a:lstStyle/>
          <a:p>
            <a:r>
              <a:rPr lang="en-US" sz="2400" dirty="0"/>
              <a:t>This disorder knows no national boundaries, and it typically strikes as young people are maturing into adulthood.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431925" y="4708523"/>
            <a:ext cx="6280150" cy="186553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Men tend to be struck earlier, more severely, and more often. </a:t>
            </a:r>
          </a:p>
          <a:p>
            <a:r>
              <a:rPr lang="en-US" sz="2400" i="1" dirty="0"/>
              <a:t>(Aleman et al., 2003; </a:t>
            </a:r>
            <a:r>
              <a:rPr lang="en-US" sz="2400" i="1" dirty="0" err="1"/>
              <a:t>Eranti</a:t>
            </a:r>
            <a:r>
              <a:rPr lang="en-US" sz="2400" i="1" dirty="0"/>
              <a:t> et al., 2013; </a:t>
            </a:r>
            <a:r>
              <a:rPr lang="en-US" sz="2400" i="1" dirty="0" err="1"/>
              <a:t>Picchioni</a:t>
            </a:r>
            <a:r>
              <a:rPr lang="en-US" sz="2400" i="1" dirty="0"/>
              <a:t> &amp;</a:t>
            </a:r>
          </a:p>
          <a:p>
            <a:r>
              <a:rPr lang="en-US" sz="2400" i="1" dirty="0"/>
              <a:t>Murray, 2007)</a:t>
            </a:r>
          </a:p>
        </p:txBody>
      </p:sp>
    </p:spTree>
    <p:extLst>
      <p:ext uri="{BB962C8B-B14F-4D97-AF65-F5344CB8AC3E}">
        <p14:creationId xmlns:p14="http://schemas.microsoft.com/office/powerpoint/2010/main" val="321089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14884" y="191673"/>
            <a:ext cx="2287684" cy="639117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100" dirty="0"/>
              <a:t>Module 68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02184" y="4400266"/>
            <a:ext cx="2300384" cy="17907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Schizophrenia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8B765EF-23E0-410F-BBDF-16B5FB79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894" y="353185"/>
            <a:ext cx="8101584" cy="111620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Learning Targets</a:t>
            </a:r>
          </a:p>
        </p:txBody>
      </p:sp>
      <p:pic>
        <p:nvPicPr>
          <p:cNvPr id="11" name="Picture 10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68" y="1500911"/>
            <a:ext cx="457240" cy="45724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72508" y="1564347"/>
            <a:ext cx="5745025" cy="968389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</a:rPr>
              <a:t>68-1</a:t>
            </a:r>
            <a:r>
              <a:rPr lang="en-US" sz="2400" dirty="0"/>
              <a:t> Describe the patterns of perceiving, thinking, and feeling that characterize </a:t>
            </a:r>
            <a:r>
              <a:rPr lang="en-US" sz="2400" b="1" i="1" dirty="0"/>
              <a:t>schizophrenia</a:t>
            </a:r>
            <a:r>
              <a:rPr lang="en-US" sz="2400" dirty="0"/>
              <a:t>.</a:t>
            </a:r>
          </a:p>
        </p:txBody>
      </p:sp>
      <p:pic>
        <p:nvPicPr>
          <p:cNvPr id="12" name="Picture 11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918" y="2512670"/>
            <a:ext cx="457240" cy="45724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2950080" y="2555410"/>
            <a:ext cx="6171492" cy="83185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00000"/>
                </a:solidFill>
              </a:rPr>
              <a:t>68-2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Contrast chronic </a:t>
            </a:r>
            <a:r>
              <a:rPr lang="en-US" sz="2400" b="1" i="1" dirty="0"/>
              <a:t>schizophrenia</a:t>
            </a:r>
            <a:r>
              <a:rPr lang="en-US" sz="2400" dirty="0"/>
              <a:t> and acute schizophrenia.</a:t>
            </a:r>
          </a:p>
        </p:txBody>
      </p:sp>
      <p:pic>
        <p:nvPicPr>
          <p:cNvPr id="13" name="Picture 12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68" y="3307765"/>
            <a:ext cx="457240" cy="457240"/>
          </a:xfrm>
          <a:prstGeom prst="rect">
            <a:avLst/>
          </a:prstGeom>
        </p:spPr>
      </p:pic>
      <p:sp>
        <p:nvSpPr>
          <p:cNvPr id="19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2949070" y="3405867"/>
            <a:ext cx="6105209" cy="68580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00000"/>
                </a:solidFill>
              </a:rPr>
              <a:t>68-3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Discuss the brain abnormalities associated with </a:t>
            </a:r>
            <a:r>
              <a:rPr lang="en-US" sz="2400" b="1" i="1" dirty="0"/>
              <a:t>schizophrenia</a:t>
            </a:r>
            <a:r>
              <a:rPr lang="en-US" sz="2400" dirty="0"/>
              <a:t>.</a:t>
            </a:r>
          </a:p>
        </p:txBody>
      </p:sp>
      <p:pic>
        <p:nvPicPr>
          <p:cNvPr id="16" name="Picture 15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17" y="4056245"/>
            <a:ext cx="457240" cy="457240"/>
          </a:xfrm>
          <a:prstGeom prst="rect">
            <a:avLst/>
          </a:prstGeom>
        </p:spPr>
      </p:pic>
      <p:sp>
        <p:nvSpPr>
          <p:cNvPr id="14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2972508" y="4350899"/>
            <a:ext cx="6171492" cy="68580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00000"/>
                </a:solidFill>
              </a:rPr>
              <a:t>68-4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Discuss the prenatal events associated with increased risk of developing </a:t>
            </a:r>
            <a:r>
              <a:rPr lang="en-US" sz="2400" b="1" i="1" dirty="0"/>
              <a:t>schizophrenia</a:t>
            </a:r>
            <a:r>
              <a:rPr lang="en-US" sz="2400" dirty="0"/>
              <a:t>.</a:t>
            </a:r>
          </a:p>
        </p:txBody>
      </p:sp>
      <p:pic>
        <p:nvPicPr>
          <p:cNvPr id="17" name="Picture 16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68" y="5178931"/>
            <a:ext cx="457240" cy="457240"/>
          </a:xfrm>
          <a:prstGeom prst="rect">
            <a:avLst/>
          </a:prstGeom>
        </p:spPr>
      </p:pic>
      <p:sp>
        <p:nvSpPr>
          <p:cNvPr id="15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2949070" y="5615817"/>
            <a:ext cx="6160685" cy="68580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00000"/>
                </a:solidFill>
              </a:rPr>
              <a:t>68-5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Discuss how genes influence </a:t>
            </a:r>
            <a:r>
              <a:rPr lang="en-US" sz="2400" b="1" i="1" dirty="0"/>
              <a:t>schizophrenia</a:t>
            </a:r>
            <a:r>
              <a:rPr lang="en-US" sz="2400" dirty="0"/>
              <a:t>, and identify the factors that may be early warning signs of</a:t>
            </a:r>
            <a:r>
              <a:rPr lang="en-US" sz="2400" b="1" i="1" dirty="0"/>
              <a:t> schizophrenia </a:t>
            </a:r>
            <a:r>
              <a:rPr lang="en-US" sz="2400" dirty="0"/>
              <a:t>in children.</a:t>
            </a:r>
          </a:p>
        </p:txBody>
      </p:sp>
    </p:spTree>
    <p:extLst>
      <p:ext uri="{BB962C8B-B14F-4D97-AF65-F5344CB8AC3E}">
        <p14:creationId xmlns:p14="http://schemas.microsoft.com/office/powerpoint/2010/main" val="1952140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05844"/>
            <a:ext cx="8101584" cy="1325563"/>
          </a:xfrm>
        </p:spPr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chronic schizophrenia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594620"/>
            <a:ext cx="8101584" cy="19952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 of </a:t>
            </a:r>
            <a:r>
              <a:rPr lang="en-US" b="1" i="1" dirty="0"/>
              <a:t>schizophrenia</a:t>
            </a:r>
            <a:r>
              <a:rPr lang="en-US" dirty="0"/>
              <a:t> in which symptoms usually appear by late adolescence or early adulthood</a:t>
            </a:r>
          </a:p>
          <a:p>
            <a:endParaRPr lang="en-US" dirty="0"/>
          </a:p>
          <a:p>
            <a:r>
              <a:rPr lang="en-US" dirty="0"/>
              <a:t>As people age, psychotic episodes last longer and recovery periods shorten.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753093"/>
            <a:ext cx="8101012" cy="2917531"/>
          </a:xfrm>
        </p:spPr>
        <p:txBody>
          <a:bodyPr/>
          <a:lstStyle/>
          <a:p>
            <a:r>
              <a:rPr lang="en-US" dirty="0"/>
              <a:t>Social withdrawal, a negative symptom, is often found among those with </a:t>
            </a:r>
            <a:r>
              <a:rPr lang="en-US" b="1" i="1" dirty="0"/>
              <a:t>chronic schizophrenia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i="1" dirty="0"/>
              <a:t>(Kirkpatrick et al., 2006)</a:t>
            </a:r>
          </a:p>
          <a:p>
            <a:r>
              <a:rPr lang="en-US" dirty="0"/>
              <a:t>Men, whose </a:t>
            </a:r>
            <a:r>
              <a:rPr lang="en-US" b="1" i="1" dirty="0"/>
              <a:t>schizophrenia</a:t>
            </a:r>
            <a:r>
              <a:rPr lang="en-US" dirty="0"/>
              <a:t> develops on average four years earlier than women’s, more often exhibit negative symptoms and </a:t>
            </a:r>
            <a:r>
              <a:rPr lang="en-US" b="1" i="1" dirty="0"/>
              <a:t>chronic schizophrenia</a:t>
            </a:r>
            <a:r>
              <a:rPr lang="en-US" dirty="0"/>
              <a:t>.</a:t>
            </a:r>
          </a:p>
          <a:p>
            <a:r>
              <a:rPr lang="en-US" i="1" dirty="0"/>
              <a:t> (</a:t>
            </a:r>
            <a:r>
              <a:rPr lang="en-US" i="1" dirty="0" err="1"/>
              <a:t>Räsänen</a:t>
            </a:r>
            <a:r>
              <a:rPr lang="en-US" i="1" dirty="0"/>
              <a:t> et al., 2000)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41" y="184435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96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acute schizophrenia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771452"/>
            <a:ext cx="8101584" cy="1325563"/>
          </a:xfrm>
        </p:spPr>
        <p:txBody>
          <a:bodyPr/>
          <a:lstStyle/>
          <a:p>
            <a:r>
              <a:rPr lang="en-US" dirty="0"/>
              <a:t>form of </a:t>
            </a:r>
            <a:r>
              <a:rPr lang="en-US" b="1" i="1" dirty="0"/>
              <a:t>schizophrenia</a:t>
            </a:r>
            <a:r>
              <a:rPr lang="en-US" dirty="0"/>
              <a:t> that can begin at any age; frequently occurs in response to a traumatic event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311091"/>
            <a:ext cx="8101012" cy="3188774"/>
          </a:xfrm>
        </p:spPr>
        <p:txBody>
          <a:bodyPr/>
          <a:lstStyle/>
          <a:p>
            <a:r>
              <a:rPr lang="en-US" dirty="0"/>
              <a:t>When previously well-adjusted people develop </a:t>
            </a:r>
            <a:r>
              <a:rPr lang="en-US" b="1" i="1" dirty="0"/>
              <a:t>schizophrenia</a:t>
            </a:r>
            <a:r>
              <a:rPr lang="en-US" dirty="0"/>
              <a:t> rapidly following particular life stresses, this is called </a:t>
            </a:r>
            <a:r>
              <a:rPr lang="en-US" b="1" i="1" dirty="0"/>
              <a:t>acute schizophrenia</a:t>
            </a:r>
            <a:r>
              <a:rPr lang="en-US" dirty="0"/>
              <a:t>, and recovery is likely.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People with </a:t>
            </a:r>
            <a:r>
              <a:rPr lang="en-US" b="1" i="1" dirty="0"/>
              <a:t>acute schizophrenia </a:t>
            </a:r>
            <a:r>
              <a:rPr lang="en-US" dirty="0"/>
              <a:t>more often have positive symptoms that respond to drug therapy.</a:t>
            </a:r>
          </a:p>
          <a:p>
            <a:r>
              <a:rPr lang="en-US" i="1" dirty="0"/>
              <a:t> (Fenton &amp; </a:t>
            </a:r>
            <a:r>
              <a:rPr lang="en-US" i="1" dirty="0" err="1"/>
              <a:t>McGlashan</a:t>
            </a:r>
            <a:r>
              <a:rPr lang="en-US" i="1" dirty="0"/>
              <a:t>, 1991, 1994; </a:t>
            </a:r>
            <a:r>
              <a:rPr lang="en-US" i="1" dirty="0" err="1"/>
              <a:t>Fowles</a:t>
            </a:r>
            <a:r>
              <a:rPr lang="en-US" i="1" dirty="0"/>
              <a:t>, 1992)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9" y="34828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68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4796"/>
            <a:ext cx="8321040" cy="1124712"/>
          </a:xfrm>
        </p:spPr>
        <p:txBody>
          <a:bodyPr/>
          <a:lstStyle/>
          <a:p>
            <a:r>
              <a:rPr lang="en-US" dirty="0"/>
              <a:t>3. What Would You Answer?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745236" y="1823435"/>
            <a:ext cx="7653528" cy="4317167"/>
          </a:xfrm>
        </p:spPr>
        <p:txBody>
          <a:bodyPr/>
          <a:lstStyle/>
          <a:p>
            <a:r>
              <a:rPr lang="en-US" b="1" dirty="0"/>
              <a:t>Over several years, Charles gradually developed schizophrenia.  Because of this, the prognosis for recovery is poor. His type of schizophrenia would be  referred to as</a:t>
            </a:r>
          </a:p>
          <a:p>
            <a:endParaRPr lang="en-US" b="1" dirty="0"/>
          </a:p>
          <a:p>
            <a:pPr algn="l"/>
            <a:r>
              <a:rPr lang="en-US" dirty="0"/>
              <a:t>A. acute.</a:t>
            </a:r>
          </a:p>
          <a:p>
            <a:pPr algn="l"/>
            <a:r>
              <a:rPr lang="en-US" dirty="0"/>
              <a:t>B. chronic.</a:t>
            </a:r>
          </a:p>
          <a:p>
            <a:pPr algn="l"/>
            <a:r>
              <a:rPr lang="en-US" dirty="0"/>
              <a:t>C. maternal.</a:t>
            </a:r>
          </a:p>
          <a:p>
            <a:pPr algn="l"/>
            <a:r>
              <a:rPr lang="en-US" dirty="0"/>
              <a:t>D. catatonic.</a:t>
            </a:r>
          </a:p>
          <a:p>
            <a:pPr algn="l"/>
            <a:r>
              <a:rPr lang="en-US" dirty="0"/>
              <a:t>E. positive.</a:t>
            </a:r>
          </a:p>
        </p:txBody>
      </p:sp>
    </p:spTree>
    <p:extLst>
      <p:ext uri="{BB962C8B-B14F-4D97-AF65-F5344CB8AC3E}">
        <p14:creationId xmlns:p14="http://schemas.microsoft.com/office/powerpoint/2010/main" val="229717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32071"/>
            <a:ext cx="4211982" cy="1600200"/>
          </a:xfrm>
        </p:spPr>
        <p:txBody>
          <a:bodyPr>
            <a:normAutofit/>
          </a:bodyPr>
          <a:lstStyle/>
          <a:p>
            <a:r>
              <a:rPr lang="en-US" dirty="0"/>
              <a:t>How might dopamine be associated with </a:t>
            </a:r>
            <a:r>
              <a:rPr lang="en-US" b="1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0181"/>
            <a:ext cx="4211982" cy="4148488"/>
          </a:xfrm>
        </p:spPr>
        <p:txBody>
          <a:bodyPr/>
          <a:lstStyle/>
          <a:p>
            <a:r>
              <a:rPr lang="en-US" dirty="0"/>
              <a:t>Researchers studying the brains of </a:t>
            </a:r>
            <a:r>
              <a:rPr lang="en-US" b="1" i="1" dirty="0"/>
              <a:t>schizophrenia </a:t>
            </a:r>
            <a:r>
              <a:rPr lang="en-US" dirty="0"/>
              <a:t>patients after death found an excess number of d</a:t>
            </a:r>
            <a:r>
              <a:rPr lang="en-US" i="1" dirty="0"/>
              <a:t>opamine </a:t>
            </a:r>
            <a:r>
              <a:rPr lang="en-US" dirty="0"/>
              <a:t>receptors, including a six-fold excess </a:t>
            </a:r>
            <a:r>
              <a:rPr lang="da-DK" dirty="0"/>
              <a:t>for the dopamine receptor D4.</a:t>
            </a:r>
          </a:p>
          <a:p>
            <a:r>
              <a:rPr lang="da-DK" sz="2400" i="1" dirty="0"/>
              <a:t> (Seeman et al., 1993; Wong et al., 1986)</a:t>
            </a:r>
            <a:endParaRPr lang="en-US" sz="24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1073" y="2764238"/>
            <a:ext cx="3528912" cy="33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18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is known about dopamine </a:t>
            </a:r>
            <a:br>
              <a:rPr lang="en-US" dirty="0"/>
            </a:br>
            <a:r>
              <a:rPr lang="en-US" dirty="0"/>
              <a:t>and its relationship to </a:t>
            </a:r>
            <a:r>
              <a:rPr lang="en-US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hyper-responsive dopamine system may intensify brain signals in </a:t>
            </a:r>
            <a:r>
              <a:rPr lang="en-US" b="1" i="1" dirty="0"/>
              <a:t>schizophrenia</a:t>
            </a:r>
            <a:r>
              <a:rPr lang="en-US" dirty="0"/>
              <a:t>, creating positive symptoms such as hallucinations and paranoia.</a:t>
            </a:r>
          </a:p>
          <a:p>
            <a:r>
              <a:rPr lang="en-US" sz="2400" i="1" dirty="0"/>
              <a:t> (Maia &amp; Frank, 2017)</a:t>
            </a:r>
          </a:p>
          <a:p>
            <a:endParaRPr lang="en-US" sz="2000" i="1" dirty="0"/>
          </a:p>
          <a:p>
            <a:r>
              <a:rPr lang="en-US" dirty="0"/>
              <a:t>Drugs that block dopamine receptors (antagonists)</a:t>
            </a:r>
          </a:p>
          <a:p>
            <a:r>
              <a:rPr lang="en-US" dirty="0"/>
              <a:t>often lessen these symptoms. Drugs that increase dopamine levels (agonists), such as amphetamines</a:t>
            </a:r>
          </a:p>
          <a:p>
            <a:r>
              <a:rPr lang="en-US" dirty="0"/>
              <a:t>and cocaine, sometimes intensify them.</a:t>
            </a:r>
          </a:p>
          <a:p>
            <a:r>
              <a:rPr lang="en-US" sz="2400" i="1" dirty="0"/>
              <a:t> (</a:t>
            </a:r>
            <a:r>
              <a:rPr lang="en-US" sz="2400" i="1" dirty="0" err="1"/>
              <a:t>Basu</a:t>
            </a:r>
            <a:r>
              <a:rPr lang="en-US" sz="2400" i="1" dirty="0"/>
              <a:t> &amp; </a:t>
            </a:r>
            <a:r>
              <a:rPr lang="en-US" sz="2400" i="1" dirty="0" err="1"/>
              <a:t>Basu</a:t>
            </a:r>
            <a:r>
              <a:rPr lang="en-US" sz="2400" i="1" dirty="0"/>
              <a:t>, 2015; </a:t>
            </a:r>
            <a:r>
              <a:rPr lang="en-US" sz="2400" i="1" dirty="0" err="1"/>
              <a:t>Farnia</a:t>
            </a:r>
            <a:r>
              <a:rPr lang="en-US" sz="2400" i="1" dirty="0"/>
              <a:t> et al., 2014)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958091" cy="1600200"/>
          </a:xfrm>
        </p:spPr>
        <p:txBody>
          <a:bodyPr/>
          <a:lstStyle/>
          <a:p>
            <a:r>
              <a:rPr lang="en-US" dirty="0"/>
              <a:t>How has research been conducted on </a:t>
            </a:r>
            <a:r>
              <a:rPr lang="en-US" b="1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425700"/>
            <a:ext cx="3958091" cy="3443288"/>
          </a:xfrm>
        </p:spPr>
        <p:txBody>
          <a:bodyPr/>
          <a:lstStyle/>
          <a:p>
            <a:r>
              <a:rPr lang="en-US" dirty="0"/>
              <a:t>Psychiatrist E. Fuller Torrey has collected the brains of hundreds of those who died as young </a:t>
            </a:r>
          </a:p>
          <a:p>
            <a:r>
              <a:rPr lang="en-US" dirty="0"/>
              <a:t>adults and suffered disorders such as </a:t>
            </a:r>
          </a:p>
          <a:p>
            <a:r>
              <a:rPr lang="en-US" b="1" i="1" dirty="0"/>
              <a:t>schizophrenia</a:t>
            </a:r>
            <a:r>
              <a:rPr lang="en-US" dirty="0"/>
              <a:t> and </a:t>
            </a:r>
            <a:r>
              <a:rPr lang="en-US" b="1" i="1" dirty="0"/>
              <a:t>bipolar disorder</a:t>
            </a:r>
            <a:r>
              <a:rPr lang="en-US" dirty="0"/>
              <a:t>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5375" y="1978579"/>
            <a:ext cx="3890409" cy="389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40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3570"/>
            <a:ext cx="4286932" cy="1600200"/>
          </a:xfrm>
        </p:spPr>
        <p:txBody>
          <a:bodyPr/>
          <a:lstStyle/>
          <a:p>
            <a:r>
              <a:rPr lang="en-US" dirty="0"/>
              <a:t>How are the frontal lobes associated with </a:t>
            </a:r>
            <a:r>
              <a:rPr lang="en-US" b="1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40555"/>
            <a:ext cx="4286933" cy="4078689"/>
          </a:xfrm>
        </p:spPr>
        <p:txBody>
          <a:bodyPr/>
          <a:lstStyle/>
          <a:p>
            <a:r>
              <a:rPr lang="en-US" dirty="0"/>
              <a:t>Some people diagnosed</a:t>
            </a:r>
          </a:p>
          <a:p>
            <a:r>
              <a:rPr lang="en-US" dirty="0"/>
              <a:t>with </a:t>
            </a:r>
            <a:r>
              <a:rPr lang="en-US" b="1" i="1" dirty="0"/>
              <a:t>schizophrenia</a:t>
            </a:r>
            <a:r>
              <a:rPr lang="en-US" dirty="0"/>
              <a:t> have abnormally low brain activity in the frontal lobes, areas that are involved in reasoning, planning, and solving problems.</a:t>
            </a:r>
          </a:p>
          <a:p>
            <a:r>
              <a:rPr lang="en-US" sz="2000" i="1" dirty="0"/>
              <a:t> </a:t>
            </a:r>
            <a:r>
              <a:rPr lang="en-US" sz="2400" i="1" dirty="0"/>
              <a:t>(Morey et al., 2005; </a:t>
            </a:r>
            <a:r>
              <a:rPr lang="en-US" sz="2400" i="1" dirty="0" err="1"/>
              <a:t>Pettegrew</a:t>
            </a:r>
            <a:r>
              <a:rPr lang="en-US" sz="2400" i="1" dirty="0"/>
              <a:t> et al., 1993; Resnick, 1992)</a:t>
            </a:r>
          </a:p>
        </p:txBody>
      </p:sp>
      <p:pic>
        <p:nvPicPr>
          <p:cNvPr id="1026" name="Picture 2" descr="C:\Users\akherzig\AppData\Local\Temp\SNAGHTML3a206d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02" y="2670423"/>
            <a:ext cx="3384359" cy="344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72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42064"/>
            <a:ext cx="8101584" cy="1325563"/>
          </a:xfrm>
        </p:spPr>
        <p:txBody>
          <a:bodyPr>
            <a:noAutofit/>
          </a:bodyPr>
          <a:lstStyle/>
          <a:p>
            <a:r>
              <a:rPr lang="en-US" dirty="0"/>
              <a:t>What changes occur to the ventricles </a:t>
            </a:r>
            <a:br>
              <a:rPr lang="en-US" dirty="0"/>
            </a:br>
            <a:r>
              <a:rPr lang="en-US" dirty="0"/>
              <a:t>and cerebral tissue in patients </a:t>
            </a:r>
            <a:br>
              <a:rPr lang="en-US" dirty="0"/>
            </a:br>
            <a:r>
              <a:rPr lang="en-US" dirty="0"/>
              <a:t>with schizophrenia?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4918509"/>
            <a:ext cx="8101012" cy="1707143"/>
          </a:xfrm>
        </p:spPr>
        <p:txBody>
          <a:bodyPr/>
          <a:lstStyle/>
          <a:p>
            <a:r>
              <a:rPr lang="en-US" dirty="0"/>
              <a:t>Many studies have also found enlarged, fluid-filled ventricles and a corresponding shrinkage and thinning of cerebral tissue.</a:t>
            </a:r>
          </a:p>
          <a:p>
            <a:r>
              <a:rPr lang="en-US" i="1" dirty="0"/>
              <a:t> (Goldman et al., 2009; van </a:t>
            </a:r>
            <a:r>
              <a:rPr lang="en-US" i="1" dirty="0" err="1"/>
              <a:t>Haren</a:t>
            </a:r>
            <a:r>
              <a:rPr lang="en-US" i="1" dirty="0"/>
              <a:t> et al., 2016)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567" y="1636642"/>
            <a:ext cx="5306517" cy="3032294"/>
          </a:xfrm>
          <a:prstGeom prst="rect">
            <a:avLst/>
          </a:prstGeom>
        </p:spPr>
      </p:pic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40" y="232348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27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5425788" cy="1600200"/>
          </a:xfrm>
        </p:spPr>
        <p:txBody>
          <a:bodyPr/>
          <a:lstStyle/>
          <a:p>
            <a:r>
              <a:rPr lang="en-US" dirty="0"/>
              <a:t>What prenatal events </a:t>
            </a:r>
            <a:br>
              <a:rPr lang="en-US" dirty="0"/>
            </a:br>
            <a:r>
              <a:rPr lang="en-US" dirty="0"/>
              <a:t>are associated with </a:t>
            </a:r>
            <a:br>
              <a:rPr lang="en-US" dirty="0"/>
            </a:br>
            <a:r>
              <a:rPr lang="en-US" b="1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13811"/>
            <a:ext cx="5425788" cy="446358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Some scientists believe mishaps during prenatal development or delivery causes brain abnormalities in people with schizophrenia.</a:t>
            </a:r>
          </a:p>
          <a:p>
            <a:r>
              <a:rPr lang="en-US" sz="2000" i="1" dirty="0"/>
              <a:t> </a:t>
            </a:r>
            <a:r>
              <a:rPr lang="en-US" sz="2400" i="1" dirty="0"/>
              <a:t>(</a:t>
            </a:r>
            <a:r>
              <a:rPr lang="en-US" sz="2400" i="1" dirty="0" err="1"/>
              <a:t>Fatemi</a:t>
            </a:r>
            <a:r>
              <a:rPr lang="en-US" sz="2400" i="1" dirty="0"/>
              <a:t> &amp; Folsom, 2009; Walker et al., 2010)</a:t>
            </a:r>
          </a:p>
          <a:p>
            <a:endParaRPr lang="en-US" dirty="0"/>
          </a:p>
          <a:p>
            <a:r>
              <a:rPr lang="en-US" sz="2400" dirty="0"/>
              <a:t>Risk factors include low birth weight, maternal diabetes, older paternal age, and oxygen deprivation during delivery.</a:t>
            </a:r>
          </a:p>
          <a:p>
            <a:r>
              <a:rPr lang="en-US" sz="2400" dirty="0"/>
              <a:t> </a:t>
            </a:r>
            <a:r>
              <a:rPr lang="en-US" sz="2400" i="1" dirty="0"/>
              <a:t>(King et al., 2010)</a:t>
            </a:r>
          </a:p>
        </p:txBody>
      </p:sp>
      <p:pic>
        <p:nvPicPr>
          <p:cNvPr id="2050" name="Picture 2" descr="C:\Users\akherzig\AppData\Local\Temp\SNAGHTML3aed64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46" y="457200"/>
            <a:ext cx="2384109" cy="622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9" y="48319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4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4511388" cy="1600200"/>
          </a:xfrm>
        </p:spPr>
        <p:txBody>
          <a:bodyPr>
            <a:normAutofit/>
          </a:bodyPr>
          <a:lstStyle/>
          <a:p>
            <a:r>
              <a:rPr lang="en-US" dirty="0"/>
              <a:t>How are prenatal viral infections associated with </a:t>
            </a:r>
            <a:r>
              <a:rPr lang="en-US" b="1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425699"/>
            <a:ext cx="4511388" cy="4065041"/>
          </a:xfrm>
        </p:spPr>
        <p:txBody>
          <a:bodyPr/>
          <a:lstStyle/>
          <a:p>
            <a:r>
              <a:rPr lang="en-US" dirty="0"/>
              <a:t>Fetal-virus infections may increase the odds that a</a:t>
            </a:r>
          </a:p>
          <a:p>
            <a:r>
              <a:rPr lang="en-US" dirty="0"/>
              <a:t>child will develop </a:t>
            </a:r>
            <a:r>
              <a:rPr lang="en-US" b="1" i="1" dirty="0"/>
              <a:t>schizophrenia</a:t>
            </a:r>
            <a:r>
              <a:rPr lang="en-US" dirty="0"/>
              <a:t>. </a:t>
            </a:r>
          </a:p>
          <a:p>
            <a:r>
              <a:rPr lang="en-US" dirty="0"/>
              <a:t>However, many women get the flu during their second trimester of pregnancy, and only 2% of them bear children who develop </a:t>
            </a:r>
            <a:r>
              <a:rPr lang="en-US" b="1" i="1" dirty="0"/>
              <a:t>schizophrenia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6422" y="2579770"/>
            <a:ext cx="3221165" cy="32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278499"/>
            <a:ext cx="8101584" cy="1325563"/>
          </a:xfrm>
        </p:spPr>
        <p:txBody>
          <a:bodyPr/>
          <a:lstStyle/>
          <a:p>
            <a:r>
              <a:rPr lang="en-US" dirty="0"/>
              <a:t>Consider this quote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796749"/>
            <a:ext cx="8101584" cy="4671428"/>
          </a:xfrm>
        </p:spPr>
        <p:txBody>
          <a:bodyPr/>
          <a:lstStyle/>
          <a:p>
            <a:r>
              <a:rPr lang="en-US" i="1" dirty="0"/>
              <a:t>“ Now consider this: The regulator that funnels </a:t>
            </a:r>
          </a:p>
          <a:p>
            <a:r>
              <a:rPr lang="en-US" i="1" dirty="0"/>
              <a:t>certain information to you and filters out </a:t>
            </a:r>
          </a:p>
          <a:p>
            <a:r>
              <a:rPr lang="en-US" i="1" dirty="0"/>
              <a:t>other information suddenly shuts off.  </a:t>
            </a:r>
          </a:p>
          <a:p>
            <a:r>
              <a:rPr lang="en-US" i="1" dirty="0"/>
              <a:t>Immediately, every sight, every sound, every </a:t>
            </a:r>
          </a:p>
          <a:p>
            <a:r>
              <a:rPr lang="en-US" i="1" dirty="0"/>
              <a:t>smell coming at you carries equal weight;</a:t>
            </a:r>
          </a:p>
          <a:p>
            <a:r>
              <a:rPr lang="en-US" i="1" dirty="0"/>
              <a:t>every thought, feeling, memory,</a:t>
            </a:r>
          </a:p>
          <a:p>
            <a:r>
              <a:rPr lang="en-US" i="1" dirty="0"/>
              <a:t>and idea presents itself to you with</a:t>
            </a:r>
          </a:p>
          <a:p>
            <a:r>
              <a:rPr lang="en-US" i="1" dirty="0"/>
              <a:t>an equally strong and demanding intensity.”</a:t>
            </a:r>
          </a:p>
          <a:p>
            <a:r>
              <a:rPr lang="en-US" sz="2400" dirty="0"/>
              <a:t>~</a:t>
            </a:r>
            <a:r>
              <a:rPr lang="en-US" sz="2400" dirty="0" err="1"/>
              <a:t>Elyn</a:t>
            </a:r>
            <a:r>
              <a:rPr lang="en-US" sz="2400" dirty="0"/>
              <a:t> R. Saks, The Center Cannot</a:t>
            </a:r>
          </a:p>
          <a:p>
            <a:r>
              <a:rPr lang="en-US" sz="2400" dirty="0"/>
              <a:t>Hold, 2007</a:t>
            </a:r>
          </a:p>
        </p:txBody>
      </p:sp>
    </p:spTree>
    <p:extLst>
      <p:ext uri="{BB962C8B-B14F-4D97-AF65-F5344CB8AC3E}">
        <p14:creationId xmlns:p14="http://schemas.microsoft.com/office/powerpoint/2010/main" val="2171375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3447087" cy="1600200"/>
          </a:xfrm>
        </p:spPr>
        <p:txBody>
          <a:bodyPr/>
          <a:lstStyle/>
          <a:p>
            <a:r>
              <a:rPr lang="en-US" dirty="0"/>
              <a:t>Is there a genetic component to </a:t>
            </a:r>
            <a:r>
              <a:rPr lang="en-US" b="1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425700"/>
            <a:ext cx="3447087" cy="3795218"/>
          </a:xfrm>
        </p:spPr>
        <p:txBody>
          <a:bodyPr/>
          <a:lstStyle/>
          <a:p>
            <a:r>
              <a:rPr lang="en-US" dirty="0"/>
              <a:t>The 1-in-100 odds of any person’s being diagnosed with </a:t>
            </a:r>
            <a:r>
              <a:rPr lang="en-US" b="1" i="1" dirty="0"/>
              <a:t>schizophrenia </a:t>
            </a:r>
            <a:r>
              <a:rPr lang="en-US" dirty="0"/>
              <a:t>become about 1 in 10 among those who have a sibling or parent with the</a:t>
            </a:r>
          </a:p>
          <a:p>
            <a:r>
              <a:rPr lang="en-US" dirty="0"/>
              <a:t>disorder.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7823" y="2252035"/>
            <a:ext cx="3839895" cy="39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99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9" y="127416"/>
            <a:ext cx="8101584" cy="1325563"/>
          </a:xfrm>
        </p:spPr>
        <p:txBody>
          <a:bodyPr/>
          <a:lstStyle/>
          <a:p>
            <a:r>
              <a:rPr lang="en-US" dirty="0"/>
              <a:t>What is the risk of developing </a:t>
            </a:r>
            <a:br>
              <a:rPr lang="en-US" dirty="0"/>
            </a:br>
            <a:r>
              <a:rPr lang="en-US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76109" y="4394395"/>
            <a:ext cx="8101013" cy="2336189"/>
          </a:xfrm>
        </p:spPr>
        <p:txBody>
          <a:bodyPr>
            <a:normAutofit/>
          </a:bodyPr>
          <a:lstStyle/>
          <a:p>
            <a:r>
              <a:rPr lang="en-US" dirty="0"/>
              <a:t>The lifetime risk of developing </a:t>
            </a:r>
            <a:r>
              <a:rPr lang="en-US" b="1" i="1" dirty="0"/>
              <a:t>schizophrenia</a:t>
            </a:r>
            <a:r>
              <a:rPr lang="en-US" dirty="0"/>
              <a:t> varies </a:t>
            </a:r>
          </a:p>
          <a:p>
            <a:r>
              <a:rPr lang="en-US" dirty="0"/>
              <a:t>with one’s genetic relatedness to someone </a:t>
            </a:r>
          </a:p>
          <a:p>
            <a:r>
              <a:rPr lang="en-US" dirty="0"/>
              <a:t>having this disorder. </a:t>
            </a:r>
          </a:p>
          <a:p>
            <a:r>
              <a:rPr lang="en-US" dirty="0"/>
              <a:t>Across countries, barely more than 1 in 10 fraternal twins, but some 5 in 10 identical twins, share a </a:t>
            </a:r>
            <a:r>
              <a:rPr lang="en-US" b="1" i="1" dirty="0"/>
              <a:t>schizophrenia</a:t>
            </a:r>
            <a:r>
              <a:rPr lang="en-US" dirty="0"/>
              <a:t> diagnosis. </a:t>
            </a:r>
            <a:r>
              <a:rPr lang="en-US" i="1" dirty="0"/>
              <a:t>(Data from Gottesman, 2001.)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73512" y="1650452"/>
            <a:ext cx="5106778" cy="2546470"/>
          </a:xfrm>
          <a:prstGeom prst="rect">
            <a:avLst/>
          </a:prstGeom>
        </p:spPr>
      </p:pic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19" y="283113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39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genes matter, but what about the </a:t>
            </a:r>
            <a:br>
              <a:rPr lang="en-US" dirty="0"/>
            </a:br>
            <a:r>
              <a:rPr lang="en-US" dirty="0"/>
              <a:t>prenatal environment?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49" y="1821046"/>
            <a:ext cx="8101013" cy="3035300"/>
          </a:xfrm>
        </p:spPr>
        <p:txBody>
          <a:bodyPr/>
          <a:lstStyle/>
          <a:p>
            <a:r>
              <a:rPr lang="en-US" dirty="0"/>
              <a:t>About two-thirds of identical twins also share a placenta and the blood it supplies; the</a:t>
            </a:r>
          </a:p>
          <a:p>
            <a:r>
              <a:rPr lang="en-US" dirty="0"/>
              <a:t>other third have separate placentas. </a:t>
            </a:r>
          </a:p>
          <a:p>
            <a:endParaRPr lang="en-US" dirty="0"/>
          </a:p>
          <a:p>
            <a:r>
              <a:rPr lang="en-US" dirty="0"/>
              <a:t>If the co-twin of an identical twin with schizophrenia shared the placenta, the chances of developing the disorder are 6 in 10.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8650" y="5062889"/>
            <a:ext cx="8101013" cy="1622724"/>
          </a:xfrm>
        </p:spPr>
        <p:txBody>
          <a:bodyPr/>
          <a:lstStyle/>
          <a:p>
            <a:r>
              <a:rPr lang="en-US" dirty="0"/>
              <a:t>If the identical twins had separate placentas, the co-twin’s chances of developing schizophrenia drop to 1 in 10.</a:t>
            </a:r>
          </a:p>
          <a:p>
            <a:r>
              <a:rPr lang="en-US" dirty="0"/>
              <a:t> </a:t>
            </a:r>
            <a:r>
              <a:rPr lang="en-US" i="1" dirty="0"/>
              <a:t>(Davis et al., 1995; Davis &amp; Phelps, 1995; Phelps et al., 1997)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62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4031703" cy="1600200"/>
          </a:xfrm>
        </p:spPr>
        <p:txBody>
          <a:bodyPr/>
          <a:lstStyle/>
          <a:p>
            <a:r>
              <a:rPr lang="en-US" dirty="0"/>
              <a:t>genes + viruses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425699"/>
            <a:ext cx="4031703" cy="36453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Twins who share a placenta are more likely to share the same prenatal viruses. </a:t>
            </a:r>
          </a:p>
          <a:p>
            <a:endParaRPr lang="en-US" dirty="0"/>
          </a:p>
          <a:p>
            <a:r>
              <a:rPr lang="en-US" dirty="0"/>
              <a:t>So, perhaps shared</a:t>
            </a:r>
          </a:p>
          <a:p>
            <a:r>
              <a:rPr lang="en-US" dirty="0"/>
              <a:t>germs as well as shared genes produce identical twin similarities.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2838" y="2462332"/>
            <a:ext cx="3412171" cy="36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3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217358"/>
            <a:ext cx="8101584" cy="1325563"/>
          </a:xfrm>
        </p:spPr>
        <p:txBody>
          <a:bodyPr/>
          <a:lstStyle/>
          <a:p>
            <a:r>
              <a:rPr lang="en-US" dirty="0"/>
              <a:t>What brain changes are evident in the identical twin with </a:t>
            </a:r>
            <a:r>
              <a:rPr lang="en-US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21779" y="4676930"/>
            <a:ext cx="8101013" cy="1963711"/>
          </a:xfrm>
        </p:spPr>
        <p:txBody>
          <a:bodyPr/>
          <a:lstStyle/>
          <a:p>
            <a:r>
              <a:rPr lang="en-US" dirty="0"/>
              <a:t>When twins differ, only the one afflicted with </a:t>
            </a:r>
            <a:r>
              <a:rPr lang="en-US" b="1" i="1" dirty="0"/>
              <a:t>schizophrenia </a:t>
            </a:r>
            <a:r>
              <a:rPr lang="en-US" dirty="0"/>
              <a:t>typically has enlarged, fluid-filled cranial cavities (right). </a:t>
            </a:r>
            <a:r>
              <a:rPr lang="en-US" i="1" dirty="0"/>
              <a:t>(</a:t>
            </a:r>
            <a:r>
              <a:rPr lang="en-US" i="1" dirty="0" err="1"/>
              <a:t>Suddath</a:t>
            </a:r>
            <a:r>
              <a:rPr lang="en-US" i="1" dirty="0"/>
              <a:t> et al., 1990)</a:t>
            </a:r>
          </a:p>
          <a:p>
            <a:r>
              <a:rPr lang="en-US" dirty="0"/>
              <a:t>The difference between the twins implies some</a:t>
            </a:r>
          </a:p>
          <a:p>
            <a:r>
              <a:rPr lang="en-US" dirty="0" err="1"/>
              <a:t>nongenetic</a:t>
            </a:r>
            <a:r>
              <a:rPr lang="en-US" dirty="0"/>
              <a:t> factor, such as a virus, is also at work.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33535" y="1735697"/>
            <a:ext cx="4676930" cy="27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81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adoption studies inform the 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1955799"/>
            <a:ext cx="8101013" cy="3203341"/>
          </a:xfrm>
        </p:spPr>
        <p:txBody>
          <a:bodyPr/>
          <a:lstStyle/>
          <a:p>
            <a:r>
              <a:rPr lang="en-US" dirty="0"/>
              <a:t>Adoption studies help untangle genetic (nature) and environmental (nurture) influences. </a:t>
            </a:r>
          </a:p>
          <a:p>
            <a:r>
              <a:rPr lang="en-US" dirty="0"/>
              <a:t>Children adopted by someone who develops schizophrenia do not “catch” the disorder. </a:t>
            </a:r>
          </a:p>
          <a:p>
            <a:r>
              <a:rPr lang="en-US" dirty="0"/>
              <a:t>Rather, adopted children have an elevated risk if a </a:t>
            </a:r>
            <a:r>
              <a:rPr lang="en-US" i="1" dirty="0"/>
              <a:t>biological </a:t>
            </a:r>
            <a:r>
              <a:rPr lang="en-US" dirty="0"/>
              <a:t>parent is diagnosed with schizophrenia.</a:t>
            </a:r>
          </a:p>
          <a:p>
            <a:r>
              <a:rPr lang="en-US" sz="2400" i="1" dirty="0"/>
              <a:t>(Gottesman, 1991)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8650" y="5396431"/>
            <a:ext cx="8101013" cy="825500"/>
          </a:xfrm>
        </p:spPr>
        <p:txBody>
          <a:bodyPr/>
          <a:lstStyle/>
          <a:p>
            <a:r>
              <a:rPr lang="en-US" dirty="0"/>
              <a:t>Genes matter.</a:t>
            </a:r>
          </a:p>
        </p:txBody>
      </p:sp>
    </p:spTree>
    <p:extLst>
      <p:ext uri="{BB962C8B-B14F-4D97-AF65-F5344CB8AC3E}">
        <p14:creationId xmlns:p14="http://schemas.microsoft.com/office/powerpoint/2010/main" val="3826340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 matter, but environment does as well.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1965425"/>
            <a:ext cx="8101013" cy="2106534"/>
          </a:xfrm>
        </p:spPr>
        <p:txBody>
          <a:bodyPr/>
          <a:lstStyle/>
          <a:p>
            <a:r>
              <a:rPr lang="en-US" dirty="0"/>
              <a:t>Schizophrenia is a group of disorders influenced by many genes, each with very small effects.</a:t>
            </a:r>
          </a:p>
          <a:p>
            <a:r>
              <a:rPr lang="en-US" sz="2400" i="1" dirty="0"/>
              <a:t> (</a:t>
            </a:r>
            <a:r>
              <a:rPr lang="en-US" sz="2400" i="1" dirty="0" err="1"/>
              <a:t>Arnedo</a:t>
            </a:r>
            <a:r>
              <a:rPr lang="en-US" sz="2400" i="1" dirty="0"/>
              <a:t> et al., 2015; Darby et al., 2016; International Schizophrenia Consortium, 2009)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8650" y="4631961"/>
            <a:ext cx="8101013" cy="824459"/>
          </a:xfrm>
        </p:spPr>
        <p:txBody>
          <a:bodyPr/>
          <a:lstStyle/>
          <a:p>
            <a:r>
              <a:rPr lang="en-US" dirty="0"/>
              <a:t>And, as so often seen, nature and nurture interact.</a:t>
            </a:r>
          </a:p>
        </p:txBody>
      </p:sp>
    </p:spTree>
    <p:extLst>
      <p:ext uri="{BB962C8B-B14F-4D97-AF65-F5344CB8AC3E}">
        <p14:creationId xmlns:p14="http://schemas.microsoft.com/office/powerpoint/2010/main" val="1871729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relationship between smoking and schizophrenia?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3729"/>
            <a:ext cx="8101584" cy="3747633"/>
          </a:xfrm>
        </p:spPr>
        <p:txBody>
          <a:bodyPr/>
          <a:lstStyle/>
          <a:p>
            <a:r>
              <a:rPr lang="en-US" dirty="0"/>
              <a:t>Most people with schizophrenia smoke. </a:t>
            </a:r>
          </a:p>
          <a:p>
            <a:endParaRPr lang="en-US" dirty="0"/>
          </a:p>
          <a:p>
            <a:r>
              <a:rPr lang="en-US" dirty="0"/>
              <a:t>Smoking increases vulnerability to schizophrenia</a:t>
            </a:r>
          </a:p>
          <a:p>
            <a:r>
              <a:rPr lang="en-US" dirty="0"/>
              <a:t>and contributes to people with schizophrenia </a:t>
            </a:r>
          </a:p>
          <a:p>
            <a:r>
              <a:rPr lang="en-US" dirty="0"/>
              <a:t>having a 14.5-year shorter-than-average life expectancy</a:t>
            </a:r>
          </a:p>
          <a:p>
            <a:r>
              <a:rPr lang="da-DK" sz="2400" i="1" dirty="0"/>
              <a:t>(Gurillo et al., 2015; Hjorthøj et al., 2017; Olfson et al., 2015)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13024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5785552" cy="1600200"/>
          </a:xfrm>
        </p:spPr>
        <p:txBody>
          <a:bodyPr/>
          <a:lstStyle/>
          <a:p>
            <a:r>
              <a:rPr lang="en-US" dirty="0"/>
              <a:t>How do epigenetic factors impact the development of </a:t>
            </a:r>
            <a:r>
              <a:rPr lang="en-US" b="1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425700"/>
            <a:ext cx="5785552" cy="4139992"/>
          </a:xfrm>
        </p:spPr>
        <p:txBody>
          <a:bodyPr>
            <a:normAutofit/>
          </a:bodyPr>
          <a:lstStyle/>
          <a:p>
            <a:r>
              <a:rPr lang="en-US" sz="2400" dirty="0"/>
              <a:t>Recall that </a:t>
            </a:r>
            <a:r>
              <a:rPr lang="en-US" sz="2400" i="1" dirty="0"/>
              <a:t>epigenetic </a:t>
            </a:r>
            <a:r>
              <a:rPr lang="en-US" sz="2400" dirty="0"/>
              <a:t>factors influence whether genes will be expressed. </a:t>
            </a:r>
          </a:p>
          <a:p>
            <a:endParaRPr lang="en-US" sz="2400" dirty="0"/>
          </a:p>
          <a:p>
            <a:r>
              <a:rPr lang="en-US" sz="2400" dirty="0"/>
              <a:t>Environmental factors such as viral infections, nutritional deprivation, and maternal stress can “turn on” the genes that put some at higher risk for </a:t>
            </a:r>
            <a:r>
              <a:rPr lang="en-US" sz="2400" b="1" i="1" dirty="0"/>
              <a:t>schizophrenia. </a:t>
            </a:r>
          </a:p>
          <a:p>
            <a:endParaRPr lang="en-US" sz="2400" dirty="0"/>
          </a:p>
          <a:p>
            <a:r>
              <a:rPr lang="en-US" sz="2400" dirty="0"/>
              <a:t>Heredity (nature) and life experiences (nurture) work together.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4055" y="989299"/>
            <a:ext cx="2080143" cy="553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1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7397"/>
            <a:ext cx="8101584" cy="1325563"/>
          </a:xfrm>
        </p:spPr>
        <p:txBody>
          <a:bodyPr/>
          <a:lstStyle/>
          <a:p>
            <a:r>
              <a:rPr lang="en-US" dirty="0"/>
              <a:t>What are early warning signs of </a:t>
            </a:r>
            <a:r>
              <a:rPr lang="en-US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680659"/>
            <a:ext cx="8101584" cy="4874978"/>
          </a:xfrm>
        </p:spPr>
        <p:txBody>
          <a:bodyPr/>
          <a:lstStyle/>
          <a:p>
            <a:r>
              <a:rPr lang="en-US" dirty="0"/>
              <a:t>Hoping to identify environmental triggers of </a:t>
            </a:r>
            <a:r>
              <a:rPr lang="en-US" b="1" i="1" dirty="0"/>
              <a:t>schizophrenia</a:t>
            </a:r>
            <a:r>
              <a:rPr lang="en-US" dirty="0"/>
              <a:t>, researchers have compared</a:t>
            </a:r>
          </a:p>
          <a:p>
            <a:r>
              <a:rPr lang="en-US" dirty="0"/>
              <a:t>the experiences of high-risk children (for example, those with relatives with </a:t>
            </a:r>
            <a:r>
              <a:rPr lang="en-US" b="1" i="1" dirty="0"/>
              <a:t>schizophrenia</a:t>
            </a:r>
            <a:r>
              <a:rPr lang="en-US" dirty="0"/>
              <a:t>) and</a:t>
            </a:r>
          </a:p>
          <a:p>
            <a:r>
              <a:rPr lang="en-US" dirty="0"/>
              <a:t>low-risk children. </a:t>
            </a:r>
          </a:p>
          <a:p>
            <a:endParaRPr lang="en-US" dirty="0"/>
          </a:p>
          <a:p>
            <a:r>
              <a:rPr lang="en-US" dirty="0"/>
              <a:t>In one 2.5-year study that followed 163 teens and early-twenties adults who had two relatives with </a:t>
            </a:r>
            <a:r>
              <a:rPr lang="en-US" b="1" i="1" dirty="0"/>
              <a:t>schizophrenia</a:t>
            </a:r>
            <a:r>
              <a:rPr lang="en-US" dirty="0"/>
              <a:t>, the 20% of participants who developed </a:t>
            </a:r>
            <a:r>
              <a:rPr lang="en-US" b="1" i="1" dirty="0"/>
              <a:t>schizophrenia</a:t>
            </a:r>
            <a:r>
              <a:rPr lang="en-US" dirty="0"/>
              <a:t> showed social withdrawal or other abnormal behavior before the onset of the disorder. </a:t>
            </a:r>
            <a:r>
              <a:rPr lang="en-US" sz="2400" i="1" dirty="0"/>
              <a:t>(Johnstone et al., 2005)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02363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5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/>
              <a:t>schizophrenia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6"/>
            <a:ext cx="8101584" cy="1742034"/>
          </a:xfrm>
        </p:spPr>
        <p:txBody>
          <a:bodyPr/>
          <a:lstStyle/>
          <a:p>
            <a:r>
              <a:rPr lang="en-US" dirty="0"/>
              <a:t>a disorder characterized by delusions,</a:t>
            </a:r>
          </a:p>
          <a:p>
            <a:r>
              <a:rPr lang="en-US" dirty="0"/>
              <a:t>hallucinations, disorganized speech, and/or diminished, inappropriate emotional expression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771655"/>
            <a:ext cx="8101012" cy="2913958"/>
          </a:xfrm>
        </p:spPr>
        <p:txBody>
          <a:bodyPr/>
          <a:lstStyle/>
          <a:p>
            <a:r>
              <a:rPr lang="en-US" dirty="0"/>
              <a:t>During their most severe periods, people with </a:t>
            </a:r>
            <a:r>
              <a:rPr lang="en-US" b="1" i="1" dirty="0"/>
              <a:t>schizophrenia</a:t>
            </a:r>
            <a:r>
              <a:rPr lang="en-US" b="1" dirty="0"/>
              <a:t> </a:t>
            </a:r>
            <a:r>
              <a:rPr lang="en-US" dirty="0"/>
              <a:t>live in a private inner world, preoccupied with the strange ideas and images that haunt them. </a:t>
            </a:r>
          </a:p>
          <a:p>
            <a:r>
              <a:rPr lang="en-US" dirty="0"/>
              <a:t>The word itself means “split” (</a:t>
            </a:r>
            <a:r>
              <a:rPr lang="en-US" i="1" dirty="0" err="1"/>
              <a:t>schizo</a:t>
            </a:r>
            <a:r>
              <a:rPr lang="en-US" dirty="0"/>
              <a:t>) “mind” (</a:t>
            </a:r>
            <a:r>
              <a:rPr lang="en-US" i="1" dirty="0" err="1"/>
              <a:t>phrenia</a:t>
            </a:r>
            <a:r>
              <a:rPr lang="en-US" i="1" dirty="0"/>
              <a:t>). </a:t>
            </a:r>
          </a:p>
          <a:p>
            <a:r>
              <a:rPr lang="en-US" dirty="0"/>
              <a:t>It refers </a:t>
            </a:r>
            <a:r>
              <a:rPr lang="en-US" i="1" dirty="0"/>
              <a:t>not </a:t>
            </a:r>
            <a:r>
              <a:rPr lang="en-US" dirty="0"/>
              <a:t>to a multiple personality</a:t>
            </a:r>
          </a:p>
          <a:p>
            <a:r>
              <a:rPr lang="en-US" dirty="0"/>
              <a:t>split but rather to the mind’s split from reality.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9" y="36327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307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247339"/>
            <a:ext cx="8101584" cy="1325563"/>
          </a:xfrm>
        </p:spPr>
        <p:txBody>
          <a:bodyPr/>
          <a:lstStyle/>
          <a:p>
            <a:r>
              <a:rPr lang="en-US" dirty="0"/>
              <a:t>What additional warning signs</a:t>
            </a:r>
            <a:br>
              <a:rPr lang="en-US" dirty="0"/>
            </a:br>
            <a:r>
              <a:rPr lang="en-US" dirty="0"/>
              <a:t>may be present?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722474"/>
            <a:ext cx="8101584" cy="4785037"/>
          </a:xfrm>
        </p:spPr>
        <p:txBody>
          <a:bodyPr/>
          <a:lstStyle/>
          <a:p>
            <a:r>
              <a:rPr lang="en-US" dirty="0"/>
              <a:t>Researchers identified other possible early warning signs, including a mother whose schizophrenia was severe and long-lasting; birth complications; separation from parents; short attention span</a:t>
            </a:r>
          </a:p>
          <a:p>
            <a:r>
              <a:rPr lang="en-US" dirty="0"/>
              <a:t>and poor muscle coordination; disruptive or </a:t>
            </a:r>
          </a:p>
          <a:p>
            <a:r>
              <a:rPr lang="en-US" dirty="0"/>
              <a:t>withdrawn behavior; emotional unpredictability;</a:t>
            </a:r>
          </a:p>
          <a:p>
            <a:r>
              <a:rPr lang="en-US" dirty="0"/>
              <a:t>poor peer relations and solo play; and childhood physical, sexual, or emotional abuse. </a:t>
            </a:r>
          </a:p>
          <a:p>
            <a:r>
              <a:rPr lang="en-US" sz="2400" i="1" dirty="0"/>
              <a:t>(Abel et </a:t>
            </a:r>
            <a:r>
              <a:rPr lang="da-DK" sz="2400" i="1" dirty="0"/>
              <a:t>al., 2010; Freedman et al., 1998; Schiffman et al., 2001; Susser, 1999; Welham et al., 2009)</a:t>
            </a:r>
            <a:endParaRPr lang="en-US" sz="2400" i="1" dirty="0"/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50489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36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14421"/>
            <a:ext cx="8321040" cy="1124712"/>
          </a:xfrm>
        </p:spPr>
        <p:txBody>
          <a:bodyPr/>
          <a:lstStyle/>
          <a:p>
            <a:r>
              <a:rPr lang="en-US" dirty="0"/>
              <a:t>4. What Would You Answer?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745236" y="1725275"/>
            <a:ext cx="7653528" cy="4718304"/>
          </a:xfrm>
        </p:spPr>
        <p:txBody>
          <a:bodyPr/>
          <a:lstStyle/>
          <a:p>
            <a:r>
              <a:rPr lang="en-US" dirty="0"/>
              <a:t>Schizophrenia has been linked to brain and neurotransmitter abnormalities as well as genetics.</a:t>
            </a:r>
          </a:p>
          <a:p>
            <a:endParaRPr lang="en-US" dirty="0"/>
          </a:p>
          <a:p>
            <a:r>
              <a:rPr lang="en-US" dirty="0"/>
              <a:t>Explain research findings related to two features</a:t>
            </a:r>
          </a:p>
          <a:p>
            <a:r>
              <a:rPr lang="en-US" dirty="0"/>
              <a:t>of brain anatomy, one neurotransmitter, and one</a:t>
            </a:r>
          </a:p>
          <a:p>
            <a:r>
              <a:rPr lang="en-US" dirty="0"/>
              <a:t>genetic factor that could cause someone to develop</a:t>
            </a:r>
          </a:p>
          <a:p>
            <a:r>
              <a:rPr lang="en-US" dirty="0"/>
              <a:t>schizophrenia.</a:t>
            </a:r>
          </a:p>
        </p:txBody>
      </p:sp>
    </p:spTree>
    <p:extLst>
      <p:ext uri="{BB962C8B-B14F-4D97-AF65-F5344CB8AC3E}">
        <p14:creationId xmlns:p14="http://schemas.microsoft.com/office/powerpoint/2010/main" val="4227819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1626678-5230-4D8B-B698-36A3B19D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288124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Learning Target 68-1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21208" y="1822450"/>
            <a:ext cx="8101012" cy="1228725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Describe the patterns of perceiving,</a:t>
            </a:r>
          </a:p>
          <a:p>
            <a:pPr marL="0" indent="0">
              <a:buNone/>
            </a:pPr>
            <a:r>
              <a:rPr lang="en-US" dirty="0"/>
              <a:t> thinking, and feeling that </a:t>
            </a:r>
          </a:p>
          <a:p>
            <a:pPr marL="0" indent="0">
              <a:buNone/>
            </a:pPr>
            <a:r>
              <a:rPr lang="en-US" dirty="0"/>
              <a:t>characterize </a:t>
            </a:r>
            <a:r>
              <a:rPr lang="en-US" b="1" i="1" dirty="0"/>
              <a:t>schizophrenia</a:t>
            </a:r>
            <a:r>
              <a:rPr lang="en-US" dirty="0"/>
              <a:t>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3259938"/>
            <a:ext cx="8101584" cy="34007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People with schizophrenia display symptoms that are positive (inappropriate behaviors are present) or negative (appropriate behaviors are absent).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Positive symptoms may include </a:t>
            </a:r>
            <a:r>
              <a:rPr lang="en-US" b="1" i="1" dirty="0"/>
              <a:t>hallucinations</a:t>
            </a:r>
            <a:r>
              <a:rPr lang="en-US" dirty="0"/>
              <a:t>, </a:t>
            </a:r>
            <a:r>
              <a:rPr lang="en-US" b="1" i="1" dirty="0"/>
              <a:t>delusions</a:t>
            </a:r>
            <a:r>
              <a:rPr lang="en-US" dirty="0"/>
              <a:t>, talking in a disorganized way, and inappropriate laughter, tears, or rage.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Negative symptoms may include toneless voices, expressionless faces, or mute and rigid bodies.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21" y="1884384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9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E2FF8A-9B33-461F-9B21-7D7AE225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288900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Learning Target 68-2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21780" y="1825625"/>
            <a:ext cx="8101012" cy="1012825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Contrast </a:t>
            </a:r>
            <a:r>
              <a:rPr lang="en-US" b="1" i="1" dirty="0"/>
              <a:t>chronic schizophrenia </a:t>
            </a:r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b="1" i="1" dirty="0"/>
              <a:t>acute schizophrenia</a:t>
            </a:r>
            <a:r>
              <a:rPr lang="en-US" dirty="0"/>
              <a:t>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3128210"/>
            <a:ext cx="8101584" cy="30583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In </a:t>
            </a:r>
            <a:r>
              <a:rPr lang="en-US" b="1" i="1" dirty="0"/>
              <a:t>chronic </a:t>
            </a:r>
            <a:r>
              <a:rPr lang="en-US" dirty="0"/>
              <a:t>(or process) </a:t>
            </a:r>
            <a:r>
              <a:rPr lang="en-US" b="1" i="1" dirty="0"/>
              <a:t>schizophrenia</a:t>
            </a:r>
            <a:r>
              <a:rPr lang="en-US" dirty="0"/>
              <a:t>, the disorder develops gradually and recovery is doubtful.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In </a:t>
            </a:r>
            <a:r>
              <a:rPr lang="en-US" b="1" i="1" dirty="0"/>
              <a:t>acute </a:t>
            </a:r>
            <a:r>
              <a:rPr lang="en-US" dirty="0"/>
              <a:t>(or reactive) </a:t>
            </a:r>
            <a:r>
              <a:rPr lang="en-US" b="1" i="1" dirty="0"/>
              <a:t>schizophrenia</a:t>
            </a:r>
            <a:r>
              <a:rPr lang="en-US" dirty="0"/>
              <a:t>, the onset is sudden, it develops in reaction to stress, and the prospects for recovery are brighter.</a:t>
            </a:r>
            <a:endParaRPr lang="en-US" sz="2400" dirty="0"/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21" y="1884384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28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EFE1FA-24E3-4FC4-8308-9A614DAB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4" y="157200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Learning Target 68-3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22066" y="1573673"/>
            <a:ext cx="8101012" cy="946150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Discuss the brain abnormalities </a:t>
            </a:r>
          </a:p>
          <a:p>
            <a:pPr marL="0" indent="0">
              <a:buNone/>
            </a:pPr>
            <a:r>
              <a:rPr lang="en-US" dirty="0"/>
              <a:t>associated with </a:t>
            </a:r>
            <a:r>
              <a:rPr lang="en-US" b="1" i="1" dirty="0"/>
              <a:t>schizophrenia</a:t>
            </a:r>
            <a:r>
              <a:rPr lang="en-US" dirty="0"/>
              <a:t>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94" y="2685448"/>
            <a:ext cx="8101584" cy="394635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People with </a:t>
            </a:r>
            <a:r>
              <a:rPr lang="en-US" b="1" i="1" dirty="0"/>
              <a:t>schizophrenia</a:t>
            </a:r>
            <a:r>
              <a:rPr lang="en-US" dirty="0"/>
              <a:t> have increased dopamine receptors, which may intensify brain signals, creating positive symptoms such as </a:t>
            </a:r>
            <a:r>
              <a:rPr lang="en-US" b="1" i="1" dirty="0"/>
              <a:t>hallucinations</a:t>
            </a:r>
            <a:r>
              <a:rPr lang="en-US" dirty="0"/>
              <a:t> and paranoia.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Brain abnormalities associated with </a:t>
            </a:r>
            <a:r>
              <a:rPr lang="en-US" b="1" i="1" dirty="0"/>
              <a:t>schizophrenia</a:t>
            </a:r>
            <a:r>
              <a:rPr lang="en-US" dirty="0"/>
              <a:t> include enlarged, fluid-filled areas and corresponding shrinkage and thinning of cerebral tissue.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Brain scans reveal abnormal activity in the frontal lobes, thalamus, and amygdala, as well as a loss of neural connections across the brain network.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97" y="1661385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9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BEEFAB-E82D-4534-BF65-3F65AE95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278498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Learning Target 68-4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21780" y="1753386"/>
            <a:ext cx="8101012" cy="1277937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Discuss the prenatal events </a:t>
            </a:r>
          </a:p>
          <a:p>
            <a:pPr marL="0" indent="0">
              <a:buNone/>
            </a:pPr>
            <a:r>
              <a:rPr lang="en-US" dirty="0"/>
              <a:t>associated with increased risk </a:t>
            </a:r>
          </a:p>
          <a:p>
            <a:pPr marL="0" indent="0">
              <a:buNone/>
            </a:pPr>
            <a:r>
              <a:rPr lang="en-US" dirty="0"/>
              <a:t>of developing </a:t>
            </a:r>
            <a:r>
              <a:rPr lang="en-US" b="1" i="1" dirty="0"/>
              <a:t>schizophrenia</a:t>
            </a:r>
            <a:r>
              <a:rPr lang="en-US" dirty="0"/>
              <a:t>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3291839"/>
            <a:ext cx="8101584" cy="29139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Possible contributing factors include maternal diabetes, older paternal age, viral infections, or famine conditions during the mother’s pregnancy, and low weight or oxygen deprivation at birth.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98" y="1864577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816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C71283-CEF6-4D31-AF8F-19CAD01B0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209525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Learning Target 68-5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21780" y="1682738"/>
            <a:ext cx="8101012" cy="1092200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Discuss how genes influence </a:t>
            </a:r>
          </a:p>
          <a:p>
            <a:pPr marL="0" indent="0">
              <a:buNone/>
            </a:pPr>
            <a:r>
              <a:rPr lang="en-US" b="1" i="1" dirty="0"/>
              <a:t>schizophrenia</a:t>
            </a:r>
            <a:r>
              <a:rPr lang="en-US" dirty="0"/>
              <a:t>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3023703"/>
            <a:ext cx="8101584" cy="32591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Twin and adoption studies indicate that the predisposition to </a:t>
            </a:r>
            <a:r>
              <a:rPr lang="en-US" b="1" i="1" dirty="0"/>
              <a:t>schizophrenia</a:t>
            </a:r>
            <a:r>
              <a:rPr lang="en-US" dirty="0"/>
              <a:t> is inherited.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b="1" i="1" dirty="0"/>
              <a:t>Schizophrenia</a:t>
            </a:r>
            <a:r>
              <a:rPr lang="en-US" dirty="0"/>
              <a:t> is influenced by many genes, each with very small effects. Environmental factors—including those present in the prenatal environment—may influence gene expression to enable this disorder.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9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5C1FA1-A9C8-43ED-AB98-29651F54E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216569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Learning Target 68-5 Review cont.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21780" y="1632463"/>
            <a:ext cx="8101012" cy="1271587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Identify the factors that may be early </a:t>
            </a:r>
          </a:p>
          <a:p>
            <a:pPr marL="0" indent="0">
              <a:buNone/>
            </a:pPr>
            <a:r>
              <a:rPr lang="en-US" dirty="0"/>
              <a:t>warning signs of </a:t>
            </a:r>
            <a:r>
              <a:rPr lang="en-US" b="1" i="1" dirty="0"/>
              <a:t>schizophrenia</a:t>
            </a:r>
            <a:r>
              <a:rPr lang="en-US" dirty="0"/>
              <a:t> in children.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3080084"/>
            <a:ext cx="8101584" cy="3561347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While no environmental causes invariably produce </a:t>
            </a:r>
            <a:r>
              <a:rPr lang="en-US" b="1" i="1" dirty="0"/>
              <a:t>schizophrenia</a:t>
            </a:r>
            <a:r>
              <a:rPr lang="en-US" dirty="0"/>
              <a:t>, possible early warning signs of later development of </a:t>
            </a:r>
            <a:r>
              <a:rPr lang="en-US" b="1" i="1" dirty="0"/>
              <a:t>schizophrenia</a:t>
            </a:r>
            <a:r>
              <a:rPr lang="en-US" dirty="0"/>
              <a:t> include: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biological factors (a mother with severe and long-lasting </a:t>
            </a:r>
            <a:r>
              <a:rPr lang="en-US" b="1" i="1" dirty="0"/>
              <a:t>schizophrenia</a:t>
            </a:r>
            <a:r>
              <a:rPr lang="en-US" dirty="0"/>
              <a:t>, birth complications, short attention span, and poor muscle coordination) and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psychological factors (disruptive or withdrawn behavior, emotional unpredictability, poor peer relations and solo play, separation from parents, and childhood abuse).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2" y="1707727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1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positive and negative symptoms of schizophrenia?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 symptoms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Those with </a:t>
            </a:r>
            <a:r>
              <a:rPr lang="en-US" i="1" dirty="0"/>
              <a:t>positive </a:t>
            </a:r>
            <a:r>
              <a:rPr lang="en-US" dirty="0"/>
              <a:t>symptoms may experience hallucinations, talk in disorganized</a:t>
            </a:r>
          </a:p>
          <a:p>
            <a:r>
              <a:rPr lang="en-US" dirty="0"/>
              <a:t>and deluded ways, and exhibit inappropriate laughter, tears, or rage.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negative symptoms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Those with </a:t>
            </a:r>
            <a:r>
              <a:rPr lang="en-US" i="1" dirty="0"/>
              <a:t>negative</a:t>
            </a:r>
          </a:p>
          <a:p>
            <a:r>
              <a:rPr lang="en-US" dirty="0"/>
              <a:t>symptoms may exhibit an absence of emotion in their voices, expressionless faces, or unmoving—mute and rigid—bodies.</a:t>
            </a:r>
          </a:p>
        </p:txBody>
      </p:sp>
      <p:pic>
        <p:nvPicPr>
          <p:cNvPr id="7" name="Picture 6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9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AP</a:t>
            </a:r>
            <a:r>
              <a:rPr lang="en-US" baseline="30000" dirty="0">
                <a:solidFill>
                  <a:schemeClr val="bg1"/>
                </a:solidFill>
              </a:rPr>
              <a:t>®</a:t>
            </a:r>
            <a:r>
              <a:rPr lang="en-US" dirty="0">
                <a:solidFill>
                  <a:schemeClr val="bg1"/>
                </a:solidFill>
              </a:rPr>
              <a:t> Exam Tip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7038"/>
            <a:ext cx="8101584" cy="4848536"/>
          </a:xfrm>
          <a:solidFill>
            <a:srgbClr val="E7D9B1"/>
          </a:solidFill>
          <a:ln w="76200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When psychologists refer to “positive” and “negative”</a:t>
            </a:r>
          </a:p>
          <a:p>
            <a:r>
              <a:rPr lang="en-US" sz="2400" dirty="0"/>
              <a:t>schizophrenia symptoms, the terms</a:t>
            </a:r>
          </a:p>
          <a:p>
            <a:r>
              <a:rPr lang="en-US" sz="2400" i="1" dirty="0"/>
              <a:t>positive </a:t>
            </a:r>
            <a:r>
              <a:rPr lang="en-US" sz="2400" dirty="0"/>
              <a:t>and </a:t>
            </a:r>
            <a:r>
              <a:rPr lang="en-US" sz="2400" i="1" dirty="0"/>
              <a:t>negative </a:t>
            </a:r>
            <a:r>
              <a:rPr lang="en-US" sz="2400" dirty="0"/>
              <a:t>don’t mean “good” and “bad.” </a:t>
            </a:r>
          </a:p>
          <a:p>
            <a:endParaRPr lang="en-US" sz="2400" dirty="0"/>
          </a:p>
          <a:p>
            <a:r>
              <a:rPr lang="en-US" sz="2400" dirty="0"/>
              <a:t>Symptoms are positive and negative in a mathematical sense (adding or subtracting behaviors).</a:t>
            </a:r>
          </a:p>
          <a:p>
            <a:endParaRPr lang="en-US" sz="2400" dirty="0"/>
          </a:p>
          <a:p>
            <a:r>
              <a:rPr lang="en-US" sz="2400" dirty="0"/>
              <a:t>In the case of schizophrenia, </a:t>
            </a:r>
          </a:p>
          <a:p>
            <a:r>
              <a:rPr lang="en-US" sz="2400" dirty="0"/>
              <a:t>positive symptoms are </a:t>
            </a:r>
            <a:r>
              <a:rPr lang="en-US" sz="2400" i="1" dirty="0"/>
              <a:t>inappropriate</a:t>
            </a:r>
            <a:r>
              <a:rPr lang="en-US" sz="2400" dirty="0"/>
              <a:t> behaviors </a:t>
            </a:r>
          </a:p>
          <a:p>
            <a:r>
              <a:rPr lang="en-US" sz="2400" dirty="0"/>
              <a:t>that </a:t>
            </a:r>
            <a:r>
              <a:rPr lang="en-US" sz="2400" u="sng" dirty="0"/>
              <a:t>are</a:t>
            </a:r>
            <a:r>
              <a:rPr lang="en-US" sz="2400" dirty="0"/>
              <a:t> present and </a:t>
            </a:r>
          </a:p>
          <a:p>
            <a:r>
              <a:rPr lang="en-US" sz="2400" dirty="0"/>
              <a:t>negative symptoms are </a:t>
            </a:r>
            <a:r>
              <a:rPr lang="en-US" sz="2400" i="1" dirty="0"/>
              <a:t>appropriate</a:t>
            </a:r>
            <a:r>
              <a:rPr lang="en-US" sz="2400" dirty="0"/>
              <a:t> behaviors </a:t>
            </a:r>
          </a:p>
          <a:p>
            <a:r>
              <a:rPr lang="en-US" sz="2400" dirty="0"/>
              <a:t>that </a:t>
            </a:r>
            <a:r>
              <a:rPr lang="en-US" sz="2400" u="sng" dirty="0"/>
              <a:t>are not</a:t>
            </a:r>
            <a:r>
              <a:rPr lang="en-US" sz="2400" dirty="0"/>
              <a:t> present.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18" y="413735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9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i="1" dirty="0"/>
              <a:t>hallucination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1502191"/>
          </a:xfrm>
        </p:spPr>
        <p:txBody>
          <a:bodyPr/>
          <a:lstStyle/>
          <a:p>
            <a:r>
              <a:rPr lang="en-US" dirty="0"/>
              <a:t>false sensory experiences, or perceptions, such as seeing something in the absence of an external visual stimulus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531810"/>
            <a:ext cx="8101012" cy="2794040"/>
          </a:xfrm>
        </p:spPr>
        <p:txBody>
          <a:bodyPr/>
          <a:lstStyle/>
          <a:p>
            <a:r>
              <a:rPr lang="en-US" dirty="0"/>
              <a:t>People with schizophrenia sometimes have </a:t>
            </a:r>
            <a:r>
              <a:rPr lang="en-US" b="1" i="1" dirty="0"/>
              <a:t>hallucinations</a:t>
            </a:r>
            <a:r>
              <a:rPr lang="en-US" dirty="0"/>
              <a:t>—they see, feel, taste, or smell </a:t>
            </a:r>
          </a:p>
          <a:p>
            <a:r>
              <a:rPr lang="en-US" dirty="0"/>
              <a:t>things that exist only in their minds.</a:t>
            </a:r>
          </a:p>
          <a:p>
            <a:r>
              <a:rPr lang="en-US" dirty="0"/>
              <a:t>The auditory hallucinations tend to be voices, which sometimes make insulting remarks or give orders. </a:t>
            </a:r>
          </a:p>
          <a:p>
            <a:r>
              <a:rPr lang="en-US" dirty="0"/>
              <a:t>For instance, the voices may tell the person that she is bad or that she must burn herself with a cigarette lighter.</a:t>
            </a:r>
          </a:p>
        </p:txBody>
      </p:sp>
    </p:spTree>
    <p:extLst>
      <p:ext uri="{BB962C8B-B14F-4D97-AF65-F5344CB8AC3E}">
        <p14:creationId xmlns:p14="http://schemas.microsoft.com/office/powerpoint/2010/main" val="271075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i="1" dirty="0"/>
              <a:t>delusion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1487201"/>
          </a:xfrm>
        </p:spPr>
        <p:txBody>
          <a:bodyPr/>
          <a:lstStyle/>
          <a:p>
            <a:r>
              <a:rPr lang="en-US" dirty="0"/>
              <a:t>a false belief, often of persecution or grandeur, that may accompany psychotic disorders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732551"/>
            <a:ext cx="8101012" cy="2440690"/>
          </a:xfrm>
        </p:spPr>
        <p:txBody>
          <a:bodyPr/>
          <a:lstStyle/>
          <a:p>
            <a:r>
              <a:rPr lang="en-US" dirty="0"/>
              <a:t>People with schizophrenia also have disorganized,</a:t>
            </a:r>
          </a:p>
          <a:p>
            <a:r>
              <a:rPr lang="en-US" dirty="0"/>
              <a:t>fragmented thinking, often distorted by false </a:t>
            </a:r>
            <a:r>
              <a:rPr lang="en-US" i="1" dirty="0"/>
              <a:t>beliefs </a:t>
            </a:r>
          </a:p>
          <a:p>
            <a:r>
              <a:rPr lang="en-US" dirty="0"/>
              <a:t>called </a:t>
            </a:r>
            <a:r>
              <a:rPr lang="en-US" b="1" i="1" dirty="0"/>
              <a:t>delusions. </a:t>
            </a:r>
          </a:p>
          <a:p>
            <a:r>
              <a:rPr lang="en-US" dirty="0"/>
              <a:t>If they have </a:t>
            </a:r>
            <a:r>
              <a:rPr lang="en-US" i="1" dirty="0"/>
              <a:t>paranoid </a:t>
            </a:r>
            <a:r>
              <a:rPr lang="en-US" dirty="0"/>
              <a:t>tendencies, they may believe they are being threatened or pursued.</a:t>
            </a:r>
          </a:p>
        </p:txBody>
      </p:sp>
    </p:spTree>
    <p:extLst>
      <p:ext uri="{BB962C8B-B14F-4D97-AF65-F5344CB8AC3E}">
        <p14:creationId xmlns:p14="http://schemas.microsoft.com/office/powerpoint/2010/main" val="2801874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check…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Are auditory and visual hallucinations positive or negative symptoms of schizophrenia?</a:t>
            </a:r>
          </a:p>
          <a:p>
            <a:r>
              <a:rPr lang="en-US" dirty="0"/>
              <a:t>Are delusions positive or negative symptoms of schizophrenia?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Explain your answer to your classmate.</a:t>
            </a:r>
          </a:p>
        </p:txBody>
      </p:sp>
    </p:spTree>
    <p:extLst>
      <p:ext uri="{BB962C8B-B14F-4D97-AF65-F5344CB8AC3E}">
        <p14:creationId xmlns:p14="http://schemas.microsoft.com/office/powerpoint/2010/main" val="723751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E84C22"/>
      </a:accent2>
      <a:accent3>
        <a:srgbClr val="B64926"/>
      </a:accent3>
      <a:accent4>
        <a:srgbClr val="B64926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E84C22"/>
      </a:accent2>
      <a:accent3>
        <a:srgbClr val="B64926"/>
      </a:accent3>
      <a:accent4>
        <a:srgbClr val="B64926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6927</TotalTime>
  <Words>2936</Words>
  <Application>Microsoft Office PowerPoint</Application>
  <PresentationFormat>On-screen Show (4:3)</PresentationFormat>
  <Paragraphs>291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Wingdings</vt:lpstr>
      <vt:lpstr>Office Theme</vt:lpstr>
      <vt:lpstr>Custom Design</vt:lpstr>
      <vt:lpstr>Unit 12 Abnormal Behavior</vt:lpstr>
      <vt:lpstr>Learning Targets</vt:lpstr>
      <vt:lpstr>Consider this quote</vt:lpstr>
      <vt:lpstr>What is schizophrenia?</vt:lpstr>
      <vt:lpstr>What are some positive and negative symptoms of schizophrenia?</vt:lpstr>
      <vt:lpstr>AP® Exam Tip</vt:lpstr>
      <vt:lpstr>What is a hallucination?</vt:lpstr>
      <vt:lpstr>What is a delusion?</vt:lpstr>
      <vt:lpstr>Quick check…</vt:lpstr>
      <vt:lpstr>How might selective attention be a  factor in schizophrenia?</vt:lpstr>
      <vt:lpstr>Consider the case of Maxine…</vt:lpstr>
      <vt:lpstr>What is disorganized speech?</vt:lpstr>
      <vt:lpstr>How are emotions inappropriately  expressed in schizophrenia?</vt:lpstr>
      <vt:lpstr>How are emotions diminished in schizophrenia?</vt:lpstr>
      <vt:lpstr>How might motor behavior be inappropriate and disruptive?</vt:lpstr>
      <vt:lpstr>1. What Would You Answer?</vt:lpstr>
      <vt:lpstr>As a class, move the symptoms in the middle box to either the positive or negative symptom box.</vt:lpstr>
      <vt:lpstr>2. What Would You Answer?</vt:lpstr>
      <vt:lpstr>What does research show about the  prevalence and development  of schizophrenia?</vt:lpstr>
      <vt:lpstr>What is chronic schizophrenia?</vt:lpstr>
      <vt:lpstr>What is acute schizophrenia?</vt:lpstr>
      <vt:lpstr>3. What Would You Answer?</vt:lpstr>
      <vt:lpstr>How might dopamine be associated with schizophrenia?</vt:lpstr>
      <vt:lpstr>What else is known about dopamine  and its relationship to schizophrenia?</vt:lpstr>
      <vt:lpstr>How has research been conducted on schizophrenia?</vt:lpstr>
      <vt:lpstr>How are the frontal lobes associated with schizophrenia?</vt:lpstr>
      <vt:lpstr>What changes occur to the ventricles  and cerebral tissue in patients  with schizophrenia?</vt:lpstr>
      <vt:lpstr>What prenatal events  are associated with  schizophrenia?</vt:lpstr>
      <vt:lpstr>How are prenatal viral infections associated with schizophrenia?</vt:lpstr>
      <vt:lpstr>Is there a genetic component to schizophrenia?</vt:lpstr>
      <vt:lpstr>What is the risk of developing  schizophrenia?</vt:lpstr>
      <vt:lpstr>So, genes matter, but what about the  prenatal environment?</vt:lpstr>
      <vt:lpstr>genes + viruses</vt:lpstr>
      <vt:lpstr>What brain changes are evident in the identical twin with schizophrenia?</vt:lpstr>
      <vt:lpstr>How do adoption studies inform the discussion?</vt:lpstr>
      <vt:lpstr>Genes matter, but environment does as well.</vt:lpstr>
      <vt:lpstr>What is the relationship between smoking and schizophrenia?</vt:lpstr>
      <vt:lpstr>How do epigenetic factors impact the development of schizophrenia?</vt:lpstr>
      <vt:lpstr>What are early warning signs of schizophrenia?</vt:lpstr>
      <vt:lpstr>What additional warning signs may be present?</vt:lpstr>
      <vt:lpstr>4. What Would You Answer?</vt:lpstr>
      <vt:lpstr>Learning Target 68-1 Review</vt:lpstr>
      <vt:lpstr>Learning Target 68-2 Review</vt:lpstr>
      <vt:lpstr>Learning Target 68-3 Review</vt:lpstr>
      <vt:lpstr>Learning Target 68-4 Review</vt:lpstr>
      <vt:lpstr>Learning Target 68-5 Review</vt:lpstr>
      <vt:lpstr>Learning Target 68-5 Review cont.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Fenton</dc:creator>
  <cp:keywords/>
  <dc:description/>
  <cp:lastModifiedBy>Sabrina Van Glahn</cp:lastModifiedBy>
  <cp:revision>1025</cp:revision>
  <dcterms:created xsi:type="dcterms:W3CDTF">2017-07-06T19:56:42Z</dcterms:created>
  <dcterms:modified xsi:type="dcterms:W3CDTF">2017-12-27T20:13:06Z</dcterms:modified>
  <cp:category/>
</cp:coreProperties>
</file>