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61"/>
  </p:notesMasterIdLst>
  <p:handoutMasterIdLst>
    <p:handoutMasterId r:id="rId62"/>
  </p:handoutMasterIdLst>
  <p:sldIdLst>
    <p:sldId id="257" r:id="rId5"/>
    <p:sldId id="313" r:id="rId6"/>
    <p:sldId id="314" r:id="rId7"/>
    <p:sldId id="304" r:id="rId8"/>
    <p:sldId id="306" r:id="rId9"/>
    <p:sldId id="307" r:id="rId10"/>
    <p:sldId id="312" r:id="rId11"/>
    <p:sldId id="308"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2" r:id="rId26"/>
    <p:sldId id="273" r:id="rId27"/>
    <p:sldId id="274" r:id="rId28"/>
    <p:sldId id="271" r:id="rId29"/>
    <p:sldId id="275" r:id="rId30"/>
    <p:sldId id="276" r:id="rId31"/>
    <p:sldId id="277" r:id="rId32"/>
    <p:sldId id="278" r:id="rId33"/>
    <p:sldId id="279" r:id="rId34"/>
    <p:sldId id="280" r:id="rId35"/>
    <p:sldId id="281" r:id="rId36"/>
    <p:sldId id="282" r:id="rId37"/>
    <p:sldId id="283" r:id="rId38"/>
    <p:sldId id="284" r:id="rId39"/>
    <p:sldId id="287" r:id="rId40"/>
    <p:sldId id="285" r:id="rId41"/>
    <p:sldId id="286"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9" r:id="rId59"/>
    <p:sldId id="31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6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DB22B1-332C-9644-A480-A0F41736D028}" type="datetimeFigureOut">
              <a:rPr lang="en-US" smtClean="0"/>
              <a:t>2/13/17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281C2-6D82-8F40-B673-7F4D1E11E00F}" type="slidenum">
              <a:rPr lang="en-US" smtClean="0"/>
              <a:t>‹#›</a:t>
            </a:fld>
            <a:endParaRPr lang="en-US"/>
          </a:p>
        </p:txBody>
      </p:sp>
    </p:spTree>
    <p:extLst>
      <p:ext uri="{BB962C8B-B14F-4D97-AF65-F5344CB8AC3E}">
        <p14:creationId xmlns:p14="http://schemas.microsoft.com/office/powerpoint/2010/main" val="2085834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33F4-835A-4F97-9445-D7DC24A1C73B}" type="datetimeFigureOut">
              <a:rPr lang="en-US" smtClean="0"/>
              <a:pPr/>
              <a:t>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D6249-63F3-4604-9494-892ACEB32298}" type="slidenum">
              <a:rPr lang="en-US" smtClean="0"/>
              <a:pPr/>
              <a:t>‹#›</a:t>
            </a:fld>
            <a:endParaRPr lang="en-US"/>
          </a:p>
        </p:txBody>
      </p:sp>
    </p:spTree>
    <p:extLst>
      <p:ext uri="{BB962C8B-B14F-4D97-AF65-F5344CB8AC3E}">
        <p14:creationId xmlns:p14="http://schemas.microsoft.com/office/powerpoint/2010/main" val="41673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D6249-63F3-4604-9494-892ACEB32298}"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D6249-63F3-4604-9494-892ACEB32298}" type="slidenum">
              <a:rPr lang="en-US" smtClean="0"/>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r>
              <a:rPr lang="en-US" smtClean="0"/>
              <a:t>Click to edit Master title style</a:t>
            </a:r>
            <a:endParaRPr lang="en-US"/>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en-US" smtClean="0"/>
              <a:t>Click to edit Master subtitle style</a:t>
            </a:r>
            <a:endParaRPr lang="en-US"/>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80183FFB-8AFC-4BCA-AEAF-0EDDB3718D34}" type="datetimeFigureOut">
              <a:rPr lang="en-US" smtClean="0"/>
              <a:pPr/>
              <a:t>2/13/17</a:t>
            </a:fld>
            <a:endParaRPr lang="en-US"/>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19E84422-89BA-4B93-BE96-C18B951348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r>
              <a:rPr lang="en-US" smtClean="0"/>
              <a:t>Click to edit Master title style</a:t>
            </a:r>
            <a:endParaRPr lang="en-US"/>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en-US" smtClean="0"/>
              <a:t>Click to edit Master subtitle style</a:t>
            </a:r>
            <a:endParaRPr lang="en-US"/>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80183FFB-8AFC-4BCA-AEAF-0EDDB3718D34}" type="datetimeFigureOut">
              <a:rPr lang="en-US" smtClean="0"/>
              <a:pPr/>
              <a:t>2/13/17</a:t>
            </a:fld>
            <a:endParaRPr lang="en-US"/>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19E84422-89BA-4B93-BE96-C18B951348A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52" descr="3-01593_Slide_4-13"/>
          <p:cNvPicPr>
            <a:picLocks noChangeAspect="1" noChangeArrowheads="1"/>
          </p:cNvPicPr>
          <p:nvPr/>
        </p:nvPicPr>
        <p:blipFill>
          <a:blip r:embed="rId3" cstate="print">
            <a:lum bright="100000" contrast="100000"/>
          </a:blip>
          <a:srcRect/>
          <a:stretch>
            <a:fillRect/>
          </a:stretch>
        </p:blipFill>
        <p:spPr bwMode="auto">
          <a:xfrm flipV="1">
            <a:off x="0" y="3505200"/>
            <a:ext cx="9752013" cy="377825"/>
          </a:xfrm>
          <a:prstGeom prst="rect">
            <a:avLst/>
          </a:prstGeom>
          <a:noFill/>
        </p:spPr>
      </p:pic>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52" descr="3-01593_Slide_4-13"/>
          <p:cNvPicPr>
            <a:picLocks noChangeAspect="1" noChangeArrowheads="1"/>
          </p:cNvPicPr>
          <p:nvPr/>
        </p:nvPicPr>
        <p:blipFill>
          <a:blip r:embed="rId3" cstate="print">
            <a:lum bright="100000" contrast="100000"/>
          </a:blip>
          <a:srcRect/>
          <a:stretch>
            <a:fillRect/>
          </a:stretch>
        </p:blipFill>
        <p:spPr bwMode="auto">
          <a:xfrm flipV="1">
            <a:off x="0" y="3505200"/>
            <a:ext cx="9752013" cy="377825"/>
          </a:xfrm>
          <a:prstGeom prst="rect">
            <a:avLst/>
          </a:prstGeom>
          <a:noFill/>
        </p:spPr>
      </p:pic>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0183FFB-8AFC-4BCA-AEAF-0EDDB3718D34}" type="datetimeFigureOut">
              <a:rPr lang="en-US" smtClean="0"/>
              <a:pPr/>
              <a:t>2/13/17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E84422-89BA-4B93-BE96-C18B951348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3.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35.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80183FFB-8AFC-4BCA-AEAF-0EDDB3718D34}" type="datetimeFigureOut">
              <a:rPr lang="en-US" smtClean="0"/>
              <a:pPr/>
              <a:t>2/13/17</a:t>
            </a:fld>
            <a:endParaRPr lang="en-US"/>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19E84422-89BA-4B93-BE96-C18B951348A4}"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80183FFB-8AFC-4BCA-AEAF-0EDDB3718D34}" type="datetimeFigureOut">
              <a:rPr lang="en-US" smtClean="0"/>
              <a:pPr/>
              <a:t>2/13/17</a:t>
            </a:fld>
            <a:endParaRPr lang="en-US"/>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19E84422-89BA-4B93-BE96-C18B951348A4}"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9.jpeg"/><Relationship Id="rId20" Type="http://schemas.openxmlformats.org/officeDocument/2006/relationships/image" Target="../media/image30.jpeg"/><Relationship Id="rId21" Type="http://schemas.openxmlformats.org/officeDocument/2006/relationships/image" Target="../media/image31.jpeg"/><Relationship Id="rId22" Type="http://schemas.openxmlformats.org/officeDocument/2006/relationships/image" Target="../media/image32.png"/><Relationship Id="rId23" Type="http://schemas.openxmlformats.org/officeDocument/2006/relationships/image" Target="../media/image33.png"/><Relationship Id="rId24" Type="http://schemas.openxmlformats.org/officeDocument/2006/relationships/image" Target="../media/image34.png"/><Relationship Id="rId10" Type="http://schemas.openxmlformats.org/officeDocument/2006/relationships/image" Target="../media/image20.jpeg"/><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gif"/><Relationship Id="rId15" Type="http://schemas.openxmlformats.org/officeDocument/2006/relationships/image" Target="../media/image25.png"/><Relationship Id="rId16" Type="http://schemas.openxmlformats.org/officeDocument/2006/relationships/image" Target="../media/image26.jpe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1" Type="http://schemas.openxmlformats.org/officeDocument/2006/relationships/slideLayout" Target="../slideLayouts/slideLayout26.xml"/><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6.xml"/><Relationship Id="rId2"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5.png"/><Relationship Id="rId3"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3.png"/><Relationship Id="rId3"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0.jpeg"/><Relationship Id="rId5" Type="http://schemas.openxmlformats.org/officeDocument/2006/relationships/image" Target="../media/image44.png"/><Relationship Id="rId1" Type="http://schemas.openxmlformats.org/officeDocument/2006/relationships/slideLayout" Target="../slideLayouts/slideLayout26.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5.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21.jpeg"/><Relationship Id="rId1" Type="http://schemas.openxmlformats.org/officeDocument/2006/relationships/slideLayout" Target="../slideLayouts/slideLayout26.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png"/><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6.jpeg"/><Relationship Id="rId3" Type="http://schemas.openxmlformats.org/officeDocument/2006/relationships/image" Target="../media/image3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5.jpeg"/><Relationship Id="rId3"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8.jpeg"/><Relationship Id="rId3" Type="http://schemas.openxmlformats.org/officeDocument/2006/relationships/image" Target="../media/image5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0.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1.gif"/><Relationship Id="rId3"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File:SouthernMissGoldenEagles.png"/>
          <p:cNvPicPr>
            <a:picLocks noChangeAspect="1" noChangeArrowheads="1"/>
          </p:cNvPicPr>
          <p:nvPr/>
        </p:nvPicPr>
        <p:blipFill>
          <a:blip r:embed="rId2" cstate="print"/>
          <a:srcRect/>
          <a:stretch>
            <a:fillRect/>
          </a:stretch>
        </p:blipFill>
        <p:spPr bwMode="auto">
          <a:xfrm>
            <a:off x="6858000" y="4343400"/>
            <a:ext cx="1981200" cy="1422548"/>
          </a:xfrm>
          <a:prstGeom prst="rect">
            <a:avLst/>
          </a:prstGeom>
          <a:noFill/>
        </p:spPr>
      </p:pic>
      <p:pic>
        <p:nvPicPr>
          <p:cNvPr id="8" name="Picture 87" descr="http://www.campusexplorer.com/media/376x262/Belhaven-College-ECCFF6FA.png"/>
          <p:cNvPicPr>
            <a:picLocks noChangeAspect="1" noChangeArrowheads="1"/>
          </p:cNvPicPr>
          <p:nvPr/>
        </p:nvPicPr>
        <p:blipFill>
          <a:blip r:embed="rId3" cstate="print"/>
          <a:srcRect t="29552" b="30112"/>
          <a:stretch>
            <a:fillRect/>
          </a:stretch>
        </p:blipFill>
        <p:spPr bwMode="auto">
          <a:xfrm>
            <a:off x="228600" y="1600200"/>
            <a:ext cx="3257550" cy="914400"/>
          </a:xfrm>
          <a:prstGeom prst="rect">
            <a:avLst/>
          </a:prstGeom>
          <a:noFill/>
        </p:spPr>
      </p:pic>
      <p:pic>
        <p:nvPicPr>
          <p:cNvPr id="6" name="Picture 51" descr="http://www.beejae.com/images/jsuseal.jpg"/>
          <p:cNvPicPr>
            <a:picLocks noChangeAspect="1" noChangeArrowheads="1"/>
          </p:cNvPicPr>
          <p:nvPr/>
        </p:nvPicPr>
        <p:blipFill>
          <a:blip r:embed="rId4" cstate="print"/>
          <a:srcRect/>
          <a:stretch>
            <a:fillRect/>
          </a:stretch>
        </p:blipFill>
        <p:spPr bwMode="auto">
          <a:xfrm>
            <a:off x="6858000" y="1905000"/>
            <a:ext cx="1219200" cy="1219200"/>
          </a:xfrm>
          <a:prstGeom prst="flowChartConnector">
            <a:avLst/>
          </a:prstGeom>
          <a:noFill/>
        </p:spPr>
      </p:pic>
      <p:pic>
        <p:nvPicPr>
          <p:cNvPr id="7" name="Picture 2" descr="http://upload.wikimedia.org/wikipedia/en/3/33/Ole_Miss_helmet.png"/>
          <p:cNvPicPr>
            <a:picLocks noChangeAspect="1" noChangeArrowheads="1"/>
          </p:cNvPicPr>
          <p:nvPr/>
        </p:nvPicPr>
        <p:blipFill>
          <a:blip r:embed="rId5" cstate="print"/>
          <a:srcRect/>
          <a:stretch>
            <a:fillRect/>
          </a:stretch>
        </p:blipFill>
        <p:spPr bwMode="auto">
          <a:xfrm>
            <a:off x="152400" y="381000"/>
            <a:ext cx="1752600" cy="1161098"/>
          </a:xfrm>
          <a:prstGeom prst="rect">
            <a:avLst/>
          </a:prstGeom>
          <a:noFill/>
        </p:spPr>
      </p:pic>
      <p:pic>
        <p:nvPicPr>
          <p:cNvPr id="9" name="Picture 69" descr="File:DeltaStateUniversity.png"/>
          <p:cNvPicPr>
            <a:picLocks noChangeAspect="1" noChangeArrowheads="1"/>
          </p:cNvPicPr>
          <p:nvPr/>
        </p:nvPicPr>
        <p:blipFill>
          <a:blip r:embed="rId6" cstate="print"/>
          <a:srcRect/>
          <a:stretch>
            <a:fillRect/>
          </a:stretch>
        </p:blipFill>
        <p:spPr bwMode="auto">
          <a:xfrm>
            <a:off x="5181600" y="152400"/>
            <a:ext cx="2381250" cy="628651"/>
          </a:xfrm>
          <a:prstGeom prst="rect">
            <a:avLst/>
          </a:prstGeom>
          <a:noFill/>
        </p:spPr>
      </p:pic>
      <p:pic>
        <p:nvPicPr>
          <p:cNvPr id="11" name="Picture 16" descr="File:Universityseal.png"/>
          <p:cNvPicPr>
            <a:picLocks noChangeAspect="1" noChangeArrowheads="1"/>
          </p:cNvPicPr>
          <p:nvPr/>
        </p:nvPicPr>
        <p:blipFill>
          <a:blip r:embed="rId7" cstate="print"/>
          <a:srcRect/>
          <a:stretch>
            <a:fillRect/>
          </a:stretch>
        </p:blipFill>
        <p:spPr bwMode="auto">
          <a:xfrm>
            <a:off x="7315200" y="152400"/>
            <a:ext cx="1638300" cy="1638300"/>
          </a:xfrm>
          <a:prstGeom prst="rect">
            <a:avLst/>
          </a:prstGeom>
          <a:noFill/>
        </p:spPr>
      </p:pic>
      <p:pic>
        <p:nvPicPr>
          <p:cNvPr id="12" name="Picture 67" descr="File:MillsapsMajorsLogo.png"/>
          <p:cNvPicPr>
            <a:picLocks noChangeAspect="1" noChangeArrowheads="1"/>
          </p:cNvPicPr>
          <p:nvPr/>
        </p:nvPicPr>
        <p:blipFill>
          <a:blip r:embed="rId8" cstate="print"/>
          <a:srcRect/>
          <a:stretch>
            <a:fillRect/>
          </a:stretch>
        </p:blipFill>
        <p:spPr bwMode="auto">
          <a:xfrm>
            <a:off x="3352800" y="2743200"/>
            <a:ext cx="1133475" cy="866776"/>
          </a:xfrm>
          <a:prstGeom prst="rect">
            <a:avLst/>
          </a:prstGeom>
          <a:noFill/>
        </p:spPr>
      </p:pic>
      <p:pic>
        <p:nvPicPr>
          <p:cNvPr id="13" name="Picture 47" descr="http://hbcukidgear.com/store/images/RustCollege.jpg"/>
          <p:cNvPicPr>
            <a:picLocks noChangeAspect="1" noChangeArrowheads="1"/>
          </p:cNvPicPr>
          <p:nvPr/>
        </p:nvPicPr>
        <p:blipFill>
          <a:blip r:embed="rId9" cstate="print"/>
          <a:srcRect l="9782"/>
          <a:stretch>
            <a:fillRect/>
          </a:stretch>
        </p:blipFill>
        <p:spPr bwMode="auto">
          <a:xfrm>
            <a:off x="3733800" y="1676400"/>
            <a:ext cx="2514599" cy="1019726"/>
          </a:xfrm>
          <a:prstGeom prst="homePlate">
            <a:avLst>
              <a:gd name="adj" fmla="val 243608"/>
            </a:avLst>
          </a:prstGeom>
          <a:noFill/>
        </p:spPr>
      </p:pic>
      <p:pic>
        <p:nvPicPr>
          <p:cNvPr id="14" name="Picture 59" descr="Jackson State U Pennant"/>
          <p:cNvPicPr>
            <a:picLocks noChangeAspect="1" noChangeArrowheads="1"/>
          </p:cNvPicPr>
          <p:nvPr/>
        </p:nvPicPr>
        <p:blipFill>
          <a:blip r:embed="rId10" cstate="print"/>
          <a:srcRect l="12000" t="10453" b="11147"/>
          <a:stretch>
            <a:fillRect/>
          </a:stretch>
        </p:blipFill>
        <p:spPr bwMode="auto">
          <a:xfrm>
            <a:off x="4876800" y="2667000"/>
            <a:ext cx="2133600" cy="969818"/>
          </a:xfrm>
          <a:prstGeom prst="homePlate">
            <a:avLst>
              <a:gd name="adj" fmla="val 207298"/>
            </a:avLst>
          </a:prstGeom>
          <a:noFill/>
        </p:spPr>
      </p:pic>
      <p:pic>
        <p:nvPicPr>
          <p:cNvPr id="15" name="Picture 63" descr="Tougaloo College Pennant"/>
          <p:cNvPicPr>
            <a:picLocks noChangeAspect="1" noChangeArrowheads="1"/>
          </p:cNvPicPr>
          <p:nvPr/>
        </p:nvPicPr>
        <p:blipFill>
          <a:blip r:embed="rId11" cstate="print"/>
          <a:srcRect l="9561" t="2564" b="2564"/>
          <a:stretch>
            <a:fillRect/>
          </a:stretch>
        </p:blipFill>
        <p:spPr bwMode="auto">
          <a:xfrm>
            <a:off x="1219200" y="2590800"/>
            <a:ext cx="1714294" cy="762000"/>
          </a:xfrm>
          <a:prstGeom prst="homePlate">
            <a:avLst>
              <a:gd name="adj" fmla="val 213915"/>
            </a:avLst>
          </a:prstGeom>
          <a:noFill/>
        </p:spPr>
      </p:pic>
      <p:pic>
        <p:nvPicPr>
          <p:cNvPr id="16" name="Picture 61" descr="MVSU Pennant"/>
          <p:cNvPicPr>
            <a:picLocks noChangeAspect="1" noChangeArrowheads="1"/>
          </p:cNvPicPr>
          <p:nvPr/>
        </p:nvPicPr>
        <p:blipFill>
          <a:blip r:embed="rId12" cstate="print"/>
          <a:srcRect l="9259" t="3030" b="3030"/>
          <a:stretch>
            <a:fillRect/>
          </a:stretch>
        </p:blipFill>
        <p:spPr bwMode="auto">
          <a:xfrm>
            <a:off x="609600" y="4495800"/>
            <a:ext cx="1907851" cy="914400"/>
          </a:xfrm>
          <a:prstGeom prst="homePlate">
            <a:avLst>
              <a:gd name="adj" fmla="val 202223"/>
            </a:avLst>
          </a:prstGeom>
          <a:noFill/>
        </p:spPr>
      </p:pic>
      <p:pic>
        <p:nvPicPr>
          <p:cNvPr id="17" name="Picture 49" descr="http://hbcukidgear.com/store/images/Alcornstpennantsm.jpg"/>
          <p:cNvPicPr>
            <a:picLocks noChangeAspect="1" noChangeArrowheads="1"/>
          </p:cNvPicPr>
          <p:nvPr/>
        </p:nvPicPr>
        <p:blipFill>
          <a:blip r:embed="rId13" cstate="print"/>
          <a:srcRect l="11927" t="7015" b="4132"/>
          <a:stretch>
            <a:fillRect/>
          </a:stretch>
        </p:blipFill>
        <p:spPr bwMode="auto">
          <a:xfrm>
            <a:off x="2209800" y="5562600"/>
            <a:ext cx="2310063" cy="914400"/>
          </a:xfrm>
          <a:prstGeom prst="homePlate">
            <a:avLst>
              <a:gd name="adj" fmla="val 246728"/>
            </a:avLst>
          </a:prstGeom>
          <a:noFill/>
        </p:spPr>
      </p:pic>
      <p:pic>
        <p:nvPicPr>
          <p:cNvPr id="18" name="Picture 33" descr="http://www.davescampus.com/images/college-logos/alcorn-state-university.gif"/>
          <p:cNvPicPr>
            <a:picLocks noChangeAspect="1" noChangeArrowheads="1"/>
          </p:cNvPicPr>
          <p:nvPr/>
        </p:nvPicPr>
        <p:blipFill>
          <a:blip r:embed="rId14" cstate="print"/>
          <a:srcRect/>
          <a:stretch>
            <a:fillRect/>
          </a:stretch>
        </p:blipFill>
        <p:spPr bwMode="auto">
          <a:xfrm>
            <a:off x="6858000" y="3276600"/>
            <a:ext cx="1453444" cy="981075"/>
          </a:xfrm>
          <a:prstGeom prst="rect">
            <a:avLst/>
          </a:prstGeom>
          <a:noFill/>
        </p:spPr>
      </p:pic>
      <p:pic>
        <p:nvPicPr>
          <p:cNvPr id="19" name="Picture 4" descr="http://upload.wikimedia.org/wikipedia/en/thumb/7/74/UMRebels_logo_%28script%29.png/100px-UMRebels_logo_%28script%29.png"/>
          <p:cNvPicPr>
            <a:picLocks noChangeAspect="1" noChangeArrowheads="1"/>
          </p:cNvPicPr>
          <p:nvPr/>
        </p:nvPicPr>
        <p:blipFill>
          <a:blip r:embed="rId15" cstate="print"/>
          <a:srcRect/>
          <a:stretch>
            <a:fillRect/>
          </a:stretch>
        </p:blipFill>
        <p:spPr bwMode="auto">
          <a:xfrm>
            <a:off x="4572000" y="5867400"/>
            <a:ext cx="2073088" cy="704850"/>
          </a:xfrm>
          <a:prstGeom prst="rect">
            <a:avLst/>
          </a:prstGeom>
          <a:noFill/>
        </p:spPr>
      </p:pic>
      <p:pic>
        <p:nvPicPr>
          <p:cNvPr id="20" name="Picture 83" descr="http://cottonstatesleague.com/images/sponsors/BMCRotator.jpg"/>
          <p:cNvPicPr>
            <a:picLocks noChangeAspect="1" noChangeArrowheads="1"/>
          </p:cNvPicPr>
          <p:nvPr/>
        </p:nvPicPr>
        <p:blipFill>
          <a:blip r:embed="rId16" cstate="print"/>
          <a:srcRect/>
          <a:stretch>
            <a:fillRect/>
          </a:stretch>
        </p:blipFill>
        <p:spPr bwMode="auto">
          <a:xfrm>
            <a:off x="4495800" y="5029200"/>
            <a:ext cx="1993900" cy="654563"/>
          </a:xfrm>
          <a:prstGeom prst="rect">
            <a:avLst/>
          </a:prstGeom>
          <a:noFill/>
        </p:spPr>
      </p:pic>
      <p:pic>
        <p:nvPicPr>
          <p:cNvPr id="22" name="Picture 53" descr="File:JacksonStateTigers.png"/>
          <p:cNvPicPr>
            <a:picLocks noChangeAspect="1" noChangeArrowheads="1"/>
          </p:cNvPicPr>
          <p:nvPr/>
        </p:nvPicPr>
        <p:blipFill>
          <a:blip r:embed="rId17" cstate="print"/>
          <a:srcRect/>
          <a:stretch>
            <a:fillRect/>
          </a:stretch>
        </p:blipFill>
        <p:spPr bwMode="auto">
          <a:xfrm>
            <a:off x="228601" y="3385820"/>
            <a:ext cx="1600200" cy="995681"/>
          </a:xfrm>
          <a:prstGeom prst="rect">
            <a:avLst/>
          </a:prstGeom>
          <a:noFill/>
        </p:spPr>
      </p:pic>
      <p:pic>
        <p:nvPicPr>
          <p:cNvPr id="23" name="Picture 10" descr="File:MississippiStateBulldogs.png"/>
          <p:cNvPicPr>
            <a:picLocks noChangeAspect="1" noChangeArrowheads="1"/>
          </p:cNvPicPr>
          <p:nvPr/>
        </p:nvPicPr>
        <p:blipFill>
          <a:blip r:embed="rId18" cstate="print"/>
          <a:srcRect/>
          <a:stretch>
            <a:fillRect/>
          </a:stretch>
        </p:blipFill>
        <p:spPr bwMode="auto">
          <a:xfrm>
            <a:off x="2514600" y="4572000"/>
            <a:ext cx="1600200" cy="970789"/>
          </a:xfrm>
          <a:prstGeom prst="rect">
            <a:avLst/>
          </a:prstGeom>
          <a:noFill/>
        </p:spPr>
      </p:pic>
      <p:pic>
        <p:nvPicPr>
          <p:cNvPr id="24" name="Picture 39" descr="File:Mclogo 01.png"/>
          <p:cNvPicPr>
            <a:picLocks noChangeAspect="1" noChangeArrowheads="1"/>
          </p:cNvPicPr>
          <p:nvPr/>
        </p:nvPicPr>
        <p:blipFill>
          <a:blip r:embed="rId19" cstate="print"/>
          <a:srcRect/>
          <a:stretch>
            <a:fillRect/>
          </a:stretch>
        </p:blipFill>
        <p:spPr bwMode="auto">
          <a:xfrm>
            <a:off x="4191000" y="3810000"/>
            <a:ext cx="2124075" cy="942976"/>
          </a:xfrm>
          <a:prstGeom prst="rect">
            <a:avLst/>
          </a:prstGeom>
          <a:noFill/>
        </p:spPr>
      </p:pic>
      <p:pic>
        <p:nvPicPr>
          <p:cNvPr id="25" name="Picture 45" descr="http://www.rustcollege.edu/RustWebBanner.jpg"/>
          <p:cNvPicPr>
            <a:picLocks noChangeAspect="1" noChangeArrowheads="1"/>
          </p:cNvPicPr>
          <p:nvPr/>
        </p:nvPicPr>
        <p:blipFill>
          <a:blip r:embed="rId20" cstate="print"/>
          <a:srcRect l="927" t="4902" r="84234" b="3103"/>
          <a:stretch>
            <a:fillRect/>
          </a:stretch>
        </p:blipFill>
        <p:spPr bwMode="auto">
          <a:xfrm>
            <a:off x="2286000" y="3352800"/>
            <a:ext cx="1066800" cy="1089025"/>
          </a:xfrm>
          <a:prstGeom prst="flowChartConnector">
            <a:avLst/>
          </a:prstGeom>
          <a:noFill/>
        </p:spPr>
      </p:pic>
      <p:pic>
        <p:nvPicPr>
          <p:cNvPr id="26" name="Picture 35" descr="http://upload.wikimedia.org/wikipedia/en/0/08/MUWLogo.jpg"/>
          <p:cNvPicPr>
            <a:picLocks noChangeAspect="1" noChangeArrowheads="1"/>
          </p:cNvPicPr>
          <p:nvPr/>
        </p:nvPicPr>
        <p:blipFill>
          <a:blip r:embed="rId21" cstate="print"/>
          <a:srcRect/>
          <a:stretch>
            <a:fillRect/>
          </a:stretch>
        </p:blipFill>
        <p:spPr bwMode="auto">
          <a:xfrm>
            <a:off x="1905000" y="152400"/>
            <a:ext cx="1552575" cy="1352550"/>
          </a:xfrm>
          <a:prstGeom prst="rect">
            <a:avLst/>
          </a:prstGeom>
          <a:noFill/>
        </p:spPr>
      </p:pic>
      <p:pic>
        <p:nvPicPr>
          <p:cNvPr id="27" name="Picture 65" descr="File:Millsaps College.png"/>
          <p:cNvPicPr>
            <a:picLocks noChangeAspect="1" noChangeArrowheads="1"/>
          </p:cNvPicPr>
          <p:nvPr/>
        </p:nvPicPr>
        <p:blipFill>
          <a:blip r:embed="rId22" cstate="print"/>
          <a:srcRect/>
          <a:stretch>
            <a:fillRect/>
          </a:stretch>
        </p:blipFill>
        <p:spPr bwMode="auto">
          <a:xfrm>
            <a:off x="5867400" y="1143000"/>
            <a:ext cx="1447800" cy="717605"/>
          </a:xfrm>
          <a:prstGeom prst="rect">
            <a:avLst/>
          </a:prstGeom>
          <a:noFill/>
        </p:spPr>
      </p:pic>
      <p:pic>
        <p:nvPicPr>
          <p:cNvPr id="28" name="Picture 8" descr="File:MissStateUwordmark.png"/>
          <p:cNvPicPr>
            <a:picLocks noChangeAspect="1" noChangeArrowheads="1"/>
          </p:cNvPicPr>
          <p:nvPr/>
        </p:nvPicPr>
        <p:blipFill>
          <a:blip r:embed="rId23" cstate="print"/>
          <a:srcRect/>
          <a:stretch>
            <a:fillRect/>
          </a:stretch>
        </p:blipFill>
        <p:spPr bwMode="auto">
          <a:xfrm>
            <a:off x="3581400" y="457200"/>
            <a:ext cx="2209800" cy="1301327"/>
          </a:xfrm>
          <a:prstGeom prst="rect">
            <a:avLst/>
          </a:prstGeom>
          <a:noFill/>
        </p:spPr>
      </p:pic>
      <p:pic>
        <p:nvPicPr>
          <p:cNvPr id="29" name="Picture 12" descr="File:SEC new logo.png"/>
          <p:cNvPicPr>
            <a:picLocks noChangeAspect="1" noChangeArrowheads="1"/>
          </p:cNvPicPr>
          <p:nvPr/>
        </p:nvPicPr>
        <p:blipFill>
          <a:blip r:embed="rId24" cstate="print"/>
          <a:srcRect/>
          <a:stretch>
            <a:fillRect/>
          </a:stretch>
        </p:blipFill>
        <p:spPr bwMode="auto">
          <a:xfrm>
            <a:off x="228600" y="5410200"/>
            <a:ext cx="1347730" cy="1280858"/>
          </a:xfrm>
          <a:prstGeom prst="rect">
            <a:avLst/>
          </a:prstGeom>
          <a:noFill/>
        </p:spPr>
      </p:pic>
      <p:sp>
        <p:nvSpPr>
          <p:cNvPr id="30" name="Rectangle 29"/>
          <p:cNvSpPr/>
          <p:nvPr/>
        </p:nvSpPr>
        <p:spPr>
          <a:xfrm>
            <a:off x="6781800" y="5867400"/>
            <a:ext cx="2198614"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solidFill>
                  <a:srgbClr val="6B35CB"/>
                </a:solidFill>
                <a:effectLst>
                  <a:reflection blurRad="12700" stA="28000" endPos="45000" dist="1000" dir="5400000" sy="-100000" algn="bl" rotWithShape="0"/>
                </a:effectLst>
              </a:rPr>
              <a:t>Page 144</a:t>
            </a:r>
            <a:endParaRPr lang="en-US" sz="4000" b="1" cap="all" spc="0" dirty="0">
              <a:ln w="9000" cmpd="sng">
                <a:solidFill>
                  <a:schemeClr val="accent4">
                    <a:shade val="50000"/>
                    <a:satMod val="120000"/>
                  </a:schemeClr>
                </a:solidFill>
                <a:prstDash val="solid"/>
              </a:ln>
              <a:solidFill>
                <a:srgbClr val="6B35CB"/>
              </a:soli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4118050"/>
          </a:xfrm>
        </p:spPr>
        <p:txBody>
          <a:bodyPr/>
          <a:lstStyle/>
          <a:p>
            <a:r>
              <a:rPr lang="en-US" sz="3600" dirty="0" smtClean="0"/>
              <a:t>During the war, education suffered even more.</a:t>
            </a:r>
          </a:p>
          <a:p>
            <a:endParaRPr lang="en-US" sz="1000" dirty="0" smtClean="0"/>
          </a:p>
          <a:p>
            <a:r>
              <a:rPr lang="en-US" sz="3600" dirty="0" smtClean="0"/>
              <a:t>In 1865, the only schools operating were those run by the Freedmen’s Bureau and private groups.</a:t>
            </a:r>
          </a:p>
          <a:p>
            <a:endParaRPr lang="en-US" sz="1000" dirty="0" smtClean="0"/>
          </a:p>
          <a:p>
            <a:r>
              <a:rPr lang="en-US" sz="3600" dirty="0" smtClean="0"/>
              <a:t>In 1869, the new state constitution provided for public schools for all races.</a:t>
            </a:r>
            <a:endParaRPr lang="en-US" sz="3600" dirty="0"/>
          </a:p>
        </p:txBody>
      </p:sp>
      <p:sp>
        <p:nvSpPr>
          <p:cNvPr id="5" name="Title 1"/>
          <p:cNvSpPr txBox="1">
            <a:spLocks/>
          </p:cNvSpPr>
          <p:nvPr/>
        </p:nvSpPr>
        <p:spPr>
          <a:xfrm>
            <a:off x="609600" y="228600"/>
            <a:ext cx="8153400" cy="11079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8000" dirty="0" smtClean="0">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rPr>
              <a:t>Education</a:t>
            </a:r>
            <a:endParaRPr kumimoji="0" lang="en-US" sz="8000" b="0" i="0" u="none" strike="noStrike" kern="1200" cap="none" spc="-150" normalizeH="0" baseline="0" noProof="0" dirty="0" smtClean="0">
              <a:ln w="3175">
                <a:noFill/>
              </a:ln>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2991588"/>
          </a:xfrm>
        </p:spPr>
        <p:txBody>
          <a:bodyPr/>
          <a:lstStyle/>
          <a:p>
            <a:r>
              <a:rPr lang="en-US" sz="3600" dirty="0" smtClean="0"/>
              <a:t>In 1870, the state legislature established a school system in </a:t>
            </a:r>
            <a:r>
              <a:rPr lang="en-US" sz="3600" b="1" dirty="0" smtClean="0"/>
              <a:t>each county</a:t>
            </a:r>
            <a:r>
              <a:rPr lang="en-US" sz="3600" dirty="0" smtClean="0"/>
              <a:t> under the leadership of an elected </a:t>
            </a:r>
            <a:r>
              <a:rPr lang="en-US" sz="3600" b="1" dirty="0" smtClean="0"/>
              <a:t>state superintendent</a:t>
            </a:r>
            <a:r>
              <a:rPr lang="en-US" sz="3600" dirty="0" smtClean="0"/>
              <a:t> and </a:t>
            </a:r>
            <a:r>
              <a:rPr lang="en-US" sz="3600" b="1" dirty="0" smtClean="0"/>
              <a:t>county superintendents</a:t>
            </a:r>
            <a:r>
              <a:rPr lang="en-US" sz="3600" dirty="0" smtClean="0"/>
              <a:t> appointed by a state board of education.</a:t>
            </a:r>
            <a:endParaRPr lang="en-US" sz="3600" dirty="0"/>
          </a:p>
        </p:txBody>
      </p:sp>
      <p:sp>
        <p:nvSpPr>
          <p:cNvPr id="4" name="Title 1"/>
          <p:cNvSpPr txBox="1">
            <a:spLocks/>
          </p:cNvSpPr>
          <p:nvPr/>
        </p:nvSpPr>
        <p:spPr>
          <a:xfrm>
            <a:off x="609600" y="228600"/>
            <a:ext cx="8153400" cy="11079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8000" dirty="0" smtClean="0">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rPr>
              <a:t>Schools</a:t>
            </a:r>
            <a:endParaRPr kumimoji="0" lang="en-US" sz="8000" b="0" i="0" u="none" strike="noStrike" kern="1200" cap="none" spc="-150" normalizeH="0" baseline="0" noProof="0" dirty="0" smtClean="0">
              <a:ln w="3175">
                <a:noFill/>
              </a:ln>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82000" cy="4567404"/>
          </a:xfrm>
        </p:spPr>
        <p:txBody>
          <a:bodyPr/>
          <a:lstStyle/>
          <a:p>
            <a:r>
              <a:rPr lang="en-US" sz="3600" dirty="0" smtClean="0"/>
              <a:t>How much did it cost to operate the school systems that first year?</a:t>
            </a:r>
          </a:p>
          <a:p>
            <a:endParaRPr lang="en-US" sz="1000" dirty="0" smtClean="0"/>
          </a:p>
          <a:p>
            <a:pPr lvl="1"/>
            <a:r>
              <a:rPr lang="en-US" sz="3200" dirty="0" smtClean="0"/>
              <a:t>More than $1 million</a:t>
            </a:r>
          </a:p>
          <a:p>
            <a:endParaRPr lang="en-US" dirty="0" smtClean="0"/>
          </a:p>
          <a:p>
            <a:r>
              <a:rPr lang="en-US" sz="3600" dirty="0" smtClean="0"/>
              <a:t>How much did each county spend on construction of school buildings that first year?</a:t>
            </a:r>
          </a:p>
          <a:p>
            <a:pPr>
              <a:buNone/>
            </a:pPr>
            <a:endParaRPr lang="en-US" sz="1000" dirty="0" smtClean="0"/>
          </a:p>
          <a:p>
            <a:pPr lvl="1"/>
            <a:r>
              <a:rPr lang="en-US" sz="3200" dirty="0" smtClean="0"/>
              <a:t>$2 million</a:t>
            </a:r>
            <a:endParaRPr lang="en-US" sz="3200" dirty="0"/>
          </a:p>
        </p:txBody>
      </p:sp>
      <p:sp>
        <p:nvSpPr>
          <p:cNvPr id="4" name="Title 1"/>
          <p:cNvSpPr txBox="1">
            <a:spLocks/>
          </p:cNvSpPr>
          <p:nvPr/>
        </p:nvSpPr>
        <p:spPr>
          <a:xfrm>
            <a:off x="457200" y="152400"/>
            <a:ext cx="8153400" cy="11079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8000" dirty="0">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rPr>
              <a:t>C</a:t>
            </a:r>
            <a:r>
              <a:rPr lang="en-US" sz="8000" dirty="0" smtClean="0">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rPr>
              <a:t>ost</a:t>
            </a:r>
            <a:endParaRPr kumimoji="0" lang="en-US" sz="8000" b="0" i="0" u="none" strike="noStrike" kern="1200" cap="none" spc="-150" normalizeH="0" baseline="0" noProof="0" dirty="0" smtClean="0">
              <a:ln w="3175">
                <a:noFill/>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1661993"/>
          </a:xfrm>
        </p:spPr>
        <p:style>
          <a:lnRef idx="3">
            <a:schemeClr val="lt1"/>
          </a:lnRef>
          <a:fillRef idx="1">
            <a:schemeClr val="dk1"/>
          </a:fillRef>
          <a:effectRef idx="1">
            <a:schemeClr val="dk1"/>
          </a:effectRef>
          <a:fontRef idx="minor">
            <a:schemeClr val="lt1"/>
          </a:fontRef>
        </p:style>
        <p:txBody>
          <a:bodyPr/>
          <a:lstStyle/>
          <a:p>
            <a:pPr algn="ctr"/>
            <a:r>
              <a:rPr lang="en-US" sz="6000" dirty="0" smtClean="0">
                <a:solidFill>
                  <a:srgbClr val="00B0F0"/>
                </a:solidFill>
              </a:rPr>
              <a:t>How much will $1,000,000 get you today?</a:t>
            </a:r>
            <a:endParaRPr lang="en-US" sz="6000" dirty="0">
              <a:solidFill>
                <a:srgbClr val="00B0F0"/>
              </a:solidFill>
            </a:endParaRPr>
          </a:p>
        </p:txBody>
      </p:sp>
      <p:sp>
        <p:nvSpPr>
          <p:cNvPr id="3" name="Content Placeholder 2"/>
          <p:cNvSpPr>
            <a:spLocks noGrp="1"/>
          </p:cNvSpPr>
          <p:nvPr>
            <p:ph idx="1"/>
          </p:nvPr>
        </p:nvSpPr>
        <p:spPr>
          <a:xfrm>
            <a:off x="381000" y="2209800"/>
            <a:ext cx="8382000" cy="443198"/>
          </a:xfrm>
        </p:spPr>
        <p:txBody>
          <a:bodyPr/>
          <a:lstStyle/>
          <a:p>
            <a:r>
              <a:rPr lang="en-US" dirty="0" smtClean="0"/>
              <a:t>Let me give an example.</a:t>
            </a:r>
            <a:endParaRPr lang="en-US" dirty="0"/>
          </a:p>
        </p:txBody>
      </p:sp>
      <p:pic>
        <p:nvPicPr>
          <p:cNvPr id="14338" name="Picture 2" descr="http://www.enviroturfservices.com/images/olive_branch/Olive-Branch-Pool-Field.jpg"/>
          <p:cNvPicPr>
            <a:picLocks noChangeAspect="1" noChangeArrowheads="1"/>
          </p:cNvPicPr>
          <p:nvPr/>
        </p:nvPicPr>
        <p:blipFill>
          <a:blip r:embed="rId2" cstate="print"/>
          <a:srcRect/>
          <a:stretch>
            <a:fillRect/>
          </a:stretch>
        </p:blipFill>
        <p:spPr bwMode="auto">
          <a:xfrm>
            <a:off x="3048000" y="2743200"/>
            <a:ext cx="5791200" cy="3882551"/>
          </a:xfrm>
          <a:prstGeom prst="rect">
            <a:avLst/>
          </a:prstGeom>
          <a:noFill/>
        </p:spPr>
      </p:pic>
      <p:pic>
        <p:nvPicPr>
          <p:cNvPr id="14340" name="Picture 4" descr="Olive Branch HS Synthetic Turf Athletic Field"/>
          <p:cNvPicPr>
            <a:picLocks noChangeAspect="1" noChangeArrowheads="1"/>
          </p:cNvPicPr>
          <p:nvPr/>
        </p:nvPicPr>
        <p:blipFill>
          <a:blip r:embed="rId3" cstate="print"/>
          <a:srcRect/>
          <a:stretch>
            <a:fillRect/>
          </a:stretch>
        </p:blipFill>
        <p:spPr bwMode="auto">
          <a:xfrm>
            <a:off x="381000" y="4800600"/>
            <a:ext cx="2387600" cy="1790700"/>
          </a:xfrm>
          <a:prstGeom prst="rect">
            <a:avLst/>
          </a:prstGeom>
          <a:noFill/>
        </p:spPr>
      </p:pic>
      <p:pic>
        <p:nvPicPr>
          <p:cNvPr id="14342" name="Picture 6" descr="http://www.misshsaa.com/cover_southpanola_olivebranch.jpg"/>
          <p:cNvPicPr>
            <a:picLocks noChangeAspect="1" noChangeArrowheads="1"/>
          </p:cNvPicPr>
          <p:nvPr/>
        </p:nvPicPr>
        <p:blipFill>
          <a:blip r:embed="rId4" cstate="print"/>
          <a:srcRect/>
          <a:stretch>
            <a:fillRect/>
          </a:stretch>
        </p:blipFill>
        <p:spPr bwMode="auto">
          <a:xfrm>
            <a:off x="838200" y="2667000"/>
            <a:ext cx="1428750" cy="206692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358116"/>
          </a:xfrm>
        </p:spPr>
        <p:txBody>
          <a:bodyPr/>
          <a:lstStyle/>
          <a:p>
            <a:pPr>
              <a:buNone/>
            </a:pPr>
            <a:r>
              <a:rPr lang="en-US" sz="4000" dirty="0" smtClean="0"/>
              <a:t>	By 1875, public school enrollment stood at:</a:t>
            </a:r>
          </a:p>
          <a:p>
            <a:pPr>
              <a:buNone/>
            </a:pPr>
            <a:r>
              <a:rPr lang="en-US" sz="1000" dirty="0" smtClean="0"/>
              <a:t> </a:t>
            </a:r>
          </a:p>
          <a:p>
            <a:r>
              <a:rPr lang="en-US" sz="4000" dirty="0" smtClean="0"/>
              <a:t>How many black students?</a:t>
            </a:r>
          </a:p>
          <a:p>
            <a:endParaRPr lang="en-US" sz="1000" dirty="0" smtClean="0"/>
          </a:p>
          <a:p>
            <a:pPr lvl="1"/>
            <a:r>
              <a:rPr lang="en-US" sz="3600" dirty="0" smtClean="0"/>
              <a:t>89,813 black students.</a:t>
            </a:r>
          </a:p>
          <a:p>
            <a:endParaRPr lang="en-US" sz="1000" dirty="0" smtClean="0"/>
          </a:p>
          <a:p>
            <a:r>
              <a:rPr lang="en-US" sz="4000" dirty="0" smtClean="0"/>
              <a:t>How many white student?</a:t>
            </a:r>
          </a:p>
          <a:p>
            <a:endParaRPr lang="en-US" sz="1000" dirty="0" smtClean="0"/>
          </a:p>
          <a:p>
            <a:pPr lvl="1"/>
            <a:r>
              <a:rPr lang="en-US" sz="3600" dirty="0" smtClean="0"/>
              <a:t>78,404 white students.</a:t>
            </a:r>
            <a:endParaRPr lang="en-US" sz="3600" dirty="0"/>
          </a:p>
        </p:txBody>
      </p:sp>
      <p:sp>
        <p:nvSpPr>
          <p:cNvPr id="4" name="Title 1"/>
          <p:cNvSpPr txBox="1">
            <a:spLocks/>
          </p:cNvSpPr>
          <p:nvPr/>
        </p:nvSpPr>
        <p:spPr>
          <a:xfrm>
            <a:off x="381000" y="228600"/>
            <a:ext cx="8153400" cy="11079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8000"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rPr>
              <a:t>Public School</a:t>
            </a:r>
            <a:endParaRPr kumimoji="0" lang="en-US" sz="8000" b="0" i="0" u="none" strike="noStrike" kern="1200" cap="none" spc="-150" normalizeH="0" baseline="0" noProof="0" dirty="0" smtClean="0">
              <a:ln w="3175">
                <a:no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79468"/>
            <a:ext cx="8382000" cy="5878532"/>
          </a:xfrm>
        </p:spPr>
        <p:txBody>
          <a:bodyPr/>
          <a:lstStyle/>
          <a:p>
            <a:r>
              <a:rPr lang="en-US" sz="3600" dirty="0" smtClean="0"/>
              <a:t>The Republican government also brought improvements to higher education.</a:t>
            </a:r>
          </a:p>
          <a:p>
            <a:endParaRPr lang="en-US" sz="1000" dirty="0" smtClean="0"/>
          </a:p>
          <a:p>
            <a:r>
              <a:rPr lang="en-US" sz="3600" dirty="0" smtClean="0"/>
              <a:t>University of Mississippi (1848)</a:t>
            </a:r>
          </a:p>
          <a:p>
            <a:pPr lvl="1"/>
            <a:r>
              <a:rPr lang="en-US" dirty="0" smtClean="0"/>
              <a:t>Oxford, Mississippi</a:t>
            </a:r>
          </a:p>
          <a:p>
            <a:endParaRPr lang="en-US" sz="1000" dirty="0" smtClean="0"/>
          </a:p>
          <a:p>
            <a:r>
              <a:rPr lang="en-US" sz="3600" dirty="0" smtClean="0"/>
              <a:t>Alcorn Agricultural and Mechanical College (1871)</a:t>
            </a:r>
          </a:p>
          <a:p>
            <a:pPr lvl="1"/>
            <a:r>
              <a:rPr lang="en-US" dirty="0" smtClean="0"/>
              <a:t>Oakland College, </a:t>
            </a:r>
            <a:r>
              <a:rPr lang="en-US" dirty="0" err="1" smtClean="0"/>
              <a:t>Lorman</a:t>
            </a:r>
            <a:r>
              <a:rPr lang="en-US" dirty="0" smtClean="0"/>
              <a:t>, Mississippi</a:t>
            </a:r>
          </a:p>
          <a:p>
            <a:pPr lvl="1"/>
            <a:r>
              <a:rPr lang="en-US" dirty="0" smtClean="0"/>
              <a:t>At the end of the war, the property was                sold to the state of Mississippi.</a:t>
            </a:r>
          </a:p>
          <a:p>
            <a:pPr lvl="1"/>
            <a:r>
              <a:rPr lang="en-US" dirty="0" smtClean="0"/>
              <a:t>Black school.</a:t>
            </a:r>
          </a:p>
          <a:p>
            <a:r>
              <a:rPr lang="en-US" dirty="0" smtClean="0"/>
              <a:t>Today it is Alcorn State University.</a:t>
            </a:r>
          </a:p>
        </p:txBody>
      </p:sp>
      <p:pic>
        <p:nvPicPr>
          <p:cNvPr id="4" name="Picture 4" descr="http://upload.wikimedia.org/wikipedia/en/thumb/7/74/UMRebels_logo_%28script%29.png/100px-UMRebels_logo_%28script%29.png"/>
          <p:cNvPicPr>
            <a:picLocks noChangeAspect="1" noChangeArrowheads="1"/>
          </p:cNvPicPr>
          <p:nvPr/>
        </p:nvPicPr>
        <p:blipFill>
          <a:blip r:embed="rId2" cstate="print"/>
          <a:srcRect/>
          <a:stretch>
            <a:fillRect/>
          </a:stretch>
        </p:blipFill>
        <p:spPr bwMode="auto">
          <a:xfrm>
            <a:off x="6553200" y="1905000"/>
            <a:ext cx="2465294" cy="838200"/>
          </a:xfrm>
          <a:prstGeom prst="rect">
            <a:avLst/>
          </a:prstGeom>
          <a:noFill/>
        </p:spPr>
      </p:pic>
      <p:pic>
        <p:nvPicPr>
          <p:cNvPr id="60418" name="Picture 2" descr="http://upload.wikimedia.org/wikipedia/en/f/f1/Alcorn_logo.JPG"/>
          <p:cNvPicPr>
            <a:picLocks noChangeAspect="1" noChangeArrowheads="1"/>
          </p:cNvPicPr>
          <p:nvPr/>
        </p:nvPicPr>
        <p:blipFill>
          <a:blip r:embed="rId3" cstate="print"/>
          <a:srcRect/>
          <a:stretch>
            <a:fillRect/>
          </a:stretch>
        </p:blipFill>
        <p:spPr bwMode="auto">
          <a:xfrm>
            <a:off x="7086600" y="4191000"/>
            <a:ext cx="1676400" cy="2181340"/>
          </a:xfrm>
          <a:prstGeom prst="rect">
            <a:avLst/>
          </a:prstGeom>
          <a:noFill/>
        </p:spPr>
      </p:pic>
      <p:sp>
        <p:nvSpPr>
          <p:cNvPr id="6" name="Title 1"/>
          <p:cNvSpPr txBox="1">
            <a:spLocks/>
          </p:cNvSpPr>
          <p:nvPr/>
        </p:nvSpPr>
        <p:spPr>
          <a:xfrm>
            <a:off x="381000" y="0"/>
            <a:ext cx="8153400" cy="83099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lvl="0" algn="ctr" defTabSz="914363">
              <a:lnSpc>
                <a:spcPct val="90000"/>
              </a:lnSpc>
              <a:spcBef>
                <a:spcPct val="0"/>
              </a:spcBef>
            </a:pPr>
            <a:r>
              <a:rPr lang="en-US" sz="6000" spc="-150" dirty="0" smtClean="0">
                <a:ln w="3175">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50800" dist="38100" dir="2700000" algn="tl" rotWithShape="0">
                    <a:prstClr val="black">
                      <a:alpha val="40000"/>
                    </a:prstClr>
                  </a:outerShdw>
                </a:effectLst>
                <a:cs typeface="Arial" charset="0"/>
              </a:rPr>
              <a:t>State</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6000" b="0" i="0" u="none" strike="noStrike" kern="1200" cap="none" spc="-150" normalizeH="0" baseline="0" noProof="0"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Supported Colleges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0"/>
            <a:ext cx="8153400" cy="83099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lvl="0" algn="ctr" defTabSz="914363">
              <a:lnSpc>
                <a:spcPct val="90000"/>
              </a:lnSpc>
              <a:spcBef>
                <a:spcPct val="0"/>
              </a:spcBef>
            </a:pPr>
            <a:r>
              <a:rPr lang="en-US" sz="6000" spc="-150" dirty="0" smtClean="0">
                <a:ln w="3175">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50800" dist="38100" dir="2700000" algn="tl" rotWithShape="0">
                    <a:prstClr val="black">
                      <a:alpha val="40000"/>
                    </a:prstClr>
                  </a:outerShdw>
                </a:effectLst>
                <a:cs typeface="Arial" charset="0"/>
              </a:rPr>
              <a:t>State</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6000" b="0" i="0" u="none" strike="noStrike" kern="1200" cap="none" spc="-150" normalizeH="0" baseline="0" noProof="0"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Supported Colleges</a:t>
            </a:r>
          </a:p>
        </p:txBody>
      </p:sp>
      <p:sp>
        <p:nvSpPr>
          <p:cNvPr id="3" name="Content Placeholder 2"/>
          <p:cNvSpPr>
            <a:spLocks noGrp="1"/>
          </p:cNvSpPr>
          <p:nvPr>
            <p:ph idx="1"/>
          </p:nvPr>
        </p:nvSpPr>
        <p:spPr>
          <a:xfrm>
            <a:off x="381000" y="990600"/>
            <a:ext cx="8382000" cy="5653855"/>
          </a:xfrm>
        </p:spPr>
        <p:txBody>
          <a:bodyPr/>
          <a:lstStyle/>
          <a:p>
            <a:r>
              <a:rPr lang="en-US" sz="3600" dirty="0" smtClean="0"/>
              <a:t>Mississippi Agricultural and        Mechanical College (1878)</a:t>
            </a:r>
          </a:p>
          <a:p>
            <a:pPr lvl="1"/>
            <a:r>
              <a:rPr lang="en-US" dirty="0" smtClean="0"/>
              <a:t>Starkville, Mississippi</a:t>
            </a:r>
          </a:p>
          <a:p>
            <a:pPr lvl="1"/>
            <a:r>
              <a:rPr lang="en-US" dirty="0" smtClean="0"/>
              <a:t>White school</a:t>
            </a:r>
          </a:p>
          <a:p>
            <a:r>
              <a:rPr lang="en-US" sz="3600" dirty="0" smtClean="0"/>
              <a:t>Today it is Mississippi State University.</a:t>
            </a:r>
          </a:p>
          <a:p>
            <a:endParaRPr lang="en-US" sz="1000" dirty="0" smtClean="0"/>
          </a:p>
          <a:p>
            <a:r>
              <a:rPr lang="en-US" sz="3600" dirty="0" smtClean="0"/>
              <a:t>Industrial Institute and College (1884)</a:t>
            </a:r>
          </a:p>
          <a:p>
            <a:pPr lvl="1"/>
            <a:r>
              <a:rPr lang="en-US" dirty="0" smtClean="0"/>
              <a:t>Columbus, Mississippi</a:t>
            </a:r>
          </a:p>
          <a:p>
            <a:pPr lvl="1"/>
            <a:r>
              <a:rPr lang="en-US" dirty="0" smtClean="0"/>
              <a:t>The first public women's college in                         the United States.</a:t>
            </a:r>
          </a:p>
          <a:p>
            <a:r>
              <a:rPr lang="en-US" dirty="0" smtClean="0"/>
              <a:t>Today it is Mississippi University for                         Women or the </a:t>
            </a:r>
            <a:r>
              <a:rPr lang="en-US" b="1" dirty="0" smtClean="0"/>
              <a:t>W</a:t>
            </a:r>
            <a:r>
              <a:rPr lang="en-US" dirty="0" smtClean="0"/>
              <a:t>.</a:t>
            </a:r>
            <a:endParaRPr lang="en-US" dirty="0"/>
          </a:p>
        </p:txBody>
      </p:sp>
      <p:pic>
        <p:nvPicPr>
          <p:cNvPr id="5" name="Picture 8" descr="File:MissStateUwordmark.png"/>
          <p:cNvPicPr>
            <a:picLocks noChangeAspect="1" noChangeArrowheads="1"/>
          </p:cNvPicPr>
          <p:nvPr/>
        </p:nvPicPr>
        <p:blipFill>
          <a:blip r:embed="rId2" cstate="print"/>
          <a:srcRect/>
          <a:stretch>
            <a:fillRect/>
          </a:stretch>
        </p:blipFill>
        <p:spPr bwMode="auto">
          <a:xfrm>
            <a:off x="5791200" y="838200"/>
            <a:ext cx="2846716" cy="1676400"/>
          </a:xfrm>
          <a:prstGeom prst="rect">
            <a:avLst/>
          </a:prstGeom>
          <a:noFill/>
        </p:spPr>
      </p:pic>
      <p:pic>
        <p:nvPicPr>
          <p:cNvPr id="62466" name="Picture 2" descr="http://upload.wikimedia.org/wikipedia/en/0/08/MUWLogo.jpg"/>
          <p:cNvPicPr>
            <a:picLocks noChangeAspect="1" noChangeArrowheads="1"/>
          </p:cNvPicPr>
          <p:nvPr/>
        </p:nvPicPr>
        <p:blipFill>
          <a:blip r:embed="rId3" cstate="print"/>
          <a:srcRect/>
          <a:stretch>
            <a:fillRect/>
          </a:stretch>
        </p:blipFill>
        <p:spPr bwMode="auto">
          <a:xfrm>
            <a:off x="6705600" y="4724400"/>
            <a:ext cx="1828800" cy="1593188"/>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057"/>
            <a:ext cx="8382000" cy="5973943"/>
          </a:xfrm>
        </p:spPr>
        <p:txBody>
          <a:bodyPr/>
          <a:lstStyle/>
          <a:p>
            <a:r>
              <a:rPr lang="en-US" sz="3600" dirty="0" smtClean="0"/>
              <a:t>Mississippi College (1826)</a:t>
            </a:r>
          </a:p>
          <a:p>
            <a:pPr lvl="1"/>
            <a:r>
              <a:rPr lang="en-US" dirty="0" smtClean="0"/>
              <a:t>Clinton, Mississippi</a:t>
            </a:r>
          </a:p>
          <a:p>
            <a:pPr lvl="1"/>
            <a:r>
              <a:rPr lang="en-US" dirty="0" smtClean="0"/>
              <a:t>Second-oldest Baptist                                      affiliated university in                                                the world.</a:t>
            </a:r>
          </a:p>
          <a:p>
            <a:endParaRPr lang="en-US" sz="1000" dirty="0" smtClean="0"/>
          </a:p>
          <a:p>
            <a:r>
              <a:rPr lang="en-US" sz="3600" smtClean="0"/>
              <a:t>Shaw University </a:t>
            </a:r>
            <a:r>
              <a:rPr lang="en-US" sz="3600" dirty="0" smtClean="0"/>
              <a:t>(1866)</a:t>
            </a:r>
          </a:p>
          <a:p>
            <a:pPr lvl="1"/>
            <a:r>
              <a:rPr lang="en-US" dirty="0" smtClean="0"/>
              <a:t>Holly Springs, Mississippi</a:t>
            </a:r>
          </a:p>
          <a:p>
            <a:pPr lvl="1"/>
            <a:r>
              <a:rPr lang="en-US" dirty="0" smtClean="0"/>
              <a:t>Affiliated with the 					  United Methodist Church</a:t>
            </a:r>
          </a:p>
          <a:p>
            <a:pPr lvl="1"/>
            <a:r>
              <a:rPr lang="en-US" dirty="0" smtClean="0"/>
              <a:t>One of only ten historically black colleges and universities (HBCUs) founded before 1868 still to be in operation. The name was finally changed to </a:t>
            </a:r>
            <a:r>
              <a:rPr lang="en-US" b="1" dirty="0" smtClean="0"/>
              <a:t>Rust College</a:t>
            </a:r>
            <a:r>
              <a:rPr lang="en-US" dirty="0" smtClean="0"/>
              <a:t> in 1915.</a:t>
            </a:r>
          </a:p>
        </p:txBody>
      </p:sp>
      <p:pic>
        <p:nvPicPr>
          <p:cNvPr id="5" name="Picture 39" descr="File:Mclogo 01.png"/>
          <p:cNvPicPr>
            <a:picLocks noChangeAspect="1" noChangeArrowheads="1"/>
          </p:cNvPicPr>
          <p:nvPr/>
        </p:nvPicPr>
        <p:blipFill>
          <a:blip r:embed="rId2" cstate="print"/>
          <a:srcRect/>
          <a:stretch>
            <a:fillRect/>
          </a:stretch>
        </p:blipFill>
        <p:spPr bwMode="auto">
          <a:xfrm>
            <a:off x="4724400" y="1371600"/>
            <a:ext cx="2590800" cy="1150177"/>
          </a:xfrm>
          <a:prstGeom prst="rect">
            <a:avLst/>
          </a:prstGeom>
          <a:noFill/>
        </p:spPr>
      </p:pic>
      <p:pic>
        <p:nvPicPr>
          <p:cNvPr id="63492" name="Picture 4" descr="File:Southern-baptist-convention.svg"/>
          <p:cNvPicPr>
            <a:picLocks noChangeAspect="1" noChangeArrowheads="1"/>
          </p:cNvPicPr>
          <p:nvPr/>
        </p:nvPicPr>
        <p:blipFill>
          <a:blip r:embed="rId3" cstate="print"/>
          <a:srcRect/>
          <a:stretch>
            <a:fillRect/>
          </a:stretch>
        </p:blipFill>
        <p:spPr bwMode="auto">
          <a:xfrm>
            <a:off x="7391400" y="1143000"/>
            <a:ext cx="1376670" cy="2057400"/>
          </a:xfrm>
          <a:prstGeom prst="rect">
            <a:avLst/>
          </a:prstGeom>
          <a:noFill/>
        </p:spPr>
      </p:pic>
      <p:pic>
        <p:nvPicPr>
          <p:cNvPr id="8" name="Picture 45" descr="http://www.rustcollege.edu/RustWebBanner.jpg"/>
          <p:cNvPicPr>
            <a:picLocks noChangeAspect="1" noChangeArrowheads="1"/>
          </p:cNvPicPr>
          <p:nvPr/>
        </p:nvPicPr>
        <p:blipFill>
          <a:blip r:embed="rId4" cstate="print"/>
          <a:srcRect l="927" t="4902" r="84234" b="3103"/>
          <a:stretch>
            <a:fillRect/>
          </a:stretch>
        </p:blipFill>
        <p:spPr bwMode="auto">
          <a:xfrm>
            <a:off x="5257800" y="3429000"/>
            <a:ext cx="1600200" cy="1633538"/>
          </a:xfrm>
          <a:prstGeom prst="flowChartConnector">
            <a:avLst/>
          </a:prstGeom>
          <a:noFill/>
        </p:spPr>
      </p:pic>
      <p:pic>
        <p:nvPicPr>
          <p:cNvPr id="63494" name="Picture 6" descr="http://upload.wikimedia.org/wikipedia/en/3/39/Umclogo.png"/>
          <p:cNvPicPr>
            <a:picLocks noChangeAspect="1" noChangeArrowheads="1"/>
          </p:cNvPicPr>
          <p:nvPr/>
        </p:nvPicPr>
        <p:blipFill>
          <a:blip r:embed="rId5" cstate="print"/>
          <a:srcRect/>
          <a:stretch>
            <a:fillRect/>
          </a:stretch>
        </p:blipFill>
        <p:spPr bwMode="auto">
          <a:xfrm>
            <a:off x="7543800" y="3505200"/>
            <a:ext cx="952500" cy="1724025"/>
          </a:xfrm>
          <a:prstGeom prst="rect">
            <a:avLst/>
          </a:prstGeom>
          <a:noFill/>
        </p:spPr>
      </p:pic>
      <p:sp>
        <p:nvSpPr>
          <p:cNvPr id="10" name="Title 1"/>
          <p:cNvSpPr txBox="1">
            <a:spLocks/>
          </p:cNvSpPr>
          <p:nvPr/>
        </p:nvSpPr>
        <p:spPr>
          <a:xfrm>
            <a:off x="381000" y="0"/>
            <a:ext cx="8153400" cy="83099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lvl="0" algn="ctr" defTabSz="914363">
              <a:lnSpc>
                <a:spcPct val="90000"/>
              </a:lnSpc>
              <a:spcBef>
                <a:spcPct val="0"/>
              </a:spcBef>
            </a:pPr>
            <a:r>
              <a:rPr lang="en-US" sz="6000" spc="-150" dirty="0">
                <a:ln w="3175">
                  <a:noFill/>
                </a:ln>
                <a:gradFill flip="none" rotWithShape="1">
                  <a:gsLst>
                    <a:gs pos="0">
                      <a:srgbClr val="FFF200"/>
                    </a:gs>
                    <a:gs pos="45000">
                      <a:srgbClr val="FF7A00"/>
                    </a:gs>
                    <a:gs pos="70000">
                      <a:srgbClr val="FF0300"/>
                    </a:gs>
                    <a:gs pos="100000">
                      <a:srgbClr val="4D0808"/>
                    </a:gs>
                  </a:gsLst>
                  <a:lin ang="5400000" scaled="0"/>
                  <a:tileRect/>
                </a:gradFill>
                <a:effectLst>
                  <a:outerShdw blurRad="50800" dist="38100" dir="2700000" algn="tl" rotWithShape="0">
                    <a:prstClr val="black">
                      <a:alpha val="40000"/>
                    </a:prstClr>
                  </a:outerShdw>
                </a:effectLst>
                <a:cs typeface="Arial" charset="0"/>
              </a:rPr>
              <a:t>Church</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6000" b="0" i="0" u="none" strike="noStrike" kern="1200" cap="none" spc="-150" normalizeH="0" baseline="0" noProof="0"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Supported Colleges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4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1"/>
            <a:ext cx="8382000" cy="5743111"/>
          </a:xfrm>
        </p:spPr>
        <p:txBody>
          <a:bodyPr/>
          <a:lstStyle/>
          <a:p>
            <a:r>
              <a:rPr lang="en-US" dirty="0" smtClean="0"/>
              <a:t>Natchez Seminary for Freedmen (1877)</a:t>
            </a:r>
          </a:p>
          <a:p>
            <a:pPr lvl="1"/>
            <a:r>
              <a:rPr lang="en-US" dirty="0" smtClean="0"/>
              <a:t>Moved to Jackson, Mississippi 			  (1882) to the site where                                   </a:t>
            </a:r>
            <a:r>
              <a:rPr lang="en-US" dirty="0" err="1" smtClean="0"/>
              <a:t>Millsaps</a:t>
            </a:r>
            <a:r>
              <a:rPr lang="en-US" dirty="0" smtClean="0"/>
              <a:t> College now stands.                                Natchez Seminary soon                                  relocated from its site in north                            Jackson (1902).</a:t>
            </a:r>
          </a:p>
          <a:p>
            <a:pPr lvl="1"/>
            <a:r>
              <a:rPr lang="en-US" dirty="0" smtClean="0"/>
              <a:t>A private school, under the 		          auspices of the </a:t>
            </a:r>
            <a:r>
              <a:rPr lang="en-US" b="1" dirty="0" smtClean="0"/>
              <a:t>American Baptist                       Home Mission Society</a:t>
            </a:r>
            <a:r>
              <a:rPr lang="en-US" dirty="0" smtClean="0"/>
              <a:t> </a:t>
            </a:r>
            <a:r>
              <a:rPr lang="en-US" b="1" dirty="0" smtClean="0"/>
              <a:t>of New York</a:t>
            </a:r>
            <a:r>
              <a:rPr lang="en-US" dirty="0" smtClean="0"/>
              <a:t>.                         In </a:t>
            </a:r>
            <a:r>
              <a:rPr lang="en-US" b="1" dirty="0" smtClean="0"/>
              <a:t>1934</a:t>
            </a:r>
            <a:r>
              <a:rPr lang="en-US" dirty="0" smtClean="0"/>
              <a:t>, the school was transferred                          to the </a:t>
            </a:r>
            <a:r>
              <a:rPr lang="en-US" b="1" dirty="0" smtClean="0"/>
              <a:t>state education system</a:t>
            </a:r>
            <a:r>
              <a:rPr lang="en-US" dirty="0" smtClean="0"/>
              <a:t> and renamed Jackson State College.</a:t>
            </a:r>
          </a:p>
          <a:p>
            <a:pPr lvl="1"/>
            <a:r>
              <a:rPr lang="en-US" dirty="0" smtClean="0"/>
              <a:t>Today it is </a:t>
            </a:r>
            <a:r>
              <a:rPr lang="en-US" b="1" dirty="0" smtClean="0"/>
              <a:t>Jackson State University</a:t>
            </a:r>
            <a:endParaRPr lang="en-US" b="1" dirty="0"/>
          </a:p>
        </p:txBody>
      </p:sp>
      <p:pic>
        <p:nvPicPr>
          <p:cNvPr id="64514" name="Picture 2" descr="{{{imagealttext}}}"/>
          <p:cNvPicPr>
            <a:picLocks noChangeAspect="1" noChangeArrowheads="1"/>
          </p:cNvPicPr>
          <p:nvPr/>
        </p:nvPicPr>
        <p:blipFill>
          <a:blip r:embed="rId2" cstate="print"/>
          <a:srcRect/>
          <a:stretch>
            <a:fillRect/>
          </a:stretch>
        </p:blipFill>
        <p:spPr bwMode="auto">
          <a:xfrm>
            <a:off x="6629400" y="3733800"/>
            <a:ext cx="1447800" cy="1636014"/>
          </a:xfrm>
          <a:prstGeom prst="rect">
            <a:avLst/>
          </a:prstGeom>
          <a:noFill/>
        </p:spPr>
      </p:pic>
      <p:pic>
        <p:nvPicPr>
          <p:cNvPr id="7" name="Picture 53" descr="File:JacksonStateTigers.png"/>
          <p:cNvPicPr>
            <a:picLocks noChangeAspect="1" noChangeArrowheads="1"/>
          </p:cNvPicPr>
          <p:nvPr/>
        </p:nvPicPr>
        <p:blipFill>
          <a:blip r:embed="rId3" cstate="print"/>
          <a:srcRect/>
          <a:stretch>
            <a:fillRect/>
          </a:stretch>
        </p:blipFill>
        <p:spPr bwMode="auto">
          <a:xfrm>
            <a:off x="5943600" y="1371600"/>
            <a:ext cx="2939139" cy="1828800"/>
          </a:xfrm>
          <a:prstGeom prst="rect">
            <a:avLst/>
          </a:prstGeom>
          <a:noFill/>
        </p:spPr>
      </p:pic>
      <p:sp>
        <p:nvSpPr>
          <p:cNvPr id="8" name="Title 1"/>
          <p:cNvSpPr txBox="1">
            <a:spLocks/>
          </p:cNvSpPr>
          <p:nvPr/>
        </p:nvSpPr>
        <p:spPr>
          <a:xfrm>
            <a:off x="381000" y="0"/>
            <a:ext cx="8153400" cy="83099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lvl="0" algn="ctr" defTabSz="914363">
              <a:lnSpc>
                <a:spcPct val="90000"/>
              </a:lnSpc>
              <a:spcBef>
                <a:spcPct val="0"/>
              </a:spcBef>
            </a:pPr>
            <a:r>
              <a:rPr lang="en-US" sz="6000" spc="-150" dirty="0">
                <a:ln w="3175">
                  <a:noFill/>
                </a:ln>
                <a:gradFill flip="none" rotWithShape="1">
                  <a:gsLst>
                    <a:gs pos="0">
                      <a:srgbClr val="FFF200"/>
                    </a:gs>
                    <a:gs pos="45000">
                      <a:srgbClr val="FF7A00"/>
                    </a:gs>
                    <a:gs pos="70000">
                      <a:srgbClr val="FF0300"/>
                    </a:gs>
                    <a:gs pos="100000">
                      <a:srgbClr val="4D0808"/>
                    </a:gs>
                  </a:gsLst>
                  <a:lin ang="5400000" scaled="0"/>
                  <a:tileRect/>
                </a:gradFill>
                <a:effectLst>
                  <a:outerShdw blurRad="50800" dist="38100" dir="2700000" algn="tl" rotWithShape="0">
                    <a:prstClr val="black">
                      <a:alpha val="40000"/>
                    </a:prstClr>
                  </a:outerShdw>
                </a:effectLst>
                <a:cs typeface="Arial" charset="0"/>
              </a:rPr>
              <a:t>Church</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6000" b="0" i="0" u="none" strike="noStrike" kern="1200" cap="none" spc="-150" normalizeH="0" baseline="0" noProof="0"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Supported Colleges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381000" y="0"/>
            <a:ext cx="8153400" cy="83099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lvl="0" algn="ctr" defTabSz="914363">
              <a:lnSpc>
                <a:spcPct val="90000"/>
              </a:lnSpc>
              <a:spcBef>
                <a:spcPct val="0"/>
              </a:spcBef>
            </a:pPr>
            <a:r>
              <a:rPr lang="en-US" sz="6000" spc="-150" dirty="0">
                <a:ln w="3175">
                  <a:noFill/>
                </a:ln>
                <a:gradFill flip="none" rotWithShape="1">
                  <a:gsLst>
                    <a:gs pos="0">
                      <a:srgbClr val="FFF200"/>
                    </a:gs>
                    <a:gs pos="45000">
                      <a:srgbClr val="FF7A00"/>
                    </a:gs>
                    <a:gs pos="70000">
                      <a:srgbClr val="FF0300"/>
                    </a:gs>
                    <a:gs pos="100000">
                      <a:srgbClr val="4D0808"/>
                    </a:gs>
                  </a:gsLst>
                  <a:lin ang="5400000" scaled="0"/>
                  <a:tileRect/>
                </a:gradFill>
                <a:effectLst>
                  <a:outerShdw blurRad="50800" dist="38100" dir="2700000" algn="tl" rotWithShape="0">
                    <a:prstClr val="black">
                      <a:alpha val="40000"/>
                    </a:prstClr>
                  </a:outerShdw>
                </a:effectLst>
                <a:cs typeface="Arial" charset="0"/>
              </a:rPr>
              <a:t>Church</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6000" b="0" i="0" u="none" strike="noStrike" kern="1200" cap="none" spc="-150" normalizeH="0" baseline="0" noProof="0"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Supported Colleges</a:t>
            </a:r>
          </a:p>
        </p:txBody>
      </p:sp>
      <p:sp>
        <p:nvSpPr>
          <p:cNvPr id="3" name="Content Placeholder 2"/>
          <p:cNvSpPr>
            <a:spLocks noGrp="1"/>
          </p:cNvSpPr>
          <p:nvPr>
            <p:ph idx="1"/>
          </p:nvPr>
        </p:nvSpPr>
        <p:spPr>
          <a:xfrm>
            <a:off x="381000" y="1412875"/>
            <a:ext cx="8382000" cy="4681282"/>
          </a:xfrm>
        </p:spPr>
        <p:txBody>
          <a:bodyPr/>
          <a:lstStyle/>
          <a:p>
            <a:r>
              <a:rPr lang="en-US" sz="3600" b="1" dirty="0" err="1" smtClean="0"/>
              <a:t>Tougaloo</a:t>
            </a:r>
            <a:r>
              <a:rPr lang="en-US" sz="3600" b="1" dirty="0" smtClean="0"/>
              <a:t> University </a:t>
            </a:r>
            <a:r>
              <a:rPr lang="en-US" dirty="0" smtClean="0"/>
              <a:t>(1871)</a:t>
            </a:r>
          </a:p>
          <a:p>
            <a:pPr lvl="1"/>
            <a:r>
              <a:rPr lang="en-US" dirty="0" err="1" smtClean="0"/>
              <a:t>Tougaloo</a:t>
            </a:r>
            <a:r>
              <a:rPr lang="en-US" dirty="0" smtClean="0"/>
              <a:t>, Mississippi</a:t>
            </a:r>
          </a:p>
          <a:p>
            <a:pPr lvl="1"/>
            <a:r>
              <a:rPr lang="en-US" dirty="0" smtClean="0"/>
              <a:t>In 1869, the American 			     Missionary Association of 			      New York purchased 500   		   	   acres.</a:t>
            </a:r>
          </a:p>
          <a:p>
            <a:pPr lvl="1"/>
            <a:r>
              <a:rPr lang="en-US" dirty="0" smtClean="0"/>
              <a:t>In 1954, merge with </a:t>
            </a:r>
            <a:r>
              <a:rPr lang="en-US" b="1" dirty="0" smtClean="0"/>
              <a:t>Southern Christian Institute </a:t>
            </a:r>
            <a:r>
              <a:rPr lang="en-US" dirty="0" smtClean="0"/>
              <a:t>becoming </a:t>
            </a:r>
            <a:r>
              <a:rPr lang="en-US" b="1" dirty="0" err="1" smtClean="0"/>
              <a:t>Tougaloo</a:t>
            </a:r>
            <a:r>
              <a:rPr lang="en-US" b="1" dirty="0" smtClean="0"/>
              <a:t> Southern Christian College.</a:t>
            </a:r>
            <a:endParaRPr lang="en-US" dirty="0" smtClean="0"/>
          </a:p>
          <a:p>
            <a:endParaRPr lang="en-US" sz="1000" dirty="0" smtClean="0"/>
          </a:p>
          <a:p>
            <a:r>
              <a:rPr lang="en-US" dirty="0" smtClean="0"/>
              <a:t>In 1962, the school's name changed to </a:t>
            </a:r>
            <a:r>
              <a:rPr lang="en-US" b="1" dirty="0" err="1" smtClean="0"/>
              <a:t>Tougaloo</a:t>
            </a:r>
            <a:r>
              <a:rPr lang="en-US" b="1" dirty="0" smtClean="0"/>
              <a:t> College.</a:t>
            </a:r>
            <a:endParaRPr lang="en-US" dirty="0"/>
          </a:p>
        </p:txBody>
      </p:sp>
      <p:pic>
        <p:nvPicPr>
          <p:cNvPr id="65538" name="Picture 2" descr="http://upload.wikimedia.org/wikipedia/en/c/ce/United_Church_of_Christ_logo.png"/>
          <p:cNvPicPr>
            <a:picLocks noChangeAspect="1" noChangeArrowheads="1"/>
          </p:cNvPicPr>
          <p:nvPr/>
        </p:nvPicPr>
        <p:blipFill>
          <a:blip r:embed="rId2" cstate="print"/>
          <a:srcRect/>
          <a:stretch>
            <a:fillRect/>
          </a:stretch>
        </p:blipFill>
        <p:spPr bwMode="auto">
          <a:xfrm>
            <a:off x="5181600" y="1981200"/>
            <a:ext cx="1544911" cy="1962150"/>
          </a:xfrm>
          <a:prstGeom prst="ellipse">
            <a:avLst/>
          </a:prstGeom>
          <a:noFill/>
        </p:spPr>
      </p:pic>
      <p:pic>
        <p:nvPicPr>
          <p:cNvPr id="65540" name="Picture 4" descr="File:Disciples of Christ Chalice 1.svg"/>
          <p:cNvPicPr>
            <a:picLocks noChangeAspect="1" noChangeArrowheads="1"/>
          </p:cNvPicPr>
          <p:nvPr/>
        </p:nvPicPr>
        <p:blipFill>
          <a:blip r:embed="rId3" cstate="print"/>
          <a:srcRect/>
          <a:stretch>
            <a:fillRect/>
          </a:stretch>
        </p:blipFill>
        <p:spPr bwMode="auto">
          <a:xfrm>
            <a:off x="6400800" y="1752600"/>
            <a:ext cx="2362200" cy="2362201"/>
          </a:xfrm>
          <a:prstGeom prst="rect">
            <a:avLst/>
          </a:prstGeom>
          <a:noFill/>
        </p:spPr>
      </p:pic>
      <p:pic>
        <p:nvPicPr>
          <p:cNvPr id="7" name="Picture 63" descr="Tougaloo College Pennant"/>
          <p:cNvPicPr>
            <a:picLocks noChangeAspect="1" noChangeArrowheads="1"/>
          </p:cNvPicPr>
          <p:nvPr/>
        </p:nvPicPr>
        <p:blipFill>
          <a:blip r:embed="rId4" cstate="print"/>
          <a:srcRect l="9561" t="2564" b="2564"/>
          <a:stretch>
            <a:fillRect/>
          </a:stretch>
        </p:blipFill>
        <p:spPr bwMode="auto">
          <a:xfrm>
            <a:off x="5715000" y="762000"/>
            <a:ext cx="2819400" cy="1117734"/>
          </a:xfrm>
          <a:prstGeom prst="homePlate">
            <a:avLst>
              <a:gd name="adj" fmla="val 213915"/>
            </a:avLst>
          </a:prstGeom>
          <a:noFill/>
        </p:spPr>
      </p:pic>
      <p:sp>
        <p:nvSpPr>
          <p:cNvPr id="8" name="Rectangle 7"/>
          <p:cNvSpPr/>
          <p:nvPr/>
        </p:nvSpPr>
        <p:spPr>
          <a:xfrm>
            <a:off x="6781800" y="1447800"/>
            <a:ext cx="1745606" cy="523220"/>
          </a:xfrm>
          <a:prstGeom prst="rect">
            <a:avLst/>
          </a:prstGeom>
        </p:spPr>
        <p:txBody>
          <a:bodyPr wrap="none">
            <a:spAutoFit/>
          </a:bodyPr>
          <a:lstStyle/>
          <a:p>
            <a:r>
              <a:rPr lang="en-US" sz="2800" b="1" dirty="0" smtClean="0">
                <a:solidFill>
                  <a:schemeClr val="bg1"/>
                </a:solidFill>
              </a:rPr>
              <a:t>Protestant</a:t>
            </a:r>
            <a:endParaRPr lang="en-US" sz="2800" b="1"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bwMode="auto">
          <a:xfrm>
            <a:off x="0" y="6019800"/>
            <a:ext cx="9144000" cy="838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blackcommentator.com/267/267_images/267_cartoon_bush_disconnected_large.gif"/>
          <p:cNvPicPr>
            <a:picLocks noChangeAspect="1" noChangeArrowheads="1"/>
          </p:cNvPicPr>
          <p:nvPr/>
        </p:nvPicPr>
        <p:blipFill>
          <a:blip r:embed="rId2" cstate="print"/>
          <a:srcRect/>
          <a:stretch>
            <a:fillRect/>
          </a:stretch>
        </p:blipFill>
        <p:spPr bwMode="auto">
          <a:xfrm>
            <a:off x="-1" y="-1"/>
            <a:ext cx="9144001" cy="6191795"/>
          </a:xfrm>
          <a:prstGeom prst="rect">
            <a:avLst/>
          </a:prstGeom>
          <a:noFill/>
        </p:spPr>
      </p:pic>
      <p:sp>
        <p:nvSpPr>
          <p:cNvPr id="7" name="Rectangle 6"/>
          <p:cNvSpPr/>
          <p:nvPr/>
        </p:nvSpPr>
        <p:spPr bwMode="auto">
          <a:xfrm>
            <a:off x="0" y="0"/>
            <a:ext cx="2209800" cy="609600"/>
          </a:xfrm>
          <a:prstGeom prst="rect">
            <a:avLst/>
          </a:prstGeom>
          <a:solidFill>
            <a:schemeClr val="tx1"/>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5478423"/>
          </a:xfrm>
        </p:spPr>
        <p:txBody>
          <a:bodyPr/>
          <a:lstStyle/>
          <a:p>
            <a:r>
              <a:rPr lang="en-US" sz="4800" b="1" dirty="0" err="1" smtClean="0"/>
              <a:t>Millsaps</a:t>
            </a:r>
            <a:r>
              <a:rPr lang="en-US" sz="4800" b="1" dirty="0" smtClean="0"/>
              <a:t> College </a:t>
            </a:r>
            <a:r>
              <a:rPr lang="en-US" sz="4800" dirty="0" smtClean="0"/>
              <a:t>(</a:t>
            </a:r>
            <a:r>
              <a:rPr lang="en-US" sz="4800" dirty="0" smtClean="0"/>
              <a:t>1892)</a:t>
            </a:r>
            <a:endParaRPr lang="en-US" sz="4800" dirty="0" smtClean="0"/>
          </a:p>
          <a:p>
            <a:pPr lvl="1"/>
            <a:r>
              <a:rPr lang="en-US" dirty="0" smtClean="0"/>
              <a:t>Jackson, Mississippi.</a:t>
            </a:r>
          </a:p>
          <a:p>
            <a:pPr lvl="1"/>
            <a:r>
              <a:rPr lang="en-US" dirty="0" smtClean="0"/>
              <a:t>(C.S.A.) Major Reuben Webster </a:t>
            </a:r>
            <a:r>
              <a:rPr lang="en-US" dirty="0" err="1" smtClean="0"/>
              <a:t>Millsaps</a:t>
            </a:r>
            <a:r>
              <a:rPr lang="en-US" dirty="0" smtClean="0"/>
              <a:t> donated the college's land and $50,000. </a:t>
            </a:r>
          </a:p>
          <a:p>
            <a:pPr lvl="1"/>
            <a:r>
              <a:rPr lang="en-US" dirty="0" smtClean="0"/>
              <a:t>Religious affiliation is </a:t>
            </a:r>
            <a:r>
              <a:rPr lang="en-US" b="1" dirty="0" smtClean="0"/>
              <a:t>United Methodist         Church.</a:t>
            </a:r>
            <a:endParaRPr lang="en-US" dirty="0" smtClean="0"/>
          </a:p>
          <a:p>
            <a:endParaRPr lang="en-US" sz="2800" dirty="0" smtClean="0"/>
          </a:p>
          <a:p>
            <a:r>
              <a:rPr lang="en-US" sz="4400" dirty="0" smtClean="0"/>
              <a:t>Despite its religious affiliation, the curriculum is secular. (Liberal Arts College)</a:t>
            </a:r>
            <a:endParaRPr lang="en-US" sz="4400" dirty="0"/>
          </a:p>
        </p:txBody>
      </p:sp>
      <p:sp>
        <p:nvSpPr>
          <p:cNvPr id="4" name="Title 1"/>
          <p:cNvSpPr txBox="1">
            <a:spLocks/>
          </p:cNvSpPr>
          <p:nvPr/>
        </p:nvSpPr>
        <p:spPr>
          <a:xfrm>
            <a:off x="381000" y="228600"/>
            <a:ext cx="8153400" cy="830997"/>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chor="t">
            <a:spAutoFit/>
          </a:bodyPr>
          <a:lstStyle/>
          <a:p>
            <a:pPr lvl="0" algn="ctr" defTabSz="914363">
              <a:lnSpc>
                <a:spcPct val="90000"/>
              </a:lnSpc>
              <a:spcBef>
                <a:spcPct val="0"/>
              </a:spcBef>
            </a:pPr>
            <a:r>
              <a:rPr lang="en-US" sz="6000" spc="-150" dirty="0">
                <a:ln w="3175">
                  <a:noFill/>
                </a:ln>
                <a:gradFill flip="none" rotWithShape="1">
                  <a:gsLst>
                    <a:gs pos="0">
                      <a:srgbClr val="FFF200"/>
                    </a:gs>
                    <a:gs pos="45000">
                      <a:srgbClr val="FF7A00"/>
                    </a:gs>
                    <a:gs pos="70000">
                      <a:srgbClr val="FF0300"/>
                    </a:gs>
                    <a:gs pos="100000">
                      <a:srgbClr val="4D0808"/>
                    </a:gs>
                  </a:gsLst>
                  <a:lin ang="5400000" scaled="0"/>
                  <a:tileRect/>
                </a:gradFill>
                <a:effectLst>
                  <a:outerShdw blurRad="50800" dist="38100" dir="2700000" algn="tl" rotWithShape="0">
                    <a:prstClr val="black">
                      <a:alpha val="40000"/>
                    </a:prstClr>
                  </a:outerShdw>
                </a:effectLst>
                <a:cs typeface="Arial" charset="0"/>
              </a:rPr>
              <a:t>Church</a:t>
            </a:r>
            <a:r>
              <a:rPr kumimoji="0" lang="en-US" sz="60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r>
              <a:rPr kumimoji="0" lang="en-US" sz="6000" b="0" i="0" u="none" strike="noStrike" kern="1200" cap="none" spc="-150" normalizeH="0" baseline="0" noProof="0"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Supported Colleges</a:t>
            </a:r>
          </a:p>
        </p:txBody>
      </p:sp>
      <p:pic>
        <p:nvPicPr>
          <p:cNvPr id="66562" name="Picture 2" descr="File:MillsapsMajorsLogo.png"/>
          <p:cNvPicPr>
            <a:picLocks noChangeAspect="1" noChangeArrowheads="1"/>
          </p:cNvPicPr>
          <p:nvPr/>
        </p:nvPicPr>
        <p:blipFill>
          <a:blip r:embed="rId2" cstate="print"/>
          <a:srcRect/>
          <a:stretch>
            <a:fillRect/>
          </a:stretch>
        </p:blipFill>
        <p:spPr bwMode="auto">
          <a:xfrm>
            <a:off x="6629400" y="914400"/>
            <a:ext cx="2098430" cy="1604684"/>
          </a:xfrm>
          <a:prstGeom prst="rect">
            <a:avLst/>
          </a:prstGeom>
          <a:noFill/>
        </p:spPr>
      </p:pic>
      <p:pic>
        <p:nvPicPr>
          <p:cNvPr id="66564" name="Picture 4" descr="http://upload.wikimedia.org/wikipedia/en/3/39/Umclogo.png"/>
          <p:cNvPicPr>
            <a:picLocks noChangeAspect="1" noChangeArrowheads="1"/>
          </p:cNvPicPr>
          <p:nvPr/>
        </p:nvPicPr>
        <p:blipFill>
          <a:blip r:embed="rId3" cstate="print"/>
          <a:srcRect/>
          <a:stretch>
            <a:fillRect/>
          </a:stretch>
        </p:blipFill>
        <p:spPr bwMode="auto">
          <a:xfrm>
            <a:off x="7315200" y="2971800"/>
            <a:ext cx="952500" cy="172402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0997"/>
          </a:xfrm>
        </p:spPr>
        <p:txBody>
          <a:bodyPr/>
          <a:lstStyle/>
          <a:p>
            <a:r>
              <a:rPr lang="en-US" sz="6000" dirty="0" smtClean="0">
                <a:gradFill flip="none" rotWithShape="1">
                  <a:gsLst>
                    <a:gs pos="0">
                      <a:srgbClr val="000000"/>
                    </a:gs>
                    <a:gs pos="39999">
                      <a:srgbClr val="0A128C"/>
                    </a:gs>
                    <a:gs pos="70000">
                      <a:srgbClr val="181CC7"/>
                    </a:gs>
                    <a:gs pos="88000">
                      <a:srgbClr val="7005D4"/>
                    </a:gs>
                    <a:gs pos="100000">
                      <a:srgbClr val="8C3D91"/>
                    </a:gs>
                  </a:gsLst>
                  <a:lin ang="5400000" scaled="0"/>
                  <a:tileRect/>
                </a:gradFill>
              </a:rPr>
              <a:t>End of Republican Rule</a:t>
            </a:r>
            <a:endParaRPr lang="en-US" sz="6000" dirty="0">
              <a:gradFill flip="none" rotWithShape="1">
                <a:gsLst>
                  <a:gs pos="0">
                    <a:srgbClr val="000000"/>
                  </a:gs>
                  <a:gs pos="39999">
                    <a:srgbClr val="0A128C"/>
                  </a:gs>
                  <a:gs pos="70000">
                    <a:srgbClr val="181CC7"/>
                  </a:gs>
                  <a:gs pos="88000">
                    <a:srgbClr val="7005D4"/>
                  </a:gs>
                  <a:gs pos="100000">
                    <a:srgbClr val="8C3D91"/>
                  </a:gs>
                </a:gsLst>
                <a:lin ang="5400000" scaled="0"/>
                <a:tileRect/>
              </a:gradFill>
            </a:endParaRPr>
          </a:p>
        </p:txBody>
      </p:sp>
      <p:sp>
        <p:nvSpPr>
          <p:cNvPr id="3" name="Content Placeholder 2"/>
          <p:cNvSpPr>
            <a:spLocks noGrp="1"/>
          </p:cNvSpPr>
          <p:nvPr>
            <p:ph idx="1"/>
          </p:nvPr>
        </p:nvSpPr>
        <p:spPr>
          <a:xfrm>
            <a:off x="381000" y="1676400"/>
            <a:ext cx="8382000" cy="4653582"/>
          </a:xfrm>
        </p:spPr>
        <p:txBody>
          <a:bodyPr/>
          <a:lstStyle/>
          <a:p>
            <a:r>
              <a:rPr lang="en-US" sz="3600" b="1" dirty="0" smtClean="0"/>
              <a:t>Who are </a:t>
            </a:r>
            <a:r>
              <a:rPr lang="en-US" sz="3600" b="1" dirty="0" smtClean="0">
                <a:solidFill>
                  <a:srgbClr val="FF0000"/>
                </a:solidFill>
              </a:rPr>
              <a:t>redeemers</a:t>
            </a:r>
            <a:r>
              <a:rPr lang="en-US" sz="3600" b="1" dirty="0" smtClean="0"/>
              <a:t>?</a:t>
            </a:r>
          </a:p>
          <a:p>
            <a:pPr lvl="1"/>
            <a:r>
              <a:rPr lang="en-US" dirty="0" smtClean="0"/>
              <a:t>White Mississippians who wanted to return control of state government to native whites.</a:t>
            </a:r>
          </a:p>
          <a:p>
            <a:pPr lvl="1"/>
            <a:endParaRPr lang="en-US" sz="1000" dirty="0" smtClean="0"/>
          </a:p>
          <a:p>
            <a:r>
              <a:rPr lang="en-US" dirty="0" smtClean="0"/>
              <a:t>The downfall of the Republicans began with three years of violence surrounding the election of </a:t>
            </a:r>
            <a:r>
              <a:rPr lang="en-US" b="1" dirty="0" smtClean="0"/>
              <a:t>1875</a:t>
            </a:r>
            <a:r>
              <a:rPr lang="en-US" dirty="0" smtClean="0"/>
              <a:t>.</a:t>
            </a:r>
          </a:p>
          <a:p>
            <a:endParaRPr lang="en-US" sz="1000" dirty="0" smtClean="0"/>
          </a:p>
          <a:p>
            <a:r>
              <a:rPr lang="en-US" dirty="0" smtClean="0"/>
              <a:t>White Democrats had to regain the loyalty of white Republicans and control the large number of black voters.</a:t>
            </a:r>
            <a:endParaRPr lang="en-US" dirty="0"/>
          </a:p>
        </p:txBody>
      </p:sp>
      <p:pic>
        <p:nvPicPr>
          <p:cNvPr id="67586" name="Picture 2" descr="&quot;Republican Party Elephant&quot; logo"/>
          <p:cNvPicPr>
            <a:picLocks noChangeAspect="1" noChangeArrowheads="1"/>
          </p:cNvPicPr>
          <p:nvPr/>
        </p:nvPicPr>
        <p:blipFill>
          <a:blip r:embed="rId2" cstate="print"/>
          <a:srcRect/>
          <a:stretch>
            <a:fillRect/>
          </a:stretch>
        </p:blipFill>
        <p:spPr bwMode="auto">
          <a:xfrm>
            <a:off x="7239000" y="152400"/>
            <a:ext cx="1905000" cy="1657351"/>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3271665"/>
          </a:xfrm>
        </p:spPr>
        <p:txBody>
          <a:bodyPr/>
          <a:lstStyle/>
          <a:p>
            <a:r>
              <a:rPr lang="en-US" sz="3600" dirty="0" smtClean="0"/>
              <a:t>Threats of economic reprisals and physical abuse and the fear of becoming social outcasts in their own state convinced a number of white Republicans to join the Democrats.</a:t>
            </a:r>
          </a:p>
          <a:p>
            <a:endParaRPr lang="en-US" sz="1000" dirty="0" smtClean="0"/>
          </a:p>
          <a:p>
            <a:r>
              <a:rPr lang="en-US" sz="3600" dirty="0" smtClean="0"/>
              <a:t>How can he become a social outcasts?</a:t>
            </a:r>
          </a:p>
        </p:txBody>
      </p:sp>
      <p:sp>
        <p:nvSpPr>
          <p:cNvPr id="4" name="Title 1"/>
          <p:cNvSpPr>
            <a:spLocks noGrp="1"/>
          </p:cNvSpPr>
          <p:nvPr>
            <p:ph type="title"/>
          </p:nvPr>
        </p:nvSpPr>
        <p:spPr>
          <a:xfrm>
            <a:off x="533400" y="230188"/>
            <a:ext cx="8077200" cy="760412"/>
          </a:xfrm>
        </p:spPr>
        <p:style>
          <a:lnRef idx="3">
            <a:schemeClr val="lt1"/>
          </a:lnRef>
          <a:fillRef idx="1">
            <a:schemeClr val="accent3"/>
          </a:fillRef>
          <a:effectRef idx="1">
            <a:schemeClr val="accent3"/>
          </a:effectRef>
          <a:fontRef idx="minor">
            <a:schemeClr val="lt1"/>
          </a:fontRef>
        </p:style>
        <p:txBody>
          <a:bodyPr/>
          <a:lstStyle/>
          <a:p>
            <a:pPr algn="ctr"/>
            <a:r>
              <a:rPr lang="en-US" sz="5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White</a:t>
            </a:r>
            <a:r>
              <a:rPr lang="en-US" sz="5400" dirty="0" smtClean="0">
                <a:gradFill flip="none" rotWithShape="1">
                  <a:gsLst>
                    <a:gs pos="0">
                      <a:srgbClr val="D6B19C"/>
                    </a:gs>
                    <a:gs pos="30000">
                      <a:srgbClr val="D49E6C"/>
                    </a:gs>
                    <a:gs pos="70000">
                      <a:srgbClr val="A65528"/>
                    </a:gs>
                    <a:gs pos="100000">
                      <a:srgbClr val="663012"/>
                    </a:gs>
                  </a:gsLst>
                  <a:lin ang="5400000" scaled="0"/>
                  <a:tileRect/>
                </a:gradFill>
              </a:rPr>
              <a:t> </a:t>
            </a:r>
            <a:r>
              <a:rPr lang="en-US" sz="5400" dirty="0" smtClean="0">
                <a:gradFill flip="none" rotWithShape="1">
                  <a:gsLst>
                    <a:gs pos="0">
                      <a:srgbClr val="8488C4"/>
                    </a:gs>
                    <a:gs pos="53000">
                      <a:srgbClr val="D4DEFF"/>
                    </a:gs>
                    <a:gs pos="83000">
                      <a:srgbClr val="D4DEFF"/>
                    </a:gs>
                    <a:gs pos="100000">
                      <a:srgbClr val="96AB94"/>
                    </a:gs>
                  </a:gsLst>
                  <a:lin ang="5400000" scaled="0"/>
                  <a:tileRect/>
                </a:gradFill>
              </a:rPr>
              <a:t>Republicans and </a:t>
            </a:r>
            <a:r>
              <a:rPr lang="en-US" sz="5400" dirty="0" smtClean="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rPr>
              <a:t>Blacks</a:t>
            </a:r>
            <a:endParaRPr lang="en-US" sz="54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6" name="Picture 8" descr="http://www.hfmgv.org/exhibits/dpc/work/images/G636_cotton_gin_enlarged_P.DPC.016240.jpg"/>
          <p:cNvPicPr>
            <a:picLocks noChangeAspect="1" noChangeArrowheads="1"/>
          </p:cNvPicPr>
          <p:nvPr/>
        </p:nvPicPr>
        <p:blipFill>
          <a:blip r:embed="rId2" cstate="print"/>
          <a:srcRect/>
          <a:stretch>
            <a:fillRect/>
          </a:stretch>
        </p:blipFill>
        <p:spPr bwMode="auto">
          <a:xfrm>
            <a:off x="-73742" y="0"/>
            <a:ext cx="9217742" cy="6858000"/>
          </a:xfrm>
          <a:prstGeom prst="rect">
            <a:avLst/>
          </a:prstGeom>
          <a:noFill/>
        </p:spPr>
      </p:pic>
      <p:sp>
        <p:nvSpPr>
          <p:cNvPr id="2" name="Title 1"/>
          <p:cNvSpPr>
            <a:spLocks noGrp="1"/>
          </p:cNvSpPr>
          <p:nvPr>
            <p:ph type="title"/>
          </p:nvPr>
        </p:nvSpPr>
        <p:spPr>
          <a:xfrm>
            <a:off x="2819400" y="228600"/>
            <a:ext cx="6096000" cy="830997"/>
          </a:xfrm>
        </p:spPr>
        <p:style>
          <a:lnRef idx="2">
            <a:schemeClr val="dk1"/>
          </a:lnRef>
          <a:fillRef idx="1">
            <a:schemeClr val="lt1"/>
          </a:fillRef>
          <a:effectRef idx="0">
            <a:schemeClr val="dk1"/>
          </a:effectRef>
          <a:fontRef idx="minor">
            <a:schemeClr val="dk1"/>
          </a:fontRef>
        </p:style>
        <p:txBody>
          <a:bodyPr/>
          <a:lstStyle/>
          <a:p>
            <a:pPr algn="ctr"/>
            <a:r>
              <a:rPr lang="en-US" sz="6000" b="1" dirty="0" smtClean="0"/>
              <a:t>Take Cotton to sale.</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1890village.com/images/generalstore-exterior-new-370.jpg"/>
          <p:cNvPicPr>
            <a:picLocks noChangeAspect="1" noChangeArrowheads="1"/>
          </p:cNvPicPr>
          <p:nvPr/>
        </p:nvPicPr>
        <p:blipFill>
          <a:blip r:embed="rId2" cstate="print"/>
          <a:srcRect l="16757"/>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381000" y="230188"/>
            <a:ext cx="8382000" cy="747897"/>
          </a:xfrm>
        </p:spPr>
        <p:style>
          <a:lnRef idx="3">
            <a:schemeClr val="lt1"/>
          </a:lnRef>
          <a:fillRef idx="1">
            <a:schemeClr val="dk1"/>
          </a:fillRef>
          <a:effectRef idx="1">
            <a:schemeClr val="dk1"/>
          </a:effectRef>
          <a:fontRef idx="minor">
            <a:schemeClr val="lt1"/>
          </a:fontRef>
        </p:style>
        <p:txBody>
          <a:bodyPr/>
          <a:lstStyle/>
          <a:p>
            <a:pPr algn="ctr"/>
            <a:r>
              <a:rPr lang="en-US" sz="5400" b="1" dirty="0" smtClean="0"/>
              <a:t>Buy seed at the General Store</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0188"/>
            <a:ext cx="8077200" cy="760412"/>
          </a:xfrm>
        </p:spPr>
        <p:style>
          <a:lnRef idx="3">
            <a:schemeClr val="lt1"/>
          </a:lnRef>
          <a:fillRef idx="1">
            <a:schemeClr val="accent3"/>
          </a:fillRef>
          <a:effectRef idx="1">
            <a:schemeClr val="accent3"/>
          </a:effectRef>
          <a:fontRef idx="minor">
            <a:schemeClr val="lt1"/>
          </a:fontRef>
        </p:style>
        <p:txBody>
          <a:bodyPr/>
          <a:lstStyle/>
          <a:p>
            <a:pPr algn="ctr"/>
            <a:r>
              <a:rPr lang="en-US" sz="5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White</a:t>
            </a:r>
            <a:r>
              <a:rPr lang="en-US" sz="5400" dirty="0" smtClean="0">
                <a:gradFill flip="none" rotWithShape="1">
                  <a:gsLst>
                    <a:gs pos="0">
                      <a:srgbClr val="D6B19C"/>
                    </a:gs>
                    <a:gs pos="30000">
                      <a:srgbClr val="D49E6C"/>
                    </a:gs>
                    <a:gs pos="70000">
                      <a:srgbClr val="A65528"/>
                    </a:gs>
                    <a:gs pos="100000">
                      <a:srgbClr val="663012"/>
                    </a:gs>
                  </a:gsLst>
                  <a:lin ang="5400000" scaled="0"/>
                  <a:tileRect/>
                </a:gradFill>
              </a:rPr>
              <a:t> </a:t>
            </a:r>
            <a:r>
              <a:rPr lang="en-US" sz="5400" dirty="0" smtClean="0">
                <a:gradFill flip="none" rotWithShape="1">
                  <a:gsLst>
                    <a:gs pos="0">
                      <a:srgbClr val="8488C4"/>
                    </a:gs>
                    <a:gs pos="53000">
                      <a:srgbClr val="D4DEFF"/>
                    </a:gs>
                    <a:gs pos="83000">
                      <a:srgbClr val="D4DEFF"/>
                    </a:gs>
                    <a:gs pos="100000">
                      <a:srgbClr val="96AB94"/>
                    </a:gs>
                  </a:gsLst>
                  <a:lin ang="5400000" scaled="0"/>
                  <a:tileRect/>
                </a:gradFill>
              </a:rPr>
              <a:t>Republicans and </a:t>
            </a:r>
            <a:r>
              <a:rPr lang="en-US" sz="5400" dirty="0" smtClean="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rPr>
              <a:t>Blacks</a:t>
            </a:r>
            <a:endParaRPr lang="en-US" sz="5400" dirty="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ndParaRPr>
          </a:p>
        </p:txBody>
      </p:sp>
      <p:sp>
        <p:nvSpPr>
          <p:cNvPr id="3" name="Content Placeholder 2"/>
          <p:cNvSpPr>
            <a:spLocks noGrp="1"/>
          </p:cNvSpPr>
          <p:nvPr>
            <p:ph idx="1"/>
          </p:nvPr>
        </p:nvSpPr>
        <p:spPr>
          <a:xfrm>
            <a:off x="381000" y="1412875"/>
            <a:ext cx="8382000" cy="4838248"/>
          </a:xfrm>
        </p:spPr>
        <p:txBody>
          <a:bodyPr/>
          <a:lstStyle/>
          <a:p>
            <a:r>
              <a:rPr lang="en-US" sz="3600" dirty="0" smtClean="0"/>
              <a:t>Economic pressure and violence were also used to control </a:t>
            </a:r>
            <a:r>
              <a:rPr lang="en-US" sz="3600" b="1" dirty="0" smtClean="0"/>
              <a:t>blacks</a:t>
            </a:r>
            <a:r>
              <a:rPr lang="en-US" sz="3600" dirty="0" smtClean="0"/>
              <a:t>.</a:t>
            </a:r>
          </a:p>
          <a:p>
            <a:endParaRPr lang="en-US" sz="1000" dirty="0" smtClean="0"/>
          </a:p>
          <a:p>
            <a:r>
              <a:rPr lang="en-US" sz="3600" dirty="0" smtClean="0"/>
              <a:t>Employers threatened the jobs of </a:t>
            </a:r>
            <a:r>
              <a:rPr lang="en-US" sz="3600" b="1" dirty="0" smtClean="0"/>
              <a:t>black</a:t>
            </a:r>
            <a:r>
              <a:rPr lang="en-US" sz="3600" dirty="0" smtClean="0"/>
              <a:t> workers if they refused to vote as instructed.</a:t>
            </a:r>
          </a:p>
          <a:p>
            <a:endParaRPr lang="en-US" sz="1000" dirty="0" smtClean="0"/>
          </a:p>
          <a:p>
            <a:r>
              <a:rPr lang="en-US" sz="3600" dirty="0" smtClean="0"/>
              <a:t>Can I tell how you voted?</a:t>
            </a:r>
          </a:p>
          <a:p>
            <a:endParaRPr lang="en-US" sz="1000" dirty="0" smtClean="0"/>
          </a:p>
          <a:p>
            <a:pPr>
              <a:buNone/>
            </a:pPr>
            <a:r>
              <a:rPr lang="en-US" sz="6600" b="1" dirty="0" smtClean="0"/>
              <a:t>			Yes</a:t>
            </a:r>
            <a:endParaRPr lang="en-US" sz="66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30997"/>
          </a:xfrm>
        </p:spPr>
        <p:style>
          <a:lnRef idx="2">
            <a:schemeClr val="accent1"/>
          </a:lnRef>
          <a:fillRef idx="1">
            <a:schemeClr val="lt1"/>
          </a:fillRef>
          <a:effectRef idx="0">
            <a:schemeClr val="accent1"/>
          </a:effectRef>
          <a:fontRef idx="minor">
            <a:schemeClr val="dk1"/>
          </a:fontRef>
        </p:style>
        <p:txBody>
          <a:bodyPr/>
          <a:lstStyle/>
          <a:p>
            <a:pPr algn="ctr"/>
            <a:r>
              <a:rPr lang="en-US" sz="6000" b="1" dirty="0" smtClean="0"/>
              <a:t>Violence and Intimidation</a:t>
            </a:r>
            <a:endParaRPr lang="en-US" sz="6000" b="1" dirty="0"/>
          </a:p>
        </p:txBody>
      </p:sp>
      <p:sp>
        <p:nvSpPr>
          <p:cNvPr id="3" name="Content Placeholder 2"/>
          <p:cNvSpPr>
            <a:spLocks noGrp="1"/>
          </p:cNvSpPr>
          <p:nvPr>
            <p:ph idx="1"/>
          </p:nvPr>
        </p:nvSpPr>
        <p:spPr>
          <a:xfrm>
            <a:off x="381000" y="1412875"/>
            <a:ext cx="5334000" cy="4985980"/>
          </a:xfrm>
        </p:spPr>
        <p:txBody>
          <a:bodyPr/>
          <a:lstStyle/>
          <a:p>
            <a:pPr>
              <a:buNone/>
            </a:pPr>
            <a:r>
              <a:rPr lang="en-US" sz="4000" dirty="0" smtClean="0"/>
              <a:t>	The Ku Klux Klan and other groups used intimidation and outright violence to prevent blacks from voting or to frighten them into voting for  the Democratic candidates.</a:t>
            </a:r>
            <a:endParaRPr lang="en-US" sz="4000" dirty="0"/>
          </a:p>
        </p:txBody>
      </p:sp>
      <p:pic>
        <p:nvPicPr>
          <p:cNvPr id="72706" name="Picture 2" descr="http://us.history.wisc.edu/hist102/photos/assets/photos/1010.jpg"/>
          <p:cNvPicPr>
            <a:picLocks noChangeAspect="1" noChangeArrowheads="1"/>
          </p:cNvPicPr>
          <p:nvPr/>
        </p:nvPicPr>
        <p:blipFill>
          <a:blip r:embed="rId2" cstate="print"/>
          <a:srcRect/>
          <a:stretch>
            <a:fillRect/>
          </a:stretch>
        </p:blipFill>
        <p:spPr bwMode="auto">
          <a:xfrm>
            <a:off x="5486400" y="1295400"/>
            <a:ext cx="3405878" cy="4191000"/>
          </a:xfrm>
          <a:prstGeom prst="rect">
            <a:avLst/>
          </a:prstGeom>
          <a:noFill/>
        </p:spPr>
      </p:pic>
      <p:sp>
        <p:nvSpPr>
          <p:cNvPr id="5" name="Rectangle 4"/>
          <p:cNvSpPr/>
          <p:nvPr/>
        </p:nvSpPr>
        <p:spPr>
          <a:xfrm>
            <a:off x="5486400" y="5473005"/>
            <a:ext cx="3233063" cy="1384995"/>
          </a:xfrm>
          <a:prstGeom prst="rect">
            <a:avLst/>
          </a:prstGeom>
        </p:spPr>
        <p:txBody>
          <a:bodyPr wrap="square">
            <a:spAutoFit/>
          </a:bodyPr>
          <a:lstStyle/>
          <a:p>
            <a:r>
              <a:rPr lang="en-US" sz="2800" b="1" i="1" dirty="0" smtClean="0">
                <a:solidFill>
                  <a:schemeClr val="bg1"/>
                </a:solidFill>
              </a:rPr>
              <a:t>Harper's Weekly cartoon by Thomas Nast. </a:t>
            </a:r>
            <a:endParaRPr lang="en-US" sz="2800" b="1"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858000" cy="914096"/>
          </a:xfrm>
        </p:spPr>
        <p:style>
          <a:lnRef idx="3">
            <a:schemeClr val="lt1"/>
          </a:lnRef>
          <a:fillRef idx="1">
            <a:schemeClr val="dk1"/>
          </a:fillRef>
          <a:effectRef idx="1">
            <a:schemeClr val="dk1"/>
          </a:effectRef>
          <a:fontRef idx="minor">
            <a:schemeClr val="lt1"/>
          </a:fontRef>
        </p:style>
        <p:txBody>
          <a:bodyPr/>
          <a:lstStyle/>
          <a:p>
            <a:pPr algn="ctr"/>
            <a:r>
              <a:rPr lang="en-US" sz="6600" dirty="0" smtClean="0"/>
              <a:t>Sheriff Peter Crosby</a:t>
            </a:r>
            <a:endParaRPr lang="en-US" sz="6600" dirty="0"/>
          </a:p>
        </p:txBody>
      </p:sp>
      <p:sp>
        <p:nvSpPr>
          <p:cNvPr id="3" name="Content Placeholder 2"/>
          <p:cNvSpPr>
            <a:spLocks noGrp="1"/>
          </p:cNvSpPr>
          <p:nvPr>
            <p:ph idx="1"/>
          </p:nvPr>
        </p:nvSpPr>
        <p:spPr>
          <a:xfrm>
            <a:off x="381000" y="1412875"/>
            <a:ext cx="8382000" cy="4456605"/>
          </a:xfrm>
        </p:spPr>
        <p:txBody>
          <a:bodyPr/>
          <a:lstStyle/>
          <a:p>
            <a:r>
              <a:rPr lang="en-US" sz="3600" dirty="0" smtClean="0"/>
              <a:t>Vicksburg, Mississippi</a:t>
            </a:r>
          </a:p>
          <a:p>
            <a:endParaRPr lang="en-US" sz="1200" dirty="0" smtClean="0"/>
          </a:p>
          <a:p>
            <a:r>
              <a:rPr lang="en-US" sz="3600" dirty="0" smtClean="0"/>
              <a:t>About 500 </a:t>
            </a:r>
            <a:r>
              <a:rPr lang="en-US" sz="3600" b="1" dirty="0" smtClean="0"/>
              <a:t>whites</a:t>
            </a:r>
            <a:r>
              <a:rPr lang="en-US" sz="3600" dirty="0" smtClean="0"/>
              <a:t> in Warren County gathered at the courthouse and forced sheriff Peter Crosby to </a:t>
            </a:r>
            <a:r>
              <a:rPr lang="en-US" sz="3600" b="1" dirty="0" smtClean="0"/>
              <a:t>resign</a:t>
            </a:r>
            <a:r>
              <a:rPr lang="en-US" sz="3600" dirty="0" smtClean="0"/>
              <a:t>.</a:t>
            </a:r>
          </a:p>
          <a:p>
            <a:endParaRPr lang="en-US" sz="1200" dirty="0" smtClean="0"/>
          </a:p>
          <a:p>
            <a:endParaRPr lang="en-US" sz="1000" dirty="0" smtClean="0"/>
          </a:p>
          <a:p>
            <a:r>
              <a:rPr lang="en-US" sz="3600" dirty="0" smtClean="0"/>
              <a:t>After </a:t>
            </a:r>
            <a:r>
              <a:rPr lang="en-US" sz="3600" b="1" dirty="0" smtClean="0"/>
              <a:t>whites</a:t>
            </a:r>
            <a:r>
              <a:rPr lang="en-US" sz="3600" dirty="0" smtClean="0"/>
              <a:t> demanded the resignation of a </a:t>
            </a:r>
            <a:r>
              <a:rPr lang="en-US" sz="3600" b="1" dirty="0" smtClean="0"/>
              <a:t>black</a:t>
            </a:r>
            <a:r>
              <a:rPr lang="en-US" sz="3600" dirty="0" smtClean="0"/>
              <a:t> sheriff, violence erupted between his </a:t>
            </a:r>
            <a:r>
              <a:rPr lang="en-US" sz="3600" b="1" dirty="0" smtClean="0"/>
              <a:t>black</a:t>
            </a:r>
            <a:r>
              <a:rPr lang="en-US" sz="3600" dirty="0" smtClean="0"/>
              <a:t> supporters and city officials.</a:t>
            </a:r>
          </a:p>
          <a:p>
            <a:endParaRPr lang="en-US" sz="10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2589"/>
            <a:ext cx="8382000" cy="5715411"/>
          </a:xfrm>
        </p:spPr>
        <p:txBody>
          <a:bodyPr/>
          <a:lstStyle/>
          <a:p>
            <a:r>
              <a:rPr lang="en-US" sz="3600" dirty="0" smtClean="0"/>
              <a:t>When blacks came from throughout the county to help Crosby get back his job, a riot erupted in which 2 </a:t>
            </a:r>
            <a:r>
              <a:rPr lang="en-US" sz="3600" b="1" dirty="0" smtClean="0"/>
              <a:t>whites</a:t>
            </a:r>
            <a:r>
              <a:rPr lang="en-US" sz="3600" dirty="0" smtClean="0"/>
              <a:t> and 29 </a:t>
            </a:r>
            <a:r>
              <a:rPr lang="en-US" sz="3600" b="1" dirty="0" smtClean="0"/>
              <a:t>blacks</a:t>
            </a:r>
            <a:r>
              <a:rPr lang="en-US" sz="3600" dirty="0" smtClean="0"/>
              <a:t> were killed.</a:t>
            </a:r>
          </a:p>
          <a:p>
            <a:endParaRPr lang="en-US" sz="1000" dirty="0" smtClean="0"/>
          </a:p>
          <a:p>
            <a:r>
              <a:rPr lang="en-US" sz="3600" dirty="0" smtClean="0"/>
              <a:t>Armed bands of the local </a:t>
            </a:r>
            <a:r>
              <a:rPr lang="en-US" sz="3600" b="1" i="1" dirty="0" smtClean="0"/>
              <a:t>White</a:t>
            </a:r>
            <a:r>
              <a:rPr lang="en-US" sz="3600" i="1" dirty="0" smtClean="0"/>
              <a:t> Man's Party</a:t>
            </a:r>
            <a:r>
              <a:rPr lang="en-US" sz="3600" dirty="0" smtClean="0"/>
              <a:t>, as it was called, roamed the countryside with long rifles, murdering as many as 300 </a:t>
            </a:r>
            <a:r>
              <a:rPr lang="en-US" sz="3600" b="1" dirty="0" smtClean="0"/>
              <a:t>black </a:t>
            </a:r>
            <a:r>
              <a:rPr lang="en-US" sz="3600" dirty="0" smtClean="0"/>
              <a:t>people. </a:t>
            </a:r>
          </a:p>
          <a:p>
            <a:endParaRPr lang="en-US" sz="1000" dirty="0" smtClean="0"/>
          </a:p>
          <a:p>
            <a:r>
              <a:rPr lang="en-US" sz="3600" dirty="0" smtClean="0"/>
              <a:t>President Grant ordered in troops to restore Sheriff Peter Crosby. </a:t>
            </a:r>
            <a:endParaRPr lang="en-US" sz="3600" dirty="0"/>
          </a:p>
        </p:txBody>
      </p:sp>
      <p:sp>
        <p:nvSpPr>
          <p:cNvPr id="4" name="Title 1"/>
          <p:cNvSpPr txBox="1">
            <a:spLocks/>
          </p:cNvSpPr>
          <p:nvPr/>
        </p:nvSpPr>
        <p:spPr>
          <a:xfrm>
            <a:off x="990600" y="152400"/>
            <a:ext cx="6858000" cy="9140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150" normalizeH="0" baseline="0" noProof="0" dirty="0" smtClean="0">
                <a:ln w="3175">
                  <a:noFill/>
                </a:ln>
                <a:solidFill>
                  <a:schemeClr val="lt1"/>
                </a:solidFill>
                <a:effectLst>
                  <a:outerShdw blurRad="50800" dist="38100" dir="2700000" algn="tl" rotWithShape="0">
                    <a:prstClr val="black">
                      <a:alpha val="40000"/>
                    </a:prstClr>
                  </a:outerShdw>
                </a:effectLst>
                <a:uLnTx/>
                <a:uFillTx/>
                <a:latin typeface="+mn-lt"/>
                <a:ea typeface="+mn-ea"/>
                <a:cs typeface="+mn-cs"/>
              </a:rPr>
              <a:t>Sheriff Peter Crosby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5216813"/>
          </a:xfrm>
        </p:spPr>
        <p:txBody>
          <a:bodyPr/>
          <a:lstStyle/>
          <a:p>
            <a:r>
              <a:rPr lang="en-US" sz="3600" dirty="0" smtClean="0"/>
              <a:t>In September 1875, the Clinton Riot occurred in downtown Clinton during a political rally of about </a:t>
            </a:r>
            <a:r>
              <a:rPr lang="en-US" sz="3600" b="1" dirty="0" smtClean="0"/>
              <a:t>3000</a:t>
            </a:r>
            <a:r>
              <a:rPr lang="en-US" sz="3600" dirty="0" smtClean="0"/>
              <a:t> people.</a:t>
            </a:r>
          </a:p>
          <a:p>
            <a:endParaRPr lang="en-US" sz="1000" dirty="0" smtClean="0"/>
          </a:p>
          <a:p>
            <a:r>
              <a:rPr lang="en-US" sz="3600" dirty="0" smtClean="0"/>
              <a:t>Approximately 50 people were </a:t>
            </a:r>
            <a:r>
              <a:rPr lang="en-US" sz="3600" b="1" dirty="0" smtClean="0"/>
              <a:t>killed</a:t>
            </a:r>
            <a:r>
              <a:rPr lang="en-US" sz="3600" dirty="0" smtClean="0"/>
              <a:t>, mostly African-American, and </a:t>
            </a:r>
            <a:r>
              <a:rPr lang="en-US" sz="3600" b="1" dirty="0" smtClean="0"/>
              <a:t>all Republican</a:t>
            </a:r>
            <a:r>
              <a:rPr lang="en-US" sz="3600" dirty="0" smtClean="0"/>
              <a:t>.</a:t>
            </a:r>
          </a:p>
          <a:p>
            <a:endParaRPr lang="en-US" sz="1000" dirty="0" smtClean="0"/>
          </a:p>
          <a:p>
            <a:r>
              <a:rPr lang="en-US" sz="3600" dirty="0" smtClean="0"/>
              <a:t>The lack of response from the U.S. government in retaliation signaled the beginning of the </a:t>
            </a:r>
            <a:r>
              <a:rPr lang="en-US" sz="3600" b="1" dirty="0" smtClean="0"/>
              <a:t>end of reconstruction</a:t>
            </a:r>
            <a:r>
              <a:rPr lang="en-US" sz="3600" dirty="0" smtClean="0"/>
              <a:t>.</a:t>
            </a:r>
            <a:endParaRPr lang="en-US" sz="3600" dirty="0"/>
          </a:p>
        </p:txBody>
      </p:sp>
      <p:sp>
        <p:nvSpPr>
          <p:cNvPr id="4" name="Title 1"/>
          <p:cNvSpPr txBox="1">
            <a:spLocks/>
          </p:cNvSpPr>
          <p:nvPr/>
        </p:nvSpPr>
        <p:spPr>
          <a:xfrm>
            <a:off x="990600" y="152400"/>
            <a:ext cx="6858000" cy="9140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6600" dirty="0" smtClean="0"/>
              <a:t>Clinton Riot</a:t>
            </a:r>
            <a:endParaRPr kumimoji="0" lang="en-US" sz="6600" b="0" i="0" u="none" strike="noStrike" kern="1200" cap="none" spc="-150" normalizeH="0" baseline="0" noProof="0" dirty="0" smtClean="0">
              <a:ln w="3175">
                <a:noFill/>
              </a:ln>
              <a:solidFill>
                <a:schemeClr val="lt1"/>
              </a:solidFill>
              <a:effectLst>
                <a:outerShdw blurRad="50800" dist="38100" dir="2700000" algn="tl" rotWithShape="0">
                  <a:prstClr val="black">
                    <a:alpha val="40000"/>
                  </a:prst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historyteacher.net/USProjects/DBQs2001/VietnamCartoon-2.JPG"/>
          <p:cNvPicPr>
            <a:picLocks noChangeAspect="1" noChangeArrowheads="1"/>
          </p:cNvPicPr>
          <p:nvPr/>
        </p:nvPicPr>
        <p:blipFill>
          <a:blip r:embed="rId2" cstate="print"/>
          <a:srcRect b="13211"/>
          <a:stretch>
            <a:fillRect/>
          </a:stretch>
        </p:blipFill>
        <p:spPr bwMode="auto">
          <a:xfrm>
            <a:off x="0" y="0"/>
            <a:ext cx="5369546" cy="6858000"/>
          </a:xfrm>
          <a:prstGeom prst="rect">
            <a:avLst/>
          </a:prstGeom>
          <a:noFill/>
        </p:spPr>
      </p:pic>
      <p:sp>
        <p:nvSpPr>
          <p:cNvPr id="7" name="Rectangle 6"/>
          <p:cNvSpPr/>
          <p:nvPr/>
        </p:nvSpPr>
        <p:spPr bwMode="auto">
          <a:xfrm>
            <a:off x="5334000" y="0"/>
            <a:ext cx="3810000" cy="6858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6248400" y="1143000"/>
            <a:ext cx="166584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1966</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9" name="Rectangle 8"/>
          <p:cNvSpPr/>
          <p:nvPr/>
        </p:nvSpPr>
        <p:spPr bwMode="auto">
          <a:xfrm>
            <a:off x="4648200" y="6705600"/>
            <a:ext cx="609600" cy="152400"/>
          </a:xfrm>
          <a:prstGeom prst="rect">
            <a:avLst/>
          </a:prstGeom>
          <a:solidFill>
            <a:schemeClr val="tx1"/>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8" name="Picture 4" descr="http://www.countermilitary.org/PoliticalCartoons/militarycartoon.jpg"/>
          <p:cNvPicPr>
            <a:picLocks noChangeAspect="1" noChangeArrowheads="1"/>
          </p:cNvPicPr>
          <p:nvPr/>
        </p:nvPicPr>
        <p:blipFill>
          <a:blip r:embed="rId3" cstate="print"/>
          <a:srcRect/>
          <a:stretch>
            <a:fillRect/>
          </a:stretch>
        </p:blipFill>
        <p:spPr bwMode="auto">
          <a:xfrm>
            <a:off x="0" y="-1"/>
            <a:ext cx="9144000" cy="6972549"/>
          </a:xfrm>
          <a:prstGeom prst="rect">
            <a:avLst/>
          </a:prstGeom>
          <a:noFill/>
        </p:spPr>
      </p:pic>
      <p:sp>
        <p:nvSpPr>
          <p:cNvPr id="11" name="Rectangle 10"/>
          <p:cNvSpPr/>
          <p:nvPr/>
        </p:nvSpPr>
        <p:spPr bwMode="auto">
          <a:xfrm>
            <a:off x="7772400" y="5562600"/>
            <a:ext cx="1066800" cy="990600"/>
          </a:xfrm>
          <a:prstGeom prst="rect">
            <a:avLst/>
          </a:prstGeom>
          <a:solidFill>
            <a:schemeClr val="tx1"/>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5327612"/>
          </a:xfrm>
        </p:spPr>
        <p:txBody>
          <a:bodyPr/>
          <a:lstStyle/>
          <a:p>
            <a:r>
              <a:rPr lang="en-US" sz="3600" dirty="0" smtClean="0"/>
              <a:t>Without help from the federal government, the white Democrats’ strategies worked.</a:t>
            </a:r>
          </a:p>
          <a:p>
            <a:endParaRPr lang="en-US" sz="1000" dirty="0" smtClean="0"/>
          </a:p>
          <a:p>
            <a:r>
              <a:rPr lang="en-US" sz="3600" dirty="0" smtClean="0"/>
              <a:t>The Democrats won four of the six congressional seats.</a:t>
            </a:r>
          </a:p>
          <a:p>
            <a:endParaRPr lang="en-US" sz="1000" dirty="0" smtClean="0"/>
          </a:p>
          <a:p>
            <a:r>
              <a:rPr lang="en-US" sz="3600" dirty="0" smtClean="0"/>
              <a:t>62 of the 75 seats in the state legislature.</a:t>
            </a:r>
          </a:p>
          <a:p>
            <a:endParaRPr lang="en-US" sz="1000" dirty="0" smtClean="0"/>
          </a:p>
          <a:p>
            <a:r>
              <a:rPr lang="en-US" sz="3600" dirty="0" smtClean="0"/>
              <a:t>The state was still represented in the U.S. Senate by two Republicans, James L. Alcorn and Blanche K. Bruce.</a:t>
            </a:r>
            <a:endParaRPr lang="en-US" sz="3600" dirty="0"/>
          </a:p>
        </p:txBody>
      </p:sp>
      <p:sp>
        <p:nvSpPr>
          <p:cNvPr id="4" name="Title 1"/>
          <p:cNvSpPr txBox="1">
            <a:spLocks/>
          </p:cNvSpPr>
          <p:nvPr/>
        </p:nvSpPr>
        <p:spPr>
          <a:xfrm>
            <a:off x="990600" y="152400"/>
            <a:ext cx="6858000" cy="9140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6600" dirty="0" smtClean="0"/>
              <a:t>Election of 1875</a:t>
            </a:r>
            <a:endParaRPr kumimoji="0" lang="en-US" sz="6600" b="0" i="0" u="none" strike="noStrike" kern="1200" cap="none" spc="-150" normalizeH="0" baseline="0" noProof="0" dirty="0" smtClean="0">
              <a:ln w="3175">
                <a:noFill/>
              </a:ln>
              <a:solidFill>
                <a:schemeClr val="lt1"/>
              </a:solidFill>
              <a:effectLst>
                <a:outerShdw blurRad="50800" dist="38100" dir="2700000" algn="tl" rotWithShape="0">
                  <a:prstClr val="black">
                    <a:alpha val="40000"/>
                  </a:prst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610600" cy="5216813"/>
          </a:xfrm>
        </p:spPr>
        <p:txBody>
          <a:bodyPr/>
          <a:lstStyle/>
          <a:p>
            <a:r>
              <a:rPr lang="en-US" sz="3600" dirty="0" smtClean="0"/>
              <a:t>Lieutenant Governor Alexander K. Davis was </a:t>
            </a:r>
            <a:r>
              <a:rPr lang="en-US" sz="3600" b="1" dirty="0" smtClean="0"/>
              <a:t>impeached</a:t>
            </a:r>
            <a:r>
              <a:rPr lang="en-US" sz="3600" dirty="0" smtClean="0"/>
              <a:t>.</a:t>
            </a:r>
          </a:p>
          <a:p>
            <a:endParaRPr lang="en-US" sz="1000" dirty="0" smtClean="0"/>
          </a:p>
          <a:p>
            <a:r>
              <a:rPr lang="en-US" sz="3600" dirty="0" smtClean="0"/>
              <a:t>The charges were </a:t>
            </a:r>
            <a:r>
              <a:rPr lang="en-US" sz="3600" b="1" dirty="0" smtClean="0"/>
              <a:t>politically motivated </a:t>
            </a:r>
            <a:r>
              <a:rPr lang="en-US" sz="3600" dirty="0" smtClean="0"/>
              <a:t>and were used to drive the Republicans from office.</a:t>
            </a:r>
          </a:p>
          <a:p>
            <a:endParaRPr lang="en-US" sz="1000" dirty="0" smtClean="0"/>
          </a:p>
          <a:p>
            <a:r>
              <a:rPr lang="en-US" sz="3600" dirty="0" smtClean="0"/>
              <a:t>When it became apparent that Governor Ames would be convicted and removed from office, his lawyers arranged a compromise with the state legislature.</a:t>
            </a:r>
            <a:endParaRPr lang="en-US" sz="3600" dirty="0"/>
          </a:p>
        </p:txBody>
      </p:sp>
      <p:sp>
        <p:nvSpPr>
          <p:cNvPr id="4" name="Title 1"/>
          <p:cNvSpPr txBox="1">
            <a:spLocks/>
          </p:cNvSpPr>
          <p:nvPr/>
        </p:nvSpPr>
        <p:spPr>
          <a:xfrm>
            <a:off x="990600" y="152400"/>
            <a:ext cx="6858000" cy="9140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6600" dirty="0" smtClean="0"/>
              <a:t>Impeachment</a:t>
            </a:r>
            <a:endParaRPr kumimoji="0" lang="en-US" sz="6600" b="0" i="0" u="none" strike="noStrike" kern="1200" cap="none" spc="-150" normalizeH="0" baseline="0" noProof="0" dirty="0" smtClean="0">
              <a:ln w="3175">
                <a:noFill/>
              </a:ln>
              <a:solidFill>
                <a:schemeClr val="lt1"/>
              </a:solidFill>
              <a:effectLst>
                <a:outerShdw blurRad="50800" dist="38100" dir="2700000" algn="tl" rotWithShape="0">
                  <a:prstClr val="black">
                    <a:alpha val="40000"/>
                  </a:prstClr>
                </a:outerShdw>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5257800" cy="5064125"/>
          </a:xfrm>
        </p:spPr>
        <p:txBody>
          <a:bodyPr/>
          <a:lstStyle/>
          <a:p>
            <a:r>
              <a:rPr lang="en-US" sz="3600" dirty="0" smtClean="0"/>
              <a:t>Governor Ames resigned from office, and the impeachment charges were dropped. </a:t>
            </a:r>
            <a:br>
              <a:rPr lang="en-US" sz="3600" dirty="0" smtClean="0"/>
            </a:br>
            <a:endParaRPr lang="en-US" sz="1000" dirty="0" smtClean="0"/>
          </a:p>
          <a:p>
            <a:r>
              <a:rPr lang="en-US" sz="3600" dirty="0" smtClean="0"/>
              <a:t>The legislature chose John M. Stone, president pro tem of the senate, to serve as governor until the 1877 election.</a:t>
            </a:r>
            <a:endParaRPr lang="en-US" sz="3600" dirty="0"/>
          </a:p>
        </p:txBody>
      </p:sp>
      <p:pic>
        <p:nvPicPr>
          <p:cNvPr id="73730" name="Picture 2" descr="http://mshistory.k12.ms.us/images/283t.jpg"/>
          <p:cNvPicPr>
            <a:picLocks noChangeAspect="1" noChangeArrowheads="1"/>
          </p:cNvPicPr>
          <p:nvPr/>
        </p:nvPicPr>
        <p:blipFill>
          <a:blip r:embed="rId2" cstate="print"/>
          <a:srcRect t="3636"/>
          <a:stretch>
            <a:fillRect/>
          </a:stretch>
        </p:blipFill>
        <p:spPr bwMode="auto">
          <a:xfrm>
            <a:off x="5562600" y="1447800"/>
            <a:ext cx="2842731" cy="3505200"/>
          </a:xfrm>
          <a:prstGeom prst="rect">
            <a:avLst/>
          </a:prstGeom>
          <a:noFill/>
        </p:spPr>
      </p:pic>
      <p:sp>
        <p:nvSpPr>
          <p:cNvPr id="5" name="Rectangle 4"/>
          <p:cNvSpPr/>
          <p:nvPr/>
        </p:nvSpPr>
        <p:spPr>
          <a:xfrm>
            <a:off x="5410200" y="4876800"/>
            <a:ext cx="2509021" cy="1754326"/>
          </a:xfrm>
          <a:prstGeom prst="rect">
            <a:avLst/>
          </a:prstGeom>
        </p:spPr>
        <p:txBody>
          <a:bodyPr wrap="square">
            <a:spAutoFit/>
          </a:bodyPr>
          <a:lstStyle/>
          <a:p>
            <a:r>
              <a:rPr lang="en-US" sz="3600" b="1" dirty="0" smtClean="0">
                <a:solidFill>
                  <a:schemeClr val="bg1"/>
                </a:solidFill>
              </a:rPr>
              <a:t>John Marshall Stone</a:t>
            </a:r>
            <a:endParaRPr lang="en-US" sz="3600" b="1" dirty="0">
              <a:solidFill>
                <a:schemeClr val="bg1"/>
              </a:solidFill>
            </a:endParaRPr>
          </a:p>
        </p:txBody>
      </p:sp>
      <p:sp>
        <p:nvSpPr>
          <p:cNvPr id="7" name="Title 1"/>
          <p:cNvSpPr txBox="1">
            <a:spLocks/>
          </p:cNvSpPr>
          <p:nvPr/>
        </p:nvSpPr>
        <p:spPr>
          <a:xfrm>
            <a:off x="9906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solidFill>
                  <a:schemeClr val="tx1"/>
                </a:solidFill>
              </a:rPr>
              <a:t>John Marshall Stone</a:t>
            </a:r>
            <a:endParaRPr lang="en-US" sz="6000" b="1"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5546134"/>
          </a:xfrm>
        </p:spPr>
        <p:txBody>
          <a:bodyPr/>
          <a:lstStyle/>
          <a:p>
            <a:r>
              <a:rPr lang="en-US" sz="3600" dirty="0" smtClean="0"/>
              <a:t>The presidential election of 1876 led the way for the final blow to Reconstruction.</a:t>
            </a:r>
          </a:p>
          <a:p>
            <a:endParaRPr lang="en-US" sz="1000" dirty="0" smtClean="0"/>
          </a:p>
          <a:p>
            <a:r>
              <a:rPr lang="en-US" sz="3600" dirty="0" smtClean="0"/>
              <a:t>Democratic candidate Samuel             Tilden was just 1 vote short of                  the majority needed for victory.</a:t>
            </a:r>
          </a:p>
          <a:p>
            <a:endParaRPr lang="en-US" sz="1000" dirty="0" smtClean="0"/>
          </a:p>
          <a:p>
            <a:r>
              <a:rPr lang="en-US" sz="3600" dirty="0" smtClean="0"/>
              <a:t>19 votes in three southern                states—</a:t>
            </a:r>
            <a:r>
              <a:rPr lang="en-US" sz="3600" b="1" dirty="0" smtClean="0"/>
              <a:t>Louisiana</a:t>
            </a:r>
            <a:r>
              <a:rPr lang="en-US" sz="3600" dirty="0" smtClean="0"/>
              <a:t>,                                   	 		</a:t>
            </a:r>
            <a:r>
              <a:rPr lang="en-US" sz="3600" b="1" dirty="0" smtClean="0"/>
              <a:t>South Carolina</a:t>
            </a:r>
            <a:r>
              <a:rPr lang="en-US" sz="3600" dirty="0" smtClean="0"/>
              <a:t>,                                            		</a:t>
            </a:r>
            <a:r>
              <a:rPr lang="en-US" sz="3600" b="1" dirty="0" smtClean="0"/>
              <a:t>Florida</a:t>
            </a:r>
            <a:r>
              <a:rPr lang="en-US" sz="3600" dirty="0" smtClean="0"/>
              <a:t>                                                       		—and one vote in </a:t>
            </a:r>
            <a:r>
              <a:rPr lang="en-US" sz="3600" b="1" dirty="0" smtClean="0"/>
              <a:t>Oregon</a:t>
            </a:r>
            <a:r>
              <a:rPr lang="en-US" sz="3600" dirty="0" smtClean="0"/>
              <a:t>.</a:t>
            </a:r>
            <a:endParaRPr lang="en-US" sz="3600" dirty="0"/>
          </a:p>
        </p:txBody>
      </p:sp>
      <p:sp>
        <p:nvSpPr>
          <p:cNvPr id="4" name="Title 1"/>
          <p:cNvSpPr txBox="1">
            <a:spLocks/>
          </p:cNvSpPr>
          <p:nvPr/>
        </p:nvSpPr>
        <p:spPr>
          <a:xfrm>
            <a:off x="990600" y="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Presidential Election</a:t>
            </a:r>
            <a:endParaRPr lang="en-US" sz="6000" b="1" dirty="0">
              <a:solidFill>
                <a:schemeClr val="tx1"/>
              </a:solidFill>
            </a:endParaRPr>
          </a:p>
        </p:txBody>
      </p:sp>
      <p:pic>
        <p:nvPicPr>
          <p:cNvPr id="79874" name="Picture 2" descr="http://www.copyrightexpired.com/hawkins/nyc/bwh_sm_samuel_j_tilden.jpg"/>
          <p:cNvPicPr>
            <a:picLocks noChangeAspect="1" noChangeArrowheads="1"/>
          </p:cNvPicPr>
          <p:nvPr/>
        </p:nvPicPr>
        <p:blipFill>
          <a:blip r:embed="rId2" cstate="print"/>
          <a:srcRect/>
          <a:stretch>
            <a:fillRect/>
          </a:stretch>
        </p:blipFill>
        <p:spPr bwMode="auto">
          <a:xfrm>
            <a:off x="6858000" y="2362200"/>
            <a:ext cx="2133600" cy="2714171"/>
          </a:xfrm>
          <a:prstGeom prst="rect">
            <a:avLst/>
          </a:prstGeom>
          <a:noFill/>
        </p:spPr>
      </p:pic>
      <p:sp>
        <p:nvSpPr>
          <p:cNvPr id="6" name="Rectangle 5"/>
          <p:cNvSpPr/>
          <p:nvPr/>
        </p:nvSpPr>
        <p:spPr>
          <a:xfrm>
            <a:off x="6705600" y="5103674"/>
            <a:ext cx="2438400" cy="1754326"/>
          </a:xfrm>
          <a:prstGeom prst="rect">
            <a:avLst/>
          </a:prstGeom>
        </p:spPr>
        <p:txBody>
          <a:bodyPr wrap="square">
            <a:spAutoFit/>
          </a:bodyPr>
          <a:lstStyle/>
          <a:p>
            <a:pPr algn="ctr"/>
            <a:r>
              <a:rPr lang="en-US" sz="3600" b="1" dirty="0" smtClean="0">
                <a:solidFill>
                  <a:schemeClr val="bg1"/>
                </a:solidFill>
              </a:rPr>
              <a:t>Samuel Jones Tilden</a:t>
            </a:r>
            <a:r>
              <a:rPr lang="en-US" sz="3600" dirty="0" smtClean="0">
                <a:solidFill>
                  <a:schemeClr val="bg1"/>
                </a:solidFill>
              </a:rPr>
              <a:t> </a:t>
            </a:r>
            <a:endParaRPr lang="en-US" sz="36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5047536"/>
          </a:xfrm>
        </p:spPr>
        <p:txBody>
          <a:bodyPr/>
          <a:lstStyle/>
          <a:p>
            <a:r>
              <a:rPr lang="en-US" sz="3600" dirty="0" smtClean="0"/>
              <a:t>Congress established a commission to decide which candidate would receive the disputed votes.</a:t>
            </a:r>
          </a:p>
          <a:p>
            <a:endParaRPr lang="en-US" sz="1000" dirty="0" smtClean="0"/>
          </a:p>
          <a:p>
            <a:r>
              <a:rPr lang="en-US" sz="3600" dirty="0" smtClean="0"/>
              <a:t>The commission consisted of 15 members: 5 from the </a:t>
            </a:r>
            <a:r>
              <a:rPr lang="en-US" sz="3600" b="1" dirty="0" smtClean="0"/>
              <a:t>House</a:t>
            </a:r>
            <a:r>
              <a:rPr lang="en-US" sz="3600" dirty="0" smtClean="0"/>
              <a:t>, 5 from the </a:t>
            </a:r>
            <a:r>
              <a:rPr lang="en-US" sz="3600" b="1" dirty="0" smtClean="0"/>
              <a:t>Senate</a:t>
            </a:r>
            <a:r>
              <a:rPr lang="en-US" sz="3600" dirty="0" smtClean="0"/>
              <a:t> and  5 from the </a:t>
            </a:r>
            <a:r>
              <a:rPr lang="en-US" sz="3600" b="1" dirty="0" smtClean="0"/>
              <a:t>Supreme Court</a:t>
            </a:r>
            <a:r>
              <a:rPr lang="en-US" sz="3600" dirty="0" smtClean="0"/>
              <a:t>. </a:t>
            </a:r>
          </a:p>
          <a:p>
            <a:pPr>
              <a:buNone/>
            </a:pPr>
            <a:endParaRPr lang="en-US" sz="1000" dirty="0" smtClean="0"/>
          </a:p>
          <a:p>
            <a:r>
              <a:rPr lang="en-US" sz="3600" dirty="0" smtClean="0"/>
              <a:t>The commission, composed of 8 Republicans and 7 Democrats, awarded   all twenty votes to Hayes.</a:t>
            </a:r>
          </a:p>
        </p:txBody>
      </p:sp>
      <p:sp>
        <p:nvSpPr>
          <p:cNvPr id="4" name="Title 1"/>
          <p:cNvSpPr txBox="1">
            <a:spLocks/>
          </p:cNvSpPr>
          <p:nvPr/>
        </p:nvSpPr>
        <p:spPr>
          <a:xfrm>
            <a:off x="9906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Presidential Election</a:t>
            </a:r>
            <a:endParaRPr lang="en-US" sz="6000" b="1"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5312223"/>
          </a:xfrm>
        </p:spPr>
        <p:txBody>
          <a:bodyPr/>
          <a:lstStyle/>
          <a:p>
            <a:r>
              <a:rPr lang="en-US" sz="3600" dirty="0" smtClean="0"/>
              <a:t>The ruling followed party lines: 8 to 7 voted for Hayes winning in all of the contested 20 electoral votes.</a:t>
            </a:r>
          </a:p>
          <a:p>
            <a:endParaRPr lang="en-US" sz="1000" dirty="0" smtClean="0"/>
          </a:p>
          <a:p>
            <a:r>
              <a:rPr lang="en-US" sz="3600" dirty="0" smtClean="0"/>
              <a:t>Congress accepted the commission’s decision only after a secret compromise ended a </a:t>
            </a:r>
            <a:r>
              <a:rPr lang="en-US" sz="3600" b="1" dirty="0" smtClean="0"/>
              <a:t>filibuster </a:t>
            </a:r>
            <a:r>
              <a:rPr lang="en-US" sz="3600" dirty="0" smtClean="0"/>
              <a:t>by southern Democrats.</a:t>
            </a:r>
          </a:p>
          <a:p>
            <a:endParaRPr lang="en-US" sz="1000" dirty="0" smtClean="0"/>
          </a:p>
          <a:p>
            <a:r>
              <a:rPr lang="en-US" dirty="0" smtClean="0"/>
              <a:t>At 4:10 A.M. on 2 March 1877, Mr. Ferry president of the Senate, announced that Hayes and Wheeler had 185 votes to 184 for Tilden and Hendricks.</a:t>
            </a:r>
            <a:endParaRPr lang="en-US" dirty="0"/>
          </a:p>
        </p:txBody>
      </p:sp>
      <p:sp>
        <p:nvSpPr>
          <p:cNvPr id="4" name="Title 1"/>
          <p:cNvSpPr txBox="1">
            <a:spLocks/>
          </p:cNvSpPr>
          <p:nvPr/>
        </p:nvSpPr>
        <p:spPr>
          <a:xfrm>
            <a:off x="9906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Presidential Election</a:t>
            </a:r>
            <a:endParaRPr lang="en-US" sz="6000" b="1"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images1.wikia.nocookie.net/genealogy/images/b/bc/ElectoralCollege1876-Large.png"/>
          <p:cNvPicPr>
            <a:picLocks noChangeAspect="1" noChangeArrowheads="1"/>
          </p:cNvPicPr>
          <p:nvPr/>
        </p:nvPicPr>
        <p:blipFill>
          <a:blip r:embed="rId2" cstate="print"/>
          <a:srcRect/>
          <a:stretch>
            <a:fillRect/>
          </a:stretch>
        </p:blipFill>
        <p:spPr bwMode="auto">
          <a:xfrm>
            <a:off x="0" y="1895475"/>
            <a:ext cx="9144000" cy="4962525"/>
          </a:xfrm>
          <a:prstGeom prst="rect">
            <a:avLst/>
          </a:prstGeom>
          <a:noFill/>
        </p:spPr>
      </p:pic>
      <p:sp>
        <p:nvSpPr>
          <p:cNvPr id="5" name="Title 1"/>
          <p:cNvSpPr txBox="1">
            <a:spLocks/>
          </p:cNvSpPr>
          <p:nvPr/>
        </p:nvSpPr>
        <p:spPr>
          <a:xfrm>
            <a:off x="9906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Presidential Election</a:t>
            </a:r>
            <a:endParaRPr lang="en-US" sz="6000" b="1"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3813352"/>
          </a:xfrm>
        </p:spPr>
        <p:txBody>
          <a:bodyPr/>
          <a:lstStyle/>
          <a:p>
            <a:r>
              <a:rPr lang="en-US" dirty="0" smtClean="0"/>
              <a:t>Because March 4, 1877 was a Sunday, Hayes took the oath of office in the Red Room of the White House on March 5.</a:t>
            </a:r>
          </a:p>
          <a:p>
            <a:endParaRPr lang="en-US" sz="1000" dirty="0" smtClean="0"/>
          </a:p>
          <a:p>
            <a:r>
              <a:rPr lang="en-US" dirty="0" smtClean="0"/>
              <a:t>Becoming the </a:t>
            </a:r>
            <a:r>
              <a:rPr lang="en-US" b="1" dirty="0" smtClean="0"/>
              <a:t>first</a:t>
            </a:r>
            <a:r>
              <a:rPr lang="en-US" dirty="0" smtClean="0"/>
              <a:t>                                      president to take the oath                                     of office in the White                                     House. This ceremony was                                </a:t>
            </a:r>
            <a:r>
              <a:rPr lang="en-US" b="1" dirty="0" smtClean="0"/>
              <a:t>held in secret.</a:t>
            </a:r>
            <a:endParaRPr lang="en-US" b="1" dirty="0"/>
          </a:p>
        </p:txBody>
      </p:sp>
      <p:sp>
        <p:nvSpPr>
          <p:cNvPr id="4" name="Title 1"/>
          <p:cNvSpPr txBox="1">
            <a:spLocks/>
          </p:cNvSpPr>
          <p:nvPr/>
        </p:nvSpPr>
        <p:spPr>
          <a:xfrm>
            <a:off x="9906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t>Rutherford B. Hayes</a:t>
            </a:r>
            <a:endParaRPr lang="en-US" sz="6000" b="1" dirty="0"/>
          </a:p>
        </p:txBody>
      </p:sp>
      <p:pic>
        <p:nvPicPr>
          <p:cNvPr id="80898" name="Picture 2" descr="http://upload.wikimedia.org/wikipedia/commons/5/50/President_Rutherford_Hayes_1870_-_1880_Restored.jpg"/>
          <p:cNvPicPr>
            <a:picLocks noChangeAspect="1" noChangeArrowheads="1"/>
          </p:cNvPicPr>
          <p:nvPr/>
        </p:nvPicPr>
        <p:blipFill>
          <a:blip r:embed="rId2" cstate="print"/>
          <a:srcRect/>
          <a:stretch>
            <a:fillRect/>
          </a:stretch>
        </p:blipFill>
        <p:spPr bwMode="auto">
          <a:xfrm>
            <a:off x="5314987" y="2209800"/>
            <a:ext cx="3638513" cy="4429125"/>
          </a:xfrm>
          <a:prstGeom prst="rect">
            <a:avLst/>
          </a:prstGeom>
          <a:noFill/>
        </p:spPr>
      </p:pic>
      <p:pic>
        <p:nvPicPr>
          <p:cNvPr id="3074" name="Picture 2" descr="http://images2.wikia.nocookie.net/genealogy/images/5/50/Rutherford_Hayes_Signature.png"/>
          <p:cNvPicPr>
            <a:picLocks noChangeAspect="1" noChangeArrowheads="1"/>
          </p:cNvPicPr>
          <p:nvPr/>
        </p:nvPicPr>
        <p:blipFill>
          <a:blip r:embed="rId3" cstate="print"/>
          <a:srcRect/>
          <a:stretch>
            <a:fillRect/>
          </a:stretch>
        </p:blipFill>
        <p:spPr bwMode="auto">
          <a:xfrm>
            <a:off x="2578897" y="6019801"/>
            <a:ext cx="2450303" cy="776334"/>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3429000" cy="4031873"/>
          </a:xfrm>
        </p:spPr>
        <p:txBody>
          <a:bodyPr/>
          <a:lstStyle/>
          <a:p>
            <a:pPr>
              <a:buNone/>
            </a:pPr>
            <a:r>
              <a:rPr lang="en-US" sz="3600" b="1" dirty="0" smtClean="0"/>
              <a:t>	April 27, 1877 </a:t>
            </a:r>
            <a:r>
              <a:rPr lang="en-US" sz="3600" dirty="0" smtClean="0"/>
              <a:t> President Hayes removes Federal troops from Louisiana, ending  Reconstruction.</a:t>
            </a:r>
          </a:p>
          <a:p>
            <a:endParaRPr lang="en-US" dirty="0"/>
          </a:p>
        </p:txBody>
      </p:sp>
      <p:pic>
        <p:nvPicPr>
          <p:cNvPr id="1026" name="Picture 2"/>
          <p:cNvPicPr>
            <a:picLocks noChangeAspect="1" noChangeArrowheads="1"/>
          </p:cNvPicPr>
          <p:nvPr/>
        </p:nvPicPr>
        <p:blipFill>
          <a:blip r:embed="rId2" cstate="print"/>
          <a:srcRect l="9124" t="6997" r="41859" b="47897"/>
          <a:stretch>
            <a:fillRect/>
          </a:stretch>
        </p:blipFill>
        <p:spPr bwMode="auto">
          <a:xfrm>
            <a:off x="3555304" y="228600"/>
            <a:ext cx="5436296" cy="6400800"/>
          </a:xfrm>
          <a:prstGeom prst="rect">
            <a:avLst/>
          </a:prstGeom>
          <a:noFill/>
          <a:ln w="9525">
            <a:noFill/>
            <a:miter lim="800000"/>
            <a:headEnd/>
            <a:tailEnd/>
          </a:ln>
        </p:spPr>
      </p:pic>
      <p:sp>
        <p:nvSpPr>
          <p:cNvPr id="5" name="Title 1"/>
          <p:cNvSpPr txBox="1">
            <a:spLocks/>
          </p:cNvSpPr>
          <p:nvPr/>
        </p:nvSpPr>
        <p:spPr>
          <a:xfrm>
            <a:off x="381000" y="304800"/>
            <a:ext cx="4876800" cy="677108"/>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4400" b="1" dirty="0" smtClean="0"/>
              <a:t>Rutherford B. Hayes</a:t>
            </a:r>
            <a:endParaRPr lang="en-US" sz="4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5995487"/>
          </a:xfrm>
        </p:spPr>
        <p:txBody>
          <a:bodyPr/>
          <a:lstStyle/>
          <a:p>
            <a:r>
              <a:rPr lang="en-US" sz="3600" dirty="0" smtClean="0"/>
              <a:t>After 1875, violence, intimidation, and voter </a:t>
            </a:r>
            <a:r>
              <a:rPr lang="en-US" sz="3600" b="1" dirty="0" smtClean="0"/>
              <a:t>fraud</a:t>
            </a:r>
            <a:r>
              <a:rPr lang="en-US" sz="3600" dirty="0" smtClean="0"/>
              <a:t> drastically </a:t>
            </a:r>
            <a:r>
              <a:rPr lang="en-US" sz="3600" b="1" dirty="0" smtClean="0"/>
              <a:t>decreased</a:t>
            </a:r>
            <a:r>
              <a:rPr lang="en-US" sz="3600" dirty="0" smtClean="0"/>
              <a:t> </a:t>
            </a:r>
            <a:r>
              <a:rPr lang="en-US" sz="3600" b="1" dirty="0" smtClean="0"/>
              <a:t>black</a:t>
            </a:r>
            <a:r>
              <a:rPr lang="en-US" sz="3600" dirty="0" smtClean="0"/>
              <a:t> voting.</a:t>
            </a:r>
          </a:p>
          <a:p>
            <a:endParaRPr lang="en-US" sz="1000" dirty="0" smtClean="0"/>
          </a:p>
          <a:p>
            <a:r>
              <a:rPr lang="en-US" sz="3600" dirty="0" smtClean="0"/>
              <a:t>What kind of voter fraud?</a:t>
            </a:r>
          </a:p>
          <a:p>
            <a:endParaRPr lang="en-US" sz="1000" dirty="0" smtClean="0"/>
          </a:p>
          <a:p>
            <a:r>
              <a:rPr lang="en-US" sz="3600" dirty="0" smtClean="0"/>
              <a:t>Ballot stuffing, misreporting of votes, cast votes at multiple booths,</a:t>
            </a:r>
            <a:r>
              <a:rPr lang="en-US" sz="3600" b="1" dirty="0" smtClean="0"/>
              <a:t> </a:t>
            </a:r>
            <a:r>
              <a:rPr lang="en-US" sz="3600" dirty="0" smtClean="0"/>
              <a:t>intimidation, vote buying, a person pretends to be someone else and so on. </a:t>
            </a:r>
          </a:p>
          <a:p>
            <a:endParaRPr lang="en-US" sz="1000" dirty="0" smtClean="0"/>
          </a:p>
          <a:p>
            <a:r>
              <a:rPr lang="en-US" sz="3600" dirty="0" smtClean="0"/>
              <a:t>Only </a:t>
            </a:r>
            <a:r>
              <a:rPr lang="en-US" sz="3600" b="1" dirty="0" smtClean="0"/>
              <a:t>38 percent </a:t>
            </a:r>
            <a:r>
              <a:rPr lang="en-US" sz="3600" dirty="0" smtClean="0"/>
              <a:t>of eligible </a:t>
            </a:r>
            <a:r>
              <a:rPr lang="en-US" sz="3600" b="1" dirty="0" smtClean="0"/>
              <a:t>blacks</a:t>
            </a:r>
            <a:r>
              <a:rPr lang="en-US" sz="3600" dirty="0" smtClean="0"/>
              <a:t> voted in the governor’s election of 1881.</a:t>
            </a:r>
            <a:endParaRPr lang="en-US" sz="3600" dirty="0"/>
          </a:p>
        </p:txBody>
      </p:sp>
      <p:sp>
        <p:nvSpPr>
          <p:cNvPr id="4" name="Title 1"/>
          <p:cNvSpPr txBox="1">
            <a:spLocks/>
          </p:cNvSpPr>
          <p:nvPr/>
        </p:nvSpPr>
        <p:spPr>
          <a:xfrm>
            <a:off x="990600" y="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Blacks Voting</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3742563"/>
          </a:xfrm>
        </p:spPr>
        <p:txBody>
          <a:bodyPr/>
          <a:lstStyle/>
          <a:p>
            <a:r>
              <a:rPr lang="en-US" dirty="0" smtClean="0">
                <a:solidFill>
                  <a:srgbClr val="00B0F0"/>
                </a:solidFill>
              </a:rPr>
              <a:t>MS1</a:t>
            </a:r>
            <a:r>
              <a:rPr lang="en-US" dirty="0" smtClean="0"/>
              <a:t> Explain how geography, economics, history, and politics have influenced the development of Mississippi.</a:t>
            </a:r>
          </a:p>
          <a:p>
            <a:endParaRPr lang="en-US" dirty="0" smtClean="0"/>
          </a:p>
          <a:p>
            <a:r>
              <a:rPr lang="en-US" dirty="0" smtClean="0">
                <a:solidFill>
                  <a:srgbClr val="00B0F0"/>
                </a:solidFill>
              </a:rPr>
              <a:t>MS1e</a:t>
            </a:r>
            <a:r>
              <a:rPr lang="en-US" dirty="0" smtClean="0"/>
              <a:t> Analyze the historical and political significance of key events in our state's development (e.g., Civil War, Civil Rights Movement, etc.).</a:t>
            </a:r>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5327612"/>
          </a:xfrm>
        </p:spPr>
        <p:txBody>
          <a:bodyPr/>
          <a:lstStyle/>
          <a:p>
            <a:r>
              <a:rPr lang="en-US" sz="3600" dirty="0" smtClean="0"/>
              <a:t>Democrats</a:t>
            </a:r>
            <a:r>
              <a:rPr lang="en-US" sz="3600" b="1" dirty="0" smtClean="0"/>
              <a:t> </a:t>
            </a:r>
            <a:r>
              <a:rPr lang="en-US" sz="3600" dirty="0" smtClean="0"/>
              <a:t>reduced taxes, decreased government jobs, and drastically cut funds for public schools.</a:t>
            </a:r>
          </a:p>
          <a:p>
            <a:endParaRPr lang="en-US" sz="1000" dirty="0" smtClean="0"/>
          </a:p>
          <a:p>
            <a:r>
              <a:rPr lang="en-US" sz="3600" dirty="0" smtClean="0"/>
              <a:t>Why cut Taxes?</a:t>
            </a:r>
          </a:p>
          <a:p>
            <a:endParaRPr lang="en-US" sz="1000" dirty="0" smtClean="0"/>
          </a:p>
          <a:p>
            <a:r>
              <a:rPr lang="en-US" sz="3600" dirty="0" smtClean="0"/>
              <a:t>Taking </a:t>
            </a:r>
            <a:r>
              <a:rPr lang="en-US" sz="3600" b="1" dirty="0" smtClean="0"/>
              <a:t>my</a:t>
            </a:r>
            <a:r>
              <a:rPr lang="en-US" sz="3600" dirty="0" smtClean="0"/>
              <a:t> money out of their homes and work place.</a:t>
            </a:r>
          </a:p>
          <a:p>
            <a:endParaRPr lang="en-US" sz="1000" dirty="0" smtClean="0"/>
          </a:p>
          <a:p>
            <a:r>
              <a:rPr lang="en-US" sz="3600" dirty="0" smtClean="0"/>
              <a:t>By the 1880s, the state revenues had fallen too low to adequately support schools, colleges, and other state institutions.</a:t>
            </a:r>
            <a:endParaRPr lang="en-US" sz="3600" dirty="0"/>
          </a:p>
        </p:txBody>
      </p:sp>
      <p:sp>
        <p:nvSpPr>
          <p:cNvPr id="4" name="Title 1"/>
          <p:cNvSpPr txBox="1">
            <a:spLocks/>
          </p:cNvSpPr>
          <p:nvPr/>
        </p:nvSpPr>
        <p:spPr>
          <a:xfrm>
            <a:off x="990600" y="152400"/>
            <a:ext cx="70104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t>Democrats in Control</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388894"/>
          </a:xfrm>
        </p:spPr>
        <p:txBody>
          <a:bodyPr/>
          <a:lstStyle/>
          <a:p>
            <a:r>
              <a:rPr lang="en-US" sz="3600" dirty="0" smtClean="0"/>
              <a:t>In the mid-1880s, there was a call for a constitutional convention to replace the constitution of 1868.</a:t>
            </a:r>
          </a:p>
          <a:p>
            <a:endParaRPr lang="en-US" sz="1600" dirty="0" smtClean="0"/>
          </a:p>
          <a:p>
            <a:r>
              <a:rPr lang="en-US" sz="3600" dirty="0" smtClean="0"/>
              <a:t>Despite considerable opposition, the convention met in Jackson in August 1890.</a:t>
            </a:r>
          </a:p>
          <a:p>
            <a:endParaRPr lang="en-US" sz="1600" dirty="0" smtClean="0"/>
          </a:p>
          <a:p>
            <a:r>
              <a:rPr lang="en-US" sz="3600" dirty="0" smtClean="0"/>
              <a:t>Conservative Democrats dominated the convention.</a:t>
            </a:r>
            <a:endParaRPr lang="en-US" sz="3600" dirty="0"/>
          </a:p>
        </p:txBody>
      </p:sp>
      <p:sp>
        <p:nvSpPr>
          <p:cNvPr id="4" name="Title 1"/>
          <p:cNvSpPr txBox="1">
            <a:spLocks/>
          </p:cNvSpPr>
          <p:nvPr/>
        </p:nvSpPr>
        <p:spPr>
          <a:xfrm>
            <a:off x="381000" y="0"/>
            <a:ext cx="83058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t>The Constitution of 1890</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3484031"/>
          </a:xfrm>
        </p:spPr>
        <p:txBody>
          <a:bodyPr/>
          <a:lstStyle/>
          <a:p>
            <a:r>
              <a:rPr lang="en-US" sz="3600" dirty="0" smtClean="0"/>
              <a:t>Any blacks at the convention?</a:t>
            </a:r>
          </a:p>
          <a:p>
            <a:endParaRPr lang="en-US" sz="1000" dirty="0" smtClean="0"/>
          </a:p>
          <a:p>
            <a:pPr lvl="1"/>
            <a:r>
              <a:rPr lang="en-US" dirty="0" smtClean="0"/>
              <a:t>Isaiah T. Montgomery</a:t>
            </a:r>
          </a:p>
          <a:p>
            <a:endParaRPr lang="en-US" sz="1000" dirty="0" smtClean="0"/>
          </a:p>
          <a:p>
            <a:r>
              <a:rPr lang="en-US" sz="3600" dirty="0" smtClean="0"/>
              <a:t>Montgomery, a wealthy                      planter and founder of                               the all-black town of                             Mound Bayou.</a:t>
            </a:r>
            <a:endParaRPr lang="en-US" sz="3600" dirty="0"/>
          </a:p>
        </p:txBody>
      </p:sp>
      <p:sp>
        <p:nvSpPr>
          <p:cNvPr id="5" name="Title 1"/>
          <p:cNvSpPr txBox="1">
            <a:spLocks/>
          </p:cNvSpPr>
          <p:nvPr/>
        </p:nvSpPr>
        <p:spPr>
          <a:xfrm>
            <a:off x="381000" y="152400"/>
            <a:ext cx="83058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t>Blacks at the Convention</a:t>
            </a:r>
            <a:endParaRPr lang="en-US" sz="6000" b="1" dirty="0"/>
          </a:p>
        </p:txBody>
      </p:sp>
      <p:pic>
        <p:nvPicPr>
          <p:cNvPr id="1026" name="Picture 2" descr="http://www.issues-views.com/images/IsaiahMontgomery.JPG"/>
          <p:cNvPicPr>
            <a:picLocks noChangeAspect="1" noChangeArrowheads="1"/>
          </p:cNvPicPr>
          <p:nvPr/>
        </p:nvPicPr>
        <p:blipFill>
          <a:blip r:embed="rId2" cstate="print"/>
          <a:srcRect b="9244"/>
          <a:stretch>
            <a:fillRect/>
          </a:stretch>
        </p:blipFill>
        <p:spPr bwMode="auto">
          <a:xfrm>
            <a:off x="5528028" y="1905000"/>
            <a:ext cx="3206397" cy="4648200"/>
          </a:xfrm>
          <a:prstGeom prst="rect">
            <a:avLst/>
          </a:prstGeom>
          <a:noFill/>
        </p:spPr>
      </p:pic>
      <p:pic>
        <p:nvPicPr>
          <p:cNvPr id="1028" name="Picture 4" descr="http://mshistory.k12.ms.us/images/114.jpg"/>
          <p:cNvPicPr>
            <a:picLocks noChangeAspect="1" noChangeArrowheads="1"/>
          </p:cNvPicPr>
          <p:nvPr/>
        </p:nvPicPr>
        <p:blipFill>
          <a:blip r:embed="rId3" cstate="print"/>
          <a:srcRect l="4954" t="3361" r="5882" b="5882"/>
          <a:stretch>
            <a:fillRect/>
          </a:stretch>
        </p:blipFill>
        <p:spPr bwMode="auto">
          <a:xfrm>
            <a:off x="2819400" y="4724400"/>
            <a:ext cx="2438400" cy="18288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708981"/>
          </a:xfrm>
        </p:spPr>
        <p:txBody>
          <a:bodyPr/>
          <a:lstStyle/>
          <a:p>
            <a:r>
              <a:rPr lang="en-US" sz="3600" dirty="0" smtClean="0"/>
              <a:t>James Zacharias George, who represented Mississippi in the U.S. Senate, wrote much of that scheme.</a:t>
            </a:r>
          </a:p>
          <a:p>
            <a:endParaRPr lang="en-US" sz="3600" dirty="0" smtClean="0"/>
          </a:p>
          <a:p>
            <a:r>
              <a:rPr lang="en-US" sz="3600" dirty="0" smtClean="0"/>
              <a:t>As a member of the                       Mississippi Secession                  Convention, George                              signed the Ordinance                                    of Secession. </a:t>
            </a:r>
            <a:endParaRPr lang="en-US" sz="3600" dirty="0"/>
          </a:p>
        </p:txBody>
      </p:sp>
      <p:sp>
        <p:nvSpPr>
          <p:cNvPr id="4" name="Title 1"/>
          <p:cNvSpPr txBox="1">
            <a:spLocks/>
          </p:cNvSpPr>
          <p:nvPr/>
        </p:nvSpPr>
        <p:spPr>
          <a:xfrm>
            <a:off x="304800" y="1524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pic>
        <p:nvPicPr>
          <p:cNvPr id="76802" name="Picture 2" descr="James Z.&#10;George"/>
          <p:cNvPicPr>
            <a:picLocks noChangeAspect="1" noChangeArrowheads="1"/>
          </p:cNvPicPr>
          <p:nvPr/>
        </p:nvPicPr>
        <p:blipFill>
          <a:blip r:embed="rId2" cstate="print"/>
          <a:srcRect l="20123" t="7335" r="20833" b="21148"/>
          <a:stretch>
            <a:fillRect/>
          </a:stretch>
        </p:blipFill>
        <p:spPr bwMode="auto">
          <a:xfrm>
            <a:off x="5867400" y="2657896"/>
            <a:ext cx="2895599" cy="3984642"/>
          </a:xfrm>
          <a:prstGeom prst="ellipse">
            <a:avLst/>
          </a:prstGeom>
          <a:ln w="190500" cap="rnd">
            <a:noFill/>
            <a:prstDash val="solid"/>
          </a:ln>
          <a:effectLst>
            <a:outerShdw blurRad="76200" dir="13500000" sy="23000" kx="1200000" algn="br" rotWithShape="0">
              <a:prstClr val="black">
                <a:alpha val="20000"/>
              </a:prstClr>
            </a:outerShdw>
          </a:effectLst>
          <a:scene3d>
            <a:camera prst="perspectiveFront" fov="5400000"/>
            <a:lightRig rig="threePt" dir="t">
              <a:rot lat="0" lon="0" rev="19200000"/>
            </a:lightRig>
          </a:scene3d>
          <a:sp3d extrusionH="25400">
            <a:bevelT w="304800" h="152400" prst="softRound"/>
            <a:extrusionClr>
              <a:srgbClr val="000000"/>
            </a:extrusionClr>
          </a:sp3d>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5069080"/>
          </a:xfrm>
        </p:spPr>
        <p:txBody>
          <a:bodyPr/>
          <a:lstStyle/>
          <a:p>
            <a:r>
              <a:rPr lang="en-US" sz="3600" dirty="0" smtClean="0"/>
              <a:t>Adult males who wanted to vote had to:</a:t>
            </a:r>
          </a:p>
          <a:p>
            <a:endParaRPr lang="en-US" sz="1000" dirty="0" smtClean="0"/>
          </a:p>
          <a:p>
            <a:pPr lvl="1"/>
            <a:r>
              <a:rPr lang="en-US" dirty="0" smtClean="0"/>
              <a:t>Register at least four months before an election.</a:t>
            </a:r>
          </a:p>
          <a:p>
            <a:endParaRPr lang="en-US" sz="1000" dirty="0" smtClean="0"/>
          </a:p>
          <a:p>
            <a:pPr lvl="1"/>
            <a:r>
              <a:rPr lang="en-US" dirty="0" smtClean="0"/>
              <a:t>Live in the state for two years and in the voting district for one year.</a:t>
            </a:r>
          </a:p>
          <a:p>
            <a:endParaRPr lang="en-US" sz="1000" dirty="0" smtClean="0"/>
          </a:p>
          <a:p>
            <a:pPr lvl="1"/>
            <a:r>
              <a:rPr lang="en-US" dirty="0" smtClean="0"/>
              <a:t>Pay an annual $2 poll tax.</a:t>
            </a:r>
          </a:p>
          <a:p>
            <a:endParaRPr lang="en-US" sz="1000" dirty="0" smtClean="0"/>
          </a:p>
          <a:p>
            <a:pPr lvl="1"/>
            <a:r>
              <a:rPr lang="en-US" dirty="0" smtClean="0"/>
              <a:t>Read any section of the state constitution or understand it when read to them.</a:t>
            </a:r>
          </a:p>
          <a:p>
            <a:pPr lvl="1"/>
            <a:endParaRPr lang="en-US" sz="1200" dirty="0" smtClean="0"/>
          </a:p>
          <a:p>
            <a:r>
              <a:rPr lang="en-US" dirty="0" smtClean="0"/>
              <a:t>Anything violation of the United States Constitution?</a:t>
            </a:r>
            <a:endParaRPr lang="en-US" dirty="0"/>
          </a:p>
        </p:txBody>
      </p:sp>
      <p:sp>
        <p:nvSpPr>
          <p:cNvPr id="4" name="Title 1"/>
          <p:cNvSpPr txBox="1">
            <a:spLocks/>
          </p:cNvSpPr>
          <p:nvPr/>
        </p:nvSpPr>
        <p:spPr>
          <a:xfrm>
            <a:off x="3048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878259"/>
          </a:xfrm>
        </p:spPr>
        <p:txBody>
          <a:bodyPr/>
          <a:lstStyle/>
          <a:p>
            <a:r>
              <a:rPr lang="en-US" sz="3600" dirty="0" smtClean="0"/>
              <a:t>What about the 15</a:t>
            </a:r>
            <a:r>
              <a:rPr lang="en-US" sz="3600" baseline="30000" dirty="0" smtClean="0"/>
              <a:t>th</a:t>
            </a:r>
            <a:r>
              <a:rPr lang="en-US" sz="3600" dirty="0" smtClean="0"/>
              <a:t> Amendment?</a:t>
            </a:r>
          </a:p>
          <a:p>
            <a:endParaRPr lang="en-US" sz="1000" dirty="0" smtClean="0"/>
          </a:p>
          <a:p>
            <a:r>
              <a:rPr lang="en-US" sz="3600" b="1" dirty="0" smtClean="0"/>
              <a:t>Section 1.</a:t>
            </a:r>
            <a:r>
              <a:rPr lang="en-US" sz="3600" dirty="0" smtClean="0"/>
              <a:t> The right of citizens of the United States to vote shall not be denied or abridged by the United States or by any </a:t>
            </a:r>
            <a:r>
              <a:rPr lang="en-US" sz="3600" b="1" dirty="0" smtClean="0"/>
              <a:t>State</a:t>
            </a:r>
            <a:r>
              <a:rPr lang="en-US" sz="3600" dirty="0" smtClean="0"/>
              <a:t> on account of </a:t>
            </a:r>
            <a:r>
              <a:rPr lang="en-US" sz="3600" b="1" dirty="0" smtClean="0"/>
              <a:t>race, color, or previous condition of servitude</a:t>
            </a:r>
            <a:r>
              <a:rPr lang="en-US" sz="3600" dirty="0" smtClean="0"/>
              <a:t>.</a:t>
            </a:r>
          </a:p>
          <a:p>
            <a:r>
              <a:rPr lang="en-US" sz="3600" b="1" dirty="0" smtClean="0"/>
              <a:t>Section 2.</a:t>
            </a:r>
            <a:r>
              <a:rPr lang="en-US" sz="3600" dirty="0" smtClean="0"/>
              <a:t> The Congress shall have power to enforce this article by appropriate legislation.</a:t>
            </a:r>
            <a:endParaRPr lang="en-US" sz="3600" dirty="0"/>
          </a:p>
        </p:txBody>
      </p:sp>
      <p:sp>
        <p:nvSpPr>
          <p:cNvPr id="4" name="Title 1"/>
          <p:cNvSpPr txBox="1">
            <a:spLocks/>
          </p:cNvSpPr>
          <p:nvPr/>
        </p:nvSpPr>
        <p:spPr>
          <a:xfrm>
            <a:off x="3048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591257"/>
          </a:xfrm>
        </p:spPr>
        <p:txBody>
          <a:bodyPr/>
          <a:lstStyle/>
          <a:p>
            <a:r>
              <a:rPr lang="en-US" sz="3600" dirty="0" smtClean="0"/>
              <a:t>How did the 1890 Constitution keep </a:t>
            </a:r>
            <a:r>
              <a:rPr lang="en-US" sz="3600" b="1" dirty="0" smtClean="0"/>
              <a:t>black </a:t>
            </a:r>
            <a:r>
              <a:rPr lang="en-US" sz="3600" dirty="0" smtClean="0"/>
              <a:t>voters away from the polling place?</a:t>
            </a:r>
          </a:p>
          <a:p>
            <a:endParaRPr lang="en-US" sz="1000" dirty="0" smtClean="0"/>
          </a:p>
          <a:p>
            <a:pPr lvl="1"/>
            <a:r>
              <a:rPr lang="en-US" sz="3200" dirty="0" smtClean="0"/>
              <a:t>Annual $2 poll tax.</a:t>
            </a:r>
          </a:p>
          <a:p>
            <a:pPr lvl="1"/>
            <a:endParaRPr lang="en-US" sz="1000" dirty="0" smtClean="0"/>
          </a:p>
          <a:p>
            <a:pPr lvl="1"/>
            <a:r>
              <a:rPr lang="en-US" sz="3200" dirty="0" smtClean="0"/>
              <a:t>Read any section of the state constitution or </a:t>
            </a:r>
            <a:r>
              <a:rPr lang="en-US" sz="3200" b="1" u="sng" dirty="0" smtClean="0"/>
              <a:t>understand it when read to them</a:t>
            </a:r>
            <a:r>
              <a:rPr lang="en-US" sz="3200" dirty="0" smtClean="0"/>
              <a:t>.            (The </a:t>
            </a:r>
            <a:r>
              <a:rPr lang="en-US" sz="3200" b="1" dirty="0" smtClean="0">
                <a:solidFill>
                  <a:srgbClr val="FF0000"/>
                </a:solidFill>
              </a:rPr>
              <a:t>understanding clause</a:t>
            </a:r>
            <a:r>
              <a:rPr lang="en-US" sz="3200" b="1" dirty="0" smtClean="0"/>
              <a:t>.)</a:t>
            </a:r>
          </a:p>
          <a:p>
            <a:pPr lvl="1"/>
            <a:endParaRPr lang="en-US" sz="1050" b="1" dirty="0" smtClean="0">
              <a:solidFill>
                <a:srgbClr val="FF0000"/>
              </a:solidFill>
            </a:endParaRPr>
          </a:p>
          <a:p>
            <a:r>
              <a:rPr lang="en-US" sz="3600" dirty="0" smtClean="0"/>
              <a:t>How did the $2.00 poll tax keep black voters away from the polling place?</a:t>
            </a:r>
            <a:endParaRPr lang="en-US" sz="3600" dirty="0"/>
          </a:p>
        </p:txBody>
      </p:sp>
      <p:sp>
        <p:nvSpPr>
          <p:cNvPr id="4" name="Title 1"/>
          <p:cNvSpPr txBox="1">
            <a:spLocks/>
          </p:cNvSpPr>
          <p:nvPr/>
        </p:nvSpPr>
        <p:spPr>
          <a:xfrm>
            <a:off x="3810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3821046"/>
          </a:xfrm>
        </p:spPr>
        <p:txBody>
          <a:bodyPr/>
          <a:lstStyle/>
          <a:p>
            <a:r>
              <a:rPr lang="en-US" sz="3600" dirty="0" smtClean="0"/>
              <a:t>Most black people could not afford to pay a $2.00 poll tax.</a:t>
            </a:r>
          </a:p>
          <a:p>
            <a:endParaRPr lang="en-US" sz="1000" dirty="0" smtClean="0"/>
          </a:p>
          <a:p>
            <a:r>
              <a:rPr lang="en-US" sz="3600" dirty="0" smtClean="0"/>
              <a:t>How did the understanding clause work?</a:t>
            </a:r>
          </a:p>
          <a:p>
            <a:pPr lvl="1"/>
            <a:endParaRPr lang="en-US" sz="1000" dirty="0" smtClean="0"/>
          </a:p>
          <a:p>
            <a:pPr lvl="1"/>
            <a:r>
              <a:rPr lang="en-US" dirty="0" smtClean="0"/>
              <a:t>If you can read you can vote. Most people could not read.</a:t>
            </a:r>
          </a:p>
          <a:p>
            <a:pPr lvl="1"/>
            <a:endParaRPr lang="en-US" sz="1000" dirty="0" smtClean="0"/>
          </a:p>
          <a:p>
            <a:pPr lvl="1"/>
            <a:r>
              <a:rPr lang="en-US" dirty="0" smtClean="0"/>
              <a:t>If you can not read, then someone would read it to you and you would then explain it to them.</a:t>
            </a:r>
            <a:endParaRPr lang="en-US" dirty="0"/>
          </a:p>
        </p:txBody>
      </p:sp>
      <p:sp>
        <p:nvSpPr>
          <p:cNvPr id="4" name="Title 1"/>
          <p:cNvSpPr txBox="1">
            <a:spLocks/>
          </p:cNvSpPr>
          <p:nvPr/>
        </p:nvSpPr>
        <p:spPr>
          <a:xfrm>
            <a:off x="3810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3711785"/>
          </a:xfrm>
        </p:spPr>
        <p:txBody>
          <a:bodyPr/>
          <a:lstStyle/>
          <a:p>
            <a:r>
              <a:rPr lang="en-US" sz="3600" dirty="0" smtClean="0"/>
              <a:t>If a </a:t>
            </a:r>
            <a:r>
              <a:rPr lang="en-US" sz="3600" b="1" dirty="0" smtClean="0"/>
              <a:t>white</a:t>
            </a:r>
            <a:r>
              <a:rPr lang="en-US" sz="3600" dirty="0" smtClean="0"/>
              <a:t> person came in, who could not read, he would read something like this.</a:t>
            </a:r>
          </a:p>
          <a:p>
            <a:endParaRPr lang="en-US" sz="3600" dirty="0" smtClean="0"/>
          </a:p>
          <a:p>
            <a:r>
              <a:rPr lang="en-US" sz="3600" b="1" dirty="0" smtClean="0"/>
              <a:t>Article 1, Section 2.</a:t>
            </a:r>
            <a:r>
              <a:rPr lang="en-US" sz="3600" dirty="0" smtClean="0"/>
              <a:t> “The House of Representatives shall be composed of member chosen every second year by the people of the several states, …”</a:t>
            </a:r>
            <a:endParaRPr lang="en-US" sz="3600" dirty="0"/>
          </a:p>
        </p:txBody>
      </p:sp>
      <p:sp>
        <p:nvSpPr>
          <p:cNvPr id="4" name="Title 1"/>
          <p:cNvSpPr txBox="1">
            <a:spLocks/>
          </p:cNvSpPr>
          <p:nvPr/>
        </p:nvSpPr>
        <p:spPr>
          <a:xfrm>
            <a:off x="3810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302716"/>
          </a:xfrm>
        </p:spPr>
        <p:txBody>
          <a:bodyPr/>
          <a:lstStyle/>
          <a:p>
            <a:r>
              <a:rPr lang="en-US" sz="3600" dirty="0" smtClean="0"/>
              <a:t>If a </a:t>
            </a:r>
            <a:r>
              <a:rPr lang="en-US" sz="3600" b="1" dirty="0" smtClean="0"/>
              <a:t>black</a:t>
            </a:r>
            <a:r>
              <a:rPr lang="en-US" sz="3600" dirty="0" smtClean="0"/>
              <a:t> person came in, who could not read, he would read something like this.</a:t>
            </a:r>
          </a:p>
          <a:p>
            <a:endParaRPr lang="en-US" sz="1000" dirty="0" smtClean="0"/>
          </a:p>
          <a:p>
            <a:r>
              <a:rPr lang="en-US" sz="3600" b="1" dirty="0" smtClean="0"/>
              <a:t>Article 1, Section 2. </a:t>
            </a:r>
            <a:r>
              <a:rPr lang="en-US" sz="3600" dirty="0" smtClean="0"/>
              <a:t>“The actual enumeration shall be made within three years after the first meeting of Congress of the United States, and within every subsequent term of ten years, in such manner as they shall by law direct.”</a:t>
            </a:r>
            <a:endParaRPr lang="en-US" sz="3600" dirty="0"/>
          </a:p>
        </p:txBody>
      </p:sp>
      <p:sp>
        <p:nvSpPr>
          <p:cNvPr id="4" name="Title 1"/>
          <p:cNvSpPr txBox="1">
            <a:spLocks/>
          </p:cNvSpPr>
          <p:nvPr/>
        </p:nvSpPr>
        <p:spPr>
          <a:xfrm>
            <a:off x="3810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825937"/>
          </a:xfrm>
        </p:spPr>
        <p:txBody>
          <a:bodyPr/>
          <a:lstStyle/>
          <a:p>
            <a:r>
              <a:rPr lang="en-US" dirty="0" smtClean="0">
                <a:solidFill>
                  <a:srgbClr val="00B0F0"/>
                </a:solidFill>
              </a:rPr>
              <a:t>MS2a</a:t>
            </a:r>
            <a:r>
              <a:rPr lang="en-US" dirty="0" smtClean="0"/>
              <a:t> Identify the influence of the industrial and agricultural revolution in our state.</a:t>
            </a:r>
          </a:p>
          <a:p>
            <a:endParaRPr lang="en-US" dirty="0" smtClean="0"/>
          </a:p>
          <a:p>
            <a:r>
              <a:rPr lang="en-US" dirty="0" smtClean="0">
                <a:solidFill>
                  <a:srgbClr val="00B0F0"/>
                </a:solidFill>
              </a:rPr>
              <a:t>MS3d </a:t>
            </a:r>
            <a:r>
              <a:rPr lang="en-US" dirty="0" smtClean="0"/>
              <a:t>Analyze the significance of key events in our state's history.</a:t>
            </a:r>
          </a:p>
          <a:p>
            <a:endParaRPr lang="en-US" dirty="0" smtClean="0"/>
          </a:p>
          <a:p>
            <a:r>
              <a:rPr lang="en-US" dirty="0" smtClean="0">
                <a:solidFill>
                  <a:srgbClr val="00B0F0"/>
                </a:solidFill>
              </a:rPr>
              <a:t>MS3e</a:t>
            </a:r>
            <a:r>
              <a:rPr lang="en-US" dirty="0" smtClean="0"/>
              <a:t> Analyze the ways Mississippians have resolved conflict and adapted to change, and continue to address cultural issues unique to our state.</a:t>
            </a:r>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388894"/>
          </a:xfrm>
        </p:spPr>
        <p:txBody>
          <a:bodyPr/>
          <a:lstStyle/>
          <a:p>
            <a:r>
              <a:rPr lang="en-US" sz="3600" dirty="0" smtClean="0"/>
              <a:t>With in 2 years, </a:t>
            </a:r>
            <a:r>
              <a:rPr lang="en-US" sz="3600" b="1" dirty="0" smtClean="0"/>
              <a:t>black</a:t>
            </a:r>
            <a:r>
              <a:rPr lang="en-US" sz="3600" dirty="0" smtClean="0"/>
              <a:t> registered voters dropped from 142,000 to </a:t>
            </a:r>
            <a:r>
              <a:rPr lang="en-US" sz="3600" b="1" dirty="0" smtClean="0"/>
              <a:t>8,615</a:t>
            </a:r>
            <a:r>
              <a:rPr lang="en-US" sz="3600" dirty="0" smtClean="0"/>
              <a:t>.</a:t>
            </a:r>
          </a:p>
          <a:p>
            <a:endParaRPr lang="en-US" sz="1600" dirty="0" smtClean="0"/>
          </a:p>
          <a:p>
            <a:r>
              <a:rPr lang="en-US" sz="3600" b="1" dirty="0" smtClean="0"/>
              <a:t>Whites</a:t>
            </a:r>
            <a:r>
              <a:rPr lang="en-US" sz="3600" dirty="0" smtClean="0"/>
              <a:t> were also affected by this plan although not as much as </a:t>
            </a:r>
            <a:r>
              <a:rPr lang="en-US" sz="3600" b="1" dirty="0" smtClean="0"/>
              <a:t>blacks</a:t>
            </a:r>
            <a:r>
              <a:rPr lang="en-US" sz="3600" dirty="0" smtClean="0"/>
              <a:t>.</a:t>
            </a:r>
          </a:p>
          <a:p>
            <a:endParaRPr lang="en-US" sz="1600" dirty="0" smtClean="0"/>
          </a:p>
          <a:p>
            <a:r>
              <a:rPr lang="en-US" sz="3600" dirty="0" smtClean="0"/>
              <a:t>More than 30,000 </a:t>
            </a:r>
            <a:r>
              <a:rPr lang="en-US" sz="3600" b="1" dirty="0" smtClean="0"/>
              <a:t>whites</a:t>
            </a:r>
            <a:r>
              <a:rPr lang="en-US" sz="3600" dirty="0" smtClean="0"/>
              <a:t> who were too poor to pay the poll tax were eliminated from the voting lists.</a:t>
            </a:r>
            <a:endParaRPr lang="en-US" sz="3600" dirty="0"/>
          </a:p>
        </p:txBody>
      </p:sp>
      <p:sp>
        <p:nvSpPr>
          <p:cNvPr id="4" name="Title 1"/>
          <p:cNvSpPr txBox="1">
            <a:spLocks/>
          </p:cNvSpPr>
          <p:nvPr/>
        </p:nvSpPr>
        <p:spPr>
          <a:xfrm>
            <a:off x="381000" y="228600"/>
            <a:ext cx="8534400" cy="830997"/>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5400" dirty="0" smtClean="0"/>
              <a:t>Eliminate Blacks from Politics</a:t>
            </a:r>
            <a:endParaRPr lang="en-US" sz="54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2769989"/>
          </a:xfrm>
        </p:spPr>
        <p:txBody>
          <a:bodyPr/>
          <a:lstStyle/>
          <a:p>
            <a:pPr>
              <a:buNone/>
            </a:pPr>
            <a:r>
              <a:rPr lang="en-US" sz="4000" dirty="0" smtClean="0"/>
              <a:t>	The committee to design a State Flag was appointed by legislative action February 7, </a:t>
            </a:r>
            <a:r>
              <a:rPr lang="en-US" sz="4000" b="1" dirty="0" smtClean="0"/>
              <a:t>1894</a:t>
            </a:r>
            <a:r>
              <a:rPr lang="en-US" sz="4000" dirty="0" smtClean="0"/>
              <a:t>, and provided that the flag reported by the committee should become the official flag.</a:t>
            </a:r>
            <a:endParaRPr lang="en-US" sz="4000" dirty="0"/>
          </a:p>
        </p:txBody>
      </p:sp>
      <p:pic>
        <p:nvPicPr>
          <p:cNvPr id="77826" name="Picture 2" descr="C:\Documents and Settings\Lloyd and Debbie\My Documents\My Pictures\First Mississippi flag.gif"/>
          <p:cNvPicPr>
            <a:picLocks noChangeAspect="1" noChangeArrowheads="1"/>
          </p:cNvPicPr>
          <p:nvPr/>
        </p:nvPicPr>
        <p:blipFill>
          <a:blip r:embed="rId2" cstate="print"/>
          <a:srcRect/>
          <a:stretch>
            <a:fillRect/>
          </a:stretch>
        </p:blipFill>
        <p:spPr bwMode="auto">
          <a:xfrm>
            <a:off x="228600" y="4648200"/>
            <a:ext cx="3598863" cy="1970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828" name="Picture 4" descr="File:Flag of Mississippi.svg"/>
          <p:cNvPicPr>
            <a:picLocks noChangeAspect="1" noChangeArrowheads="1"/>
          </p:cNvPicPr>
          <p:nvPr/>
        </p:nvPicPr>
        <p:blipFill>
          <a:blip r:embed="rId3" cstate="print"/>
          <a:srcRect/>
          <a:stretch>
            <a:fillRect/>
          </a:stretch>
        </p:blipFill>
        <p:spPr bwMode="auto">
          <a:xfrm>
            <a:off x="5562600" y="4648200"/>
            <a:ext cx="3276600" cy="196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11430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State Flag</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4548938"/>
          </a:xfrm>
        </p:spPr>
        <p:txBody>
          <a:bodyPr/>
          <a:lstStyle/>
          <a:p>
            <a:r>
              <a:rPr lang="en-US" sz="3600" dirty="0" smtClean="0"/>
              <a:t>The items found on the flag have meaning. This true of all state and national flags.</a:t>
            </a:r>
          </a:p>
          <a:p>
            <a:endParaRPr lang="en-US" sz="1000" dirty="0" smtClean="0"/>
          </a:p>
          <a:p>
            <a:r>
              <a:rPr lang="en-US" sz="3600" dirty="0" smtClean="0"/>
              <a:t>So what are the stars represent on our flags?</a:t>
            </a:r>
          </a:p>
          <a:p>
            <a:endParaRPr lang="en-US" sz="1000" dirty="0" smtClean="0"/>
          </a:p>
          <a:p>
            <a:r>
              <a:rPr lang="en-US" sz="3600" dirty="0" smtClean="0"/>
              <a:t>Thirteen (13) mullets or five-pointed stars, corresponding with the                       number of the original                           States of the Union.</a:t>
            </a:r>
            <a:endParaRPr lang="en-US" sz="3600" dirty="0"/>
          </a:p>
        </p:txBody>
      </p:sp>
      <p:pic>
        <p:nvPicPr>
          <p:cNvPr id="4" name="Picture 4" descr="File:Flag of Mississippi.svg"/>
          <p:cNvPicPr>
            <a:picLocks noChangeAspect="1" noChangeArrowheads="1"/>
          </p:cNvPicPr>
          <p:nvPr/>
        </p:nvPicPr>
        <p:blipFill>
          <a:blip r:embed="rId2" cstate="print"/>
          <a:srcRect/>
          <a:stretch>
            <a:fillRect/>
          </a:stretch>
        </p:blipFill>
        <p:spPr bwMode="auto">
          <a:xfrm>
            <a:off x="5562600" y="4648200"/>
            <a:ext cx="3276600" cy="196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11430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dirty="0" smtClean="0"/>
              <a:t>State Flag</a:t>
            </a:r>
            <a:endParaRPr lang="en-US" sz="6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2492990"/>
          </a:xfrm>
        </p:spPr>
        <p:txBody>
          <a:bodyPr/>
          <a:lstStyle/>
          <a:p>
            <a:r>
              <a:rPr lang="en-US" sz="3600" dirty="0" smtClean="0"/>
              <a:t>The committee to design a Coat of Arms was appointed by legislative action February 7, </a:t>
            </a:r>
            <a:r>
              <a:rPr lang="en-US" sz="3600" b="1" dirty="0" smtClean="0"/>
              <a:t>1894</a:t>
            </a:r>
            <a:r>
              <a:rPr lang="en-US" sz="3600" dirty="0" smtClean="0"/>
              <a:t>, and the design proposed by that committee was accepted and became the official Coat of Arms.</a:t>
            </a:r>
            <a:endParaRPr lang="en-US" sz="3600" dirty="0"/>
          </a:p>
        </p:txBody>
      </p:sp>
      <p:sp>
        <p:nvSpPr>
          <p:cNvPr id="4" name="Title 1"/>
          <p:cNvSpPr txBox="1">
            <a:spLocks/>
          </p:cNvSpPr>
          <p:nvPr/>
        </p:nvSpPr>
        <p:spPr>
          <a:xfrm>
            <a:off x="11430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t>Coat of Arms</a:t>
            </a:r>
            <a:endParaRPr lang="en-US" sz="6000" b="1" dirty="0"/>
          </a:p>
        </p:txBody>
      </p:sp>
      <p:sp>
        <p:nvSpPr>
          <p:cNvPr id="6" name="Rectangle 5"/>
          <p:cNvSpPr/>
          <p:nvPr/>
        </p:nvSpPr>
        <p:spPr>
          <a:xfrm>
            <a:off x="3581400" y="4114800"/>
            <a:ext cx="4572000" cy="2308324"/>
          </a:xfrm>
          <a:prstGeom prst="rect">
            <a:avLst/>
          </a:prstGeom>
        </p:spPr>
        <p:txBody>
          <a:bodyPr>
            <a:spAutoFit/>
          </a:bodyPr>
          <a:lstStyle/>
          <a:p>
            <a:pPr algn="ctr"/>
            <a:r>
              <a:rPr lang="en-US" sz="3600" dirty="0" smtClean="0">
                <a:solidFill>
                  <a:schemeClr val="bg1"/>
                </a:solidFill>
              </a:rPr>
              <a:t>The motto to be --“</a:t>
            </a:r>
            <a:r>
              <a:rPr lang="en-US" sz="3600" b="1" dirty="0" smtClean="0">
                <a:solidFill>
                  <a:schemeClr val="bg1"/>
                </a:solidFill>
              </a:rPr>
              <a:t>VIRTUTE et ARMIS</a:t>
            </a:r>
            <a:r>
              <a:rPr lang="en-US" sz="3600" dirty="0" smtClean="0">
                <a:solidFill>
                  <a:schemeClr val="bg1"/>
                </a:solidFill>
              </a:rPr>
              <a:t>” which means by     </a:t>
            </a:r>
            <a:r>
              <a:rPr lang="en-US" sz="3600" b="1" dirty="0" smtClean="0">
                <a:solidFill>
                  <a:schemeClr val="bg1"/>
                </a:solidFill>
              </a:rPr>
              <a:t>valor and arms</a:t>
            </a:r>
            <a:r>
              <a:rPr lang="en-US" sz="3600" dirty="0" smtClean="0">
                <a:solidFill>
                  <a:schemeClr val="bg1"/>
                </a:solidFill>
              </a:rPr>
              <a:t>.</a:t>
            </a:r>
            <a:endParaRPr lang="en-US" sz="3600" dirty="0">
              <a:solidFill>
                <a:schemeClr val="bg1"/>
              </a:solidFill>
            </a:endParaRPr>
          </a:p>
        </p:txBody>
      </p:sp>
      <p:pic>
        <p:nvPicPr>
          <p:cNvPr id="8" name="Picture 6" descr="540.jpg"/>
          <p:cNvPicPr>
            <a:picLocks noChangeAspect="1" noChangeArrowheads="1"/>
          </p:cNvPicPr>
          <p:nvPr/>
        </p:nvPicPr>
        <p:blipFill>
          <a:blip r:embed="rId2" cstate="print"/>
          <a:srcRect/>
          <a:stretch>
            <a:fillRect/>
          </a:stretch>
        </p:blipFill>
        <p:spPr bwMode="auto">
          <a:xfrm>
            <a:off x="762001" y="3922394"/>
            <a:ext cx="2743200" cy="2674622"/>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5"/>
            <a:ext cx="8382000" cy="3533275"/>
          </a:xfrm>
        </p:spPr>
        <p:txBody>
          <a:bodyPr/>
          <a:lstStyle/>
          <a:p>
            <a:r>
              <a:rPr lang="en-US" sz="5400" b="1" dirty="0" smtClean="0"/>
              <a:t>2001 Regular Session, Senate Bill 2285, </a:t>
            </a:r>
            <a:r>
              <a:rPr lang="en-US" sz="5400" dirty="0" smtClean="0"/>
              <a:t>AN ACT TO ADOPT THE MISSISSIPPI COAT-OF-ARMS.</a:t>
            </a:r>
            <a:endParaRPr lang="en-US" sz="5400" b="1" dirty="0" smtClean="0"/>
          </a:p>
          <a:p>
            <a:endParaRPr lang="en-US" dirty="0"/>
          </a:p>
        </p:txBody>
      </p:sp>
      <p:sp>
        <p:nvSpPr>
          <p:cNvPr id="4" name="Title 1"/>
          <p:cNvSpPr txBox="1">
            <a:spLocks/>
          </p:cNvSpPr>
          <p:nvPr/>
        </p:nvSpPr>
        <p:spPr>
          <a:xfrm>
            <a:off x="1143000" y="152400"/>
            <a:ext cx="6858000" cy="923330"/>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6000" b="1" dirty="0" smtClean="0"/>
              <a:t>Coat of Arms</a:t>
            </a:r>
            <a:endParaRPr lang="en-US" sz="6000" b="1" dirty="0"/>
          </a:p>
        </p:txBody>
      </p:sp>
      <p:pic>
        <p:nvPicPr>
          <p:cNvPr id="88070" name="Picture 6" descr="540.jpg"/>
          <p:cNvPicPr>
            <a:picLocks noChangeAspect="1" noChangeArrowheads="1"/>
          </p:cNvPicPr>
          <p:nvPr/>
        </p:nvPicPr>
        <p:blipFill>
          <a:blip r:embed="rId2" cstate="print"/>
          <a:srcRect/>
          <a:stretch>
            <a:fillRect/>
          </a:stretch>
        </p:blipFill>
        <p:spPr bwMode="auto">
          <a:xfrm>
            <a:off x="5410200" y="3581400"/>
            <a:ext cx="3092937" cy="3015616"/>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382000" cy="4121128"/>
          </a:xfrm>
        </p:spPr>
        <p:txBody>
          <a:bodyPr/>
          <a:lstStyle/>
          <a:p>
            <a:r>
              <a:rPr lang="en-US" sz="3600" dirty="0" smtClean="0"/>
              <a:t>School (Public, Colleges and University)</a:t>
            </a:r>
          </a:p>
          <a:p>
            <a:endParaRPr lang="en-US" sz="1000" dirty="0" smtClean="0"/>
          </a:p>
          <a:p>
            <a:r>
              <a:rPr lang="en-US" sz="3600" dirty="0" smtClean="0"/>
              <a:t>End of Republican Rule</a:t>
            </a:r>
          </a:p>
          <a:p>
            <a:endParaRPr lang="en-US" sz="1000" dirty="0" smtClean="0"/>
          </a:p>
          <a:p>
            <a:pPr lvl="1"/>
            <a:r>
              <a:rPr lang="en-US" sz="3200" dirty="0" smtClean="0"/>
              <a:t>Election of 1875</a:t>
            </a:r>
          </a:p>
          <a:p>
            <a:pPr lvl="1"/>
            <a:r>
              <a:rPr lang="en-US" sz="3200" dirty="0" smtClean="0"/>
              <a:t>Presidential Election of 1877</a:t>
            </a:r>
          </a:p>
          <a:p>
            <a:pPr lvl="1"/>
            <a:endParaRPr lang="en-US" sz="1200" dirty="0" smtClean="0"/>
          </a:p>
          <a:p>
            <a:r>
              <a:rPr lang="en-US" sz="3600" dirty="0" smtClean="0"/>
              <a:t>Constitution of 1890</a:t>
            </a:r>
          </a:p>
          <a:p>
            <a:endParaRPr lang="en-US" sz="1000" dirty="0" smtClean="0"/>
          </a:p>
          <a:p>
            <a:r>
              <a:rPr lang="en-US" sz="3600" dirty="0" smtClean="0"/>
              <a:t>State Flag and Coat of Arms</a:t>
            </a:r>
            <a:endParaRPr lang="en-US" sz="3600" dirty="0"/>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REview</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382000" cy="2215991"/>
          </a:xfrm>
        </p:spPr>
        <p:txBody>
          <a:bodyPr/>
          <a:lstStyle/>
          <a:p>
            <a:r>
              <a:rPr lang="en-US" sz="8000" dirty="0" smtClean="0"/>
              <a:t>Review for Chapter 6 Test.</a:t>
            </a:r>
            <a:endParaRPr lang="en-US" sz="8000" dirty="0"/>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Homework</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1329595"/>
          </a:xfrm>
        </p:spPr>
        <p:txBody>
          <a:bodyPr/>
          <a:lstStyle/>
          <a:p>
            <a:r>
              <a:rPr lang="en-US" dirty="0" smtClean="0">
                <a:solidFill>
                  <a:srgbClr val="00B0F0"/>
                </a:solidFill>
              </a:rPr>
              <a:t>MS4</a:t>
            </a:r>
            <a:r>
              <a:rPr lang="en-US" dirty="0" smtClean="0"/>
              <a:t> Demonstrate the ability to use social studies tools (e.g., timelines, maps, globes, resources, graphs, a compass, technology, etc.).</a:t>
            </a:r>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564243"/>
            <a:ext cx="6800388" cy="4893647"/>
          </a:xfrm>
          <a:prstGeom prst="rect">
            <a:avLst/>
          </a:prstGeom>
        </p:spPr>
        <p:txBody>
          <a:bodyPr wrap="none">
            <a:spAutoFit/>
          </a:bodyPr>
          <a:lstStyle/>
          <a:p>
            <a:pPr>
              <a:buBlip>
                <a:blip r:embed="rId2"/>
              </a:buBlip>
            </a:pPr>
            <a:r>
              <a:rPr lang="en-US" sz="3600" dirty="0" smtClean="0"/>
              <a:t>  </a:t>
            </a:r>
            <a:r>
              <a:rPr lang="en-US" sz="3600" dirty="0" smtClean="0">
                <a:solidFill>
                  <a:schemeClr val="bg1"/>
                </a:solidFill>
              </a:rPr>
              <a:t>Constitution Convention of 1865</a:t>
            </a:r>
          </a:p>
          <a:p>
            <a:pPr>
              <a:buBlip>
                <a:blip r:embed="rId2"/>
              </a:buBlip>
            </a:pPr>
            <a:endParaRPr lang="en-US" sz="1000" dirty="0" smtClean="0">
              <a:solidFill>
                <a:schemeClr val="bg1"/>
              </a:solidFill>
            </a:endParaRPr>
          </a:p>
          <a:p>
            <a:pPr>
              <a:buBlip>
                <a:blip r:embed="rId2"/>
              </a:buBlip>
            </a:pPr>
            <a:r>
              <a:rPr lang="en-US" sz="3600" dirty="0" smtClean="0">
                <a:solidFill>
                  <a:schemeClr val="bg1"/>
                </a:solidFill>
              </a:rPr>
              <a:t>  Election of 1865</a:t>
            </a:r>
          </a:p>
          <a:p>
            <a:pPr>
              <a:buBlip>
                <a:blip r:embed="rId2"/>
              </a:buBlip>
            </a:pPr>
            <a:endParaRPr lang="en-US" sz="1000" dirty="0" smtClean="0">
              <a:solidFill>
                <a:schemeClr val="bg1"/>
              </a:solidFill>
            </a:endParaRPr>
          </a:p>
          <a:p>
            <a:pPr>
              <a:buBlip>
                <a:blip r:embed="rId2"/>
              </a:buBlip>
            </a:pPr>
            <a:r>
              <a:rPr lang="en-US" sz="3600" dirty="0" smtClean="0">
                <a:solidFill>
                  <a:schemeClr val="bg1"/>
                </a:solidFill>
              </a:rPr>
              <a:t>  Mississippi’s Black Code</a:t>
            </a:r>
          </a:p>
          <a:p>
            <a:pPr>
              <a:buBlip>
                <a:blip r:embed="rId2"/>
              </a:buBlip>
            </a:pPr>
            <a:endParaRPr lang="en-US" sz="1000" dirty="0" smtClean="0">
              <a:solidFill>
                <a:schemeClr val="bg1"/>
              </a:solidFill>
            </a:endParaRPr>
          </a:p>
          <a:p>
            <a:pPr>
              <a:buBlip>
                <a:blip r:embed="rId2"/>
              </a:buBlip>
            </a:pPr>
            <a:r>
              <a:rPr lang="en-US" sz="3600" dirty="0" smtClean="0">
                <a:solidFill>
                  <a:schemeClr val="bg1"/>
                </a:solidFill>
              </a:rPr>
              <a:t>  Congressional Reconstruction</a:t>
            </a:r>
          </a:p>
          <a:p>
            <a:pPr>
              <a:buBlip>
                <a:blip r:embed="rId2"/>
              </a:buBlip>
            </a:pPr>
            <a:endParaRPr lang="en-US" sz="1000" dirty="0" smtClean="0">
              <a:solidFill>
                <a:schemeClr val="bg1"/>
              </a:solidFill>
            </a:endParaRPr>
          </a:p>
          <a:p>
            <a:pPr>
              <a:buBlip>
                <a:blip r:embed="rId2"/>
              </a:buBlip>
            </a:pPr>
            <a:r>
              <a:rPr lang="en-US" sz="3600" dirty="0" smtClean="0">
                <a:solidFill>
                  <a:schemeClr val="bg1"/>
                </a:solidFill>
              </a:rPr>
              <a:t>  Constitution of 1868</a:t>
            </a:r>
          </a:p>
          <a:p>
            <a:pPr>
              <a:buBlip>
                <a:blip r:embed="rId2"/>
              </a:buBlip>
            </a:pPr>
            <a:endParaRPr lang="en-US" sz="1000" dirty="0" smtClean="0">
              <a:solidFill>
                <a:schemeClr val="bg1"/>
              </a:solidFill>
            </a:endParaRPr>
          </a:p>
          <a:p>
            <a:pPr>
              <a:buBlip>
                <a:blip r:embed="rId2"/>
              </a:buBlip>
            </a:pPr>
            <a:r>
              <a:rPr lang="en-US" sz="3600" dirty="0" smtClean="0">
                <a:solidFill>
                  <a:schemeClr val="bg1"/>
                </a:solidFill>
              </a:rPr>
              <a:t>  Republican Rule in Mississippi</a:t>
            </a:r>
          </a:p>
          <a:p>
            <a:pPr>
              <a:buBlip>
                <a:blip r:embed="rId2"/>
              </a:buBlip>
            </a:pPr>
            <a:endParaRPr lang="en-US" sz="1000" dirty="0" smtClean="0">
              <a:solidFill>
                <a:schemeClr val="bg1"/>
              </a:solidFill>
            </a:endParaRPr>
          </a:p>
          <a:p>
            <a:pPr>
              <a:buBlip>
                <a:blip r:embed="rId2"/>
              </a:buBlip>
            </a:pPr>
            <a:r>
              <a:rPr lang="en-US" sz="3600" dirty="0" smtClean="0">
                <a:solidFill>
                  <a:schemeClr val="bg1"/>
                </a:solidFill>
              </a:rPr>
              <a:t>  Black Political Power</a:t>
            </a:r>
            <a:endParaRPr lang="en-US" sz="3600" dirty="0">
              <a:solidFill>
                <a:schemeClr val="bg1"/>
              </a:solidFill>
            </a:endParaRPr>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Review</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382000" cy="4121128"/>
          </a:xfrm>
        </p:spPr>
        <p:txBody>
          <a:bodyPr/>
          <a:lstStyle/>
          <a:p>
            <a:r>
              <a:rPr lang="en-US" sz="3600" dirty="0" smtClean="0"/>
              <a:t>School (Public, Colleges and University)</a:t>
            </a:r>
          </a:p>
          <a:p>
            <a:endParaRPr lang="en-US" sz="1000" dirty="0" smtClean="0"/>
          </a:p>
          <a:p>
            <a:r>
              <a:rPr lang="en-US" sz="3600" dirty="0" smtClean="0"/>
              <a:t>End of Republican Rule</a:t>
            </a:r>
          </a:p>
          <a:p>
            <a:endParaRPr lang="en-US" sz="1000" dirty="0" smtClean="0"/>
          </a:p>
          <a:p>
            <a:pPr lvl="1"/>
            <a:r>
              <a:rPr lang="en-US" sz="3200" dirty="0" smtClean="0"/>
              <a:t>Election of 1875</a:t>
            </a:r>
          </a:p>
          <a:p>
            <a:pPr lvl="1"/>
            <a:r>
              <a:rPr lang="en-US" sz="3200" dirty="0" smtClean="0"/>
              <a:t>Presidential Election of 1877</a:t>
            </a:r>
          </a:p>
          <a:p>
            <a:pPr lvl="1"/>
            <a:endParaRPr lang="en-US" sz="1200" dirty="0" smtClean="0"/>
          </a:p>
          <a:p>
            <a:r>
              <a:rPr lang="en-US" sz="3600" dirty="0" smtClean="0"/>
              <a:t>Constitution of 1890</a:t>
            </a:r>
          </a:p>
          <a:p>
            <a:endParaRPr lang="en-US" sz="1000" dirty="0" smtClean="0"/>
          </a:p>
          <a:p>
            <a:r>
              <a:rPr lang="en-US" sz="3600" dirty="0" smtClean="0"/>
              <a:t>State Flag and Coat of Arms</a:t>
            </a:r>
            <a:endParaRPr lang="en-US" sz="3600" dirty="0"/>
          </a:p>
        </p:txBody>
      </p:sp>
      <p:sp>
        <p:nvSpPr>
          <p:cNvPr id="4" name="Title 1"/>
          <p:cNvSpPr txBox="1">
            <a:spLocks/>
          </p:cNvSpPr>
          <p:nvPr/>
        </p:nvSpPr>
        <p:spPr>
          <a:xfrm>
            <a:off x="609600" y="228600"/>
            <a:ext cx="8153400" cy="123110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algn="ct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Overview</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34400" cy="5158335"/>
          </a:xfrm>
        </p:spPr>
        <p:txBody>
          <a:bodyPr/>
          <a:lstStyle/>
          <a:p>
            <a:r>
              <a:rPr lang="en-US" sz="3600" dirty="0" smtClean="0"/>
              <a:t>A major accomplishment of Mississippi’s Reconstruction government was the establishment of a system of tax-supported public schools.</a:t>
            </a:r>
          </a:p>
          <a:p>
            <a:endParaRPr lang="en-US" sz="1000" dirty="0" smtClean="0"/>
          </a:p>
          <a:p>
            <a:r>
              <a:rPr lang="en-US" sz="3600" dirty="0" smtClean="0"/>
              <a:t>In 1850, only about 13 percent of the state’s white children attended Mississippi schools.</a:t>
            </a:r>
          </a:p>
          <a:p>
            <a:endParaRPr lang="en-US" sz="1000" dirty="0" smtClean="0"/>
          </a:p>
          <a:p>
            <a:r>
              <a:rPr lang="en-US" sz="3600" dirty="0" smtClean="0"/>
              <a:t>No schools for black and Native American children.</a:t>
            </a:r>
            <a:endParaRPr lang="en-US" sz="3600" dirty="0"/>
          </a:p>
        </p:txBody>
      </p:sp>
      <p:sp>
        <p:nvSpPr>
          <p:cNvPr id="4" name="Title 1"/>
          <p:cNvSpPr txBox="1">
            <a:spLocks/>
          </p:cNvSpPr>
          <p:nvPr/>
        </p:nvSpPr>
        <p:spPr>
          <a:xfrm>
            <a:off x="609600" y="228600"/>
            <a:ext cx="8153400" cy="1107996"/>
          </a:xfrm>
          <a:prstGeom prst="rect">
            <a:avLst/>
          </a:prstGeom>
        </p:spPr>
        <p:style>
          <a:lnRef idx="3">
            <a:schemeClr val="lt1"/>
          </a:lnRef>
          <a:fillRef idx="1">
            <a:schemeClr val="dk1"/>
          </a:fillRef>
          <a:effectRef idx="1">
            <a:schemeClr val="dk1"/>
          </a:effectRef>
          <a:fontRef idx="minor">
            <a:schemeClr val="lt1"/>
          </a:fontRef>
        </p:style>
        <p:txBody>
          <a:bodyPr vert="horz" wrap="square" lIns="0" tIns="0" rIns="0" bIns="0" rtlCol="0" anchor="t">
            <a:spAutoFit/>
          </a:bodyPr>
          <a:lstStyle/>
          <a:p>
            <a:pPr lvl="0" algn="ctr" defTabSz="914363">
              <a:lnSpc>
                <a:spcPct val="90000"/>
              </a:lnSpc>
              <a:spcBef>
                <a:spcPct val="0"/>
              </a:spcBef>
            </a:pPr>
            <a:r>
              <a:rPr lang="en-US" sz="8000" dirty="0" smtClean="0">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rPr>
              <a:t>Education</a:t>
            </a:r>
            <a:endParaRPr kumimoji="0" lang="en-US" sz="8000" b="0" i="0" u="none" strike="noStrike" kern="1200" cap="none" spc="-150" normalizeH="0" baseline="0" noProof="0" dirty="0" smtClean="0">
              <a:ln w="3175">
                <a:noFill/>
              </a:ln>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95">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95">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9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Theme95</Template>
  <TotalTime>1370</TotalTime>
  <Words>2140</Words>
  <Application>Microsoft Macintosh PowerPoint</Application>
  <PresentationFormat>On-screen Show (4:3)</PresentationFormat>
  <Paragraphs>317</Paragraphs>
  <Slides>56</Slides>
  <Notes>2</Notes>
  <HiddenSlides>18</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Theme95</vt:lpstr>
      <vt:lpstr>1_Theme95</vt:lpstr>
      <vt:lpstr>Theme90</vt:lpstr>
      <vt:lpstr>White with Courier font for code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will $1,000,000 get you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Republican Rule</vt:lpstr>
      <vt:lpstr>White Republicans and Blacks</vt:lpstr>
      <vt:lpstr>Take Cotton to sale.</vt:lpstr>
      <vt:lpstr>Buy seed at the General Store.</vt:lpstr>
      <vt:lpstr>White Republicans and Blacks</vt:lpstr>
      <vt:lpstr>Violence and Intimidation</vt:lpstr>
      <vt:lpstr>Sheriff Peter Crosby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Lloyd Mitchell</dc:creator>
  <cp:lastModifiedBy>Justin A Riley</cp:lastModifiedBy>
  <cp:revision>107</cp:revision>
  <cp:lastPrinted>2017-02-09T14:38:47Z</cp:lastPrinted>
  <dcterms:created xsi:type="dcterms:W3CDTF">2009-07-29T11:57:54Z</dcterms:created>
  <dcterms:modified xsi:type="dcterms:W3CDTF">2017-02-13T15:56:04Z</dcterms:modified>
</cp:coreProperties>
</file>