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0" r:id="rId4"/>
    <p:sldId id="257" r:id="rId5"/>
    <p:sldId id="261" r:id="rId6"/>
    <p:sldId id="265" r:id="rId7"/>
    <p:sldId id="264" r:id="rId8"/>
    <p:sldId id="266" r:id="rId9"/>
    <p:sldId id="272" r:id="rId10"/>
    <p:sldId id="268" r:id="rId11"/>
    <p:sldId id="269" r:id="rId12"/>
    <p:sldId id="275" r:id="rId13"/>
    <p:sldId id="276" r:id="rId14"/>
    <p:sldId id="277" r:id="rId15"/>
    <p:sldId id="278" r:id="rId16"/>
    <p:sldId id="279" r:id="rId17"/>
    <p:sldId id="280" r:id="rId18"/>
    <p:sldId id="283" r:id="rId19"/>
    <p:sldId id="284" r:id="rId20"/>
    <p:sldId id="294" r:id="rId21"/>
    <p:sldId id="285" r:id="rId22"/>
    <p:sldId id="286" r:id="rId23"/>
    <p:sldId id="287" r:id="rId24"/>
    <p:sldId id="288" r:id="rId25"/>
    <p:sldId id="289" r:id="rId26"/>
    <p:sldId id="295" r:id="rId27"/>
    <p:sldId id="281" r:id="rId28"/>
    <p:sldId id="290" r:id="rId29"/>
    <p:sldId id="291" r:id="rId30"/>
    <p:sldId id="292" r:id="rId31"/>
    <p:sldId id="293"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AB6112E-232F-435D-A460-3230D5665D71}" type="datetimeFigureOut">
              <a:rPr lang="en-US" smtClean="0"/>
              <a:pPr/>
              <a:t>7/29/2019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8587AAF-465C-4CF6-AED6-12EDADD7CEC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B6112E-232F-435D-A460-3230D5665D71}"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87AAF-465C-4CF6-AED6-12EDADD7CE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8587AAF-465C-4CF6-AED6-12EDADD7CEC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B6112E-232F-435D-A460-3230D5665D71}"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AB6112E-232F-435D-A460-3230D5665D71}"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8587AAF-465C-4CF6-AED6-12EDADD7CEC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AB6112E-232F-435D-A460-3230D5665D71}" type="datetimeFigureOut">
              <a:rPr lang="en-US" smtClean="0"/>
              <a:pPr/>
              <a:t>7/29/2019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8587AAF-465C-4CF6-AED6-12EDADD7CEC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AB6112E-232F-435D-A460-3230D5665D71}" type="datetimeFigureOut">
              <a:rPr lang="en-US" smtClean="0"/>
              <a:pPr/>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87AAF-465C-4CF6-AED6-12EDADD7CEC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AB6112E-232F-435D-A460-3230D5665D71}" type="datetimeFigureOut">
              <a:rPr lang="en-US" smtClean="0"/>
              <a:pPr/>
              <a:t>7/29/2019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8587AAF-465C-4CF6-AED6-12EDADD7CEC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AB6112E-232F-435D-A460-3230D5665D71}" type="datetimeFigureOut">
              <a:rPr lang="en-US" smtClean="0"/>
              <a:pPr/>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8587AAF-465C-4CF6-AED6-12EDADD7CE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AB6112E-232F-435D-A460-3230D5665D71}" type="datetimeFigureOut">
              <a:rPr lang="en-US" smtClean="0"/>
              <a:pPr/>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8587AAF-465C-4CF6-AED6-12EDADD7CE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8587AAF-465C-4CF6-AED6-12EDADD7CEC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AB6112E-232F-435D-A460-3230D5665D71}" type="datetimeFigureOut">
              <a:rPr lang="en-US" smtClean="0"/>
              <a:pPr/>
              <a:t>7/29/2019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8587AAF-465C-4CF6-AED6-12EDADD7CEC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AB6112E-232F-435D-A460-3230D5665D71}" type="datetimeFigureOut">
              <a:rPr lang="en-US" smtClean="0"/>
              <a:pPr/>
              <a:t>7/29/2019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AB6112E-232F-435D-A460-3230D5665D71}" type="datetimeFigureOut">
              <a:rPr lang="en-US" smtClean="0"/>
              <a:pPr/>
              <a:t>7/29/2019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8587AAF-465C-4CF6-AED6-12EDADD7CEC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6.xml"/><Relationship Id="rId1" Type="http://schemas.openxmlformats.org/officeDocument/2006/relationships/video" Target="file:///D:\English%20Classes\English%20321%20S2005\globe.mp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“All the Word’s a Stage”</a:t>
            </a:r>
          </a:p>
          <a:p>
            <a:r>
              <a:rPr lang="en-US" dirty="0"/>
              <a:t>-As You Like It</a:t>
            </a:r>
          </a:p>
        </p:txBody>
      </p:sp>
      <p:sp>
        <p:nvSpPr>
          <p:cNvPr id="2" name="Title 1"/>
          <p:cNvSpPr>
            <a:spLocks noGrp="1"/>
          </p:cNvSpPr>
          <p:nvPr>
            <p:ph type="ctrTitle"/>
          </p:nvPr>
        </p:nvSpPr>
        <p:spPr>
          <a:xfrm>
            <a:off x="762000" y="838200"/>
            <a:ext cx="7772400" cy="1470025"/>
          </a:xfrm>
        </p:spPr>
        <p:txBody>
          <a:bodyPr/>
          <a:lstStyle/>
          <a:p>
            <a:r>
              <a:rPr lang="en-US" dirty="0"/>
              <a:t>William Shakespeare</a:t>
            </a:r>
          </a:p>
        </p:txBody>
      </p:sp>
      <p:pic>
        <p:nvPicPr>
          <p:cNvPr id="4" name="Picture 2" descr="C:\Users\Jasonn\Desktop\Shakespeare jpegs\hamlet skull.jpg"/>
          <p:cNvPicPr>
            <a:picLocks noChangeAspect="1" noChangeArrowheads="1"/>
          </p:cNvPicPr>
          <p:nvPr/>
        </p:nvPicPr>
        <p:blipFill>
          <a:blip r:embed="rId2" cstate="print"/>
          <a:srcRect/>
          <a:stretch>
            <a:fillRect/>
          </a:stretch>
        </p:blipFill>
        <p:spPr bwMode="auto">
          <a:xfrm>
            <a:off x="2819400" y="3505200"/>
            <a:ext cx="3328916" cy="293591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990600" y="1676400"/>
            <a:ext cx="7696200" cy="4291013"/>
          </a:xfrm>
          <a:prstGeom prst="rect">
            <a:avLst/>
          </a:prstGeom>
          <a:noFill/>
          <a:ln w="9525">
            <a:noFill/>
            <a:miter lim="800000"/>
            <a:headEnd/>
            <a:tailEnd/>
          </a:ln>
        </p:spPr>
        <p:txBody>
          <a:bodyPr>
            <a:spAutoFit/>
          </a:bodyPr>
          <a:lstStyle/>
          <a:p>
            <a:pPr algn="ctr">
              <a:spcBef>
                <a:spcPct val="50000"/>
              </a:spcBef>
              <a:buFont typeface="Wingdings" pitchFamily="2" charset="2"/>
              <a:buNone/>
            </a:pPr>
            <a:r>
              <a:rPr lang="en-US" sz="2400" b="1">
                <a:solidFill>
                  <a:srgbClr val="003366"/>
                </a:solidFill>
                <a:latin typeface="Arial Black" pitchFamily="34" charset="0"/>
              </a:rPr>
              <a:t>A theatrical convention is a </a:t>
            </a:r>
          </a:p>
          <a:p>
            <a:pPr algn="ctr">
              <a:spcBef>
                <a:spcPct val="50000"/>
              </a:spcBef>
              <a:buFont typeface="Wingdings" pitchFamily="2" charset="2"/>
              <a:buNone/>
            </a:pPr>
            <a:r>
              <a:rPr lang="en-US" sz="2400" b="1">
                <a:solidFill>
                  <a:srgbClr val="003366"/>
                </a:solidFill>
                <a:latin typeface="Arial Black" pitchFamily="34" charset="0"/>
              </a:rPr>
              <a:t>suspension of reality. </a:t>
            </a:r>
          </a:p>
          <a:p>
            <a:pPr>
              <a:spcBef>
                <a:spcPct val="50000"/>
              </a:spcBef>
              <a:buFont typeface="Wingdings" pitchFamily="2" charset="2"/>
              <a:buChar char="v"/>
            </a:pPr>
            <a:r>
              <a:rPr lang="en-US" sz="2400">
                <a:solidFill>
                  <a:srgbClr val="003366"/>
                </a:solidFill>
                <a:latin typeface="Times New Roman" pitchFamily="18" charset="0"/>
              </a:rPr>
              <a:t> </a:t>
            </a:r>
            <a:r>
              <a:rPr lang="en-US" sz="2400" b="1">
                <a:solidFill>
                  <a:srgbClr val="003366"/>
                </a:solidFill>
                <a:latin typeface="Times New Roman" pitchFamily="18" charset="0"/>
              </a:rPr>
              <a:t>No electricity </a:t>
            </a:r>
          </a:p>
          <a:p>
            <a:pPr>
              <a:spcBef>
                <a:spcPct val="50000"/>
              </a:spcBef>
              <a:buFont typeface="Wingdings" pitchFamily="2" charset="2"/>
              <a:buChar char="v"/>
            </a:pPr>
            <a:r>
              <a:rPr lang="en-US" sz="2400" b="1">
                <a:solidFill>
                  <a:srgbClr val="003366"/>
                </a:solidFill>
                <a:latin typeface="Times New Roman" pitchFamily="18" charset="0"/>
              </a:rPr>
              <a:t> Women forbidden </a:t>
            </a:r>
          </a:p>
          <a:p>
            <a:pPr>
              <a:spcBef>
                <a:spcPct val="50000"/>
              </a:spcBef>
              <a:buFont typeface="Wingdings" pitchFamily="2" charset="2"/>
              <a:buNone/>
            </a:pPr>
            <a:r>
              <a:rPr lang="en-US" sz="2400" b="1">
                <a:solidFill>
                  <a:srgbClr val="003366"/>
                </a:solidFill>
                <a:latin typeface="Times New Roman" pitchFamily="18" charset="0"/>
              </a:rPr>
              <a:t>     to act on stage</a:t>
            </a:r>
          </a:p>
          <a:p>
            <a:pPr>
              <a:spcBef>
                <a:spcPct val="50000"/>
              </a:spcBef>
              <a:buFont typeface="Wingdings" pitchFamily="2" charset="2"/>
              <a:buChar char="v"/>
            </a:pPr>
            <a:r>
              <a:rPr lang="en-US" sz="2400" b="1">
                <a:solidFill>
                  <a:srgbClr val="003366"/>
                </a:solidFill>
                <a:latin typeface="Times New Roman" pitchFamily="18" charset="0"/>
              </a:rPr>
              <a:t> Minimal, contemporary </a:t>
            </a:r>
          </a:p>
          <a:p>
            <a:pPr>
              <a:spcBef>
                <a:spcPct val="50000"/>
              </a:spcBef>
              <a:buFont typeface="Wingdings" pitchFamily="2" charset="2"/>
              <a:buNone/>
            </a:pPr>
            <a:r>
              <a:rPr lang="en-US" sz="2400" b="1">
                <a:solidFill>
                  <a:srgbClr val="003366"/>
                </a:solidFill>
                <a:latin typeface="Times New Roman" pitchFamily="18" charset="0"/>
              </a:rPr>
              <a:t>     costumes</a:t>
            </a:r>
          </a:p>
          <a:p>
            <a:pPr>
              <a:spcBef>
                <a:spcPct val="50000"/>
              </a:spcBef>
              <a:buFont typeface="Wingdings" pitchFamily="2" charset="2"/>
              <a:buChar char="v"/>
            </a:pPr>
            <a:r>
              <a:rPr lang="en-US" sz="2400" b="1">
                <a:solidFill>
                  <a:srgbClr val="003366"/>
                </a:solidFill>
                <a:latin typeface="Times New Roman" pitchFamily="18" charset="0"/>
              </a:rPr>
              <a:t> Minimal scenery</a:t>
            </a:r>
          </a:p>
        </p:txBody>
      </p:sp>
      <p:sp>
        <p:nvSpPr>
          <p:cNvPr id="63491" name="WordArt 3"/>
          <p:cNvSpPr>
            <a:spLocks noChangeArrowheads="1" noChangeShapeType="1" noTextEdit="1"/>
          </p:cNvSpPr>
          <p:nvPr/>
        </p:nvSpPr>
        <p:spPr bwMode="auto">
          <a:xfrm>
            <a:off x="1066800" y="381000"/>
            <a:ext cx="7543800" cy="9906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3366"/>
                </a:solidFill>
                <a:effectLst>
                  <a:outerShdw dist="35921" dir="2700000" algn="ctr" rotWithShape="0">
                    <a:srgbClr val="990000"/>
                  </a:outerShdw>
                </a:effectLst>
                <a:latin typeface="Impact"/>
              </a:rPr>
              <a:t>Theatrical Conventions</a:t>
            </a:r>
          </a:p>
          <a:p>
            <a:pPr algn="ctr"/>
            <a:r>
              <a:rPr lang="en-US" sz="3600" kern="10">
                <a:ln w="19050">
                  <a:solidFill>
                    <a:srgbClr val="99CCFF"/>
                  </a:solidFill>
                  <a:round/>
                  <a:headEnd/>
                  <a:tailEnd/>
                </a:ln>
                <a:solidFill>
                  <a:srgbClr val="003366"/>
                </a:solidFill>
                <a:effectLst>
                  <a:outerShdw dist="35921" dir="2700000" algn="ctr" rotWithShape="0">
                    <a:srgbClr val="990000"/>
                  </a:outerShdw>
                </a:effectLst>
                <a:latin typeface="Impact"/>
              </a:rPr>
              <a:t>of Shakespeare's Theatre</a:t>
            </a:r>
          </a:p>
        </p:txBody>
      </p:sp>
      <p:sp>
        <p:nvSpPr>
          <p:cNvPr id="63492" name="Text Box 4"/>
          <p:cNvSpPr txBox="1">
            <a:spLocks noChangeArrowheads="1"/>
          </p:cNvSpPr>
          <p:nvPr/>
        </p:nvSpPr>
        <p:spPr bwMode="auto">
          <a:xfrm>
            <a:off x="5181600" y="2819400"/>
            <a:ext cx="3505200" cy="3397250"/>
          </a:xfrm>
          <a:prstGeom prst="rect">
            <a:avLst/>
          </a:prstGeom>
          <a:noFill/>
          <a:ln w="9525">
            <a:solidFill>
              <a:srgbClr val="003366"/>
            </a:solidFill>
            <a:miter lim="800000"/>
            <a:headEnd/>
            <a:tailEnd/>
          </a:ln>
          <a:effectLst>
            <a:outerShdw dist="53882" dir="2700000" algn="ctr" rotWithShape="0">
              <a:srgbClr val="9999FF"/>
            </a:outerShdw>
          </a:effectLst>
        </p:spPr>
        <p:txBody>
          <a:bodyPr anchor="ctr" anchorCtr="1">
            <a:spAutoFit/>
          </a:bodyPr>
          <a:lstStyle/>
          <a:p>
            <a:pPr algn="ctr">
              <a:spcBef>
                <a:spcPct val="50000"/>
              </a:spcBef>
              <a:defRPr/>
            </a:pPr>
            <a:endParaRPr lang="en-US" sz="3600">
              <a:latin typeface="Arial Black" pitchFamily="34" charset="0"/>
            </a:endParaRPr>
          </a:p>
          <a:p>
            <a:pPr algn="ctr">
              <a:spcBef>
                <a:spcPct val="50000"/>
              </a:spcBef>
              <a:defRPr/>
            </a:pPr>
            <a:r>
              <a:rPr lang="en-US" sz="3600">
                <a:latin typeface="Arial Black" pitchFamily="34" charset="0"/>
              </a:rPr>
              <a:t>These control the dialogue.</a:t>
            </a:r>
          </a:p>
          <a:p>
            <a:pPr algn="ctr">
              <a:spcBef>
                <a:spcPct val="50000"/>
              </a:spcBef>
              <a:defRPr/>
            </a:pPr>
            <a:endParaRPr lang="en-US" sz="3600">
              <a:latin typeface="Arial Black" pitchFamily="34" charset="0"/>
            </a:endParaRPr>
          </a:p>
        </p:txBody>
      </p:sp>
      <p:grpSp>
        <p:nvGrpSpPr>
          <p:cNvPr id="2" name="Group 11"/>
          <p:cNvGrpSpPr>
            <a:grpSpLocks/>
          </p:cNvGrpSpPr>
          <p:nvPr/>
        </p:nvGrpSpPr>
        <p:grpSpPr bwMode="auto">
          <a:xfrm>
            <a:off x="2971800" y="3048000"/>
            <a:ext cx="2133600" cy="2743200"/>
            <a:chOff x="1872" y="1920"/>
            <a:chExt cx="1344" cy="1728"/>
          </a:xfrm>
        </p:grpSpPr>
        <p:sp>
          <p:nvSpPr>
            <p:cNvPr id="63494" name="Line 6"/>
            <p:cNvSpPr>
              <a:spLocks noChangeShapeType="1"/>
            </p:cNvSpPr>
            <p:nvPr/>
          </p:nvSpPr>
          <p:spPr bwMode="auto">
            <a:xfrm>
              <a:off x="2064" y="1920"/>
              <a:ext cx="1152"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sp>
          <p:nvSpPr>
            <p:cNvPr id="63495" name="Line 7"/>
            <p:cNvSpPr>
              <a:spLocks noChangeShapeType="1"/>
            </p:cNvSpPr>
            <p:nvPr/>
          </p:nvSpPr>
          <p:spPr bwMode="auto">
            <a:xfrm>
              <a:off x="2160" y="2592"/>
              <a:ext cx="1056"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sp>
          <p:nvSpPr>
            <p:cNvPr id="63496" name="Line 8"/>
            <p:cNvSpPr>
              <a:spLocks noChangeShapeType="1"/>
            </p:cNvSpPr>
            <p:nvPr/>
          </p:nvSpPr>
          <p:spPr bwMode="auto">
            <a:xfrm>
              <a:off x="1872" y="3264"/>
              <a:ext cx="1296"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sp>
          <p:nvSpPr>
            <p:cNvPr id="63497" name="Line 9"/>
            <p:cNvSpPr>
              <a:spLocks noChangeShapeType="1"/>
            </p:cNvSpPr>
            <p:nvPr/>
          </p:nvSpPr>
          <p:spPr bwMode="auto">
            <a:xfrm>
              <a:off x="2352" y="3648"/>
              <a:ext cx="816"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grpSp>
      <p:pic>
        <p:nvPicPr>
          <p:cNvPr id="63498" name="Picture 10" descr="j0241261"/>
          <p:cNvPicPr>
            <a:picLocks noChangeAspect="1" noChangeArrowheads="1"/>
          </p:cNvPicPr>
          <p:nvPr/>
        </p:nvPicPr>
        <p:blipFill>
          <a:blip r:embed="rId2" cstate="print"/>
          <a:srcRect/>
          <a:stretch>
            <a:fillRect/>
          </a:stretch>
        </p:blipFill>
        <p:spPr bwMode="auto">
          <a:xfrm>
            <a:off x="7391400" y="1524000"/>
            <a:ext cx="1038225" cy="1211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3491"/>
                                        </p:tgtEl>
                                        <p:attrNameLst>
                                          <p:attrName>style.visibility</p:attrName>
                                        </p:attrNameLst>
                                      </p:cBhvr>
                                      <p:to>
                                        <p:strVal val="visible"/>
                                      </p:to>
                                    </p:set>
                                    <p:anim to="" calcmode="lin" valueType="num">
                                      <p:cBhvr>
                                        <p:cTn id="7" dur="1" fill="hold"/>
                                        <p:tgtEl>
                                          <p:spTgt spid="63491"/>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6349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grpId="0" nodeType="clickEffect">
                                  <p:stCondLst>
                                    <p:cond delay="0"/>
                                  </p:stCondLst>
                                  <p:childTnLst>
                                    <p:set>
                                      <p:cBhvr>
                                        <p:cTn id="15" dur="1" fill="hold">
                                          <p:stCondLst>
                                            <p:cond delay="499"/>
                                          </p:stCondLst>
                                        </p:cTn>
                                        <p:tgtEl>
                                          <p:spTgt spid="63490">
                                            <p:txEl>
                                              <p:pRg st="0" end="0"/>
                                            </p:txEl>
                                          </p:spTgt>
                                        </p:tgtEl>
                                        <p:attrNameLst>
                                          <p:attrName>style.visibility</p:attrName>
                                        </p:attrNameLst>
                                      </p:cBhvr>
                                      <p:to>
                                        <p:strVal val="visible"/>
                                      </p:to>
                                    </p:set>
                                    <p:anim to="" calcmode="lin" valueType="num">
                                      <p:cBhvr>
                                        <p:cTn id="16" dur="1" fill="hold"/>
                                        <p:tgtEl>
                                          <p:spTgt spid="63490">
                                            <p:txEl>
                                              <p:pRg st="0" end="0"/>
                                            </p:txEl>
                                          </p:spTgt>
                                        </p:tgtEl>
                                        <p:attrNameLst>
                                          <p:attrName/>
                                        </p:attrNameLst>
                                      </p:cBhvr>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0" nodeType="clickEffect">
                                  <p:stCondLst>
                                    <p:cond delay="0"/>
                                  </p:stCondLst>
                                  <p:childTnLst>
                                    <p:set>
                                      <p:cBhvr>
                                        <p:cTn id="20" dur="1" fill="hold">
                                          <p:stCondLst>
                                            <p:cond delay="499"/>
                                          </p:stCondLst>
                                        </p:cTn>
                                        <p:tgtEl>
                                          <p:spTgt spid="63490">
                                            <p:txEl>
                                              <p:pRg st="1" end="1"/>
                                            </p:txEl>
                                          </p:spTgt>
                                        </p:tgtEl>
                                        <p:attrNameLst>
                                          <p:attrName>style.visibility</p:attrName>
                                        </p:attrNameLst>
                                      </p:cBhvr>
                                      <p:to>
                                        <p:strVal val="visible"/>
                                      </p:to>
                                    </p:set>
                                    <p:anim to="" calcmode="lin" valueType="num">
                                      <p:cBhvr>
                                        <p:cTn id="21" dur="1" fill="hold"/>
                                        <p:tgtEl>
                                          <p:spTgt spid="63490">
                                            <p:txEl>
                                              <p:pRg st="1" end="1"/>
                                            </p:txEl>
                                          </p:spTgt>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499"/>
                                          </p:stCondLst>
                                        </p:cTn>
                                        <p:tgtEl>
                                          <p:spTgt spid="63490">
                                            <p:txEl>
                                              <p:pRg st="2" end="2"/>
                                            </p:txEl>
                                          </p:spTgt>
                                        </p:tgtEl>
                                        <p:attrNameLst>
                                          <p:attrName>style.visibility</p:attrName>
                                        </p:attrNameLst>
                                      </p:cBhvr>
                                      <p:to>
                                        <p:strVal val="visible"/>
                                      </p:to>
                                    </p:set>
                                    <p:anim to="" calcmode="lin" valueType="num">
                                      <p:cBhvr>
                                        <p:cTn id="26" dur="1" fill="hold"/>
                                        <p:tgtEl>
                                          <p:spTgt spid="63490">
                                            <p:txEl>
                                              <p:pRg st="2" end="2"/>
                                            </p:txEl>
                                          </p:spTgt>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499"/>
                                          </p:stCondLst>
                                        </p:cTn>
                                        <p:tgtEl>
                                          <p:spTgt spid="63490">
                                            <p:txEl>
                                              <p:pRg st="3" end="3"/>
                                            </p:txEl>
                                          </p:spTgt>
                                        </p:tgtEl>
                                        <p:attrNameLst>
                                          <p:attrName>style.visibility</p:attrName>
                                        </p:attrNameLst>
                                      </p:cBhvr>
                                      <p:to>
                                        <p:strVal val="visible"/>
                                      </p:to>
                                    </p:set>
                                    <p:anim to="" calcmode="lin" valueType="num">
                                      <p:cBhvr>
                                        <p:cTn id="31" dur="1" fill="hold"/>
                                        <p:tgtEl>
                                          <p:spTgt spid="63490">
                                            <p:txEl>
                                              <p:pRg st="3" end="3"/>
                                            </p:txEl>
                                          </p:spTgt>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499"/>
                                          </p:stCondLst>
                                        </p:cTn>
                                        <p:tgtEl>
                                          <p:spTgt spid="63490">
                                            <p:txEl>
                                              <p:pRg st="4" end="4"/>
                                            </p:txEl>
                                          </p:spTgt>
                                        </p:tgtEl>
                                        <p:attrNameLst>
                                          <p:attrName>style.visibility</p:attrName>
                                        </p:attrNameLst>
                                      </p:cBhvr>
                                      <p:to>
                                        <p:strVal val="visible"/>
                                      </p:to>
                                    </p:set>
                                    <p:anim to="" calcmode="lin" valueType="num">
                                      <p:cBhvr>
                                        <p:cTn id="36" dur="1" fill="hold"/>
                                        <p:tgtEl>
                                          <p:spTgt spid="63490">
                                            <p:txEl>
                                              <p:pRg st="4" end="4"/>
                                            </p:txEl>
                                          </p:spTgt>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499"/>
                                          </p:stCondLst>
                                        </p:cTn>
                                        <p:tgtEl>
                                          <p:spTgt spid="63490">
                                            <p:txEl>
                                              <p:pRg st="5" end="5"/>
                                            </p:txEl>
                                          </p:spTgt>
                                        </p:tgtEl>
                                        <p:attrNameLst>
                                          <p:attrName>style.visibility</p:attrName>
                                        </p:attrNameLst>
                                      </p:cBhvr>
                                      <p:to>
                                        <p:strVal val="visible"/>
                                      </p:to>
                                    </p:set>
                                    <p:anim to="" calcmode="lin" valueType="num">
                                      <p:cBhvr>
                                        <p:cTn id="41" dur="1" fill="hold"/>
                                        <p:tgtEl>
                                          <p:spTgt spid="63490">
                                            <p:txEl>
                                              <p:pRg st="5" end="5"/>
                                            </p:txEl>
                                          </p:spTgt>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24" presetClass="entr" presetSubtype="0" fill="hold" grpId="0" nodeType="clickEffect">
                                  <p:stCondLst>
                                    <p:cond delay="0"/>
                                  </p:stCondLst>
                                  <p:childTnLst>
                                    <p:set>
                                      <p:cBhvr>
                                        <p:cTn id="45" dur="1" fill="hold">
                                          <p:stCondLst>
                                            <p:cond delay="499"/>
                                          </p:stCondLst>
                                        </p:cTn>
                                        <p:tgtEl>
                                          <p:spTgt spid="63490">
                                            <p:txEl>
                                              <p:pRg st="6" end="6"/>
                                            </p:txEl>
                                          </p:spTgt>
                                        </p:tgtEl>
                                        <p:attrNameLst>
                                          <p:attrName>style.visibility</p:attrName>
                                        </p:attrNameLst>
                                      </p:cBhvr>
                                      <p:to>
                                        <p:strVal val="visible"/>
                                      </p:to>
                                    </p:set>
                                    <p:anim to="" calcmode="lin" valueType="num">
                                      <p:cBhvr>
                                        <p:cTn id="46" dur="1" fill="hold"/>
                                        <p:tgtEl>
                                          <p:spTgt spid="63490">
                                            <p:txEl>
                                              <p:pRg st="6" end="6"/>
                                            </p:txEl>
                                          </p:spTgt>
                                        </p:tgtEl>
                                        <p:attrNameLst>
                                          <p:attrName/>
                                        </p:attrNameLst>
                                      </p:cBhvr>
                                    </p:anim>
                                  </p:childTnLst>
                                </p:cTn>
                              </p:par>
                            </p:childTnLst>
                          </p:cTn>
                        </p:par>
                      </p:childTnLst>
                    </p:cTn>
                  </p:par>
                  <p:par>
                    <p:cTn id="47" fill="hold">
                      <p:stCondLst>
                        <p:cond delay="indefinite"/>
                      </p:stCondLst>
                      <p:childTnLst>
                        <p:par>
                          <p:cTn id="48" fill="hold">
                            <p:stCondLst>
                              <p:cond delay="0"/>
                            </p:stCondLst>
                            <p:childTnLst>
                              <p:par>
                                <p:cTn id="49" presetID="24" presetClass="entr" presetSubtype="0" fill="hold" grpId="0" nodeType="clickEffect">
                                  <p:stCondLst>
                                    <p:cond delay="0"/>
                                  </p:stCondLst>
                                  <p:childTnLst>
                                    <p:set>
                                      <p:cBhvr>
                                        <p:cTn id="50" dur="1" fill="hold">
                                          <p:stCondLst>
                                            <p:cond delay="499"/>
                                          </p:stCondLst>
                                        </p:cTn>
                                        <p:tgtEl>
                                          <p:spTgt spid="63490">
                                            <p:txEl>
                                              <p:pRg st="7" end="7"/>
                                            </p:txEl>
                                          </p:spTgt>
                                        </p:tgtEl>
                                        <p:attrNameLst>
                                          <p:attrName>style.visibility</p:attrName>
                                        </p:attrNameLst>
                                      </p:cBhvr>
                                      <p:to>
                                        <p:strVal val="visible"/>
                                      </p:to>
                                    </p:set>
                                    <p:anim to="" calcmode="lin" valueType="num">
                                      <p:cBhvr>
                                        <p:cTn id="51" dur="1" fill="hold"/>
                                        <p:tgtEl>
                                          <p:spTgt spid="63490">
                                            <p:txEl>
                                              <p:pRg st="7" end="7"/>
                                            </p:txEl>
                                          </p:spTgt>
                                        </p:tgtEl>
                                        <p:attrNameLst>
                                          <p:attrName/>
                                        </p:attrNameLst>
                                      </p:cBhvr>
                                    </p:anim>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nodeType="clickEffect">
                                  <p:stCondLst>
                                    <p:cond delay="0"/>
                                  </p:stCondLst>
                                  <p:childTnLst>
                                    <p:set>
                                      <p:cBhvr>
                                        <p:cTn id="55" dur="1" fill="hold">
                                          <p:stCondLst>
                                            <p:cond delay="0"/>
                                          </p:stCondLst>
                                        </p:cTn>
                                        <p:tgtEl>
                                          <p:spTgt spid="2"/>
                                        </p:tgtEl>
                                        <p:attrNameLst>
                                          <p:attrName>style.visibility</p:attrName>
                                        </p:attrNameLst>
                                      </p:cBhvr>
                                      <p:to>
                                        <p:strVal val="visible"/>
                                      </p:to>
                                    </p:set>
                                    <p:anim calcmode="lin" valueType="num">
                                      <p:cBhvr additive="base">
                                        <p:cTn id="56" dur="500" fill="hold"/>
                                        <p:tgtEl>
                                          <p:spTgt spid="2"/>
                                        </p:tgtEl>
                                        <p:attrNameLst>
                                          <p:attrName>ppt_x</p:attrName>
                                        </p:attrNameLst>
                                      </p:cBhvr>
                                      <p:tavLst>
                                        <p:tav tm="0">
                                          <p:val>
                                            <p:strVal val="0-#ppt_w/2"/>
                                          </p:val>
                                        </p:tav>
                                        <p:tav tm="100000">
                                          <p:val>
                                            <p:strVal val="#ppt_x"/>
                                          </p:val>
                                        </p:tav>
                                      </p:tavLst>
                                    </p:anim>
                                    <p:anim calcmode="lin" valueType="num">
                                      <p:cBhvr additive="base">
                                        <p:cTn id="57"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63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autoUpdateAnimBg="0"/>
      <p:bldP spid="63491" grpId="0" animBg="1"/>
      <p:bldP spid="63492"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WordArt 2"/>
          <p:cNvSpPr>
            <a:spLocks noChangeArrowheads="1" noChangeShapeType="1" noTextEdit="1"/>
          </p:cNvSpPr>
          <p:nvPr/>
        </p:nvSpPr>
        <p:spPr bwMode="auto">
          <a:xfrm>
            <a:off x="1219200" y="381000"/>
            <a:ext cx="7162800" cy="9906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3366"/>
                </a:solidFill>
                <a:effectLst>
                  <a:outerShdw dist="35921" dir="2700000" algn="ctr" rotWithShape="0">
                    <a:srgbClr val="990000"/>
                  </a:outerShdw>
                </a:effectLst>
                <a:latin typeface="Impact"/>
              </a:rPr>
              <a:t>Theatrical Conventions</a:t>
            </a:r>
          </a:p>
          <a:p>
            <a:pPr algn="ctr"/>
            <a:r>
              <a:rPr lang="en-US" sz="3600" kern="10">
                <a:ln w="19050">
                  <a:solidFill>
                    <a:srgbClr val="99CCFF"/>
                  </a:solidFill>
                  <a:round/>
                  <a:headEnd/>
                  <a:tailEnd/>
                </a:ln>
                <a:solidFill>
                  <a:srgbClr val="003366"/>
                </a:solidFill>
                <a:effectLst>
                  <a:outerShdw dist="35921" dir="2700000" algn="ctr" rotWithShape="0">
                    <a:srgbClr val="990000"/>
                  </a:outerShdw>
                </a:effectLst>
                <a:latin typeface="Impact"/>
              </a:rPr>
              <a:t>of Shakespeare's Theatre</a:t>
            </a:r>
          </a:p>
        </p:txBody>
      </p:sp>
      <p:sp>
        <p:nvSpPr>
          <p:cNvPr id="64515" name="Text Box 3"/>
          <p:cNvSpPr txBox="1">
            <a:spLocks noChangeArrowheads="1"/>
          </p:cNvSpPr>
          <p:nvPr/>
        </p:nvSpPr>
        <p:spPr bwMode="auto">
          <a:xfrm>
            <a:off x="5105400" y="4284663"/>
            <a:ext cx="3505200" cy="1563687"/>
          </a:xfrm>
          <a:prstGeom prst="rect">
            <a:avLst/>
          </a:prstGeom>
          <a:noFill/>
          <a:ln w="9525">
            <a:solidFill>
              <a:srgbClr val="003366"/>
            </a:solidFill>
            <a:miter lim="800000"/>
            <a:headEnd/>
            <a:tailEnd/>
          </a:ln>
          <a:effectLst>
            <a:outerShdw dist="53882" dir="2700000" algn="ctr" rotWithShape="0">
              <a:srgbClr val="9999FF"/>
            </a:outerShdw>
          </a:effectLst>
        </p:spPr>
        <p:txBody>
          <a:bodyPr anchor="ctr" anchorCtr="1">
            <a:spAutoFit/>
          </a:bodyPr>
          <a:lstStyle/>
          <a:p>
            <a:pPr algn="ctr">
              <a:spcBef>
                <a:spcPct val="50000"/>
              </a:spcBef>
              <a:defRPr/>
            </a:pPr>
            <a:r>
              <a:rPr lang="en-US" sz="3200">
                <a:latin typeface="Arial Black" pitchFamily="34" charset="0"/>
              </a:rPr>
              <a:t>Audience loves to be scared.</a:t>
            </a:r>
          </a:p>
        </p:txBody>
      </p:sp>
      <p:sp>
        <p:nvSpPr>
          <p:cNvPr id="64516" name="Text Box 4"/>
          <p:cNvSpPr txBox="1">
            <a:spLocks noChangeArrowheads="1"/>
          </p:cNvSpPr>
          <p:nvPr/>
        </p:nvSpPr>
        <p:spPr bwMode="auto">
          <a:xfrm>
            <a:off x="1143000" y="1981200"/>
            <a:ext cx="7543800" cy="116046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800">
                <a:solidFill>
                  <a:srgbClr val="003366"/>
                </a:solidFill>
                <a:latin typeface="Times New Roman" pitchFamily="18" charset="0"/>
              </a:rPr>
              <a:t> </a:t>
            </a:r>
            <a:r>
              <a:rPr lang="en-US" sz="2800" b="1">
                <a:solidFill>
                  <a:srgbClr val="003366"/>
                </a:solidFill>
                <a:latin typeface="Times New Roman" pitchFamily="18" charset="0"/>
              </a:rPr>
              <a:t>Soliloquy</a:t>
            </a:r>
          </a:p>
          <a:p>
            <a:pPr>
              <a:spcBef>
                <a:spcPct val="50000"/>
              </a:spcBef>
              <a:buFont typeface="Wingdings" pitchFamily="2" charset="2"/>
              <a:buChar char="v"/>
            </a:pPr>
            <a:r>
              <a:rPr lang="en-US" sz="2800" b="1">
                <a:solidFill>
                  <a:srgbClr val="003366"/>
                </a:solidFill>
                <a:latin typeface="Times New Roman" pitchFamily="18" charset="0"/>
              </a:rPr>
              <a:t> Aside</a:t>
            </a:r>
          </a:p>
        </p:txBody>
      </p:sp>
      <p:sp>
        <p:nvSpPr>
          <p:cNvPr id="64517" name="Text Box 5"/>
          <p:cNvSpPr txBox="1">
            <a:spLocks noChangeArrowheads="1"/>
          </p:cNvSpPr>
          <p:nvPr/>
        </p:nvSpPr>
        <p:spPr bwMode="auto">
          <a:xfrm>
            <a:off x="5105400" y="2133600"/>
            <a:ext cx="3505200" cy="1076325"/>
          </a:xfrm>
          <a:prstGeom prst="rect">
            <a:avLst/>
          </a:prstGeom>
          <a:noFill/>
          <a:ln w="9525">
            <a:solidFill>
              <a:srgbClr val="003366"/>
            </a:solidFill>
            <a:miter lim="800000"/>
            <a:headEnd/>
            <a:tailEnd/>
          </a:ln>
          <a:effectLst>
            <a:outerShdw dist="53882" dir="2700000" algn="ctr" rotWithShape="0">
              <a:srgbClr val="9999FF"/>
            </a:outerShdw>
          </a:effectLst>
        </p:spPr>
        <p:txBody>
          <a:bodyPr anchor="ctr" anchorCtr="1">
            <a:spAutoFit/>
          </a:bodyPr>
          <a:lstStyle/>
          <a:p>
            <a:pPr algn="ctr">
              <a:spcBef>
                <a:spcPct val="50000"/>
              </a:spcBef>
              <a:defRPr/>
            </a:pPr>
            <a:r>
              <a:rPr lang="en-US" sz="3200">
                <a:latin typeface="Arial Black" pitchFamily="34" charset="0"/>
              </a:rPr>
              <a:t>Types of speech</a:t>
            </a:r>
          </a:p>
        </p:txBody>
      </p:sp>
      <p:grpSp>
        <p:nvGrpSpPr>
          <p:cNvPr id="2" name="Group 15"/>
          <p:cNvGrpSpPr>
            <a:grpSpLocks/>
          </p:cNvGrpSpPr>
          <p:nvPr/>
        </p:nvGrpSpPr>
        <p:grpSpPr bwMode="auto">
          <a:xfrm>
            <a:off x="2667000" y="2286000"/>
            <a:ext cx="2209800" cy="609600"/>
            <a:chOff x="1680" y="1440"/>
            <a:chExt cx="1392" cy="384"/>
          </a:xfrm>
        </p:grpSpPr>
        <p:sp>
          <p:nvSpPr>
            <p:cNvPr id="64519" name="Line 7"/>
            <p:cNvSpPr>
              <a:spLocks noChangeShapeType="1"/>
            </p:cNvSpPr>
            <p:nvPr/>
          </p:nvSpPr>
          <p:spPr bwMode="auto">
            <a:xfrm>
              <a:off x="2016" y="1440"/>
              <a:ext cx="1056"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sp>
          <p:nvSpPr>
            <p:cNvPr id="64520" name="Line 8"/>
            <p:cNvSpPr>
              <a:spLocks noChangeShapeType="1"/>
            </p:cNvSpPr>
            <p:nvPr/>
          </p:nvSpPr>
          <p:spPr bwMode="auto">
            <a:xfrm>
              <a:off x="1680" y="1824"/>
              <a:ext cx="1392"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grpSp>
      <p:grpSp>
        <p:nvGrpSpPr>
          <p:cNvPr id="3" name="Group 16"/>
          <p:cNvGrpSpPr>
            <a:grpSpLocks/>
          </p:cNvGrpSpPr>
          <p:nvPr/>
        </p:nvGrpSpPr>
        <p:grpSpPr bwMode="auto">
          <a:xfrm>
            <a:off x="4038600" y="4648200"/>
            <a:ext cx="990600" cy="609600"/>
            <a:chOff x="2544" y="2928"/>
            <a:chExt cx="624" cy="384"/>
          </a:xfrm>
        </p:grpSpPr>
        <p:sp>
          <p:nvSpPr>
            <p:cNvPr id="64522" name="Line 10"/>
            <p:cNvSpPr>
              <a:spLocks noChangeShapeType="1"/>
            </p:cNvSpPr>
            <p:nvPr/>
          </p:nvSpPr>
          <p:spPr bwMode="auto">
            <a:xfrm>
              <a:off x="2544" y="2928"/>
              <a:ext cx="576"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sp>
          <p:nvSpPr>
            <p:cNvPr id="64523" name="Line 11"/>
            <p:cNvSpPr>
              <a:spLocks noChangeShapeType="1"/>
            </p:cNvSpPr>
            <p:nvPr/>
          </p:nvSpPr>
          <p:spPr bwMode="auto">
            <a:xfrm>
              <a:off x="2976" y="3312"/>
              <a:ext cx="192"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grpSp>
      <p:sp>
        <p:nvSpPr>
          <p:cNvPr id="64524" name="Text Box 12"/>
          <p:cNvSpPr txBox="1">
            <a:spLocks noChangeArrowheads="1"/>
          </p:cNvSpPr>
          <p:nvPr/>
        </p:nvSpPr>
        <p:spPr bwMode="auto">
          <a:xfrm>
            <a:off x="1143000" y="4343400"/>
            <a:ext cx="7543800" cy="116046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800">
                <a:solidFill>
                  <a:srgbClr val="003366"/>
                </a:solidFill>
                <a:latin typeface="Times New Roman" pitchFamily="18" charset="0"/>
              </a:rPr>
              <a:t> </a:t>
            </a:r>
            <a:r>
              <a:rPr lang="en-US" sz="2800" b="1">
                <a:solidFill>
                  <a:srgbClr val="003366"/>
                </a:solidFill>
                <a:latin typeface="Times New Roman" pitchFamily="18" charset="0"/>
              </a:rPr>
              <a:t>Blood </a:t>
            </a:r>
          </a:p>
          <a:p>
            <a:pPr>
              <a:spcBef>
                <a:spcPct val="50000"/>
              </a:spcBef>
              <a:buFont typeface="Wingdings" pitchFamily="2" charset="2"/>
              <a:buChar char="v"/>
            </a:pPr>
            <a:r>
              <a:rPr lang="en-US" sz="2800" b="1">
                <a:solidFill>
                  <a:srgbClr val="003366"/>
                </a:solidFill>
                <a:latin typeface="Times New Roman" pitchFamily="18" charset="0"/>
              </a:rPr>
              <a:t> Use of supernatural</a:t>
            </a:r>
          </a:p>
        </p:txBody>
      </p:sp>
      <p:pic>
        <p:nvPicPr>
          <p:cNvPr id="64525" name="Picture 13" descr="AG00410_"/>
          <p:cNvPicPr>
            <a:picLocks noChangeAspect="1" noChangeArrowheads="1" noCrop="1"/>
          </p:cNvPicPr>
          <p:nvPr/>
        </p:nvPicPr>
        <p:blipFill>
          <a:blip r:embed="rId2" cstate="print"/>
          <a:srcRect/>
          <a:stretch>
            <a:fillRect/>
          </a:stretch>
        </p:blipFill>
        <p:spPr bwMode="auto">
          <a:xfrm>
            <a:off x="2590800" y="5562600"/>
            <a:ext cx="728663" cy="914400"/>
          </a:xfrm>
          <a:prstGeom prst="rect">
            <a:avLst/>
          </a:prstGeom>
          <a:noFill/>
          <a:ln w="9525">
            <a:noFill/>
            <a:miter lim="800000"/>
            <a:headEnd/>
            <a:tailEnd/>
          </a:ln>
        </p:spPr>
      </p:pic>
      <p:pic>
        <p:nvPicPr>
          <p:cNvPr id="64526" name="Picture 14" descr="j0282442"/>
          <p:cNvPicPr>
            <a:picLocks noChangeAspect="1" noChangeArrowheads="1"/>
          </p:cNvPicPr>
          <p:nvPr/>
        </p:nvPicPr>
        <p:blipFill>
          <a:blip r:embed="rId3" cstate="print"/>
          <a:srcRect/>
          <a:stretch>
            <a:fillRect/>
          </a:stretch>
        </p:blipFill>
        <p:spPr bwMode="auto">
          <a:xfrm>
            <a:off x="2667000" y="3276600"/>
            <a:ext cx="939800"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4514"/>
                                        </p:tgtEl>
                                        <p:attrNameLst>
                                          <p:attrName>style.visibility</p:attrName>
                                        </p:attrNameLst>
                                      </p:cBhvr>
                                      <p:to>
                                        <p:strVal val="visible"/>
                                      </p:to>
                                    </p:set>
                                    <p:anim to="" calcmode="lin" valueType="num">
                                      <p:cBhvr>
                                        <p:cTn id="7" dur="1" fill="hold"/>
                                        <p:tgtEl>
                                          <p:spTgt spid="6451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4516">
                                            <p:txEl>
                                              <p:pRg st="0" end="0"/>
                                            </p:txEl>
                                          </p:spTgt>
                                        </p:tgtEl>
                                        <p:attrNameLst>
                                          <p:attrName>style.visibility</p:attrName>
                                        </p:attrNameLst>
                                      </p:cBhvr>
                                      <p:to>
                                        <p:strVal val="visible"/>
                                      </p:to>
                                    </p:set>
                                    <p:anim to="" calcmode="lin" valueType="num">
                                      <p:cBhvr>
                                        <p:cTn id="12" dur="1" fill="hold"/>
                                        <p:tgtEl>
                                          <p:spTgt spid="6451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4516">
                                            <p:txEl>
                                              <p:pRg st="1" end="1"/>
                                            </p:txEl>
                                          </p:spTgt>
                                        </p:tgtEl>
                                        <p:attrNameLst>
                                          <p:attrName>style.visibility</p:attrName>
                                        </p:attrNameLst>
                                      </p:cBhvr>
                                      <p:to>
                                        <p:strVal val="visible"/>
                                      </p:to>
                                    </p:set>
                                    <p:anim to="" calcmode="lin" valueType="num">
                                      <p:cBhvr>
                                        <p:cTn id="17" dur="1" fill="hold"/>
                                        <p:tgtEl>
                                          <p:spTgt spid="6451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6452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0-#ppt_w/2"/>
                                          </p:val>
                                        </p:tav>
                                        <p:tav tm="100000">
                                          <p:val>
                                            <p:strVal val="#ppt_x"/>
                                          </p:val>
                                        </p:tav>
                                      </p:tavLst>
                                    </p:anim>
                                    <p:anim calcmode="lin" valueType="num">
                                      <p:cBhvr additive="base">
                                        <p:cTn id="27"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6451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499"/>
                                          </p:stCondLst>
                                        </p:cTn>
                                        <p:tgtEl>
                                          <p:spTgt spid="64524">
                                            <p:txEl>
                                              <p:pRg st="0" end="0"/>
                                            </p:txEl>
                                          </p:spTgt>
                                        </p:tgtEl>
                                        <p:attrNameLst>
                                          <p:attrName>style.visibility</p:attrName>
                                        </p:attrNameLst>
                                      </p:cBhvr>
                                      <p:to>
                                        <p:strVal val="visible"/>
                                      </p:to>
                                    </p:set>
                                    <p:anim to="" calcmode="lin" valueType="num">
                                      <p:cBhvr>
                                        <p:cTn id="36" dur="1" fill="hold"/>
                                        <p:tgtEl>
                                          <p:spTgt spid="64524">
                                            <p:txEl>
                                              <p:pRg st="0" end="0"/>
                                            </p:txEl>
                                          </p:spTgt>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499"/>
                                          </p:stCondLst>
                                        </p:cTn>
                                        <p:tgtEl>
                                          <p:spTgt spid="64524">
                                            <p:txEl>
                                              <p:pRg st="1" end="1"/>
                                            </p:txEl>
                                          </p:spTgt>
                                        </p:tgtEl>
                                        <p:attrNameLst>
                                          <p:attrName>style.visibility</p:attrName>
                                        </p:attrNameLst>
                                      </p:cBhvr>
                                      <p:to>
                                        <p:strVal val="visible"/>
                                      </p:to>
                                    </p:set>
                                    <p:anim to="" calcmode="lin" valueType="num">
                                      <p:cBhvr>
                                        <p:cTn id="41" dur="1" fill="hold"/>
                                        <p:tgtEl>
                                          <p:spTgt spid="64524">
                                            <p:txEl>
                                              <p:pRg st="1" end="1"/>
                                            </p:txEl>
                                          </p:spTgt>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499"/>
                                          </p:stCondLst>
                                        </p:cTn>
                                        <p:tgtEl>
                                          <p:spTgt spid="6452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additive="base">
                                        <p:cTn id="50" dur="500" fill="hold"/>
                                        <p:tgtEl>
                                          <p:spTgt spid="3"/>
                                        </p:tgtEl>
                                        <p:attrNameLst>
                                          <p:attrName>ppt_x</p:attrName>
                                        </p:attrNameLst>
                                      </p:cBhvr>
                                      <p:tavLst>
                                        <p:tav tm="0">
                                          <p:val>
                                            <p:strVal val="0-#ppt_w/2"/>
                                          </p:val>
                                        </p:tav>
                                        <p:tav tm="100000">
                                          <p:val>
                                            <p:strVal val="#ppt_x"/>
                                          </p:val>
                                        </p:tav>
                                      </p:tavLst>
                                    </p:anim>
                                    <p:anim calcmode="lin" valueType="num">
                                      <p:cBhvr additive="base">
                                        <p:cTn id="5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645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nimBg="1"/>
      <p:bldP spid="64515" grpId="0" animBg="1" autoUpdateAnimBg="0"/>
      <p:bldP spid="64516" grpId="0" build="p" autoUpdateAnimBg="0"/>
      <p:bldP spid="64517" grpId="0" animBg="1" autoUpdateAnimBg="0"/>
      <p:bldP spid="64524"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990600"/>
            <a:ext cx="7772400" cy="1470025"/>
          </a:xfrm>
        </p:spPr>
        <p:txBody>
          <a:bodyPr/>
          <a:lstStyle/>
          <a:p>
            <a:r>
              <a:rPr lang="en-US" dirty="0">
                <a:solidFill>
                  <a:srgbClr val="FF0000"/>
                </a:solidFill>
              </a:rPr>
              <a:t>Hamlet</a:t>
            </a:r>
          </a:p>
        </p:txBody>
      </p:sp>
      <p:sp>
        <p:nvSpPr>
          <p:cNvPr id="3" name="Subtitle 2"/>
          <p:cNvSpPr>
            <a:spLocks noGrp="1"/>
          </p:cNvSpPr>
          <p:nvPr>
            <p:ph type="subTitle" idx="1"/>
          </p:nvPr>
        </p:nvSpPr>
        <p:spPr>
          <a:xfrm>
            <a:off x="3657600" y="2514600"/>
            <a:ext cx="6400800" cy="1752600"/>
          </a:xfrm>
        </p:spPr>
        <p:txBody>
          <a:bodyPr/>
          <a:lstStyle/>
          <a:p>
            <a:r>
              <a:rPr lang="en-US" dirty="0">
                <a:solidFill>
                  <a:srgbClr val="FF0000"/>
                </a:solidFill>
              </a:rPr>
              <a:t>William Shakespeare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905000"/>
            <a:ext cx="3200400" cy="3886200"/>
          </a:xfrm>
          <a:prstGeom prst="rect">
            <a:avLst/>
          </a:prstGeom>
        </p:spPr>
      </p:pic>
    </p:spTree>
    <p:extLst>
      <p:ext uri="{BB962C8B-B14F-4D97-AF65-F5344CB8AC3E}">
        <p14:creationId xmlns:p14="http://schemas.microsoft.com/office/powerpoint/2010/main" val="1398349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Hamlet	</a:t>
            </a:r>
          </a:p>
        </p:txBody>
      </p:sp>
      <p:sp>
        <p:nvSpPr>
          <p:cNvPr id="3" name="Content Placeholder 2"/>
          <p:cNvSpPr>
            <a:spLocks noGrp="1"/>
          </p:cNvSpPr>
          <p:nvPr>
            <p:ph idx="1"/>
          </p:nvPr>
        </p:nvSpPr>
        <p:spPr/>
        <p:txBody>
          <a:bodyPr/>
          <a:lstStyle/>
          <a:p>
            <a:r>
              <a:rPr lang="en-US" dirty="0">
                <a:solidFill>
                  <a:srgbClr val="FF0000"/>
                </a:solidFill>
              </a:rPr>
              <a:t>400 years after Hamlet was written, people are still connecting to it. </a:t>
            </a:r>
          </a:p>
          <a:p>
            <a:r>
              <a:rPr lang="en-US" dirty="0">
                <a:solidFill>
                  <a:srgbClr val="FF0000"/>
                </a:solidFill>
              </a:rPr>
              <a:t>Hamlet is one the Shakespeare’s most famous play, and it contains one of the most famous lines “To be or not to be, that is the question” (3.1)</a:t>
            </a:r>
          </a:p>
        </p:txBody>
      </p:sp>
    </p:spTree>
    <p:extLst>
      <p:ext uri="{BB962C8B-B14F-4D97-AF65-F5344CB8AC3E}">
        <p14:creationId xmlns:p14="http://schemas.microsoft.com/office/powerpoint/2010/main" val="150299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Hamlet</a:t>
            </a:r>
          </a:p>
        </p:txBody>
      </p:sp>
      <p:sp>
        <p:nvSpPr>
          <p:cNvPr id="3" name="Content Placeholder 2"/>
          <p:cNvSpPr>
            <a:spLocks noGrp="1"/>
          </p:cNvSpPr>
          <p:nvPr>
            <p:ph idx="1"/>
          </p:nvPr>
        </p:nvSpPr>
        <p:spPr/>
        <p:txBody>
          <a:bodyPr>
            <a:normAutofit/>
          </a:bodyPr>
          <a:lstStyle/>
          <a:p>
            <a:r>
              <a:rPr lang="en-US" dirty="0">
                <a:solidFill>
                  <a:srgbClr val="FF0000"/>
                </a:solidFill>
              </a:rPr>
              <a:t>Hamlet tells the story about Hamlet. </a:t>
            </a:r>
          </a:p>
          <a:p>
            <a:r>
              <a:rPr lang="en-US" dirty="0">
                <a:solidFill>
                  <a:srgbClr val="FF0000"/>
                </a:solidFill>
              </a:rPr>
              <a:t>Hamlet’s dad (King of Denmark) has been murdered by his own brother (Hamlet’s Uncle Claudius).</a:t>
            </a:r>
          </a:p>
          <a:p>
            <a:r>
              <a:rPr lang="en-US" dirty="0">
                <a:solidFill>
                  <a:srgbClr val="FF0000"/>
                </a:solidFill>
              </a:rPr>
              <a:t>Shortly after the murder, Claudius marries Hamlet’s mom Gertrude. </a:t>
            </a:r>
          </a:p>
          <a:p>
            <a:r>
              <a:rPr lang="en-US" dirty="0">
                <a:solidFill>
                  <a:srgbClr val="FF0000"/>
                </a:solidFill>
              </a:rPr>
              <a:t>Needless to say, Hamlet has some serious issues to deal with and he’s a pretty complex character. </a:t>
            </a:r>
          </a:p>
          <a:p>
            <a:endParaRPr lang="en-US" dirty="0">
              <a:solidFill>
                <a:srgbClr val="FF0000"/>
              </a:solidFill>
            </a:endParaRPr>
          </a:p>
        </p:txBody>
      </p:sp>
    </p:spTree>
    <p:extLst>
      <p:ext uri="{BB962C8B-B14F-4D97-AF65-F5344CB8AC3E}">
        <p14:creationId xmlns:p14="http://schemas.microsoft.com/office/powerpoint/2010/main" val="3872859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solidFill>
                  <a:srgbClr val="FF0000"/>
                </a:solidFill>
              </a:rPr>
              <a:t>Hamlet</a:t>
            </a:r>
          </a:p>
        </p:txBody>
      </p:sp>
      <p:sp>
        <p:nvSpPr>
          <p:cNvPr id="3" name="Content Placeholder 2"/>
          <p:cNvSpPr>
            <a:spLocks noGrp="1"/>
          </p:cNvSpPr>
          <p:nvPr>
            <p:ph idx="1"/>
          </p:nvPr>
        </p:nvSpPr>
        <p:spPr/>
        <p:txBody>
          <a:bodyPr>
            <a:normAutofit/>
          </a:bodyPr>
          <a:lstStyle/>
          <a:p>
            <a:r>
              <a:rPr lang="en-US" dirty="0">
                <a:solidFill>
                  <a:srgbClr val="FF0000"/>
                </a:solidFill>
              </a:rPr>
              <a:t>The story of Hamlet dates back to at least the 9</a:t>
            </a:r>
            <a:r>
              <a:rPr lang="en-US" baseline="30000" dirty="0">
                <a:solidFill>
                  <a:srgbClr val="FF0000"/>
                </a:solidFill>
              </a:rPr>
              <a:t>th</a:t>
            </a:r>
            <a:r>
              <a:rPr lang="en-US" dirty="0">
                <a:solidFill>
                  <a:srgbClr val="FF0000"/>
                </a:solidFill>
              </a:rPr>
              <a:t> century. It centers around “</a:t>
            </a:r>
            <a:r>
              <a:rPr lang="en-US" dirty="0" err="1">
                <a:solidFill>
                  <a:srgbClr val="FF0000"/>
                </a:solidFill>
              </a:rPr>
              <a:t>Amleth</a:t>
            </a:r>
            <a:r>
              <a:rPr lang="en-US" dirty="0">
                <a:solidFill>
                  <a:srgbClr val="FF0000"/>
                </a:solidFill>
              </a:rPr>
              <a:t>” (sound familiar?), a young man who fakes being crazy in order to avenge his father’s murder. </a:t>
            </a:r>
          </a:p>
          <a:p>
            <a:r>
              <a:rPr lang="en-US" dirty="0">
                <a:solidFill>
                  <a:srgbClr val="FF0000"/>
                </a:solidFill>
              </a:rPr>
              <a:t>The story was included in a 12</a:t>
            </a:r>
            <a:r>
              <a:rPr lang="en-US" baseline="30000" dirty="0">
                <a:solidFill>
                  <a:srgbClr val="FF0000"/>
                </a:solidFill>
              </a:rPr>
              <a:t>th</a:t>
            </a:r>
            <a:r>
              <a:rPr lang="en-US" dirty="0">
                <a:solidFill>
                  <a:srgbClr val="FF0000"/>
                </a:solidFill>
              </a:rPr>
              <a:t> century text and later translated to French before Shakespeare found it. </a:t>
            </a:r>
          </a:p>
          <a:p>
            <a:r>
              <a:rPr lang="en-US" dirty="0">
                <a:solidFill>
                  <a:srgbClr val="FF0000"/>
                </a:solidFill>
              </a:rPr>
              <a:t>Believe it or not, adaptations of this story have made its way into modern day films. </a:t>
            </a:r>
          </a:p>
        </p:txBody>
      </p:sp>
    </p:spTree>
    <p:extLst>
      <p:ext uri="{BB962C8B-B14F-4D97-AF65-F5344CB8AC3E}">
        <p14:creationId xmlns:p14="http://schemas.microsoft.com/office/powerpoint/2010/main" val="518057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381000"/>
            <a:ext cx="7253817" cy="5440363"/>
          </a:xfrm>
        </p:spPr>
      </p:pic>
    </p:spTree>
    <p:extLst>
      <p:ext uri="{BB962C8B-B14F-4D97-AF65-F5344CB8AC3E}">
        <p14:creationId xmlns:p14="http://schemas.microsoft.com/office/powerpoint/2010/main" val="2981413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So why should you care? </a:t>
            </a:r>
          </a:p>
        </p:txBody>
      </p:sp>
      <p:sp>
        <p:nvSpPr>
          <p:cNvPr id="3" name="Content Placeholder 2"/>
          <p:cNvSpPr>
            <a:spLocks noGrp="1"/>
          </p:cNvSpPr>
          <p:nvPr>
            <p:ph idx="1"/>
          </p:nvPr>
        </p:nvSpPr>
        <p:spPr/>
        <p:txBody>
          <a:bodyPr/>
          <a:lstStyle/>
          <a:p>
            <a:r>
              <a:rPr lang="en-US" dirty="0">
                <a:solidFill>
                  <a:srgbClr val="FF0000"/>
                </a:solidFill>
              </a:rPr>
              <a:t>Hamlet is having a teenage crisis. </a:t>
            </a:r>
          </a:p>
          <a:p>
            <a:r>
              <a:rPr lang="en-US" dirty="0">
                <a:solidFill>
                  <a:srgbClr val="FF0000"/>
                </a:solidFill>
              </a:rPr>
              <a:t>Which one of you has never had an inner conflict? Struggled to figure out what to do with your life? Had conflicted feelings about your parents? ………yea I though so…..you can totally relate!</a:t>
            </a:r>
          </a:p>
        </p:txBody>
      </p:sp>
    </p:spTree>
    <p:extLst>
      <p:ext uri="{BB962C8B-B14F-4D97-AF65-F5344CB8AC3E}">
        <p14:creationId xmlns:p14="http://schemas.microsoft.com/office/powerpoint/2010/main" val="217326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Concepts that you need to know</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1604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a:t>
            </a:r>
          </a:p>
        </p:txBody>
      </p:sp>
      <p:sp>
        <p:nvSpPr>
          <p:cNvPr id="3" name="Content Placeholder 2"/>
          <p:cNvSpPr>
            <a:spLocks noGrp="1"/>
          </p:cNvSpPr>
          <p:nvPr>
            <p:ph idx="1"/>
          </p:nvPr>
        </p:nvSpPr>
        <p:spPr/>
        <p:txBody>
          <a:bodyPr/>
          <a:lstStyle/>
          <a:p>
            <a:r>
              <a:rPr lang="en-US" dirty="0"/>
              <a:t>Internal </a:t>
            </a:r>
          </a:p>
          <a:p>
            <a:r>
              <a:rPr lang="en-US" dirty="0"/>
              <a:t>External </a:t>
            </a:r>
          </a:p>
          <a:p>
            <a:r>
              <a:rPr lang="en-US" dirty="0"/>
              <a:t>How does conflict add to the theme?</a:t>
            </a:r>
          </a:p>
          <a:p>
            <a:pPr lvl="1"/>
            <a:endParaRPr lang="en-US" dirty="0"/>
          </a:p>
        </p:txBody>
      </p:sp>
    </p:spTree>
    <p:extLst>
      <p:ext uri="{BB962C8B-B14F-4D97-AF65-F5344CB8AC3E}">
        <p14:creationId xmlns:p14="http://schemas.microsoft.com/office/powerpoint/2010/main" val="2948385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Was Shakespeare </a:t>
            </a:r>
          </a:p>
        </p:txBody>
      </p:sp>
      <p:pic>
        <p:nvPicPr>
          <p:cNvPr id="4" name="Content Placeholder 3" descr="question mark.jpg"/>
          <p:cNvPicPr>
            <a:picLocks noGrp="1" noChangeAspect="1"/>
          </p:cNvPicPr>
          <p:nvPr>
            <p:ph sz="quarter" idx="1"/>
          </p:nvPr>
        </p:nvPicPr>
        <p:blipFill>
          <a:blip r:embed="rId2" cstate="print"/>
          <a:stretch>
            <a:fillRect/>
          </a:stretch>
        </p:blipFill>
        <p:spPr>
          <a:xfrm>
            <a:off x="2743200" y="2133600"/>
            <a:ext cx="3532981" cy="3486083"/>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Plot Elements</a:t>
            </a:r>
          </a:p>
        </p:txBody>
      </p:sp>
      <p:sp>
        <p:nvSpPr>
          <p:cNvPr id="3" name="Content Placeholder 2"/>
          <p:cNvSpPr>
            <a:spLocks noGrp="1"/>
          </p:cNvSpPr>
          <p:nvPr>
            <p:ph sz="quarter" idx="1"/>
          </p:nvPr>
        </p:nvSpPr>
        <p:spPr/>
        <p:txBody>
          <a:bodyPr/>
          <a:lstStyle/>
          <a:p>
            <a:endParaRPr lang="en-US" dirty="0"/>
          </a:p>
        </p:txBody>
      </p:sp>
      <p:sp>
        <p:nvSpPr>
          <p:cNvPr id="4" name="Isosceles Triangle 3"/>
          <p:cNvSpPr/>
          <p:nvPr/>
        </p:nvSpPr>
        <p:spPr>
          <a:xfrm>
            <a:off x="1600200" y="2264391"/>
            <a:ext cx="6096000" cy="3352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endCxn id="4" idx="2"/>
          </p:cNvCxnSpPr>
          <p:nvPr/>
        </p:nvCxnSpPr>
        <p:spPr>
          <a:xfrm>
            <a:off x="381000" y="5617191"/>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05000" y="40386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96200" y="5617191"/>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172200" y="3926006"/>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038600" y="2264391"/>
            <a:ext cx="1219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400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Soliloquy</a:t>
            </a:r>
          </a:p>
        </p:txBody>
      </p:sp>
      <p:sp>
        <p:nvSpPr>
          <p:cNvPr id="3" name="Content Placeholder 2"/>
          <p:cNvSpPr>
            <a:spLocks noGrp="1"/>
          </p:cNvSpPr>
          <p:nvPr>
            <p:ph idx="1"/>
          </p:nvPr>
        </p:nvSpPr>
        <p:spPr/>
        <p:txBody>
          <a:bodyPr/>
          <a:lstStyle/>
          <a:p>
            <a:r>
              <a:rPr lang="en-US" dirty="0"/>
              <a:t>Soliloquy- a speech in which a character speaks his or her private thoughts aloud. </a:t>
            </a:r>
          </a:p>
          <a:p>
            <a:r>
              <a:rPr lang="en-US" dirty="0"/>
              <a:t>The speaker is almost always alone and is generally unaware of an audience. </a:t>
            </a:r>
          </a:p>
          <a:p>
            <a:r>
              <a:rPr lang="en-US" dirty="0"/>
              <a:t>Gives the reader insight into the inner conflicts of the character, or can foreshadow. </a:t>
            </a:r>
          </a:p>
          <a:p>
            <a:pPr marL="0" indent="0">
              <a:buNone/>
            </a:pPr>
            <a:endParaRPr lang="en-US" dirty="0"/>
          </a:p>
        </p:txBody>
      </p:sp>
    </p:spTree>
    <p:extLst>
      <p:ext uri="{BB962C8B-B14F-4D97-AF65-F5344CB8AC3E}">
        <p14:creationId xmlns:p14="http://schemas.microsoft.com/office/powerpoint/2010/main" val="2247436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Aside</a:t>
            </a:r>
          </a:p>
        </p:txBody>
      </p:sp>
      <p:sp>
        <p:nvSpPr>
          <p:cNvPr id="3" name="Content Placeholder 2"/>
          <p:cNvSpPr>
            <a:spLocks noGrp="1"/>
          </p:cNvSpPr>
          <p:nvPr>
            <p:ph idx="1"/>
          </p:nvPr>
        </p:nvSpPr>
        <p:spPr/>
        <p:txBody>
          <a:bodyPr/>
          <a:lstStyle/>
          <a:p>
            <a:r>
              <a:rPr lang="en-US" dirty="0"/>
              <a:t>Similar to the soliloquy</a:t>
            </a:r>
          </a:p>
          <a:p>
            <a:r>
              <a:rPr lang="en-US" dirty="0"/>
              <a:t>A remark spoken in an undertone by a character. </a:t>
            </a:r>
          </a:p>
          <a:p>
            <a:r>
              <a:rPr lang="en-US" dirty="0"/>
              <a:t>Essentially, it is mumbling to oneself or another person. </a:t>
            </a:r>
          </a:p>
          <a:p>
            <a:r>
              <a:rPr lang="en-US" dirty="0"/>
              <a:t>Also gives insight to the characters feelings. </a:t>
            </a:r>
          </a:p>
          <a:p>
            <a:endParaRPr lang="en-US" dirty="0"/>
          </a:p>
        </p:txBody>
      </p:sp>
    </p:spTree>
    <p:extLst>
      <p:ext uri="{BB962C8B-B14F-4D97-AF65-F5344CB8AC3E}">
        <p14:creationId xmlns:p14="http://schemas.microsoft.com/office/powerpoint/2010/main" val="3768182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Foil</a:t>
            </a:r>
          </a:p>
        </p:txBody>
      </p:sp>
      <p:sp>
        <p:nvSpPr>
          <p:cNvPr id="3" name="Content Placeholder 2"/>
          <p:cNvSpPr>
            <a:spLocks noGrp="1"/>
          </p:cNvSpPr>
          <p:nvPr>
            <p:ph idx="1"/>
          </p:nvPr>
        </p:nvSpPr>
        <p:spPr/>
        <p:txBody>
          <a:bodyPr/>
          <a:lstStyle/>
          <a:p>
            <a:r>
              <a:rPr lang="en-US" dirty="0"/>
              <a:t>A foil is a character who provides a striking contrast to another character. </a:t>
            </a:r>
          </a:p>
          <a:p>
            <a:r>
              <a:rPr lang="en-US" dirty="0"/>
              <a:t>Writers use foils to call attention to certain traits possessed by the main character. </a:t>
            </a:r>
          </a:p>
          <a:p>
            <a:r>
              <a:rPr lang="en-US" dirty="0"/>
              <a:t>Example: </a:t>
            </a:r>
          </a:p>
          <a:p>
            <a:r>
              <a:rPr lang="en-US" dirty="0"/>
              <a:t>Donkey and Shrek</a:t>
            </a:r>
          </a:p>
        </p:txBody>
      </p:sp>
    </p:spTree>
    <p:extLst>
      <p:ext uri="{BB962C8B-B14F-4D97-AF65-F5344CB8AC3E}">
        <p14:creationId xmlns:p14="http://schemas.microsoft.com/office/powerpoint/2010/main" val="859082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Dramatic Irony</a:t>
            </a:r>
          </a:p>
        </p:txBody>
      </p:sp>
      <p:sp>
        <p:nvSpPr>
          <p:cNvPr id="3" name="Content Placeholder 2"/>
          <p:cNvSpPr>
            <a:spLocks noGrp="1"/>
          </p:cNvSpPr>
          <p:nvPr>
            <p:ph idx="1"/>
          </p:nvPr>
        </p:nvSpPr>
        <p:spPr/>
        <p:txBody>
          <a:bodyPr/>
          <a:lstStyle/>
          <a:p>
            <a:r>
              <a:rPr lang="en-US" dirty="0"/>
              <a:t>when the audience or reader knows something that the characters in the story do not know</a:t>
            </a:r>
          </a:p>
          <a:p>
            <a:r>
              <a:rPr lang="en-US" dirty="0"/>
              <a:t>Used a lot in scary movies</a:t>
            </a:r>
          </a:p>
          <a:p>
            <a:endParaRPr lang="en-US" dirty="0"/>
          </a:p>
        </p:txBody>
      </p:sp>
    </p:spTree>
    <p:extLst>
      <p:ext uri="{BB962C8B-B14F-4D97-AF65-F5344CB8AC3E}">
        <p14:creationId xmlns:p14="http://schemas.microsoft.com/office/powerpoint/2010/main" val="3066864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Vocabulary </a:t>
            </a:r>
          </a:p>
        </p:txBody>
      </p:sp>
      <p:sp>
        <p:nvSpPr>
          <p:cNvPr id="3" name="Content Placeholder 2"/>
          <p:cNvSpPr>
            <a:spLocks noGrp="1"/>
          </p:cNvSpPr>
          <p:nvPr>
            <p:ph idx="1"/>
          </p:nvPr>
        </p:nvSpPr>
        <p:spPr/>
        <p:txBody>
          <a:bodyPr>
            <a:normAutofit fontScale="70000" lnSpcReduction="20000"/>
          </a:bodyPr>
          <a:lstStyle/>
          <a:p>
            <a:r>
              <a:rPr lang="en-US" dirty="0"/>
              <a:t>drama: a work of literature designed to be performed in front of an audience</a:t>
            </a:r>
          </a:p>
          <a:p>
            <a:r>
              <a:rPr lang="en-US" dirty="0"/>
              <a:t>act: a division within a play, much like chapters of a novel</a:t>
            </a:r>
          </a:p>
          <a:p>
            <a:r>
              <a:rPr lang="en-US" dirty="0"/>
              <a:t>scene: a division of an act into smaller parts</a:t>
            </a:r>
          </a:p>
          <a:p>
            <a:r>
              <a:rPr lang="en-US" dirty="0"/>
              <a:t>comedy: a humorous work of drama</a:t>
            </a:r>
          </a:p>
          <a:p>
            <a:r>
              <a:rPr lang="en-US" dirty="0"/>
              <a:t>tragedy: a serious work of drama in which the hero suffers catastrophe or serious misfortune, usually because of his own actions </a:t>
            </a:r>
          </a:p>
          <a:p>
            <a:r>
              <a:rPr lang="en-US" dirty="0"/>
              <a:t>dialogue: conversation between two or more characters</a:t>
            </a:r>
          </a:p>
          <a:p>
            <a:r>
              <a:rPr lang="en-US" dirty="0"/>
              <a:t>stage directions: italicized comments that identify parts of the setting or the use of props or costumes, give further information about a character, or </a:t>
            </a:r>
            <a:r>
              <a:rPr lang="en-US"/>
              <a:t>provide background information</a:t>
            </a:r>
            <a:endParaRPr lang="en-US" dirty="0"/>
          </a:p>
          <a:p>
            <a:r>
              <a:rPr lang="en-US" dirty="0"/>
              <a:t>iambic pentameter: a line of poetry that contains 5 iambs of two syllables each</a:t>
            </a:r>
          </a:p>
          <a:p>
            <a:r>
              <a:rPr lang="en-US" dirty="0"/>
              <a:t>monologue: a long speech spoken by a character to himself, another character, or to the audience</a:t>
            </a:r>
          </a:p>
          <a:p>
            <a:endParaRPr lang="en-US" dirty="0"/>
          </a:p>
          <a:p>
            <a:endParaRPr lang="en-US" dirty="0"/>
          </a:p>
        </p:txBody>
      </p:sp>
    </p:spTree>
    <p:extLst>
      <p:ext uri="{BB962C8B-B14F-4D97-AF65-F5344CB8AC3E}">
        <p14:creationId xmlns:p14="http://schemas.microsoft.com/office/powerpoint/2010/main" val="1500858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a:t>Themes</a:t>
            </a:r>
          </a:p>
        </p:txBody>
      </p:sp>
    </p:spTree>
    <p:extLst>
      <p:ext uri="{BB962C8B-B14F-4D97-AF65-F5344CB8AC3E}">
        <p14:creationId xmlns:p14="http://schemas.microsoft.com/office/powerpoint/2010/main" val="1330153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Think about this…</a:t>
            </a:r>
          </a:p>
        </p:txBody>
      </p:sp>
      <p:sp>
        <p:nvSpPr>
          <p:cNvPr id="3" name="Content Placeholder 2"/>
          <p:cNvSpPr>
            <a:spLocks noGrp="1"/>
          </p:cNvSpPr>
          <p:nvPr>
            <p:ph idx="1"/>
          </p:nvPr>
        </p:nvSpPr>
        <p:spPr/>
        <p:txBody>
          <a:bodyPr numCol="2">
            <a:normAutofit/>
          </a:bodyPr>
          <a:lstStyle/>
          <a:p>
            <a:r>
              <a:rPr lang="en-US" dirty="0">
                <a:solidFill>
                  <a:srgbClr val="FF0000"/>
                </a:solidFill>
              </a:rPr>
              <a:t>Madness</a:t>
            </a:r>
          </a:p>
          <a:p>
            <a:r>
              <a:rPr lang="en-US" dirty="0">
                <a:solidFill>
                  <a:srgbClr val="FF0000"/>
                </a:solidFill>
              </a:rPr>
              <a:t>Revenge</a:t>
            </a:r>
          </a:p>
          <a:p>
            <a:r>
              <a:rPr lang="en-US" dirty="0">
                <a:solidFill>
                  <a:srgbClr val="FF0000"/>
                </a:solidFill>
              </a:rPr>
              <a:t>Mortality</a:t>
            </a:r>
          </a:p>
          <a:p>
            <a:r>
              <a:rPr lang="en-US" dirty="0">
                <a:solidFill>
                  <a:srgbClr val="FF0000"/>
                </a:solidFill>
              </a:rPr>
              <a:t>Religion</a:t>
            </a:r>
          </a:p>
          <a:p>
            <a:r>
              <a:rPr lang="en-US" dirty="0">
                <a:solidFill>
                  <a:srgbClr val="FF0000"/>
                </a:solidFill>
              </a:rPr>
              <a:t>Lies and deceit</a:t>
            </a:r>
          </a:p>
          <a:p>
            <a:endParaRPr lang="en-US" dirty="0">
              <a:solidFill>
                <a:srgbClr val="FF0000"/>
              </a:solidFill>
            </a:endParaRPr>
          </a:p>
          <a:p>
            <a:endParaRPr lang="en-US" dirty="0">
              <a:solidFill>
                <a:srgbClr val="FF0000"/>
              </a:solidFill>
            </a:endParaRPr>
          </a:p>
          <a:p>
            <a:r>
              <a:rPr lang="en-US" dirty="0">
                <a:solidFill>
                  <a:srgbClr val="FF0000"/>
                </a:solidFill>
              </a:rPr>
              <a:t>Playing roles</a:t>
            </a:r>
          </a:p>
          <a:p>
            <a:r>
              <a:rPr lang="en-US" dirty="0">
                <a:solidFill>
                  <a:srgbClr val="FF0000"/>
                </a:solidFill>
              </a:rPr>
              <a:t>Gender</a:t>
            </a:r>
          </a:p>
          <a:p>
            <a:r>
              <a:rPr lang="en-US" dirty="0">
                <a:solidFill>
                  <a:srgbClr val="FF0000"/>
                </a:solidFill>
              </a:rPr>
              <a:t>Family</a:t>
            </a:r>
          </a:p>
          <a:p>
            <a:r>
              <a:rPr lang="en-US" dirty="0">
                <a:solidFill>
                  <a:srgbClr val="FF0000"/>
                </a:solidFill>
              </a:rPr>
              <a:t>Sexuality</a:t>
            </a:r>
          </a:p>
        </p:txBody>
      </p:sp>
    </p:spTree>
    <p:extLst>
      <p:ext uri="{BB962C8B-B14F-4D97-AF65-F5344CB8AC3E}">
        <p14:creationId xmlns:p14="http://schemas.microsoft.com/office/powerpoint/2010/main" val="1089809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Revenge</a:t>
            </a:r>
          </a:p>
        </p:txBody>
      </p:sp>
      <p:sp>
        <p:nvSpPr>
          <p:cNvPr id="3" name="Content Placeholder 2"/>
          <p:cNvSpPr>
            <a:spLocks noGrp="1"/>
          </p:cNvSpPr>
          <p:nvPr>
            <p:ph idx="1"/>
          </p:nvPr>
        </p:nvSpPr>
        <p:spPr/>
        <p:txBody>
          <a:bodyPr/>
          <a:lstStyle/>
          <a:p>
            <a:r>
              <a:rPr lang="en-US" dirty="0"/>
              <a:t>In Elizabethan London, people often amused themselves by watching executions and other bloody spectacles. Dramatists of the time helped to satisfy the public’s taste for blood by creating revenge tragedies</a:t>
            </a:r>
          </a:p>
        </p:txBody>
      </p:sp>
    </p:spTree>
    <p:extLst>
      <p:ext uri="{BB962C8B-B14F-4D97-AF65-F5344CB8AC3E}">
        <p14:creationId xmlns:p14="http://schemas.microsoft.com/office/powerpoint/2010/main" val="2858047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Religion</a:t>
            </a:r>
          </a:p>
        </p:txBody>
      </p:sp>
      <p:sp>
        <p:nvSpPr>
          <p:cNvPr id="3" name="Content Placeholder 2"/>
          <p:cNvSpPr>
            <a:spLocks noGrp="1"/>
          </p:cNvSpPr>
          <p:nvPr>
            <p:ph idx="1"/>
          </p:nvPr>
        </p:nvSpPr>
        <p:spPr/>
        <p:txBody>
          <a:bodyPr/>
          <a:lstStyle/>
          <a:p>
            <a:r>
              <a:rPr lang="en-US" dirty="0"/>
              <a:t>Even though the reformation was 60 years old by the time Hamlet was written, elements of Catholicism are still evident. </a:t>
            </a:r>
          </a:p>
          <a:p>
            <a:r>
              <a:rPr lang="en-US" dirty="0"/>
              <a:t>Catholicism vs. Protestantism </a:t>
            </a:r>
          </a:p>
          <a:p>
            <a:pPr marL="0" indent="0">
              <a:buNone/>
            </a:pPr>
            <a:r>
              <a:rPr lang="en-US" dirty="0"/>
              <a:t> </a:t>
            </a:r>
          </a:p>
        </p:txBody>
      </p:sp>
    </p:spTree>
    <p:extLst>
      <p:ext uri="{BB962C8B-B14F-4D97-AF65-F5344CB8AC3E}">
        <p14:creationId xmlns:p14="http://schemas.microsoft.com/office/powerpoint/2010/main" val="146362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Sure What He Looks Like</a:t>
            </a:r>
          </a:p>
        </p:txBody>
      </p:sp>
      <p:sp>
        <p:nvSpPr>
          <p:cNvPr id="3" name="Content Placeholder 2"/>
          <p:cNvSpPr>
            <a:spLocks noGrp="1"/>
          </p:cNvSpPr>
          <p:nvPr>
            <p:ph sz="quarter" idx="1"/>
          </p:nvPr>
        </p:nvSpPr>
        <p:spPr>
          <a:xfrm>
            <a:off x="301752" y="1527048"/>
            <a:ext cx="4727448" cy="5026152"/>
          </a:xfrm>
        </p:spPr>
        <p:txBody>
          <a:bodyPr>
            <a:normAutofit fontScale="92500" lnSpcReduction="20000"/>
          </a:bodyPr>
          <a:lstStyle/>
          <a:p>
            <a:r>
              <a:rPr lang="en-US" dirty="0"/>
              <a:t>No information about his childhood</a:t>
            </a:r>
          </a:p>
          <a:p>
            <a:r>
              <a:rPr lang="en-US" dirty="0"/>
              <a:t>No information about his person, other than his marriage </a:t>
            </a:r>
            <a:r>
              <a:rPr lang="en-US" dirty="0" err="1"/>
              <a:t>lisense</a:t>
            </a:r>
            <a:r>
              <a:rPr lang="en-US" dirty="0"/>
              <a:t>, grave stone epithet, court documents, business contracts, and property deeds. </a:t>
            </a:r>
          </a:p>
          <a:p>
            <a:r>
              <a:rPr lang="en-US" dirty="0"/>
              <a:t>We only have three paintings of Shakespeare, and we aren’t sure if any of them are really him. </a:t>
            </a:r>
          </a:p>
          <a:p>
            <a:r>
              <a:rPr lang="en-US" dirty="0"/>
              <a:t>Born in Stratford, England in 1564 and died in 1616. </a:t>
            </a:r>
          </a:p>
          <a:p>
            <a:endParaRPr lang="en-US" dirty="0"/>
          </a:p>
        </p:txBody>
      </p:sp>
      <p:pic>
        <p:nvPicPr>
          <p:cNvPr id="1026" name="Picture 2" descr="C:\Users\Jasonn\Desktop\Shakespeare jpegs\shSoest2.jpg"/>
          <p:cNvPicPr>
            <a:picLocks noChangeAspect="1" noChangeArrowheads="1"/>
          </p:cNvPicPr>
          <p:nvPr/>
        </p:nvPicPr>
        <p:blipFill>
          <a:blip r:embed="rId2" cstate="print"/>
          <a:srcRect/>
          <a:stretch>
            <a:fillRect/>
          </a:stretch>
        </p:blipFill>
        <p:spPr bwMode="auto">
          <a:xfrm>
            <a:off x="4800600" y="1676400"/>
            <a:ext cx="1930400" cy="2489200"/>
          </a:xfrm>
          <a:prstGeom prst="rect">
            <a:avLst/>
          </a:prstGeom>
          <a:noFill/>
        </p:spPr>
      </p:pic>
      <p:pic>
        <p:nvPicPr>
          <p:cNvPr id="1027" name="Picture 3" descr="C:\Users\Jasonn\Desktop\Shakespeare jpegs\SANDERS2s.jpg"/>
          <p:cNvPicPr>
            <a:picLocks noChangeAspect="1" noChangeArrowheads="1"/>
          </p:cNvPicPr>
          <p:nvPr/>
        </p:nvPicPr>
        <p:blipFill>
          <a:blip r:embed="rId3" cstate="print"/>
          <a:srcRect/>
          <a:stretch>
            <a:fillRect/>
          </a:stretch>
        </p:blipFill>
        <p:spPr bwMode="auto">
          <a:xfrm>
            <a:off x="6753071" y="1676401"/>
            <a:ext cx="1933729" cy="2513586"/>
          </a:xfrm>
          <a:prstGeom prst="rect">
            <a:avLst/>
          </a:prstGeom>
          <a:noFill/>
        </p:spPr>
      </p:pic>
      <p:pic>
        <p:nvPicPr>
          <p:cNvPr id="1028" name="Picture 4" descr="C:\Users\Jasonn\Desktop\Shakespeare jpegs\cobbe_portrait.jpg"/>
          <p:cNvPicPr>
            <a:picLocks noChangeAspect="1" noChangeArrowheads="1"/>
          </p:cNvPicPr>
          <p:nvPr/>
        </p:nvPicPr>
        <p:blipFill>
          <a:blip r:embed="rId4" cstate="print"/>
          <a:srcRect/>
          <a:stretch>
            <a:fillRect/>
          </a:stretch>
        </p:blipFill>
        <p:spPr bwMode="auto">
          <a:xfrm>
            <a:off x="4800600" y="4191000"/>
            <a:ext cx="1905000" cy="2324100"/>
          </a:xfrm>
          <a:prstGeom prst="rect">
            <a:avLst/>
          </a:prstGeom>
          <a:noFill/>
        </p:spPr>
      </p:pic>
      <p:pic>
        <p:nvPicPr>
          <p:cNvPr id="1029" name="Picture 5" descr="C:\Users\Jasonn\Desktop\Shakespeare jpegs\bust.jpg"/>
          <p:cNvPicPr>
            <a:picLocks noChangeAspect="1" noChangeArrowheads="1"/>
          </p:cNvPicPr>
          <p:nvPr/>
        </p:nvPicPr>
        <p:blipFill>
          <a:blip r:embed="rId5" cstate="print"/>
          <a:srcRect/>
          <a:stretch>
            <a:fillRect/>
          </a:stretch>
        </p:blipFill>
        <p:spPr bwMode="auto">
          <a:xfrm>
            <a:off x="6705600" y="4191000"/>
            <a:ext cx="1981200" cy="2365375"/>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Incest</a:t>
            </a:r>
          </a:p>
        </p:txBody>
      </p:sp>
      <p:sp>
        <p:nvSpPr>
          <p:cNvPr id="3" name="Content Placeholder 2"/>
          <p:cNvSpPr>
            <a:spLocks noGrp="1"/>
          </p:cNvSpPr>
          <p:nvPr>
            <p:ph idx="1"/>
          </p:nvPr>
        </p:nvSpPr>
        <p:spPr/>
        <p:txBody>
          <a:bodyPr>
            <a:normAutofit/>
          </a:bodyPr>
          <a:lstStyle/>
          <a:p>
            <a:r>
              <a:rPr lang="en-US" dirty="0"/>
              <a:t>During the Elizabethan era, marriage between a widow and her late husband’s brother was forbidden by both Catholics and Protestants. </a:t>
            </a:r>
          </a:p>
          <a:p>
            <a:r>
              <a:rPr lang="en-US" dirty="0"/>
              <a:t>Henry VIII tried to justify his divorce from Catherine of Aragon, who had been married to his older brother, by citing this passage in the Bible: “The man who takes to wife the wife of his brother: that is impurity… (Leviticus 20:21)</a:t>
            </a:r>
          </a:p>
        </p:txBody>
      </p:sp>
    </p:spTree>
    <p:extLst>
      <p:ext uri="{BB962C8B-B14F-4D97-AF65-F5344CB8AC3E}">
        <p14:creationId xmlns:p14="http://schemas.microsoft.com/office/powerpoint/2010/main" val="2885066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a:t>
            </a:r>
          </a:p>
        </p:txBody>
      </p:sp>
      <p:sp>
        <p:nvSpPr>
          <p:cNvPr id="3" name="Content Placeholder 2"/>
          <p:cNvSpPr>
            <a:spLocks noGrp="1"/>
          </p:cNvSpPr>
          <p:nvPr>
            <p:ph idx="1"/>
          </p:nvPr>
        </p:nvSpPr>
        <p:spPr/>
        <p:txBody>
          <a:bodyPr/>
          <a:lstStyle/>
          <a:p>
            <a:r>
              <a:rPr lang="en-US" dirty="0"/>
              <a:t>During this time period, doctors believed that emotions were controlled by a mixture of four “humors” in the body. </a:t>
            </a:r>
          </a:p>
          <a:p>
            <a:pPr lvl="1"/>
            <a:r>
              <a:rPr lang="en-US" dirty="0"/>
              <a:t>Blood (happiness)</a:t>
            </a:r>
          </a:p>
          <a:p>
            <a:pPr lvl="1"/>
            <a:r>
              <a:rPr lang="en-US" dirty="0"/>
              <a:t>Yellow bile (anger)</a:t>
            </a:r>
          </a:p>
          <a:p>
            <a:pPr lvl="1"/>
            <a:r>
              <a:rPr lang="en-US" dirty="0"/>
              <a:t>Black bile (depression)</a:t>
            </a:r>
          </a:p>
          <a:p>
            <a:pPr lvl="1"/>
            <a:r>
              <a:rPr lang="en-US" dirty="0"/>
              <a:t>Phlegm (calm/apathetic)</a:t>
            </a:r>
          </a:p>
          <a:p>
            <a:pPr lvl="1"/>
            <a:endParaRPr lang="en-US" dirty="0"/>
          </a:p>
        </p:txBody>
      </p:sp>
    </p:spTree>
    <p:extLst>
      <p:ext uri="{BB962C8B-B14F-4D97-AF65-F5344CB8AC3E}">
        <p14:creationId xmlns:p14="http://schemas.microsoft.com/office/powerpoint/2010/main" val="1384464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371600"/>
            <a:ext cx="7772400" cy="1470025"/>
          </a:xfrm>
        </p:spPr>
        <p:txBody>
          <a:bodyPr>
            <a:normAutofit fontScale="90000"/>
          </a:bodyPr>
          <a:lstStyle/>
          <a:p>
            <a:pPr eaLnBrk="1" hangingPunct="1"/>
            <a:r>
              <a:rPr lang="en-US" altLang="en-US" sz="4000"/>
              <a:t>Understanding the Language of </a:t>
            </a:r>
            <a:br>
              <a:rPr lang="en-US" altLang="en-US" sz="4000" i="1"/>
            </a:br>
            <a:br>
              <a:rPr lang="en-US" altLang="en-US" sz="4000" i="1"/>
            </a:br>
            <a:br>
              <a:rPr lang="en-US" altLang="en-US" sz="4000" i="1"/>
            </a:br>
            <a:endParaRPr lang="en-US" altLang="en-US" sz="4000" i="1"/>
          </a:p>
        </p:txBody>
      </p:sp>
      <p:pic>
        <p:nvPicPr>
          <p:cNvPr id="3075" name="Picture 4" descr="MCj037907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1676400"/>
            <a:ext cx="396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906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1143000"/>
          </a:xfrm>
        </p:spPr>
        <p:txBody>
          <a:bodyPr>
            <a:normAutofit fontScale="90000"/>
          </a:bodyPr>
          <a:lstStyle/>
          <a:p>
            <a:pPr eaLnBrk="1" hangingPunct="1"/>
            <a:br>
              <a:rPr lang="en-US" altLang="en-US" sz="4000"/>
            </a:br>
            <a:br>
              <a:rPr lang="en-US" altLang="en-US" sz="4000"/>
            </a:br>
            <a:r>
              <a:rPr lang="en-US" altLang="en-US" sz="4000"/>
              <a:t>What were the influences on Early Modern (also called Elizabethan or Shakespearean) English ?</a:t>
            </a:r>
          </a:p>
        </p:txBody>
      </p:sp>
      <p:sp>
        <p:nvSpPr>
          <p:cNvPr id="16389" name="Text Box 5"/>
          <p:cNvSpPr txBox="1">
            <a:spLocks noChangeArrowheads="1"/>
          </p:cNvSpPr>
          <p:nvPr/>
        </p:nvSpPr>
        <p:spPr bwMode="auto">
          <a:xfrm>
            <a:off x="381000" y="2076450"/>
            <a:ext cx="8421688"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Arial" charset="0"/>
              </a:defRPr>
            </a:lvl1pPr>
            <a:lvl2pPr marL="742950" indent="-285750" eaLnBrk="0" hangingPunct="0">
              <a:defRPr sz="4400">
                <a:solidFill>
                  <a:schemeClr val="tx1"/>
                </a:solidFill>
                <a:latin typeface="Arial" charset="0"/>
              </a:defRPr>
            </a:lvl2pPr>
            <a:lvl3pPr marL="1143000" indent="-228600" eaLnBrk="0" hangingPunct="0">
              <a:defRPr sz="4400">
                <a:solidFill>
                  <a:schemeClr val="tx1"/>
                </a:solidFill>
                <a:latin typeface="Arial" charset="0"/>
              </a:defRPr>
            </a:lvl3pPr>
            <a:lvl4pPr marL="1600200" indent="-228600" eaLnBrk="0" hangingPunct="0">
              <a:defRPr sz="4400">
                <a:solidFill>
                  <a:schemeClr val="tx1"/>
                </a:solidFill>
                <a:latin typeface="Arial" charset="0"/>
              </a:defRPr>
            </a:lvl4pPr>
            <a:lvl5pPr marL="2057400" indent="-228600" eaLnBrk="0" hangingPunct="0">
              <a:defRPr sz="4400">
                <a:solidFill>
                  <a:schemeClr val="tx1"/>
                </a:solidFill>
                <a:latin typeface="Arial" charset="0"/>
              </a:defRPr>
            </a:lvl5pPr>
            <a:lvl6pPr marL="2514600" indent="-228600" eaLnBrk="0" fontAlgn="base" hangingPunct="0">
              <a:spcBef>
                <a:spcPct val="0"/>
              </a:spcBef>
              <a:spcAft>
                <a:spcPct val="0"/>
              </a:spcAft>
              <a:defRPr sz="4400">
                <a:solidFill>
                  <a:schemeClr val="tx1"/>
                </a:solidFill>
                <a:latin typeface="Arial" charset="0"/>
              </a:defRPr>
            </a:lvl6pPr>
            <a:lvl7pPr marL="2971800" indent="-228600" eaLnBrk="0" fontAlgn="base" hangingPunct="0">
              <a:spcBef>
                <a:spcPct val="0"/>
              </a:spcBef>
              <a:spcAft>
                <a:spcPct val="0"/>
              </a:spcAft>
              <a:defRPr sz="4400">
                <a:solidFill>
                  <a:schemeClr val="tx1"/>
                </a:solidFill>
                <a:latin typeface="Arial" charset="0"/>
              </a:defRPr>
            </a:lvl7pPr>
            <a:lvl8pPr marL="3429000" indent="-228600" eaLnBrk="0" fontAlgn="base" hangingPunct="0">
              <a:spcBef>
                <a:spcPct val="0"/>
              </a:spcBef>
              <a:spcAft>
                <a:spcPct val="0"/>
              </a:spcAft>
              <a:defRPr sz="4400">
                <a:solidFill>
                  <a:schemeClr val="tx1"/>
                </a:solidFill>
                <a:latin typeface="Arial" charset="0"/>
              </a:defRPr>
            </a:lvl8pPr>
            <a:lvl9pPr marL="3886200" indent="-228600" eaLnBrk="0" fontAlgn="base" hangingPunct="0">
              <a:spcBef>
                <a:spcPct val="0"/>
              </a:spcBef>
              <a:spcAft>
                <a:spcPct val="0"/>
              </a:spcAft>
              <a:defRPr sz="4400">
                <a:solidFill>
                  <a:schemeClr val="tx1"/>
                </a:solidFill>
                <a:latin typeface="Arial" charset="0"/>
              </a:defRPr>
            </a:lvl9pPr>
          </a:lstStyle>
          <a:p>
            <a:pPr algn="ctr" eaLnBrk="1" hangingPunct="1"/>
            <a:r>
              <a:rPr lang="en-US" altLang="en-US" sz="4000"/>
              <a:t>The Elizabethan period “presents</a:t>
            </a:r>
          </a:p>
          <a:p>
            <a:pPr algn="ctr" eaLnBrk="1" hangingPunct="1"/>
            <a:r>
              <a:rPr lang="en-US" altLang="en-US" sz="4000"/>
              <a:t>the English language in a transitional and undeveloped </a:t>
            </a:r>
          </a:p>
          <a:p>
            <a:pPr algn="ctr" eaLnBrk="1" hangingPunct="1"/>
            <a:r>
              <a:rPr lang="en-US" altLang="en-US" sz="4000"/>
              <a:t>condition, rejecting and inventing much that the verdict of posterity has retained and discarded” </a:t>
            </a:r>
          </a:p>
          <a:p>
            <a:pPr algn="ctr" eaLnBrk="1" hangingPunct="1"/>
            <a:r>
              <a:rPr lang="en-US" altLang="en-US" sz="4000"/>
              <a:t>(Abbott 15).</a:t>
            </a:r>
          </a:p>
        </p:txBody>
      </p:sp>
    </p:spTree>
    <p:extLst>
      <p:ext uri="{BB962C8B-B14F-4D97-AF65-F5344CB8AC3E}">
        <p14:creationId xmlns:p14="http://schemas.microsoft.com/office/powerpoint/2010/main" val="26058244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16389">
                                            <p:txEl>
                                              <p:pRg st="0" end="0"/>
                                            </p:txEl>
                                          </p:spTgt>
                                        </p:tgtEl>
                                        <p:attrNameLst>
                                          <p:attrName>style.color</p:attrName>
                                        </p:attrNameLst>
                                      </p:cBhvr>
                                      <p:to>
                                        <p:clrVal>
                                          <a:srgbClr val="FF3300"/>
                                        </p:clrVal>
                                      </p:to>
                                    </p:set>
                                    <p:set>
                                      <p:cBhvr>
                                        <p:cTn id="7" dur="500" autoRev="1" fill="hold"/>
                                        <p:tgtEl>
                                          <p:spTgt spid="16389">
                                            <p:txEl>
                                              <p:pRg st="0" end="0"/>
                                            </p:txEl>
                                          </p:spTgt>
                                        </p:tgtEl>
                                        <p:attrNameLst>
                                          <p:attrName>fillcolor</p:attrName>
                                        </p:attrNameLst>
                                      </p:cBhvr>
                                      <p:to>
                                        <p:clrVal>
                                          <a:srgbClr val="FF3300"/>
                                        </p:clrVal>
                                      </p:to>
                                    </p:set>
                                    <p:set>
                                      <p:cBhvr>
                                        <p:cTn id="8" dur="500" autoRev="1" fill="hold"/>
                                        <p:tgtEl>
                                          <p:spTgt spid="16389">
                                            <p:txEl>
                                              <p:pRg st="0" end="0"/>
                                            </p:txEl>
                                          </p:spTgt>
                                        </p:tgtEl>
                                        <p:attrNameLst>
                                          <p:attrName>fill.type</p:attrName>
                                        </p:attrNameLst>
                                      </p:cBhvr>
                                      <p:to>
                                        <p:strVal val="solid"/>
                                      </p:to>
                                    </p:set>
                                  </p:childTnLst>
                                </p:cTn>
                              </p:par>
                              <p:par>
                                <p:cTn id="9" presetID="20" presetClass="emph" presetSubtype="0" fill="hold" nodeType="withEffect">
                                  <p:stCondLst>
                                    <p:cond delay="0"/>
                                  </p:stCondLst>
                                  <p:iterate type="lt">
                                    <p:tmPct val="10000"/>
                                  </p:iterate>
                                  <p:childTnLst>
                                    <p:set>
                                      <p:cBhvr override="childStyle">
                                        <p:cTn id="10" dur="500" autoRev="1" fill="hold"/>
                                        <p:tgtEl>
                                          <p:spTgt spid="16389">
                                            <p:txEl>
                                              <p:pRg st="1" end="1"/>
                                            </p:txEl>
                                          </p:spTgt>
                                        </p:tgtEl>
                                        <p:attrNameLst>
                                          <p:attrName>style.color</p:attrName>
                                        </p:attrNameLst>
                                      </p:cBhvr>
                                      <p:to>
                                        <p:clrVal>
                                          <a:srgbClr val="FF3300"/>
                                        </p:clrVal>
                                      </p:to>
                                    </p:set>
                                    <p:set>
                                      <p:cBhvr>
                                        <p:cTn id="11" dur="500" autoRev="1" fill="hold"/>
                                        <p:tgtEl>
                                          <p:spTgt spid="16389">
                                            <p:txEl>
                                              <p:pRg st="1" end="1"/>
                                            </p:txEl>
                                          </p:spTgt>
                                        </p:tgtEl>
                                        <p:attrNameLst>
                                          <p:attrName>fillcolor</p:attrName>
                                        </p:attrNameLst>
                                      </p:cBhvr>
                                      <p:to>
                                        <p:clrVal>
                                          <a:srgbClr val="FF3300"/>
                                        </p:clrVal>
                                      </p:to>
                                    </p:set>
                                    <p:set>
                                      <p:cBhvr>
                                        <p:cTn id="12" dur="500" autoRev="1" fill="hold"/>
                                        <p:tgtEl>
                                          <p:spTgt spid="16389">
                                            <p:txEl>
                                              <p:pRg st="1" end="1"/>
                                            </p:txEl>
                                          </p:spTgt>
                                        </p:tgtEl>
                                        <p:attrNameLst>
                                          <p:attrName>fill.type</p:attrName>
                                        </p:attrNameLst>
                                      </p:cBhvr>
                                      <p:to>
                                        <p:strVal val="solid"/>
                                      </p:to>
                                    </p:set>
                                  </p:childTnLst>
                                </p:cTn>
                              </p:par>
                              <p:par>
                                <p:cTn id="13" presetID="20" presetClass="emph" presetSubtype="0" fill="hold" nodeType="withEffect">
                                  <p:stCondLst>
                                    <p:cond delay="0"/>
                                  </p:stCondLst>
                                  <p:iterate type="lt">
                                    <p:tmPct val="10000"/>
                                  </p:iterate>
                                  <p:childTnLst>
                                    <p:set>
                                      <p:cBhvr override="childStyle">
                                        <p:cTn id="14" dur="500" autoRev="1" fill="hold"/>
                                        <p:tgtEl>
                                          <p:spTgt spid="16389">
                                            <p:txEl>
                                              <p:pRg st="2" end="2"/>
                                            </p:txEl>
                                          </p:spTgt>
                                        </p:tgtEl>
                                        <p:attrNameLst>
                                          <p:attrName>style.color</p:attrName>
                                        </p:attrNameLst>
                                      </p:cBhvr>
                                      <p:to>
                                        <p:clrVal>
                                          <a:srgbClr val="FF3300"/>
                                        </p:clrVal>
                                      </p:to>
                                    </p:set>
                                    <p:set>
                                      <p:cBhvr>
                                        <p:cTn id="15" dur="500" autoRev="1" fill="hold"/>
                                        <p:tgtEl>
                                          <p:spTgt spid="16389">
                                            <p:txEl>
                                              <p:pRg st="2" end="2"/>
                                            </p:txEl>
                                          </p:spTgt>
                                        </p:tgtEl>
                                        <p:attrNameLst>
                                          <p:attrName>fillcolor</p:attrName>
                                        </p:attrNameLst>
                                      </p:cBhvr>
                                      <p:to>
                                        <p:clrVal>
                                          <a:srgbClr val="FF3300"/>
                                        </p:clrVal>
                                      </p:to>
                                    </p:set>
                                    <p:set>
                                      <p:cBhvr>
                                        <p:cTn id="16" dur="500" autoRev="1" fill="hold"/>
                                        <p:tgtEl>
                                          <p:spTgt spid="16389">
                                            <p:txEl>
                                              <p:pRg st="2" end="2"/>
                                            </p:txEl>
                                          </p:spTgt>
                                        </p:tgtEl>
                                        <p:attrNameLst>
                                          <p:attrName>fill.type</p:attrName>
                                        </p:attrNameLst>
                                      </p:cBhvr>
                                      <p:to>
                                        <p:strVal val="solid"/>
                                      </p:to>
                                    </p:set>
                                  </p:childTnLst>
                                </p:cTn>
                              </p:par>
                              <p:par>
                                <p:cTn id="17" presetID="20" presetClass="emph" presetSubtype="0" fill="hold" nodeType="withEffect">
                                  <p:stCondLst>
                                    <p:cond delay="0"/>
                                  </p:stCondLst>
                                  <p:iterate type="lt">
                                    <p:tmPct val="10000"/>
                                  </p:iterate>
                                  <p:childTnLst>
                                    <p:set>
                                      <p:cBhvr override="childStyle">
                                        <p:cTn id="18" dur="500" autoRev="1" fill="hold"/>
                                        <p:tgtEl>
                                          <p:spTgt spid="16389">
                                            <p:txEl>
                                              <p:pRg st="3" end="3"/>
                                            </p:txEl>
                                          </p:spTgt>
                                        </p:tgtEl>
                                        <p:attrNameLst>
                                          <p:attrName>style.color</p:attrName>
                                        </p:attrNameLst>
                                      </p:cBhvr>
                                      <p:to>
                                        <p:clrVal>
                                          <a:srgbClr val="FF3300"/>
                                        </p:clrVal>
                                      </p:to>
                                    </p:set>
                                    <p:set>
                                      <p:cBhvr>
                                        <p:cTn id="19" dur="500" autoRev="1" fill="hold"/>
                                        <p:tgtEl>
                                          <p:spTgt spid="16389">
                                            <p:txEl>
                                              <p:pRg st="3" end="3"/>
                                            </p:txEl>
                                          </p:spTgt>
                                        </p:tgtEl>
                                        <p:attrNameLst>
                                          <p:attrName>fillcolor</p:attrName>
                                        </p:attrNameLst>
                                      </p:cBhvr>
                                      <p:to>
                                        <p:clrVal>
                                          <a:srgbClr val="FF3300"/>
                                        </p:clrVal>
                                      </p:to>
                                    </p:set>
                                    <p:set>
                                      <p:cBhvr>
                                        <p:cTn id="20" dur="500" autoRev="1" fill="hold"/>
                                        <p:tgtEl>
                                          <p:spTgt spid="16389">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algn="l" eaLnBrk="1" hangingPunct="1"/>
            <a:r>
              <a:rPr lang="en-US" altLang="en-US" sz="4000"/>
              <a:t>Influences on</a:t>
            </a:r>
            <a:br>
              <a:rPr lang="en-US" altLang="en-US" sz="4000"/>
            </a:br>
            <a:r>
              <a:rPr lang="en-US" altLang="en-US" sz="4000"/>
              <a:t>Shakespeare’s English</a:t>
            </a:r>
          </a:p>
        </p:txBody>
      </p:sp>
      <p:sp>
        <p:nvSpPr>
          <p:cNvPr id="17411" name="Rectangle 3"/>
          <p:cNvSpPr>
            <a:spLocks noGrp="1" noChangeArrowheads="1"/>
          </p:cNvSpPr>
          <p:nvPr>
            <p:ph type="body" idx="1"/>
          </p:nvPr>
        </p:nvSpPr>
        <p:spPr/>
        <p:txBody>
          <a:bodyPr/>
          <a:lstStyle/>
          <a:p>
            <a:pPr eaLnBrk="1" hangingPunct="1">
              <a:lnSpc>
                <a:spcPct val="90000"/>
              </a:lnSpc>
            </a:pPr>
            <a:r>
              <a:rPr lang="en-US" altLang="en-US" sz="2800"/>
              <a:t>Values of the time: </a:t>
            </a:r>
          </a:p>
          <a:p>
            <a:pPr eaLnBrk="1" hangingPunct="1">
              <a:lnSpc>
                <a:spcPct val="90000"/>
              </a:lnSpc>
              <a:buFontTx/>
              <a:buNone/>
            </a:pPr>
            <a:r>
              <a:rPr lang="en-US" altLang="en-US" sz="2800"/>
              <a:t>clarity preferred over correctness, and brevity preferred over both clarity and correctness</a:t>
            </a:r>
          </a:p>
          <a:p>
            <a:pPr eaLnBrk="1" hangingPunct="1">
              <a:lnSpc>
                <a:spcPct val="90000"/>
              </a:lnSpc>
            </a:pPr>
            <a:r>
              <a:rPr lang="en-US" altLang="en-US" sz="2800"/>
              <a:t>New discoveries = new thoughts that require new words</a:t>
            </a:r>
          </a:p>
          <a:p>
            <a:pPr eaLnBrk="1" hangingPunct="1">
              <a:lnSpc>
                <a:spcPct val="90000"/>
              </a:lnSpc>
            </a:pPr>
            <a:r>
              <a:rPr lang="en-US" altLang="en-US" sz="2800"/>
              <a:t>Revival of classical studies (Greek, Latin)</a:t>
            </a:r>
          </a:p>
          <a:p>
            <a:pPr eaLnBrk="1" hangingPunct="1">
              <a:lnSpc>
                <a:spcPct val="90000"/>
              </a:lnSpc>
            </a:pPr>
            <a:r>
              <a:rPr lang="en-US" altLang="en-US" sz="2800"/>
              <a:t>Transitional period of the Language</a:t>
            </a:r>
          </a:p>
          <a:p>
            <a:pPr eaLnBrk="1" hangingPunct="1">
              <a:lnSpc>
                <a:spcPct val="90000"/>
              </a:lnSpc>
            </a:pPr>
            <a:r>
              <a:rPr lang="en-US" altLang="en-US" sz="2800"/>
              <a:t>Greater influence of spoken English over written (more contractions)</a:t>
            </a:r>
          </a:p>
          <a:p>
            <a:pPr eaLnBrk="1" hangingPunct="1">
              <a:lnSpc>
                <a:spcPct val="90000"/>
              </a:lnSpc>
              <a:buFontTx/>
              <a:buNone/>
            </a:pPr>
            <a:r>
              <a:rPr lang="en-US" altLang="en-US" sz="1400"/>
              <a:t>From </a:t>
            </a:r>
            <a:r>
              <a:rPr lang="en-US" altLang="en-US" sz="1400" i="1"/>
              <a:t>A Shakespearean Grammar</a:t>
            </a:r>
            <a:r>
              <a:rPr lang="en-US" altLang="en-US" sz="1400"/>
              <a:t> by Edwin Abbott</a:t>
            </a:r>
          </a:p>
        </p:txBody>
      </p:sp>
      <p:pic>
        <p:nvPicPr>
          <p:cNvPr id="14340" name="Picture 4" descr="MCj019891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0"/>
            <a:ext cx="2590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445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ssolve">
                                      <p:cBhvr>
                                        <p:cTn id="17" dur="5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dissolve">
                                      <p:cBhvr>
                                        <p:cTn id="22" dur="500"/>
                                        <p:tgtEl>
                                          <p:spTgt spid="17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dissolve">
                                      <p:cBhvr>
                                        <p:cTn id="27" dur="500"/>
                                        <p:tgtEl>
                                          <p:spTgt spid="174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dissolve">
                                      <p:cBhvr>
                                        <p:cTn id="32" dur="500"/>
                                        <p:tgtEl>
                                          <p:spTgt spid="174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Effect transition="in" filter="dissolve">
                                      <p:cBhvr>
                                        <p:cTn id="37"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4000"/>
              <a:t>Qualities of Shakespearean English</a:t>
            </a:r>
          </a:p>
        </p:txBody>
      </p:sp>
      <p:sp>
        <p:nvSpPr>
          <p:cNvPr id="15363" name="Rectangle 3"/>
          <p:cNvSpPr>
            <a:spLocks noGrp="1" noChangeArrowheads="1"/>
          </p:cNvSpPr>
          <p:nvPr>
            <p:ph type="body" idx="1"/>
          </p:nvPr>
        </p:nvSpPr>
        <p:spPr/>
        <p:txBody>
          <a:bodyPr/>
          <a:lstStyle/>
          <a:p>
            <a:pPr eaLnBrk="1" hangingPunct="1"/>
            <a:r>
              <a:rPr lang="en-US" altLang="en-US"/>
              <a:t>Grammatical errors (according to today’s rules of Standard English)</a:t>
            </a:r>
          </a:p>
          <a:p>
            <a:pPr eaLnBrk="1" hangingPunct="1"/>
            <a:r>
              <a:rPr lang="en-US" altLang="en-US"/>
              <a:t>Any part of speech can be used as any other</a:t>
            </a:r>
          </a:p>
          <a:p>
            <a:pPr eaLnBrk="1" hangingPunct="1"/>
            <a:r>
              <a:rPr lang="en-US" altLang="en-US"/>
              <a:t>Versatility in the arrangement of words in sentences</a:t>
            </a:r>
          </a:p>
          <a:p>
            <a:pPr eaLnBrk="1" hangingPunct="1"/>
            <a:r>
              <a:rPr lang="en-US" altLang="en-US"/>
              <a:t>Words and phrases have a greater variety of uses than today</a:t>
            </a:r>
          </a:p>
        </p:txBody>
      </p:sp>
    </p:spTree>
    <p:extLst>
      <p:ext uri="{BB962C8B-B14F-4D97-AF65-F5344CB8AC3E}">
        <p14:creationId xmlns:p14="http://schemas.microsoft.com/office/powerpoint/2010/main" val="1804748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4000"/>
              <a:t>Adjectives In Shakespeare’s English</a:t>
            </a:r>
          </a:p>
        </p:txBody>
      </p:sp>
      <p:sp>
        <p:nvSpPr>
          <p:cNvPr id="19459" name="Rectangle 3"/>
          <p:cNvSpPr>
            <a:spLocks noGrp="1" noChangeArrowheads="1"/>
          </p:cNvSpPr>
          <p:nvPr>
            <p:ph type="body" idx="1"/>
          </p:nvPr>
        </p:nvSpPr>
        <p:spPr/>
        <p:txBody>
          <a:bodyPr/>
          <a:lstStyle/>
          <a:p>
            <a:pPr eaLnBrk="1" hangingPunct="1"/>
            <a:r>
              <a:rPr lang="en-US" altLang="en-US"/>
              <a:t>Add “y” to any word to form an adjective</a:t>
            </a:r>
          </a:p>
          <a:p>
            <a:pPr eaLnBrk="1" hangingPunct="1">
              <a:buFontTx/>
              <a:buNone/>
            </a:pPr>
            <a:r>
              <a:rPr lang="en-US" altLang="en-US"/>
              <a:t>   </a:t>
            </a:r>
            <a:r>
              <a:rPr lang="en-US" altLang="en-US">
                <a:solidFill>
                  <a:srgbClr val="FF3300"/>
                </a:solidFill>
              </a:rPr>
              <a:t>“Slumber</a:t>
            </a:r>
            <a:r>
              <a:rPr lang="en-US" altLang="en-US" u="sng">
                <a:solidFill>
                  <a:srgbClr val="FF3300"/>
                </a:solidFill>
              </a:rPr>
              <a:t>y</a:t>
            </a:r>
            <a:r>
              <a:rPr lang="en-US" altLang="en-US">
                <a:solidFill>
                  <a:srgbClr val="FF3300"/>
                </a:solidFill>
              </a:rPr>
              <a:t> agitation” – </a:t>
            </a:r>
            <a:r>
              <a:rPr lang="en-US" altLang="en-US" i="1">
                <a:solidFill>
                  <a:srgbClr val="FF3300"/>
                </a:solidFill>
              </a:rPr>
              <a:t>Macbeth</a:t>
            </a:r>
            <a:r>
              <a:rPr lang="en-US" altLang="en-US">
                <a:solidFill>
                  <a:srgbClr val="FF3300"/>
                </a:solidFill>
              </a:rPr>
              <a:t> 5.1.12</a:t>
            </a:r>
          </a:p>
          <a:p>
            <a:pPr eaLnBrk="1" hangingPunct="1">
              <a:buFontTx/>
              <a:buNone/>
            </a:pPr>
            <a:r>
              <a:rPr lang="en-US" altLang="en-US">
                <a:solidFill>
                  <a:srgbClr val="FF3300"/>
                </a:solidFill>
              </a:rPr>
              <a:t>    “Unheed</a:t>
            </a:r>
            <a:r>
              <a:rPr lang="en-US" altLang="en-US" u="sng">
                <a:solidFill>
                  <a:srgbClr val="FF3300"/>
                </a:solidFill>
              </a:rPr>
              <a:t>y</a:t>
            </a:r>
            <a:r>
              <a:rPr lang="en-US" altLang="en-US">
                <a:solidFill>
                  <a:srgbClr val="FF3300"/>
                </a:solidFill>
              </a:rPr>
              <a:t> haste” – </a:t>
            </a:r>
            <a:r>
              <a:rPr lang="en-US" altLang="en-US" i="1">
                <a:solidFill>
                  <a:srgbClr val="FF3300"/>
                </a:solidFill>
              </a:rPr>
              <a:t>A Midsummer Night’s Dream</a:t>
            </a:r>
            <a:r>
              <a:rPr lang="en-US" altLang="en-US">
                <a:solidFill>
                  <a:srgbClr val="FF3300"/>
                </a:solidFill>
              </a:rPr>
              <a:t> 1.1.237</a:t>
            </a:r>
          </a:p>
          <a:p>
            <a:pPr eaLnBrk="1" hangingPunct="1"/>
            <a:r>
              <a:rPr lang="en-US" altLang="en-US"/>
              <a:t>Articles (a, an, the) may be omitted</a:t>
            </a:r>
          </a:p>
          <a:p>
            <a:pPr eaLnBrk="1" hangingPunct="1">
              <a:buFontTx/>
              <a:buNone/>
            </a:pPr>
            <a:r>
              <a:rPr lang="en-US" altLang="en-US"/>
              <a:t>   </a:t>
            </a:r>
            <a:r>
              <a:rPr lang="en-US" altLang="en-US">
                <a:solidFill>
                  <a:srgbClr val="FF3300"/>
                </a:solidFill>
              </a:rPr>
              <a:t>“When lion rough in wildest rage doth roar” </a:t>
            </a:r>
            <a:r>
              <a:rPr lang="en-US" altLang="en-US" i="1">
                <a:solidFill>
                  <a:srgbClr val="FF3300"/>
                </a:solidFill>
              </a:rPr>
              <a:t>A Midsummer Night’s Dream</a:t>
            </a:r>
            <a:r>
              <a:rPr lang="en-US" altLang="en-US">
                <a:solidFill>
                  <a:srgbClr val="FF3300"/>
                </a:solidFill>
              </a:rPr>
              <a:t> 5.1.224 (“a” omitted before “lion”)</a:t>
            </a:r>
          </a:p>
          <a:p>
            <a:pPr eaLnBrk="1" hangingPunct="1"/>
            <a:endParaRPr lang="en-US" altLang="en-US">
              <a:solidFill>
                <a:srgbClr val="FF3300"/>
              </a:solidFill>
            </a:endParaRPr>
          </a:p>
        </p:txBody>
      </p:sp>
    </p:spTree>
    <p:extLst>
      <p:ext uri="{BB962C8B-B14F-4D97-AF65-F5344CB8AC3E}">
        <p14:creationId xmlns:p14="http://schemas.microsoft.com/office/powerpoint/2010/main" val="28085266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 calcmode="lin" valueType="num">
                                      <p:cBhvr additive="base">
                                        <p:cTn id="7"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anim calcmode="lin" valueType="num">
                                      <p:cBhvr additive="base">
                                        <p:cTn id="11"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anim calcmode="lin" valueType="num">
                                      <p:cBhvr additive="base">
                                        <p:cTn id="17"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4000"/>
              <a:t>Adjectives In Shakespeare’s English</a:t>
            </a:r>
          </a:p>
        </p:txBody>
      </p:sp>
      <p:sp>
        <p:nvSpPr>
          <p:cNvPr id="33795" name="Rectangle 3"/>
          <p:cNvSpPr>
            <a:spLocks noGrp="1" noChangeArrowheads="1"/>
          </p:cNvSpPr>
          <p:nvPr>
            <p:ph type="body" idx="1"/>
          </p:nvPr>
        </p:nvSpPr>
        <p:spPr>
          <a:xfrm>
            <a:off x="0" y="1600200"/>
            <a:ext cx="9144000" cy="4525963"/>
          </a:xfrm>
        </p:spPr>
        <p:txBody>
          <a:bodyPr/>
          <a:lstStyle/>
          <a:p>
            <a:pPr eaLnBrk="1" hangingPunct="1">
              <a:lnSpc>
                <a:spcPct val="90000"/>
              </a:lnSpc>
            </a:pPr>
            <a:r>
              <a:rPr lang="en-US" altLang="en-US"/>
              <a:t>Adjectives may be used as adverbs or nouns</a:t>
            </a:r>
          </a:p>
          <a:p>
            <a:pPr eaLnBrk="1" hangingPunct="1">
              <a:lnSpc>
                <a:spcPct val="90000"/>
              </a:lnSpc>
              <a:buFontTx/>
              <a:buNone/>
            </a:pPr>
            <a:r>
              <a:rPr lang="en-US" altLang="en-US"/>
              <a:t>	</a:t>
            </a:r>
            <a:r>
              <a:rPr lang="en-US" altLang="en-US">
                <a:solidFill>
                  <a:srgbClr val="FF3300"/>
                </a:solidFill>
              </a:rPr>
              <a:t>“Which the false man does </a:t>
            </a:r>
            <a:r>
              <a:rPr lang="en-US" altLang="en-US" u="sng">
                <a:solidFill>
                  <a:srgbClr val="FF3300"/>
                </a:solidFill>
              </a:rPr>
              <a:t>easy</a:t>
            </a:r>
            <a:r>
              <a:rPr lang="en-US" altLang="en-US">
                <a:solidFill>
                  <a:srgbClr val="FF3300"/>
                </a:solidFill>
              </a:rPr>
              <a:t>.” </a:t>
            </a:r>
            <a:r>
              <a:rPr lang="en-US" altLang="en-US" i="1">
                <a:solidFill>
                  <a:srgbClr val="FF3300"/>
                </a:solidFill>
              </a:rPr>
              <a:t>Macbeth</a:t>
            </a:r>
            <a:r>
              <a:rPr lang="en-US" altLang="en-US">
                <a:solidFill>
                  <a:srgbClr val="FF3300"/>
                </a:solidFill>
              </a:rPr>
              <a:t> 2.3.143 (easily)</a:t>
            </a:r>
          </a:p>
          <a:p>
            <a:pPr eaLnBrk="1" hangingPunct="1">
              <a:lnSpc>
                <a:spcPct val="90000"/>
              </a:lnSpc>
              <a:buFontTx/>
              <a:buNone/>
            </a:pPr>
            <a:r>
              <a:rPr lang="en-US" altLang="en-US">
                <a:solidFill>
                  <a:srgbClr val="FF3300"/>
                </a:solidFill>
              </a:rPr>
              <a:t>	 “Grow not </a:t>
            </a:r>
            <a:r>
              <a:rPr lang="en-US" altLang="en-US" u="sng">
                <a:solidFill>
                  <a:srgbClr val="FF3300"/>
                </a:solidFill>
              </a:rPr>
              <a:t>instant</a:t>
            </a:r>
            <a:r>
              <a:rPr lang="en-US" altLang="en-US">
                <a:solidFill>
                  <a:srgbClr val="FF3300"/>
                </a:solidFill>
              </a:rPr>
              <a:t> old.”  </a:t>
            </a:r>
            <a:r>
              <a:rPr lang="en-US" altLang="en-US" i="1">
                <a:solidFill>
                  <a:srgbClr val="FF3300"/>
                </a:solidFill>
              </a:rPr>
              <a:t>Hamlet</a:t>
            </a:r>
            <a:r>
              <a:rPr lang="en-US" altLang="en-US">
                <a:solidFill>
                  <a:srgbClr val="FF3300"/>
                </a:solidFill>
              </a:rPr>
              <a:t> 1.2.94 (instantly)</a:t>
            </a:r>
          </a:p>
          <a:p>
            <a:pPr eaLnBrk="1" hangingPunct="1">
              <a:lnSpc>
                <a:spcPct val="90000"/>
              </a:lnSpc>
            </a:pPr>
            <a:r>
              <a:rPr lang="en-US" altLang="en-US"/>
              <a:t>Adjectives may be compounded</a:t>
            </a:r>
          </a:p>
          <a:p>
            <a:pPr eaLnBrk="1" hangingPunct="1">
              <a:lnSpc>
                <a:spcPct val="90000"/>
              </a:lnSpc>
              <a:buFontTx/>
              <a:buNone/>
            </a:pPr>
            <a:r>
              <a:rPr lang="en-US" altLang="en-US"/>
              <a:t>  “</a:t>
            </a:r>
            <a:r>
              <a:rPr lang="en-US" altLang="en-US">
                <a:solidFill>
                  <a:srgbClr val="FF3300"/>
                </a:solidFill>
              </a:rPr>
              <a:t>I am too </a:t>
            </a:r>
            <a:r>
              <a:rPr lang="en-US" altLang="en-US" u="sng">
                <a:solidFill>
                  <a:srgbClr val="FF3300"/>
                </a:solidFill>
              </a:rPr>
              <a:t>sudden-bold</a:t>
            </a:r>
            <a:r>
              <a:rPr lang="en-US" altLang="en-US">
                <a:solidFill>
                  <a:srgbClr val="FF3300"/>
                </a:solidFill>
              </a:rPr>
              <a:t>.”  </a:t>
            </a:r>
            <a:r>
              <a:rPr lang="en-US" altLang="en-US" i="1">
                <a:solidFill>
                  <a:srgbClr val="FF3300"/>
                </a:solidFill>
              </a:rPr>
              <a:t>Love’s Labour Lost</a:t>
            </a:r>
            <a:r>
              <a:rPr lang="en-US" altLang="en-US">
                <a:solidFill>
                  <a:srgbClr val="FF3300"/>
                </a:solidFill>
              </a:rPr>
              <a:t> 2.1.197</a:t>
            </a:r>
          </a:p>
          <a:p>
            <a:pPr eaLnBrk="1" hangingPunct="1">
              <a:lnSpc>
                <a:spcPct val="90000"/>
              </a:lnSpc>
              <a:buFontTx/>
              <a:buNone/>
            </a:pPr>
            <a:r>
              <a:rPr lang="en-US" altLang="en-US">
                <a:solidFill>
                  <a:srgbClr val="FF3300"/>
                </a:solidFill>
              </a:rPr>
              <a:t>	“Honorable-dangerous”  </a:t>
            </a:r>
            <a:r>
              <a:rPr lang="en-US" altLang="en-US" i="1">
                <a:solidFill>
                  <a:srgbClr val="FF3300"/>
                </a:solidFill>
              </a:rPr>
              <a:t>Julius Caesar</a:t>
            </a:r>
            <a:r>
              <a:rPr lang="en-US" altLang="en-US">
                <a:solidFill>
                  <a:srgbClr val="FF3300"/>
                </a:solidFill>
              </a:rPr>
              <a:t> 1.3.124</a:t>
            </a:r>
          </a:p>
          <a:p>
            <a:pPr eaLnBrk="1" hangingPunct="1">
              <a:lnSpc>
                <a:spcPct val="90000"/>
              </a:lnSpc>
            </a:pPr>
            <a:endParaRPr lang="en-US" altLang="en-US">
              <a:solidFill>
                <a:srgbClr val="FF3300"/>
              </a:solidFill>
            </a:endParaRPr>
          </a:p>
        </p:txBody>
      </p:sp>
    </p:spTree>
    <p:extLst>
      <p:ext uri="{BB962C8B-B14F-4D97-AF65-F5344CB8AC3E}">
        <p14:creationId xmlns:p14="http://schemas.microsoft.com/office/powerpoint/2010/main" val="5099987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additive="base">
                                        <p:cTn id="7"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anim calcmode="lin" valueType="num">
                                      <p:cBhvr additive="base">
                                        <p:cTn id="11"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3795">
                                            <p:txEl>
                                              <p:pRg st="1" end="1"/>
                                            </p:txEl>
                                          </p:spTgt>
                                        </p:tgtEl>
                                        <p:attrNameLst>
                                          <p:attrName>style.visibility</p:attrName>
                                        </p:attrNameLst>
                                      </p:cBhvr>
                                      <p:to>
                                        <p:strVal val="visible"/>
                                      </p:to>
                                    </p:set>
                                    <p:anim calcmode="lin" valueType="num">
                                      <p:cBhvr additive="base">
                                        <p:cTn id="17"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379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3795">
                                            <p:txEl>
                                              <p:pRg st="2" end="2"/>
                                            </p:txEl>
                                          </p:spTgt>
                                        </p:tgtEl>
                                        <p:attrNameLst>
                                          <p:attrName>style.visibility</p:attrName>
                                        </p:attrNameLst>
                                      </p:cBhvr>
                                      <p:to>
                                        <p:strVal val="visible"/>
                                      </p:to>
                                    </p:set>
                                    <p:anim calcmode="lin" valueType="num">
                                      <p:cBhvr additive="base">
                                        <p:cTn id="21"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 calcmode="lin" valueType="num">
                                      <p:cBhvr additive="base">
                                        <p:cTn id="27"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379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3795">
                                            <p:txEl>
                                              <p:pRg st="5" end="5"/>
                                            </p:txEl>
                                          </p:spTgt>
                                        </p:tgtEl>
                                        <p:attrNameLst>
                                          <p:attrName>style.visibility</p:attrName>
                                        </p:attrNameLst>
                                      </p:cBhvr>
                                      <p:to>
                                        <p:strVal val="visible"/>
                                      </p:to>
                                    </p:set>
                                    <p:anim calcmode="lin" valueType="num">
                                      <p:cBhvr additive="base">
                                        <p:cTn id="31" dur="5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37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4000"/>
              <a:t>Adjectives In Shakespeare’s English</a:t>
            </a:r>
          </a:p>
        </p:txBody>
      </p:sp>
      <p:sp>
        <p:nvSpPr>
          <p:cNvPr id="34819" name="Rectangle 3"/>
          <p:cNvSpPr>
            <a:spLocks noGrp="1" noChangeArrowheads="1"/>
          </p:cNvSpPr>
          <p:nvPr>
            <p:ph type="body" idx="1"/>
          </p:nvPr>
        </p:nvSpPr>
        <p:spPr/>
        <p:txBody>
          <a:bodyPr/>
          <a:lstStyle/>
          <a:p>
            <a:pPr eaLnBrk="1" hangingPunct="1">
              <a:lnSpc>
                <a:spcPct val="80000"/>
              </a:lnSpc>
            </a:pPr>
            <a:r>
              <a:rPr lang="en-US" altLang="en-US" sz="2800"/>
              <a:t>“-er” and “-est” added where today’s English doesn’t add them</a:t>
            </a:r>
          </a:p>
          <a:p>
            <a:pPr eaLnBrk="1" hangingPunct="1">
              <a:lnSpc>
                <a:spcPct val="80000"/>
              </a:lnSpc>
              <a:buFontTx/>
              <a:buNone/>
            </a:pPr>
            <a:r>
              <a:rPr lang="en-US" altLang="en-US" sz="2800"/>
              <a:t>	</a:t>
            </a:r>
            <a:r>
              <a:rPr lang="en-US" altLang="en-US" sz="2800">
                <a:solidFill>
                  <a:srgbClr val="FF3300"/>
                </a:solidFill>
              </a:rPr>
              <a:t>“Horrid</a:t>
            </a:r>
            <a:r>
              <a:rPr lang="en-US" altLang="en-US" sz="2800" u="sng">
                <a:solidFill>
                  <a:srgbClr val="FF3300"/>
                </a:solidFill>
              </a:rPr>
              <a:t>er</a:t>
            </a:r>
            <a:r>
              <a:rPr lang="en-US" altLang="en-US" sz="2800">
                <a:solidFill>
                  <a:srgbClr val="FF3300"/>
                </a:solidFill>
              </a:rPr>
              <a:t>:  </a:t>
            </a:r>
            <a:r>
              <a:rPr lang="en-US" altLang="en-US" sz="2800" i="1">
                <a:solidFill>
                  <a:srgbClr val="FF3300"/>
                </a:solidFill>
              </a:rPr>
              <a:t>Cymbeline</a:t>
            </a:r>
            <a:r>
              <a:rPr lang="en-US" altLang="en-US" sz="2800">
                <a:solidFill>
                  <a:srgbClr val="FF3300"/>
                </a:solidFill>
              </a:rPr>
              <a:t> 4.2.331</a:t>
            </a:r>
          </a:p>
          <a:p>
            <a:pPr eaLnBrk="1" hangingPunct="1">
              <a:lnSpc>
                <a:spcPct val="80000"/>
              </a:lnSpc>
              <a:buFontTx/>
              <a:buNone/>
            </a:pPr>
            <a:r>
              <a:rPr lang="en-US" altLang="en-US" sz="2800">
                <a:solidFill>
                  <a:srgbClr val="FF3300"/>
                </a:solidFill>
              </a:rPr>
              <a:t>	“Certain</a:t>
            </a:r>
            <a:r>
              <a:rPr lang="en-US" altLang="en-US" sz="2800" u="sng">
                <a:solidFill>
                  <a:srgbClr val="FF3300"/>
                </a:solidFill>
              </a:rPr>
              <a:t>er</a:t>
            </a:r>
            <a:r>
              <a:rPr lang="en-US" altLang="en-US" sz="2800">
                <a:solidFill>
                  <a:srgbClr val="FF3300"/>
                </a:solidFill>
              </a:rPr>
              <a:t>”  </a:t>
            </a:r>
            <a:r>
              <a:rPr lang="en-US" altLang="en-US" sz="2800" i="1">
                <a:solidFill>
                  <a:srgbClr val="FF3300"/>
                </a:solidFill>
              </a:rPr>
              <a:t>Much Ado About Nothing</a:t>
            </a:r>
            <a:r>
              <a:rPr lang="en-US" altLang="en-US" sz="2800">
                <a:solidFill>
                  <a:srgbClr val="FF3300"/>
                </a:solidFill>
              </a:rPr>
              <a:t> 5.3.62</a:t>
            </a:r>
          </a:p>
          <a:p>
            <a:pPr eaLnBrk="1" hangingPunct="1">
              <a:lnSpc>
                <a:spcPct val="80000"/>
              </a:lnSpc>
            </a:pPr>
            <a:r>
              <a:rPr lang="en-US" altLang="en-US" sz="2800"/>
              <a:t>Double comparative and superlative</a:t>
            </a:r>
          </a:p>
          <a:p>
            <a:pPr eaLnBrk="1" hangingPunct="1">
              <a:lnSpc>
                <a:spcPct val="80000"/>
              </a:lnSpc>
              <a:buFontTx/>
              <a:buNone/>
            </a:pPr>
            <a:r>
              <a:rPr lang="en-US" altLang="en-US" sz="2800"/>
              <a:t>	</a:t>
            </a:r>
            <a:r>
              <a:rPr lang="en-US" altLang="en-US" sz="2800" u="sng">
                <a:solidFill>
                  <a:srgbClr val="FF3300"/>
                </a:solidFill>
              </a:rPr>
              <a:t>“More</a:t>
            </a:r>
            <a:r>
              <a:rPr lang="en-US" altLang="en-US" sz="2800">
                <a:solidFill>
                  <a:srgbClr val="FF3300"/>
                </a:solidFill>
              </a:rPr>
              <a:t> near</a:t>
            </a:r>
            <a:r>
              <a:rPr lang="en-US" altLang="en-US" sz="2800" u="sng">
                <a:solidFill>
                  <a:srgbClr val="FF3300"/>
                </a:solidFill>
              </a:rPr>
              <a:t>er</a:t>
            </a:r>
            <a:r>
              <a:rPr lang="en-US" altLang="en-US" sz="2800">
                <a:solidFill>
                  <a:srgbClr val="FF3300"/>
                </a:solidFill>
              </a:rPr>
              <a:t>” </a:t>
            </a:r>
            <a:r>
              <a:rPr lang="en-US" altLang="en-US" sz="2800" i="1">
                <a:solidFill>
                  <a:srgbClr val="FF3300"/>
                </a:solidFill>
              </a:rPr>
              <a:t>Hamlet</a:t>
            </a:r>
            <a:r>
              <a:rPr lang="en-US" altLang="en-US" sz="2800">
                <a:solidFill>
                  <a:srgbClr val="FF3300"/>
                </a:solidFill>
              </a:rPr>
              <a:t> 2.1.11</a:t>
            </a:r>
          </a:p>
          <a:p>
            <a:pPr eaLnBrk="1" hangingPunct="1">
              <a:lnSpc>
                <a:spcPct val="80000"/>
              </a:lnSpc>
              <a:buFontTx/>
              <a:buNone/>
            </a:pPr>
            <a:r>
              <a:rPr lang="en-US" altLang="en-US" sz="2800">
                <a:solidFill>
                  <a:srgbClr val="FF3300"/>
                </a:solidFill>
              </a:rPr>
              <a:t>	</a:t>
            </a:r>
            <a:r>
              <a:rPr lang="en-US" altLang="en-US" sz="2800" u="sng">
                <a:solidFill>
                  <a:srgbClr val="FF3300"/>
                </a:solidFill>
              </a:rPr>
              <a:t>“Most</a:t>
            </a:r>
            <a:r>
              <a:rPr lang="en-US" altLang="en-US" sz="2800">
                <a:solidFill>
                  <a:srgbClr val="FF3300"/>
                </a:solidFill>
              </a:rPr>
              <a:t> unkind</a:t>
            </a:r>
            <a:r>
              <a:rPr lang="en-US" altLang="en-US" sz="2800" u="sng">
                <a:solidFill>
                  <a:srgbClr val="FF3300"/>
                </a:solidFill>
              </a:rPr>
              <a:t>est</a:t>
            </a:r>
            <a:r>
              <a:rPr lang="en-US" altLang="en-US" sz="2800">
                <a:solidFill>
                  <a:srgbClr val="FF3300"/>
                </a:solidFill>
              </a:rPr>
              <a:t>”  </a:t>
            </a:r>
            <a:r>
              <a:rPr lang="en-US" altLang="en-US" sz="2800" i="1">
                <a:solidFill>
                  <a:srgbClr val="FF3300"/>
                </a:solidFill>
              </a:rPr>
              <a:t>Julius Caesar</a:t>
            </a:r>
            <a:r>
              <a:rPr lang="en-US" altLang="en-US" sz="2800">
                <a:solidFill>
                  <a:srgbClr val="FF3300"/>
                </a:solidFill>
              </a:rPr>
              <a:t> 3.2.187</a:t>
            </a:r>
          </a:p>
          <a:p>
            <a:pPr eaLnBrk="1" hangingPunct="1">
              <a:lnSpc>
                <a:spcPct val="80000"/>
              </a:lnSpc>
              <a:buFontTx/>
              <a:buNone/>
            </a:pPr>
            <a:r>
              <a:rPr lang="en-US" altLang="en-US" sz="2800"/>
              <a:t>Adjective may be placed AFTER the noun rather than before</a:t>
            </a:r>
          </a:p>
          <a:p>
            <a:pPr eaLnBrk="1" hangingPunct="1">
              <a:lnSpc>
                <a:spcPct val="80000"/>
              </a:lnSpc>
              <a:buFontTx/>
              <a:buNone/>
            </a:pPr>
            <a:r>
              <a:rPr lang="en-US" altLang="en-US" sz="2800"/>
              <a:t>	</a:t>
            </a:r>
            <a:r>
              <a:rPr lang="en-US" altLang="en-US" sz="2800">
                <a:solidFill>
                  <a:srgbClr val="FF3300"/>
                </a:solidFill>
              </a:rPr>
              <a:t>“In the seat </a:t>
            </a:r>
            <a:r>
              <a:rPr lang="en-US" altLang="en-US" sz="2800" u="sng">
                <a:solidFill>
                  <a:srgbClr val="FF3300"/>
                </a:solidFill>
              </a:rPr>
              <a:t>royal</a:t>
            </a:r>
            <a:r>
              <a:rPr lang="en-US" altLang="en-US" sz="2800">
                <a:solidFill>
                  <a:srgbClr val="FF3300"/>
                </a:solidFill>
              </a:rPr>
              <a:t>” </a:t>
            </a:r>
            <a:r>
              <a:rPr lang="en-US" altLang="en-US" sz="2800" i="1">
                <a:solidFill>
                  <a:srgbClr val="FF3300"/>
                </a:solidFill>
              </a:rPr>
              <a:t>Richard III</a:t>
            </a:r>
            <a:r>
              <a:rPr lang="en-US" altLang="en-US" sz="2800">
                <a:solidFill>
                  <a:srgbClr val="FF3300"/>
                </a:solidFill>
              </a:rPr>
              <a:t> 3.1.164</a:t>
            </a:r>
          </a:p>
          <a:p>
            <a:pPr eaLnBrk="1" hangingPunct="1">
              <a:lnSpc>
                <a:spcPct val="80000"/>
              </a:lnSpc>
            </a:pPr>
            <a:endParaRPr lang="en-US" altLang="en-US" sz="2800">
              <a:solidFill>
                <a:srgbClr val="FF3300"/>
              </a:solidFill>
            </a:endParaRPr>
          </a:p>
          <a:p>
            <a:pPr eaLnBrk="1" hangingPunct="1">
              <a:lnSpc>
                <a:spcPct val="80000"/>
              </a:lnSpc>
            </a:pPr>
            <a:endParaRPr lang="en-US" altLang="en-US" sz="2800"/>
          </a:p>
        </p:txBody>
      </p:sp>
    </p:spTree>
    <p:extLst>
      <p:ext uri="{BB962C8B-B14F-4D97-AF65-F5344CB8AC3E}">
        <p14:creationId xmlns:p14="http://schemas.microsoft.com/office/powerpoint/2010/main" val="39580274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 calcmode="lin" valueType="num">
                                      <p:cBhvr additive="base">
                                        <p:cTn id="7"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anim calcmode="lin" valueType="num">
                                      <p:cBhvr additive="base">
                                        <p:cTn id="11"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48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4819">
                                            <p:txEl>
                                              <p:pRg st="4" end="4"/>
                                            </p:txEl>
                                          </p:spTgt>
                                        </p:tgtEl>
                                        <p:attrNameLst>
                                          <p:attrName>style.visibility</p:attrName>
                                        </p:attrNameLst>
                                      </p:cBhvr>
                                      <p:to>
                                        <p:strVal val="visible"/>
                                      </p:to>
                                    </p:set>
                                    <p:anim calcmode="lin" valueType="num">
                                      <p:cBhvr additive="base">
                                        <p:cTn id="17" dur="5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4819">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4819">
                                            <p:txEl>
                                              <p:pRg st="5" end="5"/>
                                            </p:txEl>
                                          </p:spTgt>
                                        </p:tgtEl>
                                        <p:attrNameLst>
                                          <p:attrName>style.visibility</p:attrName>
                                        </p:attrNameLst>
                                      </p:cBhvr>
                                      <p:to>
                                        <p:strVal val="visible"/>
                                      </p:to>
                                    </p:set>
                                    <p:anim calcmode="lin" valueType="num">
                                      <p:cBhvr additive="base">
                                        <p:cTn id="21" dur="5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48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4819">
                                            <p:txEl>
                                              <p:pRg st="7" end="7"/>
                                            </p:txEl>
                                          </p:spTgt>
                                        </p:tgtEl>
                                        <p:attrNameLst>
                                          <p:attrName>style.visibility</p:attrName>
                                        </p:attrNameLst>
                                      </p:cBhvr>
                                      <p:to>
                                        <p:strVal val="visible"/>
                                      </p:to>
                                    </p:set>
                                    <p:anim calcmode="lin" valueType="num">
                                      <p:cBhvr additive="base">
                                        <p:cTn id="27" dur="500" fill="hold"/>
                                        <p:tgtEl>
                                          <p:spTgt spid="34819">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48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4000"/>
              <a:t>Adverbs in Shakespeare’s English</a:t>
            </a:r>
          </a:p>
        </p:txBody>
      </p:sp>
      <p:sp>
        <p:nvSpPr>
          <p:cNvPr id="20483" name="Rectangle 3"/>
          <p:cNvSpPr>
            <a:spLocks noGrp="1" noChangeArrowheads="1"/>
          </p:cNvSpPr>
          <p:nvPr>
            <p:ph type="body" idx="1"/>
          </p:nvPr>
        </p:nvSpPr>
        <p:spPr>
          <a:xfrm>
            <a:off x="457200" y="1219200"/>
            <a:ext cx="8229600" cy="4906963"/>
          </a:xfrm>
        </p:spPr>
        <p:txBody>
          <a:bodyPr/>
          <a:lstStyle/>
          <a:p>
            <a:pPr eaLnBrk="1" hangingPunct="1"/>
            <a:r>
              <a:rPr lang="en-US" altLang="en-US" sz="2800"/>
              <a:t>Along may mean “along with me”</a:t>
            </a:r>
          </a:p>
          <a:p>
            <a:pPr eaLnBrk="1" hangingPunct="1"/>
            <a:endParaRPr lang="en-US" altLang="en-US" sz="2800"/>
          </a:p>
          <a:p>
            <a:pPr eaLnBrk="1" hangingPunct="1"/>
            <a:r>
              <a:rPr lang="en-US" altLang="en-US" sz="2800"/>
              <a:t>Forth, hence, and hither may be used to show motion without a verb </a:t>
            </a:r>
          </a:p>
          <a:p>
            <a:pPr eaLnBrk="1" hangingPunct="1">
              <a:buFontTx/>
              <a:buNone/>
            </a:pPr>
            <a:r>
              <a:rPr lang="en-US" altLang="en-US" sz="2800"/>
              <a:t>	</a:t>
            </a:r>
            <a:r>
              <a:rPr lang="en-US" altLang="en-US" sz="2800">
                <a:solidFill>
                  <a:srgbClr val="FF3300"/>
                </a:solidFill>
              </a:rPr>
              <a:t>“I have no mind of feasting forth tonight”</a:t>
            </a:r>
          </a:p>
          <a:p>
            <a:pPr eaLnBrk="1" hangingPunct="1">
              <a:buFontTx/>
              <a:buNone/>
            </a:pPr>
            <a:r>
              <a:rPr lang="en-US" altLang="en-US" sz="2800">
                <a:solidFill>
                  <a:srgbClr val="FF3300"/>
                </a:solidFill>
              </a:rPr>
              <a:t>	</a:t>
            </a:r>
            <a:r>
              <a:rPr lang="en-US" altLang="en-US" sz="2800" i="1">
                <a:solidFill>
                  <a:srgbClr val="FF3300"/>
                </a:solidFill>
              </a:rPr>
              <a:t>Merchant of Venice</a:t>
            </a:r>
            <a:r>
              <a:rPr lang="en-US" altLang="en-US" sz="2800">
                <a:solidFill>
                  <a:srgbClr val="FF3300"/>
                </a:solidFill>
              </a:rPr>
              <a:t> 2.2.37</a:t>
            </a:r>
          </a:p>
          <a:p>
            <a:pPr eaLnBrk="1" hangingPunct="1">
              <a:buFontTx/>
              <a:buNone/>
            </a:pPr>
            <a:r>
              <a:rPr lang="en-US" altLang="en-US" sz="2800"/>
              <a:t>Double negative: </a:t>
            </a:r>
            <a:r>
              <a:rPr lang="en-US" altLang="en-US" sz="2800">
                <a:solidFill>
                  <a:srgbClr val="FF3300"/>
                </a:solidFill>
              </a:rPr>
              <a:t>Viola in </a:t>
            </a:r>
            <a:r>
              <a:rPr lang="en-US" altLang="en-US" sz="2800" i="1">
                <a:solidFill>
                  <a:srgbClr val="FF3300"/>
                </a:solidFill>
              </a:rPr>
              <a:t>Twelfth Night</a:t>
            </a:r>
            <a:r>
              <a:rPr lang="en-US" altLang="en-US" sz="2800">
                <a:solidFill>
                  <a:srgbClr val="FF3300"/>
                </a:solidFill>
              </a:rPr>
              <a:t> says,</a:t>
            </a:r>
          </a:p>
          <a:p>
            <a:pPr eaLnBrk="1" hangingPunct="1">
              <a:buFontTx/>
              <a:buNone/>
            </a:pPr>
            <a:r>
              <a:rPr lang="en-US" altLang="en-US" sz="2800" i="1">
                <a:solidFill>
                  <a:srgbClr val="FF3300"/>
                </a:solidFill>
              </a:rPr>
              <a:t>“</a:t>
            </a:r>
            <a:r>
              <a:rPr lang="en-US" altLang="en-US" sz="2800" i="1" u="sng">
                <a:solidFill>
                  <a:srgbClr val="FF3300"/>
                </a:solidFill>
              </a:rPr>
              <a:t>Nor never none</a:t>
            </a:r>
            <a:r>
              <a:rPr lang="en-US" altLang="en-US" sz="2800" i="1">
                <a:solidFill>
                  <a:srgbClr val="FF3300"/>
                </a:solidFill>
              </a:rPr>
              <a:t> /Shall mistress of it be, save I alone,”</a:t>
            </a:r>
            <a:r>
              <a:rPr lang="en-US" altLang="en-US" sz="2800">
                <a:solidFill>
                  <a:srgbClr val="FF3300"/>
                </a:solidFill>
              </a:rPr>
              <a:t> by which she meant that no one except herself would ever be mistress of her heart. </a:t>
            </a:r>
          </a:p>
        </p:txBody>
      </p:sp>
    </p:spTree>
    <p:extLst>
      <p:ext uri="{BB962C8B-B14F-4D97-AF65-F5344CB8AC3E}">
        <p14:creationId xmlns:p14="http://schemas.microsoft.com/office/powerpoint/2010/main" val="1463101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3" end="3"/>
                                            </p:txEl>
                                          </p:spTgt>
                                        </p:tgtEl>
                                        <p:attrNameLst>
                                          <p:attrName>style.visibility</p:attrName>
                                        </p:attrNameLst>
                                      </p:cBhvr>
                                      <p:to>
                                        <p:strVal val="visible"/>
                                      </p:to>
                                    </p:set>
                                    <p:anim calcmode="lin" valueType="num">
                                      <p:cBhvr additive="base">
                                        <p:cTn id="7"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483">
                                            <p:txEl>
                                              <p:pRg st="4" end="4"/>
                                            </p:txEl>
                                          </p:spTgt>
                                        </p:tgtEl>
                                        <p:attrNameLst>
                                          <p:attrName>style.visibility</p:attrName>
                                        </p:attrNameLst>
                                      </p:cBhvr>
                                      <p:to>
                                        <p:strVal val="visible"/>
                                      </p:to>
                                    </p:set>
                                    <p:anim calcmode="lin" valueType="num">
                                      <p:cBhvr additive="base">
                                        <p:cTn id="11"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anim calcmode="lin" valueType="num">
                                      <p:cBhvr additive="base">
                                        <p:cTn id="17"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8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0483">
                                            <p:txEl>
                                              <p:pRg st="6" end="6"/>
                                            </p:txEl>
                                          </p:spTgt>
                                        </p:tgtEl>
                                        <p:attrNameLst>
                                          <p:attrName>style.visibility</p:attrName>
                                        </p:attrNameLst>
                                      </p:cBhvr>
                                      <p:to>
                                        <p:strVal val="visible"/>
                                      </p:to>
                                    </p:set>
                                    <p:anim calcmode="lin" valueType="num">
                                      <p:cBhvr additive="base">
                                        <p:cTn id="21" dur="5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04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Multitasking Master</a:t>
            </a:r>
          </a:p>
        </p:txBody>
      </p:sp>
      <p:sp>
        <p:nvSpPr>
          <p:cNvPr id="3" name="Content Placeholder 2"/>
          <p:cNvSpPr>
            <a:spLocks noGrp="1"/>
          </p:cNvSpPr>
          <p:nvPr>
            <p:ph sz="quarter" idx="1"/>
          </p:nvPr>
        </p:nvSpPr>
        <p:spPr>
          <a:xfrm>
            <a:off x="301752" y="1527048"/>
            <a:ext cx="4041648" cy="4572000"/>
          </a:xfrm>
        </p:spPr>
        <p:txBody>
          <a:bodyPr/>
          <a:lstStyle/>
          <a:p>
            <a:r>
              <a:rPr lang="en-US" dirty="0"/>
              <a:t>Wrote 37 plays</a:t>
            </a:r>
          </a:p>
          <a:p>
            <a:r>
              <a:rPr lang="en-US" dirty="0"/>
              <a:t>154 sonnets</a:t>
            </a:r>
          </a:p>
          <a:p>
            <a:r>
              <a:rPr lang="en-US" dirty="0"/>
              <a:t>Several businesses </a:t>
            </a:r>
          </a:p>
          <a:p>
            <a:r>
              <a:rPr lang="en-US" dirty="0"/>
              <a:t>Husband and father of three children. </a:t>
            </a:r>
          </a:p>
        </p:txBody>
      </p:sp>
      <p:pic>
        <p:nvPicPr>
          <p:cNvPr id="2050" name="Picture 2" descr="C:\Users\Jasonn\Desktop\Shakespeare jpegs\mutlitasking.jpg"/>
          <p:cNvPicPr>
            <a:picLocks noChangeAspect="1" noChangeArrowheads="1"/>
          </p:cNvPicPr>
          <p:nvPr/>
        </p:nvPicPr>
        <p:blipFill>
          <a:blip r:embed="rId2" cstate="print"/>
          <a:srcRect/>
          <a:stretch>
            <a:fillRect/>
          </a:stretch>
        </p:blipFill>
        <p:spPr bwMode="auto">
          <a:xfrm>
            <a:off x="4572000" y="1639209"/>
            <a:ext cx="4114799" cy="455912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4000"/>
              <a:t>Prepositions in Shakespeare’s English</a:t>
            </a:r>
          </a:p>
        </p:txBody>
      </p:sp>
      <p:sp>
        <p:nvSpPr>
          <p:cNvPr id="21507" name="Rectangle 3"/>
          <p:cNvSpPr>
            <a:spLocks noGrp="1" noChangeArrowheads="1"/>
          </p:cNvSpPr>
          <p:nvPr>
            <p:ph type="body" idx="1"/>
          </p:nvPr>
        </p:nvSpPr>
        <p:spPr/>
        <p:txBody>
          <a:bodyPr/>
          <a:lstStyle/>
          <a:p>
            <a:pPr eaLnBrk="1" hangingPunct="1"/>
            <a:r>
              <a:rPr lang="en-US" altLang="en-US"/>
              <a:t>May be left out</a:t>
            </a:r>
          </a:p>
          <a:p>
            <a:pPr eaLnBrk="1" hangingPunct="1">
              <a:buFontTx/>
              <a:buNone/>
            </a:pPr>
            <a:r>
              <a:rPr lang="en-US" altLang="en-US"/>
              <a:t>	</a:t>
            </a:r>
            <a:r>
              <a:rPr lang="en-US" altLang="en-US">
                <a:solidFill>
                  <a:srgbClr val="FF3300"/>
                </a:solidFill>
              </a:rPr>
              <a:t>“That gallant spirit hath aspired the clouds”</a:t>
            </a:r>
          </a:p>
          <a:p>
            <a:pPr eaLnBrk="1" hangingPunct="1">
              <a:buFontTx/>
              <a:buNone/>
            </a:pPr>
            <a:r>
              <a:rPr lang="en-US" altLang="en-US">
                <a:solidFill>
                  <a:srgbClr val="FF3300"/>
                </a:solidFill>
              </a:rPr>
              <a:t>    </a:t>
            </a:r>
            <a:r>
              <a:rPr lang="en-US" altLang="en-US" i="1">
                <a:solidFill>
                  <a:srgbClr val="FF3300"/>
                </a:solidFill>
              </a:rPr>
              <a:t>Romeo and Juliet</a:t>
            </a:r>
            <a:r>
              <a:rPr lang="en-US" altLang="en-US">
                <a:solidFill>
                  <a:srgbClr val="FF3300"/>
                </a:solidFill>
              </a:rPr>
              <a:t> 3.1.122 “to” left out before “clouds”</a:t>
            </a:r>
          </a:p>
          <a:p>
            <a:pPr eaLnBrk="1" hangingPunct="1">
              <a:buFontTx/>
              <a:buNone/>
            </a:pPr>
            <a:endParaRPr lang="en-US" altLang="en-US">
              <a:solidFill>
                <a:srgbClr val="FF3300"/>
              </a:solidFill>
            </a:endParaRPr>
          </a:p>
          <a:p>
            <a:pPr eaLnBrk="1" hangingPunct="1"/>
            <a:r>
              <a:rPr lang="en-US" altLang="en-US"/>
              <a:t>May differ slightly in meaning to today’s prepositions, but the meaning is usually decipherable</a:t>
            </a:r>
          </a:p>
        </p:txBody>
      </p:sp>
    </p:spTree>
    <p:extLst>
      <p:ext uri="{BB962C8B-B14F-4D97-AF65-F5344CB8AC3E}">
        <p14:creationId xmlns:p14="http://schemas.microsoft.com/office/powerpoint/2010/main" val="204170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 calcmode="lin" valueType="num">
                                      <p:cBhvr additive="base">
                                        <p:cTn id="7"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anim calcmode="lin" valueType="num">
                                      <p:cBhvr additive="base">
                                        <p:cTn id="11"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Verbs in Shakespeare’s English</a:t>
            </a:r>
          </a:p>
        </p:txBody>
      </p:sp>
      <p:sp>
        <p:nvSpPr>
          <p:cNvPr id="22531" name="Rectangle 3"/>
          <p:cNvSpPr>
            <a:spLocks noGrp="1" noChangeArrowheads="1"/>
          </p:cNvSpPr>
          <p:nvPr>
            <p:ph type="body" idx="1"/>
          </p:nvPr>
        </p:nvSpPr>
        <p:spPr/>
        <p:txBody>
          <a:bodyPr/>
          <a:lstStyle/>
          <a:p>
            <a:pPr eaLnBrk="1" hangingPunct="1"/>
            <a:r>
              <a:rPr lang="en-US" altLang="en-US"/>
              <a:t>The “-ed” ending may be omitted</a:t>
            </a:r>
          </a:p>
          <a:p>
            <a:pPr eaLnBrk="1" hangingPunct="1">
              <a:buFontTx/>
              <a:buNone/>
            </a:pPr>
            <a:r>
              <a:rPr lang="en-US" altLang="en-US"/>
              <a:t>	</a:t>
            </a:r>
            <a:r>
              <a:rPr lang="en-US" altLang="en-US">
                <a:solidFill>
                  <a:srgbClr val="FF3300"/>
                </a:solidFill>
              </a:rPr>
              <a:t>“These things indeed you have articulate” </a:t>
            </a:r>
            <a:r>
              <a:rPr lang="en-US" altLang="en-US" i="1">
                <a:solidFill>
                  <a:srgbClr val="FF3300"/>
                </a:solidFill>
              </a:rPr>
              <a:t>Henry IV</a:t>
            </a:r>
            <a:r>
              <a:rPr lang="en-US" altLang="en-US">
                <a:solidFill>
                  <a:srgbClr val="FF3300"/>
                </a:solidFill>
              </a:rPr>
              <a:t> 5.1.72 (articulated)</a:t>
            </a:r>
          </a:p>
          <a:p>
            <a:pPr eaLnBrk="1" hangingPunct="1"/>
            <a:endParaRPr lang="en-US" altLang="en-US"/>
          </a:p>
          <a:p>
            <a:pPr eaLnBrk="1" hangingPunct="1"/>
            <a:r>
              <a:rPr lang="en-US" altLang="en-US"/>
              <a:t>“to” may be omitted in an infinitive</a:t>
            </a:r>
          </a:p>
          <a:p>
            <a:pPr eaLnBrk="1" hangingPunct="1">
              <a:buFontTx/>
              <a:buNone/>
            </a:pPr>
            <a:r>
              <a:rPr lang="en-US" altLang="en-US"/>
              <a:t>	“</a:t>
            </a:r>
            <a:r>
              <a:rPr lang="en-US" altLang="en-US">
                <a:solidFill>
                  <a:srgbClr val="FF3300"/>
                </a:solidFill>
              </a:rPr>
              <a:t>The rest I wish thee gather.” </a:t>
            </a:r>
            <a:r>
              <a:rPr lang="en-US" altLang="en-US" i="1">
                <a:solidFill>
                  <a:srgbClr val="FF3300"/>
                </a:solidFill>
              </a:rPr>
              <a:t>Henry VI</a:t>
            </a:r>
            <a:r>
              <a:rPr lang="en-US" altLang="en-US">
                <a:solidFill>
                  <a:srgbClr val="FF3300"/>
                </a:solidFill>
              </a:rPr>
              <a:t> 2.5.96 (to gather)</a:t>
            </a:r>
          </a:p>
        </p:txBody>
      </p:sp>
    </p:spTree>
    <p:extLst>
      <p:ext uri="{BB962C8B-B14F-4D97-AF65-F5344CB8AC3E}">
        <p14:creationId xmlns:p14="http://schemas.microsoft.com/office/powerpoint/2010/main" val="38070109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additive="base">
                                        <p:cTn id="7"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4" end="4"/>
                                            </p:txEl>
                                          </p:spTgt>
                                        </p:tgtEl>
                                        <p:attrNameLst>
                                          <p:attrName>style.visibility</p:attrName>
                                        </p:attrNameLst>
                                      </p:cBhvr>
                                      <p:to>
                                        <p:strVal val="visible"/>
                                      </p:to>
                                    </p:set>
                                    <p:anim calcmode="lin" valueType="num">
                                      <p:cBhvr additive="base">
                                        <p:cTn id="13"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Verbs in Shakespeare’s English</a:t>
            </a:r>
          </a:p>
        </p:txBody>
      </p:sp>
      <p:sp>
        <p:nvSpPr>
          <p:cNvPr id="35843" name="Rectangle 3"/>
          <p:cNvSpPr>
            <a:spLocks noGrp="1" noChangeArrowheads="1"/>
          </p:cNvSpPr>
          <p:nvPr>
            <p:ph type="body" idx="1"/>
          </p:nvPr>
        </p:nvSpPr>
        <p:spPr>
          <a:xfrm>
            <a:off x="457200" y="1295400"/>
            <a:ext cx="8229600" cy="4830763"/>
          </a:xfrm>
        </p:spPr>
        <p:txBody>
          <a:bodyPr/>
          <a:lstStyle/>
          <a:p>
            <a:pPr eaLnBrk="1" hangingPunct="1"/>
            <a:r>
              <a:rPr lang="en-US" altLang="en-US" sz="2800"/>
              <a:t>Verb tense may be inconsistent: changes in tense allowed where today’s rules would not allow it</a:t>
            </a:r>
          </a:p>
          <a:p>
            <a:pPr eaLnBrk="1" hangingPunct="1">
              <a:buFontTx/>
              <a:buNone/>
            </a:pPr>
            <a:r>
              <a:rPr lang="en-US" altLang="en-US" sz="2800"/>
              <a:t>	</a:t>
            </a:r>
            <a:r>
              <a:rPr lang="en-US" altLang="en-US" sz="2800">
                <a:solidFill>
                  <a:srgbClr val="FF3300"/>
                </a:solidFill>
              </a:rPr>
              <a:t>“Therefore they </a:t>
            </a:r>
            <a:r>
              <a:rPr lang="en-US" altLang="en-US" sz="2800" u="sng">
                <a:solidFill>
                  <a:srgbClr val="FF3300"/>
                </a:solidFill>
              </a:rPr>
              <a:t>thought</a:t>
            </a:r>
            <a:r>
              <a:rPr lang="en-US" altLang="en-US" sz="2800">
                <a:solidFill>
                  <a:srgbClr val="FF3300"/>
                </a:solidFill>
              </a:rPr>
              <a:t> (past) it good you </a:t>
            </a:r>
            <a:r>
              <a:rPr lang="en-US" altLang="en-US" sz="2800" u="sng">
                <a:solidFill>
                  <a:srgbClr val="FF3300"/>
                </a:solidFill>
              </a:rPr>
              <a:t>hear </a:t>
            </a:r>
            <a:r>
              <a:rPr lang="en-US" altLang="en-US" sz="2800">
                <a:solidFill>
                  <a:srgbClr val="FF3300"/>
                </a:solidFill>
              </a:rPr>
              <a:t>(present) a play.”  </a:t>
            </a:r>
            <a:r>
              <a:rPr lang="en-US" altLang="en-US" sz="2800" i="1">
                <a:solidFill>
                  <a:srgbClr val="FF3300"/>
                </a:solidFill>
              </a:rPr>
              <a:t>Taming of the Shrew</a:t>
            </a:r>
          </a:p>
          <a:p>
            <a:pPr eaLnBrk="1" hangingPunct="1">
              <a:buFontTx/>
              <a:buNone/>
            </a:pPr>
            <a:endParaRPr lang="en-US" altLang="en-US" sz="2800">
              <a:solidFill>
                <a:srgbClr val="FF3300"/>
              </a:solidFill>
            </a:endParaRPr>
          </a:p>
          <a:p>
            <a:pPr eaLnBrk="1" hangingPunct="1"/>
            <a:r>
              <a:rPr lang="en-US" altLang="en-US" sz="2800"/>
              <a:t>Any noun or adjective could become a verb</a:t>
            </a:r>
          </a:p>
          <a:p>
            <a:pPr eaLnBrk="1" hangingPunct="1">
              <a:buFontTx/>
              <a:buNone/>
            </a:pPr>
            <a:r>
              <a:rPr lang="en-US" altLang="en-US" sz="2800"/>
              <a:t>	</a:t>
            </a:r>
            <a:r>
              <a:rPr lang="en-US" altLang="en-US" sz="2800">
                <a:solidFill>
                  <a:srgbClr val="FF3300"/>
                </a:solidFill>
              </a:rPr>
              <a:t>“That has so </a:t>
            </a:r>
            <a:r>
              <a:rPr lang="en-US" altLang="en-US" sz="2800" u="sng">
                <a:solidFill>
                  <a:srgbClr val="FF3300"/>
                </a:solidFill>
              </a:rPr>
              <a:t>cowarded</a:t>
            </a:r>
            <a:r>
              <a:rPr lang="en-US" altLang="en-US" sz="2800">
                <a:solidFill>
                  <a:srgbClr val="FF3300"/>
                </a:solidFill>
              </a:rPr>
              <a:t> and chased your blood.” </a:t>
            </a:r>
            <a:r>
              <a:rPr lang="en-US" altLang="en-US" sz="2800" i="1">
                <a:solidFill>
                  <a:srgbClr val="FF3300"/>
                </a:solidFill>
              </a:rPr>
              <a:t>Henry V</a:t>
            </a:r>
            <a:r>
              <a:rPr lang="en-US" altLang="en-US" sz="2800">
                <a:solidFill>
                  <a:srgbClr val="FF3300"/>
                </a:solidFill>
              </a:rPr>
              <a:t> 2.2.75</a:t>
            </a:r>
          </a:p>
          <a:p>
            <a:pPr eaLnBrk="1" hangingPunct="1"/>
            <a:endParaRPr lang="en-US" altLang="en-US" sz="2800">
              <a:solidFill>
                <a:srgbClr val="FF3300"/>
              </a:solidFill>
            </a:endParaRPr>
          </a:p>
        </p:txBody>
      </p:sp>
    </p:spTree>
    <p:extLst>
      <p:ext uri="{BB962C8B-B14F-4D97-AF65-F5344CB8AC3E}">
        <p14:creationId xmlns:p14="http://schemas.microsoft.com/office/powerpoint/2010/main" val="12733952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 calcmode="lin" valueType="num">
                                      <p:cBhvr additive="base">
                                        <p:cTn id="7"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5843">
                                            <p:txEl>
                                              <p:pRg st="4" end="4"/>
                                            </p:txEl>
                                          </p:spTgt>
                                        </p:tgtEl>
                                        <p:attrNameLst>
                                          <p:attrName>style.visibility</p:attrName>
                                        </p:attrNameLst>
                                      </p:cBhvr>
                                      <p:to>
                                        <p:strVal val="visible"/>
                                      </p:to>
                                    </p:set>
                                    <p:anim calcmode="lin" valueType="num">
                                      <p:cBhvr additive="base">
                                        <p:cTn id="13"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br>
              <a:rPr lang="en-US" altLang="en-US" sz="4000"/>
            </a:br>
            <a:r>
              <a:rPr lang="en-US" altLang="en-US" sz="4000"/>
              <a:t>Effects of Rhythm on Shakespeare’s Language</a:t>
            </a:r>
          </a:p>
        </p:txBody>
      </p:sp>
      <p:sp>
        <p:nvSpPr>
          <p:cNvPr id="23555" name="Rectangle 3"/>
          <p:cNvSpPr>
            <a:spLocks noGrp="1" noChangeArrowheads="1"/>
          </p:cNvSpPr>
          <p:nvPr>
            <p:ph type="body" idx="1"/>
          </p:nvPr>
        </p:nvSpPr>
        <p:spPr/>
        <p:txBody>
          <a:bodyPr/>
          <a:lstStyle/>
          <a:p>
            <a:pPr eaLnBrk="1" hangingPunct="1"/>
            <a:endParaRPr lang="en-US" altLang="en-US"/>
          </a:p>
          <a:p>
            <a:pPr eaLnBrk="1" hangingPunct="1"/>
            <a:r>
              <a:rPr lang="en-US" altLang="en-US"/>
              <a:t>Shortening of words by using contractions so words will fit the rhythm</a:t>
            </a:r>
          </a:p>
          <a:p>
            <a:pPr eaLnBrk="1" hangingPunct="1"/>
            <a:endParaRPr lang="en-US" altLang="en-US"/>
          </a:p>
          <a:p>
            <a:pPr eaLnBrk="1" hangingPunct="1"/>
            <a:r>
              <a:rPr lang="en-US" altLang="en-US"/>
              <a:t>Changing the accent of words so they fit the rhythm</a:t>
            </a:r>
          </a:p>
        </p:txBody>
      </p:sp>
    </p:spTree>
    <p:extLst>
      <p:ext uri="{BB962C8B-B14F-4D97-AF65-F5344CB8AC3E}">
        <p14:creationId xmlns:p14="http://schemas.microsoft.com/office/powerpoint/2010/main" val="3010588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Compounding</a:t>
            </a:r>
          </a:p>
        </p:txBody>
      </p:sp>
      <p:sp>
        <p:nvSpPr>
          <p:cNvPr id="24579" name="Rectangle 3"/>
          <p:cNvSpPr>
            <a:spLocks noGrp="1" noChangeArrowheads="1"/>
          </p:cNvSpPr>
          <p:nvPr>
            <p:ph type="body" idx="1"/>
          </p:nvPr>
        </p:nvSpPr>
        <p:spPr/>
        <p:txBody>
          <a:bodyPr/>
          <a:lstStyle/>
          <a:p>
            <a:pPr eaLnBrk="1" hangingPunct="1">
              <a:buFontTx/>
              <a:buNone/>
            </a:pPr>
            <a:r>
              <a:rPr lang="en-US" altLang="en-US"/>
              <a:t>		New words created by compounding any parts of speech:</a:t>
            </a:r>
          </a:p>
          <a:p>
            <a:pPr eaLnBrk="1" hangingPunct="1">
              <a:buFontTx/>
              <a:buNone/>
            </a:pPr>
            <a:endParaRPr lang="en-US" altLang="en-US"/>
          </a:p>
          <a:p>
            <a:pPr eaLnBrk="1" hangingPunct="1">
              <a:buFontTx/>
              <a:buNone/>
            </a:pPr>
            <a:r>
              <a:rPr lang="en-US" altLang="en-US">
                <a:solidFill>
                  <a:srgbClr val="FF3300"/>
                </a:solidFill>
              </a:rPr>
              <a:t>“the </a:t>
            </a:r>
            <a:r>
              <a:rPr lang="en-US" altLang="en-US" u="sng">
                <a:solidFill>
                  <a:srgbClr val="FF3300"/>
                </a:solidFill>
              </a:rPr>
              <a:t>steep-up</a:t>
            </a:r>
            <a:r>
              <a:rPr lang="en-US" altLang="en-US">
                <a:solidFill>
                  <a:srgbClr val="FF3300"/>
                </a:solidFill>
              </a:rPr>
              <a:t> heavenly hill”  “Sonnet 7”</a:t>
            </a:r>
          </a:p>
          <a:p>
            <a:pPr eaLnBrk="1" hangingPunct="1">
              <a:buFontTx/>
              <a:buNone/>
            </a:pPr>
            <a:endParaRPr lang="en-US" altLang="en-US">
              <a:solidFill>
                <a:srgbClr val="FF3300"/>
              </a:solidFill>
            </a:endParaRPr>
          </a:p>
          <a:p>
            <a:pPr eaLnBrk="1" hangingPunct="1">
              <a:buFontTx/>
              <a:buNone/>
            </a:pPr>
            <a:r>
              <a:rPr lang="en-US" altLang="en-US">
                <a:solidFill>
                  <a:srgbClr val="FF3300"/>
                </a:solidFill>
              </a:rPr>
              <a:t>“til Henry’s </a:t>
            </a:r>
            <a:r>
              <a:rPr lang="en-US" altLang="en-US" u="sng">
                <a:solidFill>
                  <a:srgbClr val="FF3300"/>
                </a:solidFill>
              </a:rPr>
              <a:t>back-return</a:t>
            </a:r>
            <a:r>
              <a:rPr lang="en-US" altLang="en-US">
                <a:solidFill>
                  <a:srgbClr val="FF3300"/>
                </a:solidFill>
              </a:rPr>
              <a:t>” </a:t>
            </a:r>
            <a:r>
              <a:rPr lang="en-US" altLang="en-US" i="1">
                <a:solidFill>
                  <a:srgbClr val="FF3300"/>
                </a:solidFill>
              </a:rPr>
              <a:t>Henry V</a:t>
            </a:r>
            <a:r>
              <a:rPr lang="en-US" altLang="en-US">
                <a:solidFill>
                  <a:srgbClr val="FF3300"/>
                </a:solidFill>
              </a:rPr>
              <a:t> Prologue 41</a:t>
            </a:r>
          </a:p>
        </p:txBody>
      </p:sp>
    </p:spTree>
    <p:extLst>
      <p:ext uri="{BB962C8B-B14F-4D97-AF65-F5344CB8AC3E}">
        <p14:creationId xmlns:p14="http://schemas.microsoft.com/office/powerpoint/2010/main" val="2285121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 calcmode="lin" valueType="num">
                                      <p:cBhvr additive="base">
                                        <p:cTn id="7"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579">
                                            <p:txEl>
                                              <p:pRg st="4" end="4"/>
                                            </p:txEl>
                                          </p:spTgt>
                                        </p:tgtEl>
                                        <p:attrNameLst>
                                          <p:attrName>style.visibility</p:attrName>
                                        </p:attrNameLst>
                                      </p:cBhvr>
                                      <p:to>
                                        <p:strVal val="visible"/>
                                      </p:to>
                                    </p:set>
                                    <p:anim calcmode="lin" valueType="num">
                                      <p:cBhvr additive="base">
                                        <p:cTn id="1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Sentence Order</a:t>
            </a:r>
          </a:p>
        </p:txBody>
      </p:sp>
      <p:sp>
        <p:nvSpPr>
          <p:cNvPr id="25603" name="Rectangle 3"/>
          <p:cNvSpPr>
            <a:spLocks noGrp="1" noChangeArrowheads="1"/>
          </p:cNvSpPr>
          <p:nvPr>
            <p:ph type="body" idx="1"/>
          </p:nvPr>
        </p:nvSpPr>
        <p:spPr/>
        <p:txBody>
          <a:bodyPr/>
          <a:lstStyle/>
          <a:p>
            <a:pPr eaLnBrk="1" hangingPunct="1">
              <a:buFontTx/>
              <a:buNone/>
            </a:pPr>
            <a:r>
              <a:rPr lang="en-US" altLang="en-US"/>
              <a:t>		The most emphatic words may be placed at the beginning of the sentence in spite of grammatical rules:</a:t>
            </a:r>
          </a:p>
          <a:p>
            <a:pPr eaLnBrk="1" hangingPunct="1">
              <a:buFontTx/>
              <a:buNone/>
            </a:pPr>
            <a:r>
              <a:rPr lang="en-US" altLang="en-US">
                <a:solidFill>
                  <a:srgbClr val="FF3300"/>
                </a:solidFill>
              </a:rPr>
              <a:t>“In dreadful secrecy impart they did” </a:t>
            </a:r>
            <a:r>
              <a:rPr lang="en-US" altLang="en-US" i="1">
                <a:solidFill>
                  <a:srgbClr val="FF3300"/>
                </a:solidFill>
              </a:rPr>
              <a:t>Hamlet</a:t>
            </a:r>
            <a:r>
              <a:rPr lang="en-US" altLang="en-US">
                <a:solidFill>
                  <a:srgbClr val="FF3300"/>
                </a:solidFill>
              </a:rPr>
              <a:t> 1.2.207 </a:t>
            </a:r>
          </a:p>
          <a:p>
            <a:pPr eaLnBrk="1" hangingPunct="1">
              <a:buFontTx/>
              <a:buNone/>
            </a:pPr>
            <a:r>
              <a:rPr lang="en-US" altLang="en-US">
                <a:solidFill>
                  <a:srgbClr val="FF3300"/>
                </a:solidFill>
              </a:rPr>
              <a:t>“Before the time I did Lysander see,</a:t>
            </a:r>
          </a:p>
          <a:p>
            <a:pPr eaLnBrk="1" hangingPunct="1">
              <a:buFontTx/>
              <a:buNone/>
            </a:pPr>
            <a:r>
              <a:rPr lang="en-US" altLang="en-US">
                <a:solidFill>
                  <a:srgbClr val="FF3300"/>
                </a:solidFill>
              </a:rPr>
              <a:t>Seem’d Athens a paradise to me.” </a:t>
            </a:r>
            <a:r>
              <a:rPr lang="en-US" altLang="en-US" i="1">
                <a:solidFill>
                  <a:srgbClr val="FF3300"/>
                </a:solidFill>
              </a:rPr>
              <a:t>A Midsummer Night’s Dream</a:t>
            </a:r>
            <a:r>
              <a:rPr lang="en-US" altLang="en-US">
                <a:solidFill>
                  <a:srgbClr val="FF3300"/>
                </a:solidFill>
              </a:rPr>
              <a:t> 1.1.205</a:t>
            </a:r>
          </a:p>
        </p:txBody>
      </p:sp>
    </p:spTree>
    <p:extLst>
      <p:ext uri="{BB962C8B-B14F-4D97-AF65-F5344CB8AC3E}">
        <p14:creationId xmlns:p14="http://schemas.microsoft.com/office/powerpoint/2010/main" val="19819560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 calcmode="lin" valueType="num">
                                      <p:cBhvr additive="base">
                                        <p:cTn id="7"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 calcmode="lin" valueType="num">
                                      <p:cBhvr additive="base">
                                        <p:cTn id="13"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anim calcmode="lin" valueType="num">
                                      <p:cBhvr additive="base">
                                        <p:cTn id="17"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a:t>Ellipses (Words Left Out)</a:t>
            </a:r>
          </a:p>
        </p:txBody>
      </p:sp>
      <p:sp>
        <p:nvSpPr>
          <p:cNvPr id="26627" name="Rectangle 3"/>
          <p:cNvSpPr>
            <a:spLocks noGrp="1" noChangeArrowheads="1"/>
          </p:cNvSpPr>
          <p:nvPr>
            <p:ph type="body" idx="1"/>
          </p:nvPr>
        </p:nvSpPr>
        <p:spPr/>
        <p:txBody>
          <a:bodyPr/>
          <a:lstStyle/>
          <a:p>
            <a:pPr eaLnBrk="1" hangingPunct="1">
              <a:buFontTx/>
              <a:buNone/>
            </a:pPr>
            <a:r>
              <a:rPr lang="en-US" altLang="en-US" sz="2800"/>
              <a:t>“Elizabethan Authors objected to scarcely any ellipsis, provided the deficiency could be easily supplied from the context.” (Abbott 279)</a:t>
            </a:r>
          </a:p>
          <a:p>
            <a:pPr eaLnBrk="1" hangingPunct="1"/>
            <a:r>
              <a:rPr lang="en-US" altLang="en-US" sz="2800"/>
              <a:t>	Little words left out such as :  and, as, but, if, ere, or, like, since, than, though, and pronouns</a:t>
            </a:r>
          </a:p>
          <a:p>
            <a:pPr eaLnBrk="1" hangingPunct="1">
              <a:buFontTx/>
              <a:buNone/>
            </a:pPr>
            <a:r>
              <a:rPr lang="en-US" altLang="en-US" sz="2800"/>
              <a:t>	</a:t>
            </a:r>
            <a:r>
              <a:rPr lang="en-US" altLang="en-US" sz="2800">
                <a:solidFill>
                  <a:srgbClr val="FF3300"/>
                </a:solidFill>
              </a:rPr>
              <a:t>“This is that banish’d haughty Montague,</a:t>
            </a:r>
          </a:p>
          <a:p>
            <a:pPr lvl="1" eaLnBrk="1" hangingPunct="1">
              <a:buFontTx/>
              <a:buNone/>
            </a:pPr>
            <a:r>
              <a:rPr lang="en-US" altLang="en-US" sz="2400">
                <a:solidFill>
                  <a:srgbClr val="FF3300"/>
                </a:solidFill>
              </a:rPr>
              <a:t>And here is come.”  Romeo and Juliet 5.3.52</a:t>
            </a:r>
          </a:p>
          <a:p>
            <a:pPr lvl="1" eaLnBrk="1" hangingPunct="1">
              <a:buFontTx/>
              <a:buNone/>
            </a:pPr>
            <a:r>
              <a:rPr lang="en-US" altLang="en-US" sz="2400">
                <a:solidFill>
                  <a:srgbClr val="FF3300"/>
                </a:solidFill>
              </a:rPr>
              <a:t>(here he is come)</a:t>
            </a:r>
          </a:p>
        </p:txBody>
      </p:sp>
    </p:spTree>
    <p:extLst>
      <p:ext uri="{BB962C8B-B14F-4D97-AF65-F5344CB8AC3E}">
        <p14:creationId xmlns:p14="http://schemas.microsoft.com/office/powerpoint/2010/main" val="3217598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additive="base">
                                        <p:cTn id="7"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anim calcmode="lin" valueType="num">
                                      <p:cBhvr additive="base">
                                        <p:cTn id="11"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anim calcmode="lin" valueType="num">
                                      <p:cBhvr additive="base">
                                        <p:cTn id="15"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627">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br>
              <a:rPr lang="en-US" altLang="en-US" sz="4000"/>
            </a:br>
            <a:r>
              <a:rPr lang="en-US" altLang="en-US" sz="3200"/>
              <a:t>Shakespeare’s Impact </a:t>
            </a:r>
            <a:br>
              <a:rPr lang="en-US" altLang="en-US" sz="3200"/>
            </a:br>
            <a:r>
              <a:rPr lang="en-US" altLang="en-US" sz="3200"/>
              <a:t>on Modern English:</a:t>
            </a:r>
            <a:br>
              <a:rPr lang="en-US" altLang="en-US" sz="3200"/>
            </a:br>
            <a:r>
              <a:rPr lang="en-US" altLang="en-US" sz="3200"/>
              <a:t>Some Phrases Created by Shakespeare</a:t>
            </a:r>
            <a:br>
              <a:rPr lang="en-US" altLang="en-US" sz="3600"/>
            </a:br>
            <a:endParaRPr lang="en-US" altLang="en-US" sz="3600"/>
          </a:p>
        </p:txBody>
      </p:sp>
      <p:sp>
        <p:nvSpPr>
          <p:cNvPr id="27651" name="Rectangle 3"/>
          <p:cNvSpPr>
            <a:spLocks noGrp="1" noChangeArrowheads="1"/>
          </p:cNvSpPr>
          <p:nvPr>
            <p:ph type="body" idx="1"/>
          </p:nvPr>
        </p:nvSpPr>
        <p:spPr>
          <a:xfrm>
            <a:off x="457200" y="1981200"/>
            <a:ext cx="8229600" cy="4525963"/>
          </a:xfrm>
        </p:spPr>
        <p:txBody>
          <a:bodyPr/>
          <a:lstStyle/>
          <a:p>
            <a:pPr eaLnBrk="1" hangingPunct="1"/>
            <a:r>
              <a:rPr lang="en-US" altLang="en-US"/>
              <a:t>Eaten out of house and home</a:t>
            </a:r>
          </a:p>
          <a:p>
            <a:pPr eaLnBrk="1" hangingPunct="1"/>
            <a:r>
              <a:rPr lang="en-US" altLang="en-US"/>
              <a:t>Full circle</a:t>
            </a:r>
          </a:p>
          <a:p>
            <a:pPr eaLnBrk="1" hangingPunct="1"/>
            <a:r>
              <a:rPr lang="en-US" altLang="en-US"/>
              <a:t>Neither rhyme nor reason</a:t>
            </a:r>
          </a:p>
          <a:p>
            <a:pPr eaLnBrk="1" hangingPunct="1"/>
            <a:r>
              <a:rPr lang="en-US" altLang="en-US"/>
              <a:t>Seen better days</a:t>
            </a:r>
          </a:p>
          <a:p>
            <a:pPr eaLnBrk="1" hangingPunct="1"/>
            <a:r>
              <a:rPr lang="en-US" altLang="en-US"/>
              <a:t>A sorry sight</a:t>
            </a:r>
          </a:p>
          <a:p>
            <a:pPr eaLnBrk="1" hangingPunct="1"/>
            <a:r>
              <a:rPr lang="en-US" altLang="en-US"/>
              <a:t>A spotless reputation</a:t>
            </a:r>
          </a:p>
          <a:p>
            <a:pPr eaLnBrk="1" hangingPunct="1"/>
            <a:r>
              <a:rPr lang="en-US" altLang="en-US"/>
              <a:t>In my heart of hearts</a:t>
            </a:r>
          </a:p>
        </p:txBody>
      </p:sp>
      <p:pic>
        <p:nvPicPr>
          <p:cNvPr id="27652" name="Picture 4" descr="j018560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1981200"/>
            <a:ext cx="1371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5" descr="j01956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4191000"/>
            <a:ext cx="19923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21505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a:t>Words Coined by Shakespeare</a:t>
            </a:r>
          </a:p>
        </p:txBody>
      </p:sp>
      <p:sp>
        <p:nvSpPr>
          <p:cNvPr id="28675" name="Rectangle 3"/>
          <p:cNvSpPr>
            <a:spLocks noGrp="1" noChangeArrowheads="1"/>
          </p:cNvSpPr>
          <p:nvPr>
            <p:ph type="body" idx="1"/>
          </p:nvPr>
        </p:nvSpPr>
        <p:spPr>
          <a:xfrm>
            <a:off x="457200" y="1143000"/>
            <a:ext cx="8229600" cy="5334000"/>
          </a:xfrm>
        </p:spPr>
        <p:txBody>
          <a:bodyPr/>
          <a:lstStyle/>
          <a:p>
            <a:pPr eaLnBrk="1" hangingPunct="1">
              <a:lnSpc>
                <a:spcPct val="80000"/>
              </a:lnSpc>
              <a:buFontTx/>
              <a:buNone/>
            </a:pPr>
            <a:r>
              <a:rPr lang="en-US" altLang="en-US" sz="1800" b="1"/>
              <a:t>Nouns:</a:t>
            </a:r>
          </a:p>
          <a:p>
            <a:pPr eaLnBrk="1" hangingPunct="1">
              <a:lnSpc>
                <a:spcPct val="80000"/>
              </a:lnSpc>
              <a:buFontTx/>
              <a:buNone/>
            </a:pPr>
            <a:br>
              <a:rPr lang="en-US" altLang="en-US" sz="1200"/>
            </a:br>
            <a:r>
              <a:rPr lang="en-US" altLang="en-US" sz="2800" b="1"/>
              <a:t>accused addiction alligator amazement anchovies assassination backing bandit bedroom bump buzzers courtship critic dauntless dawn design dickens discontent embrace employer engagements excitements exposure eyeball fixture futurity glow immediacy investments kick leapfrog luggage manager mimic misgiving mountaineer ode outbreak pageantry pedant perusal questioning reinforcement retirement roadway rumination savagery scuffles shudders switch tardiness transcendence urging watchdog wormhole zany</a:t>
            </a:r>
            <a:br>
              <a:rPr lang="en-US" altLang="en-US" sz="2800" b="1"/>
            </a:br>
            <a:endParaRPr lang="en-US" altLang="en-US" sz="2800" b="1"/>
          </a:p>
        </p:txBody>
      </p:sp>
    </p:spTree>
    <p:extLst>
      <p:ext uri="{BB962C8B-B14F-4D97-AF65-F5344CB8AC3E}">
        <p14:creationId xmlns:p14="http://schemas.microsoft.com/office/powerpoint/2010/main" val="1949699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a:t>Words Coined by Shakespeare</a:t>
            </a:r>
          </a:p>
        </p:txBody>
      </p:sp>
      <p:sp>
        <p:nvSpPr>
          <p:cNvPr id="29699" name="Rectangle 3"/>
          <p:cNvSpPr>
            <a:spLocks noGrp="1" noChangeArrowheads="1"/>
          </p:cNvSpPr>
          <p:nvPr>
            <p:ph type="body" idx="1"/>
          </p:nvPr>
        </p:nvSpPr>
        <p:spPr/>
        <p:txBody>
          <a:bodyPr/>
          <a:lstStyle/>
          <a:p>
            <a:pPr eaLnBrk="1" hangingPunct="1">
              <a:buFontTx/>
              <a:buNone/>
            </a:pPr>
            <a:r>
              <a:rPr lang="en-US" altLang="en-US" sz="2800" b="1"/>
              <a:t>Verbs:</a:t>
            </a:r>
          </a:p>
          <a:p>
            <a:pPr eaLnBrk="1" hangingPunct="1">
              <a:buFontTx/>
              <a:buNone/>
            </a:pPr>
            <a:r>
              <a:rPr lang="en-US" altLang="en-US" sz="2800"/>
              <a:t>    besmirch bet blanket cake champion compromise cow denote deracinate dialogue dislocate divest drug dwindle elbow enmesh film forward gossip grovel hobnob humor hurry impedes lapse lower misquote negotiate numb pander partner petition puke rant  reword secure submerge swagger torture unclog</a:t>
            </a:r>
            <a:br>
              <a:rPr lang="en-US" altLang="en-US" sz="2800"/>
            </a:br>
            <a:endParaRPr lang="en-US" altLang="en-US" sz="2800"/>
          </a:p>
        </p:txBody>
      </p:sp>
      <p:pic>
        <p:nvPicPr>
          <p:cNvPr id="29700" name="Picture 4" descr="j021314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4800600"/>
            <a:ext cx="1806575"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058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Did I Mention He Was Also an Actor?</a:t>
            </a:r>
          </a:p>
        </p:txBody>
      </p:sp>
      <p:sp>
        <p:nvSpPr>
          <p:cNvPr id="3" name="Content Placeholder 2"/>
          <p:cNvSpPr>
            <a:spLocks noGrp="1"/>
          </p:cNvSpPr>
          <p:nvPr>
            <p:ph sz="quarter" idx="1"/>
          </p:nvPr>
        </p:nvSpPr>
        <p:spPr>
          <a:xfrm>
            <a:off x="301752" y="1527048"/>
            <a:ext cx="3965448" cy="4572000"/>
          </a:xfrm>
        </p:spPr>
        <p:txBody>
          <a:bodyPr/>
          <a:lstStyle/>
          <a:p>
            <a:r>
              <a:rPr lang="en-US" dirty="0"/>
              <a:t>Did not take up large parts</a:t>
            </a:r>
          </a:p>
          <a:p>
            <a:r>
              <a:rPr lang="en-US" dirty="0"/>
              <a:t>Played the ghost in Hamlet</a:t>
            </a:r>
          </a:p>
          <a:p>
            <a:r>
              <a:rPr lang="en-US" dirty="0"/>
              <a:t>Acted in other playwright’s plays</a:t>
            </a:r>
          </a:p>
          <a:p>
            <a:r>
              <a:rPr lang="en-US" dirty="0"/>
              <a:t>Performed for both Queen Elizabeth and James I (King James Bible)</a:t>
            </a:r>
          </a:p>
          <a:p>
            <a:endParaRPr lang="en-US" dirty="0"/>
          </a:p>
        </p:txBody>
      </p:sp>
      <p:pic>
        <p:nvPicPr>
          <p:cNvPr id="3074" name="Picture 2" descr="C:\Users\Jasonn\Desktop\Shakespeare jpegs\actor.jpg"/>
          <p:cNvPicPr>
            <a:picLocks noChangeAspect="1" noChangeArrowheads="1"/>
          </p:cNvPicPr>
          <p:nvPr/>
        </p:nvPicPr>
        <p:blipFill>
          <a:blip r:embed="rId2" cstate="print"/>
          <a:srcRect/>
          <a:stretch>
            <a:fillRect/>
          </a:stretch>
        </p:blipFill>
        <p:spPr bwMode="auto">
          <a:xfrm>
            <a:off x="4495800" y="1676400"/>
            <a:ext cx="4426679" cy="3581400"/>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a:t>Words Coined by Shakespeare</a:t>
            </a:r>
          </a:p>
        </p:txBody>
      </p:sp>
      <p:sp>
        <p:nvSpPr>
          <p:cNvPr id="30723" name="Rectangle 3"/>
          <p:cNvSpPr>
            <a:spLocks noGrp="1" noChangeArrowheads="1"/>
          </p:cNvSpPr>
          <p:nvPr>
            <p:ph type="body" idx="1"/>
          </p:nvPr>
        </p:nvSpPr>
        <p:spPr>
          <a:xfrm>
            <a:off x="457200" y="1295400"/>
            <a:ext cx="8229600" cy="5029200"/>
          </a:xfrm>
        </p:spPr>
        <p:txBody>
          <a:bodyPr/>
          <a:lstStyle/>
          <a:p>
            <a:pPr eaLnBrk="1" hangingPunct="1">
              <a:lnSpc>
                <a:spcPct val="80000"/>
              </a:lnSpc>
              <a:buFontTx/>
              <a:buNone/>
            </a:pPr>
            <a:r>
              <a:rPr lang="en-US" altLang="en-US" sz="1600" b="1"/>
              <a:t>Adjectives:</a:t>
            </a:r>
            <a:br>
              <a:rPr lang="en-US" altLang="en-US" sz="500"/>
            </a:br>
            <a:endParaRPr lang="en-US" altLang="en-US" sz="500"/>
          </a:p>
          <a:p>
            <a:pPr eaLnBrk="1" hangingPunct="1">
              <a:lnSpc>
                <a:spcPct val="80000"/>
              </a:lnSpc>
              <a:buFontTx/>
              <a:buNone/>
            </a:pPr>
            <a:endParaRPr lang="en-US" altLang="en-US" sz="1400" b="1"/>
          </a:p>
          <a:p>
            <a:pPr eaLnBrk="1" hangingPunct="1">
              <a:lnSpc>
                <a:spcPct val="80000"/>
              </a:lnSpc>
              <a:buFontTx/>
              <a:buNone/>
            </a:pPr>
            <a:r>
              <a:rPr lang="en-US" altLang="en-US" sz="1400" b="1"/>
              <a:t>	</a:t>
            </a:r>
            <a:r>
              <a:rPr lang="en-US" altLang="en-US" sz="2400" b="1"/>
              <a:t>aerial auspicious baseless beached bloodstained blushing circumstantial consanguineous deafening disgraceful domineering enrapt epileptic equivocal eventful fashionable foregone frugal generous gloomy gnarled hush inaudible invulnerable jaded juiced lackluster laughable lonely lustrous madcap majestic marketable monumental nervy noiseless obscene olympian premeditated promethean quarrelsome radiance rancorous reclusive remorseless rival sacrificial sanctimonious softhearted splitting stealthy traditional tranquil unmitigated unreal varied vaulting viewless widowed worthless yelping</a:t>
            </a:r>
            <a:br>
              <a:rPr lang="en-US" altLang="en-US" sz="2400" b="1"/>
            </a:br>
            <a:br>
              <a:rPr lang="en-US" altLang="en-US" sz="2400"/>
            </a:br>
            <a:endParaRPr lang="en-US" altLang="en-US" sz="2400"/>
          </a:p>
        </p:txBody>
      </p:sp>
    </p:spTree>
    <p:extLst>
      <p:ext uri="{BB962C8B-B14F-4D97-AF65-F5344CB8AC3E}">
        <p14:creationId xmlns:p14="http://schemas.microsoft.com/office/powerpoint/2010/main" val="35286959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a:t>Words Coined by Shakespeare</a:t>
            </a:r>
          </a:p>
        </p:txBody>
      </p:sp>
      <p:sp>
        <p:nvSpPr>
          <p:cNvPr id="31747" name="Rectangle 3"/>
          <p:cNvSpPr>
            <a:spLocks noGrp="1" noChangeArrowheads="1"/>
          </p:cNvSpPr>
          <p:nvPr>
            <p:ph type="body" idx="1"/>
          </p:nvPr>
        </p:nvSpPr>
        <p:spPr/>
        <p:txBody>
          <a:bodyPr/>
          <a:lstStyle/>
          <a:p>
            <a:pPr eaLnBrk="1" hangingPunct="1">
              <a:buFontTx/>
              <a:buNone/>
            </a:pPr>
            <a:r>
              <a:rPr lang="en-US" altLang="en-US" b="1"/>
              <a:t>Adverbs:</a:t>
            </a:r>
            <a:br>
              <a:rPr lang="en-US" altLang="en-US"/>
            </a:br>
            <a:br>
              <a:rPr lang="en-US" altLang="en-US"/>
            </a:br>
            <a:r>
              <a:rPr lang="en-US" altLang="en-US"/>
              <a:t>importantly instinctively obsequiously threateningly tightly trippingly unaware</a:t>
            </a:r>
          </a:p>
        </p:txBody>
      </p:sp>
      <p:pic>
        <p:nvPicPr>
          <p:cNvPr id="31748" name="Picture 4" descr="j024032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4038600"/>
            <a:ext cx="1717675" cy="181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3753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715962"/>
          </a:xfrm>
        </p:spPr>
        <p:txBody>
          <a:bodyPr/>
          <a:lstStyle/>
          <a:p>
            <a:pPr eaLnBrk="1" hangingPunct="1"/>
            <a:r>
              <a:rPr lang="en-US" altLang="en-US" sz="4000"/>
              <a:t>Works Cited and Consulted</a:t>
            </a:r>
          </a:p>
        </p:txBody>
      </p:sp>
      <p:sp>
        <p:nvSpPr>
          <p:cNvPr id="32771" name="Rectangle 3"/>
          <p:cNvSpPr>
            <a:spLocks noGrp="1" noChangeArrowheads="1"/>
          </p:cNvSpPr>
          <p:nvPr>
            <p:ph type="body" idx="1"/>
          </p:nvPr>
        </p:nvSpPr>
        <p:spPr>
          <a:xfrm>
            <a:off x="457200" y="1066800"/>
            <a:ext cx="8229600" cy="5334000"/>
          </a:xfrm>
        </p:spPr>
        <p:txBody>
          <a:bodyPr/>
          <a:lstStyle/>
          <a:p>
            <a:pPr eaLnBrk="1" hangingPunct="1">
              <a:lnSpc>
                <a:spcPct val="80000"/>
              </a:lnSpc>
              <a:buFontTx/>
              <a:buNone/>
            </a:pPr>
            <a:r>
              <a:rPr lang="en-US" altLang="en-US" sz="2000"/>
              <a:t>Abbott, Edwin. </a:t>
            </a:r>
            <a:r>
              <a:rPr lang="en-US" altLang="en-US" sz="2000" u="sng"/>
              <a:t>A Shakespearian grammar: An attempt to illustrate some of the differences between Elizabethan and modern English. For the use of schools </a:t>
            </a:r>
            <a:r>
              <a:rPr lang="en-US" altLang="en-US" sz="2000"/>
              <a:t>. 2</a:t>
            </a:r>
            <a:r>
              <a:rPr lang="en-US" altLang="en-US" sz="2000" baseline="30000"/>
              <a:t>nd</a:t>
            </a:r>
            <a:r>
              <a:rPr lang="en-US" altLang="en-US" sz="2000"/>
              <a:t> ed. London:Macmillan, 1901. </a:t>
            </a:r>
          </a:p>
          <a:p>
            <a:pPr eaLnBrk="1" hangingPunct="1">
              <a:lnSpc>
                <a:spcPct val="80000"/>
              </a:lnSpc>
              <a:buFontTx/>
              <a:buNone/>
            </a:pPr>
            <a:r>
              <a:rPr lang="en-US" altLang="en-US" sz="2000"/>
              <a:t>"History of the English Language." </a:t>
            </a:r>
            <a:r>
              <a:rPr lang="en-US" altLang="en-US" sz="2000" u="sng"/>
              <a:t>Wikipedia</a:t>
            </a:r>
            <a:r>
              <a:rPr lang="en-US" altLang="en-US" sz="2000"/>
              <a:t>. Wikipedia Foundation Inc. 7 Mar 2007 &lt;http://en.wikipedia.org/wiki/History_of_the_English_language&gt;. </a:t>
            </a:r>
          </a:p>
          <a:p>
            <a:pPr eaLnBrk="1" hangingPunct="1">
              <a:lnSpc>
                <a:spcPct val="80000"/>
              </a:lnSpc>
              <a:buFontTx/>
              <a:buNone/>
            </a:pPr>
            <a:r>
              <a:rPr lang="en-US" altLang="en-US" sz="2000"/>
              <a:t>Holladay, April. "English Language - Big Changes." </a:t>
            </a:r>
            <a:r>
              <a:rPr lang="en-US" altLang="en-US" sz="2000" u="sng"/>
              <a:t>USA Today</a:t>
            </a:r>
            <a:r>
              <a:rPr lang="en-US" altLang="en-US" sz="2000"/>
              <a:t> 07/15/2005 03/06/2005 &lt;http://www.usatoday.com/tech/columnist/aprilholladay/2005-07-15-english-part2_x.htm&gt;. </a:t>
            </a:r>
          </a:p>
          <a:p>
            <a:pPr eaLnBrk="1" hangingPunct="1">
              <a:lnSpc>
                <a:spcPct val="80000"/>
              </a:lnSpc>
              <a:buFontTx/>
              <a:buNone/>
            </a:pPr>
            <a:r>
              <a:rPr lang="en-US" altLang="en-US" sz="2000"/>
              <a:t>Holladay, April. "Script for origins of English Language Comes out of Africa." </a:t>
            </a:r>
            <a:r>
              <a:rPr lang="en-US" altLang="en-US" sz="2000" u="sng"/>
              <a:t>USA Today</a:t>
            </a:r>
            <a:r>
              <a:rPr lang="en-US" altLang="en-US" sz="2000"/>
              <a:t> 7/8/2005 03/06/2007 &lt;http://www.usatoday.com/tech/columnist/aprilholladay/2005-07-07-english-part1_x.htm &gt;. </a:t>
            </a:r>
          </a:p>
          <a:p>
            <a:pPr eaLnBrk="1" hangingPunct="1">
              <a:lnSpc>
                <a:spcPct val="80000"/>
              </a:lnSpc>
              <a:buFontTx/>
              <a:buNone/>
            </a:pPr>
            <a:r>
              <a:rPr lang="en-US" altLang="en-US" sz="2000"/>
              <a:t>Vernon, Jennifer. "Shakespeare's Coined Words Now Common Currency." </a:t>
            </a:r>
            <a:r>
              <a:rPr lang="en-US" altLang="en-US" sz="2000" u="sng"/>
              <a:t>National Geographic News</a:t>
            </a:r>
            <a:r>
              <a:rPr lang="en-US" altLang="en-US" sz="2000"/>
              <a:t> April 22, 2004 03/06/2007 &lt;nationalgeographic.com/news/2004/04/0419_040419_shakespeare.html&gt;. </a:t>
            </a:r>
          </a:p>
        </p:txBody>
      </p:sp>
    </p:spTree>
    <p:extLst>
      <p:ext uri="{BB962C8B-B14F-4D97-AF65-F5344CB8AC3E}">
        <p14:creationId xmlns:p14="http://schemas.microsoft.com/office/powerpoint/2010/main" val="189432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5"/>
          <p:cNvSpPr>
            <a:spLocks noGrp="1" noChangeArrowheads="1"/>
          </p:cNvSpPr>
          <p:nvPr>
            <p:ph type="title"/>
          </p:nvPr>
        </p:nvSpPr>
        <p:spPr>
          <a:xfrm>
            <a:off x="876300" y="242888"/>
            <a:ext cx="6985000" cy="690562"/>
          </a:xfrm>
        </p:spPr>
        <p:txBody>
          <a:bodyPr anchor="ctr">
            <a:normAutofit/>
          </a:bodyPr>
          <a:lstStyle/>
          <a:p>
            <a:pPr eaLnBrk="1" hangingPunct="1">
              <a:defRPr/>
            </a:pPr>
            <a:r>
              <a:rPr lang="en-US" b="0">
                <a:solidFill>
                  <a:srgbClr val="FF0000"/>
                </a:solidFill>
                <a:effectLst>
                  <a:outerShdw blurRad="38100" dist="38100" dir="2700000" algn="tl">
                    <a:srgbClr val="C0C0C0"/>
                  </a:outerShdw>
                </a:effectLst>
              </a:rPr>
              <a:t>The Plays</a:t>
            </a:r>
          </a:p>
        </p:txBody>
      </p:sp>
      <p:sp>
        <p:nvSpPr>
          <p:cNvPr id="16390" name="Rectangle 6"/>
          <p:cNvSpPr>
            <a:spLocks noGrp="1" noChangeArrowheads="1"/>
          </p:cNvSpPr>
          <p:nvPr>
            <p:ph sz="half" idx="1"/>
          </p:nvPr>
        </p:nvSpPr>
        <p:spPr>
          <a:xfrm>
            <a:off x="785813" y="2043113"/>
            <a:ext cx="7572375" cy="3598862"/>
          </a:xfrm>
          <a:noFill/>
        </p:spPr>
        <p:txBody>
          <a:bodyPr/>
          <a:lstStyle/>
          <a:p>
            <a:pPr eaLnBrk="1" hangingPunct="1">
              <a:lnSpc>
                <a:spcPct val="90000"/>
              </a:lnSpc>
            </a:pPr>
            <a:r>
              <a:rPr lang="en-US" sz="2600"/>
              <a:t>38 plays firmly attributed to Shakespeare</a:t>
            </a:r>
          </a:p>
          <a:p>
            <a:pPr lvl="2" eaLnBrk="1" hangingPunct="1">
              <a:lnSpc>
                <a:spcPct val="90000"/>
              </a:lnSpc>
            </a:pPr>
            <a:r>
              <a:rPr lang="en-US" sz="2800"/>
              <a:t>14 comedies</a:t>
            </a:r>
          </a:p>
          <a:p>
            <a:pPr lvl="2" eaLnBrk="1" hangingPunct="1">
              <a:lnSpc>
                <a:spcPct val="90000"/>
              </a:lnSpc>
            </a:pPr>
            <a:r>
              <a:rPr lang="en-US" sz="2800"/>
              <a:t>10 histories</a:t>
            </a:r>
          </a:p>
          <a:p>
            <a:pPr lvl="2" eaLnBrk="1" hangingPunct="1">
              <a:lnSpc>
                <a:spcPct val="90000"/>
              </a:lnSpc>
            </a:pPr>
            <a:r>
              <a:rPr lang="en-US" sz="2800"/>
              <a:t>10 tragedies</a:t>
            </a:r>
          </a:p>
          <a:p>
            <a:pPr lvl="2" eaLnBrk="1" hangingPunct="1">
              <a:lnSpc>
                <a:spcPct val="90000"/>
              </a:lnSpc>
            </a:pPr>
            <a:r>
              <a:rPr lang="en-US" sz="2800"/>
              <a:t>4 romances</a:t>
            </a:r>
          </a:p>
          <a:p>
            <a:pPr eaLnBrk="1" hangingPunct="1">
              <a:lnSpc>
                <a:spcPct val="90000"/>
              </a:lnSpc>
            </a:pPr>
            <a:r>
              <a:rPr lang="en-US" sz="2600"/>
              <a:t>Possibly wrote three others</a:t>
            </a:r>
          </a:p>
          <a:p>
            <a:pPr eaLnBrk="1" hangingPunct="1">
              <a:lnSpc>
                <a:spcPct val="90000"/>
              </a:lnSpc>
            </a:pPr>
            <a:r>
              <a:rPr lang="en-US" sz="2600"/>
              <a:t>Collaborated on several others</a:t>
            </a:r>
          </a:p>
          <a:p>
            <a:pPr lvl="2" eaLnBrk="1" hangingPunct="1">
              <a:lnSpc>
                <a:spcPct val="90000"/>
              </a:lnSpc>
              <a:buFont typeface="Wingdings" pitchFamily="2" charset="2"/>
              <a:buNone/>
            </a:pPr>
            <a:endParaRPr lang="en-US" sz="2800"/>
          </a:p>
        </p:txBody>
      </p:sp>
      <p:pic>
        <p:nvPicPr>
          <p:cNvPr id="16391" name="Picture 7" descr="EN00378_"/>
          <p:cNvPicPr>
            <a:picLocks noChangeAspect="1" noChangeArrowheads="1"/>
          </p:cNvPicPr>
          <p:nvPr/>
        </p:nvPicPr>
        <p:blipFill>
          <a:blip r:embed="rId2" cstate="print"/>
          <a:srcRect/>
          <a:stretch>
            <a:fillRect/>
          </a:stretch>
        </p:blipFill>
        <p:spPr bwMode="auto">
          <a:xfrm>
            <a:off x="6096000" y="2895600"/>
            <a:ext cx="2401888" cy="185261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6389"/>
                                        </p:tgtEl>
                                        <p:attrNameLst>
                                          <p:attrName>style.visibility</p:attrName>
                                        </p:attrNameLst>
                                      </p:cBhvr>
                                      <p:to>
                                        <p:strVal val="visible"/>
                                      </p:to>
                                    </p:set>
                                    <p:anim to="" calcmode="lin" valueType="num">
                                      <p:cBhvr>
                                        <p:cTn id="7" dur="1" fill="hold"/>
                                        <p:tgtEl>
                                          <p:spTgt spid="16389"/>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6391"/>
                                        </p:tgtEl>
                                        <p:attrNameLst>
                                          <p:attrName>style.visibility</p:attrName>
                                        </p:attrNameLst>
                                      </p:cBhvr>
                                      <p:to>
                                        <p:strVal val="visible"/>
                                      </p:to>
                                    </p:set>
                                    <p:anim to="" calcmode="lin" valueType="num">
                                      <p:cBhvr>
                                        <p:cTn id="12" dur="1" fill="hold"/>
                                        <p:tgtEl>
                                          <p:spTgt spid="1639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6390">
                                            <p:txEl>
                                              <p:pRg st="0" end="0"/>
                                            </p:txEl>
                                          </p:spTgt>
                                        </p:tgtEl>
                                        <p:attrNameLst>
                                          <p:attrName>style.visibility</p:attrName>
                                        </p:attrNameLst>
                                      </p:cBhvr>
                                      <p:to>
                                        <p:strVal val="visible"/>
                                      </p:to>
                                    </p:set>
                                    <p:anim to="" calcmode="lin" valueType="num">
                                      <p:cBhvr>
                                        <p:cTn id="17" dur="1" fill="hold"/>
                                        <p:tgtEl>
                                          <p:spTgt spid="16390">
                                            <p:txEl>
                                              <p:pRg st="0" end="0"/>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499"/>
                                          </p:stCondLst>
                                        </p:cTn>
                                        <p:tgtEl>
                                          <p:spTgt spid="16390">
                                            <p:txEl>
                                              <p:pRg st="1" end="1"/>
                                            </p:txEl>
                                          </p:spTgt>
                                        </p:tgtEl>
                                        <p:attrNameLst>
                                          <p:attrName>style.visibility</p:attrName>
                                        </p:attrNameLst>
                                      </p:cBhvr>
                                      <p:to>
                                        <p:strVal val="visible"/>
                                      </p:to>
                                    </p:set>
                                    <p:anim to="" calcmode="lin" valueType="num">
                                      <p:cBhvr>
                                        <p:cTn id="20" dur="1" fill="hold"/>
                                        <p:tgtEl>
                                          <p:spTgt spid="16390">
                                            <p:txEl>
                                              <p:pRg st="1" end="1"/>
                                            </p:tx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499"/>
                                          </p:stCondLst>
                                        </p:cTn>
                                        <p:tgtEl>
                                          <p:spTgt spid="16390">
                                            <p:txEl>
                                              <p:pRg st="2" end="2"/>
                                            </p:txEl>
                                          </p:spTgt>
                                        </p:tgtEl>
                                        <p:attrNameLst>
                                          <p:attrName>style.visibility</p:attrName>
                                        </p:attrNameLst>
                                      </p:cBhvr>
                                      <p:to>
                                        <p:strVal val="visible"/>
                                      </p:to>
                                    </p:set>
                                    <p:anim to="" calcmode="lin" valueType="num">
                                      <p:cBhvr>
                                        <p:cTn id="23" dur="1" fill="hold"/>
                                        <p:tgtEl>
                                          <p:spTgt spid="16390">
                                            <p:txEl>
                                              <p:pRg st="2" end="2"/>
                                            </p:txEl>
                                          </p:spTgt>
                                        </p:tgtEl>
                                        <p:attrNameLst>
                                          <p:attrName/>
                                        </p:attrNameLst>
                                      </p:cBhvr>
                                    </p:anim>
                                  </p:childTnLst>
                                </p:cTn>
                              </p:par>
                              <p:par>
                                <p:cTn id="24" presetID="24" presetClass="entr" presetSubtype="0" fill="hold" grpId="0" nodeType="withEffect">
                                  <p:stCondLst>
                                    <p:cond delay="0"/>
                                  </p:stCondLst>
                                  <p:childTnLst>
                                    <p:set>
                                      <p:cBhvr>
                                        <p:cTn id="25" dur="1" fill="hold">
                                          <p:stCondLst>
                                            <p:cond delay="499"/>
                                          </p:stCondLst>
                                        </p:cTn>
                                        <p:tgtEl>
                                          <p:spTgt spid="16390">
                                            <p:txEl>
                                              <p:pRg st="3" end="3"/>
                                            </p:txEl>
                                          </p:spTgt>
                                        </p:tgtEl>
                                        <p:attrNameLst>
                                          <p:attrName>style.visibility</p:attrName>
                                        </p:attrNameLst>
                                      </p:cBhvr>
                                      <p:to>
                                        <p:strVal val="visible"/>
                                      </p:to>
                                    </p:set>
                                    <p:anim to="" calcmode="lin" valueType="num">
                                      <p:cBhvr>
                                        <p:cTn id="26" dur="1" fill="hold"/>
                                        <p:tgtEl>
                                          <p:spTgt spid="16390">
                                            <p:txEl>
                                              <p:pRg st="3" end="3"/>
                                            </p:txEl>
                                          </p:spTgt>
                                        </p:tgtEl>
                                        <p:attrNameLst>
                                          <p:attrName/>
                                        </p:attrNameLst>
                                      </p:cBhvr>
                                    </p:anim>
                                  </p:childTnLst>
                                </p:cTn>
                              </p:par>
                              <p:par>
                                <p:cTn id="27" presetID="24" presetClass="entr" presetSubtype="0" fill="hold" grpId="0" nodeType="withEffect">
                                  <p:stCondLst>
                                    <p:cond delay="0"/>
                                  </p:stCondLst>
                                  <p:childTnLst>
                                    <p:set>
                                      <p:cBhvr>
                                        <p:cTn id="28" dur="1" fill="hold">
                                          <p:stCondLst>
                                            <p:cond delay="499"/>
                                          </p:stCondLst>
                                        </p:cTn>
                                        <p:tgtEl>
                                          <p:spTgt spid="16390">
                                            <p:txEl>
                                              <p:pRg st="4" end="4"/>
                                            </p:txEl>
                                          </p:spTgt>
                                        </p:tgtEl>
                                        <p:attrNameLst>
                                          <p:attrName>style.visibility</p:attrName>
                                        </p:attrNameLst>
                                      </p:cBhvr>
                                      <p:to>
                                        <p:strVal val="visible"/>
                                      </p:to>
                                    </p:set>
                                    <p:anim to="" calcmode="lin" valueType="num">
                                      <p:cBhvr>
                                        <p:cTn id="29" dur="1" fill="hold"/>
                                        <p:tgtEl>
                                          <p:spTgt spid="16390">
                                            <p:txEl>
                                              <p:pRg st="4" end="4"/>
                                            </p:txEl>
                                          </p:spTgt>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499"/>
                                          </p:stCondLst>
                                        </p:cTn>
                                        <p:tgtEl>
                                          <p:spTgt spid="16390">
                                            <p:txEl>
                                              <p:pRg st="5" end="5"/>
                                            </p:txEl>
                                          </p:spTgt>
                                        </p:tgtEl>
                                        <p:attrNameLst>
                                          <p:attrName>style.visibility</p:attrName>
                                        </p:attrNameLst>
                                      </p:cBhvr>
                                      <p:to>
                                        <p:strVal val="visible"/>
                                      </p:to>
                                    </p:set>
                                    <p:anim to="" calcmode="lin" valueType="num">
                                      <p:cBhvr>
                                        <p:cTn id="34" dur="1" fill="hold"/>
                                        <p:tgtEl>
                                          <p:spTgt spid="16390">
                                            <p:txEl>
                                              <p:pRg st="5" end="5"/>
                                            </p:txEl>
                                          </p:spTgt>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grpId="0" nodeType="clickEffect">
                                  <p:stCondLst>
                                    <p:cond delay="0"/>
                                  </p:stCondLst>
                                  <p:childTnLst>
                                    <p:set>
                                      <p:cBhvr>
                                        <p:cTn id="38" dur="1" fill="hold">
                                          <p:stCondLst>
                                            <p:cond delay="499"/>
                                          </p:stCondLst>
                                        </p:cTn>
                                        <p:tgtEl>
                                          <p:spTgt spid="16390">
                                            <p:txEl>
                                              <p:pRg st="6" end="6"/>
                                            </p:txEl>
                                          </p:spTgt>
                                        </p:tgtEl>
                                        <p:attrNameLst>
                                          <p:attrName>style.visibility</p:attrName>
                                        </p:attrNameLst>
                                      </p:cBhvr>
                                      <p:to>
                                        <p:strVal val="visible"/>
                                      </p:to>
                                    </p:set>
                                    <p:anim to="" calcmode="lin" valueType="num">
                                      <p:cBhvr>
                                        <p:cTn id="39" dur="1" fill="hold"/>
                                        <p:tgtEl>
                                          <p:spTgt spid="16390">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utoUpdateAnimBg="0"/>
      <p:bldP spid="1639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globe.mpg">
            <a:hlinkClick r:id="" action="ppaction://media"/>
          </p:cNvPr>
          <p:cNvPicPr>
            <a:picLocks noRot="1" noChangeAspect="1" noChangeArrowheads="1"/>
          </p:cNvPicPr>
          <p:nvPr>
            <a:videoFile r:link="rId1"/>
          </p:nvPr>
        </p:nvPicPr>
        <p:blipFill>
          <a:blip r:embed="rId3" cstate="print"/>
          <a:srcRect/>
          <a:stretch>
            <a:fillRect/>
          </a:stretch>
        </p:blipFill>
        <p:spPr bwMode="auto">
          <a:xfrm>
            <a:off x="1905000" y="1295400"/>
            <a:ext cx="5486400" cy="4114800"/>
          </a:xfrm>
          <a:prstGeom prst="rect">
            <a:avLst/>
          </a:prstGeom>
          <a:noFill/>
          <a:ln w="9525">
            <a:noFill/>
            <a:miter lim="800000"/>
            <a:headEnd/>
            <a:tailEnd/>
          </a:ln>
        </p:spPr>
      </p:pic>
      <p:sp>
        <p:nvSpPr>
          <p:cNvPr id="9220" name="Rectangle 4"/>
          <p:cNvSpPr>
            <a:spLocks noGrp="1" noChangeArrowheads="1"/>
          </p:cNvSpPr>
          <p:nvPr>
            <p:ph type="title"/>
          </p:nvPr>
        </p:nvSpPr>
        <p:spPr>
          <a:xfrm>
            <a:off x="666750" y="242888"/>
            <a:ext cx="7943850" cy="823912"/>
          </a:xfrm>
        </p:spPr>
        <p:txBody>
          <a:bodyPr>
            <a:normAutofit/>
          </a:bodyPr>
          <a:lstStyle/>
          <a:p>
            <a:pPr eaLnBrk="1" hangingPunct="1">
              <a:defRPr/>
            </a:pPr>
            <a:r>
              <a:rPr lang="en-US" sz="2400" b="0" dirty="0">
                <a:solidFill>
                  <a:srgbClr val="FF0000"/>
                </a:solidFill>
                <a:effectLst>
                  <a:outerShdw blurRad="38100" dist="38100" dir="2700000" algn="tl">
                    <a:srgbClr val="C0C0C0"/>
                  </a:outerShdw>
                </a:effectLst>
              </a:rPr>
              <a:t>The Globe Theater, </a:t>
            </a:r>
            <a:br>
              <a:rPr lang="en-US" sz="2400" b="0" dirty="0">
                <a:solidFill>
                  <a:srgbClr val="FF0000"/>
                </a:solidFill>
                <a:effectLst>
                  <a:outerShdw blurRad="38100" dist="38100" dir="2700000" algn="tl">
                    <a:srgbClr val="C0C0C0"/>
                  </a:outerShdw>
                </a:effectLst>
              </a:rPr>
            </a:br>
            <a:r>
              <a:rPr lang="en-US" sz="2400" dirty="0">
                <a:solidFill>
                  <a:srgbClr val="FF0000"/>
                </a:solidFill>
                <a:effectLst>
                  <a:outerShdw blurRad="38100" dist="38100" dir="2700000" algn="tl">
                    <a:srgbClr val="C0C0C0"/>
                  </a:outerShdw>
                </a:effectLst>
              </a:rPr>
              <a:t>but how much do we know about this theater?</a:t>
            </a:r>
            <a:endParaRPr lang="en-US" sz="2400" b="0" dirty="0">
              <a:solidFill>
                <a:srgbClr val="FF0000"/>
              </a:solidFill>
              <a:effectLst>
                <a:outerShdw blurRad="38100" dist="38100" dir="2700000" algn="tl">
                  <a:srgbClr val="C0C0C0"/>
                </a:outerShdw>
              </a:effectLst>
            </a:endParaRPr>
          </a:p>
        </p:txBody>
      </p:sp>
      <p:sp>
        <p:nvSpPr>
          <p:cNvPr id="4" name="TextBox 3"/>
          <p:cNvSpPr txBox="1"/>
          <p:nvPr/>
        </p:nvSpPr>
        <p:spPr>
          <a:xfrm>
            <a:off x="1828800" y="5715000"/>
            <a:ext cx="6172200" cy="369332"/>
          </a:xfrm>
          <a:prstGeom prst="rect">
            <a:avLst/>
          </a:prstGeom>
          <a:noFill/>
        </p:spPr>
        <p:txBody>
          <a:bodyPr wrap="square" rtlCol="0">
            <a:spAutoFit/>
          </a:bodyPr>
          <a:lstStyle/>
          <a:p>
            <a:pPr algn="ctr"/>
            <a:r>
              <a:rPr lang="en-US" dirty="0"/>
              <a:t>Try—almost nothing!</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anim to="" calcmode="lin" valueType="num">
                                      <p:cBhvr>
                                        <p:cTn id="7" dur="1" fill="hold"/>
                                        <p:tgtEl>
                                          <p:spTgt spid="9220"/>
                                        </p:tgtEl>
                                        <p:attrNameLst>
                                          <p:attrName/>
                                        </p:attrNameLst>
                                      </p:cBhvr>
                                    </p:anim>
                                  </p:childTnLst>
                                </p:cTn>
                              </p:par>
                            </p:childTnLst>
                          </p:cTn>
                        </p:par>
                        <p:par>
                          <p:cTn id="8" fill="hold">
                            <p:stCondLst>
                              <p:cond delay="500"/>
                            </p:stCondLst>
                            <p:childTnLst>
                              <p:par>
                                <p:cTn id="9" presetID="1" presetClass="mediacall" presetSubtype="0" fill="hold" nodeType="afterEffect">
                                  <p:stCondLst>
                                    <p:cond delay="0"/>
                                  </p:stCondLst>
                                  <p:childTnLst>
                                    <p:cmd type="call" cmd="playFrom(0.0)">
                                      <p:cBhvr>
                                        <p:cTn id="10" dur="1" fill="hold"/>
                                        <p:tgtEl>
                                          <p:spTgt spid="921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1" fill="hold" display="0">
                  <p:stCondLst>
                    <p:cond delay="indefinite"/>
                  </p:stCondLst>
                  <p:endCondLst>
                    <p:cond evt="onNext" delay="0">
                      <p:tgtEl>
                        <p:sldTgt/>
                      </p:tgtEl>
                    </p:cond>
                    <p:cond evt="onPrev" delay="0">
                      <p:tgtEl>
                        <p:sldTgt/>
                      </p:tgtEl>
                    </p:cond>
                  </p:endCondLst>
                </p:cTn>
                <p:tgtEl>
                  <p:spTgt spid="9218"/>
                </p:tgtEl>
              </p:cMediaNode>
            </p:video>
            <p:seq concurrent="1" nextAc="seek">
              <p:cTn id="12" restart="whenNotActive" fill="hold" evtFilter="cancelBubble" nodeType="interactiveSeq">
                <p:stCondLst>
                  <p:cond evt="onClick" delay="0">
                    <p:tgtEl>
                      <p:spTgt spid="9218"/>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9218"/>
                                        </p:tgtEl>
                                      </p:cBhvr>
                                    </p:cmd>
                                  </p:childTnLst>
                                </p:cTn>
                              </p:par>
                            </p:childTnLst>
                          </p:cTn>
                        </p:par>
                      </p:childTnLst>
                    </p:cTn>
                  </p:par>
                </p:childTnLst>
              </p:cTn>
              <p:nextCondLst>
                <p:cond evt="onClick" delay="0">
                  <p:tgtEl>
                    <p:spTgt spid="9218"/>
                  </p:tgtEl>
                </p:cond>
              </p:nextCondLst>
            </p:seq>
          </p:childTnLst>
        </p:cTn>
      </p:par>
    </p:tnLst>
    <p:bldLst>
      <p:bldP spid="922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3154362"/>
          </a:xfrm>
        </p:spPr>
        <p:txBody>
          <a:bodyPr>
            <a:noAutofit/>
          </a:bodyPr>
          <a:lstStyle/>
          <a:p>
            <a:pPr algn="l"/>
            <a:r>
              <a:rPr lang="en-US" sz="1600" b="1" dirty="0"/>
              <a:t>In 1596 a Dutch </a:t>
            </a:r>
            <a:r>
              <a:rPr lang="en-US" sz="1600" b="1" dirty="0" err="1"/>
              <a:t>traveller</a:t>
            </a:r>
            <a:r>
              <a:rPr lang="en-US" sz="1600" b="1" dirty="0"/>
              <a:t> and </a:t>
            </a:r>
            <a:r>
              <a:rPr lang="en-US" sz="1600" b="1" u="sng" dirty="0"/>
              <a:t>student</a:t>
            </a:r>
            <a:r>
              <a:rPr lang="en-US" sz="1600" b="1" dirty="0"/>
              <a:t> called Johannes de Witt attended a play at the Swan Theatre in </a:t>
            </a:r>
            <a:r>
              <a:rPr lang="en-US" sz="1600" b="1" u="sng" dirty="0"/>
              <a:t>London</a:t>
            </a:r>
            <a:r>
              <a:rPr lang="en-US" sz="1600" b="1" dirty="0"/>
              <a:t>.. His diary note, together with the picture, is probably the single most important source of information regarding the internal layout of London theatres. The exact dimensions of the amphitheatres have been lost in time, however, the picture of the Swan allows for an approximation. </a:t>
            </a:r>
            <a:br>
              <a:rPr lang="en-US" sz="1600" dirty="0"/>
            </a:br>
            <a:br>
              <a:rPr lang="en-US" sz="1600" dirty="0"/>
            </a:br>
            <a:r>
              <a:rPr lang="en-US" sz="1600" b="1" dirty="0"/>
              <a:t>The Diary note of Johannes de Witt</a:t>
            </a:r>
            <a:br>
              <a:rPr lang="en-US" sz="1600" b="1" dirty="0"/>
            </a:br>
            <a:r>
              <a:rPr lang="en-US" sz="1600" b="1" dirty="0"/>
              <a:t>From diary of Johannes de Witt: "There are four amphitheatres in London so beautiful that they are worth a visit, which are given different names from their different signs. In these theatres, a different play is offered to the public every day. The two more excellent of these are situated on the other side of the Thames, towards the South, and they are called the Rose and the Swan from their signboards.. As its form seems to bear the appearance of a Roman work, I have made a drawing of it"</a:t>
            </a:r>
            <a:br>
              <a:rPr lang="en-US" sz="1200" dirty="0"/>
            </a:br>
            <a:endParaRPr lang="en-US" sz="1200" dirty="0"/>
          </a:p>
        </p:txBody>
      </p:sp>
      <p:sp>
        <p:nvSpPr>
          <p:cNvPr id="3" name="TextBox 2"/>
          <p:cNvSpPr txBox="1"/>
          <p:nvPr/>
        </p:nvSpPr>
        <p:spPr>
          <a:xfrm>
            <a:off x="1295400" y="533400"/>
            <a:ext cx="6477000" cy="523220"/>
          </a:xfrm>
          <a:prstGeom prst="rect">
            <a:avLst/>
          </a:prstGeom>
          <a:noFill/>
        </p:spPr>
        <p:txBody>
          <a:bodyPr wrap="square" rtlCol="0">
            <a:spAutoFit/>
          </a:bodyPr>
          <a:lstStyle/>
          <a:p>
            <a:pPr algn="ctr"/>
            <a:r>
              <a:rPr lang="en-US" sz="2800" dirty="0"/>
              <a:t>Thank you, Johannes de Witt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Swan Theater—our only link to the Globe</a:t>
            </a:r>
          </a:p>
        </p:txBody>
      </p:sp>
      <p:pic>
        <p:nvPicPr>
          <p:cNvPr id="3" name="Picture 2" descr="Swan Theater.jpg"/>
          <p:cNvPicPr>
            <a:picLocks noChangeAspect="1"/>
          </p:cNvPicPr>
          <p:nvPr/>
        </p:nvPicPr>
        <p:blipFill>
          <a:blip r:embed="rId2" cstate="print"/>
          <a:stretch>
            <a:fillRect/>
          </a:stretch>
        </p:blipFill>
        <p:spPr>
          <a:xfrm>
            <a:off x="3352800" y="1752600"/>
            <a:ext cx="2862263" cy="422377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307</TotalTime>
  <Words>1635</Words>
  <Application>Microsoft Office PowerPoint</Application>
  <PresentationFormat>On-screen Show (4:3)</PresentationFormat>
  <Paragraphs>245</Paragraphs>
  <Slides>52</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Arial Black</vt:lpstr>
      <vt:lpstr>Georgia</vt:lpstr>
      <vt:lpstr>Impact</vt:lpstr>
      <vt:lpstr>Times New Roman</vt:lpstr>
      <vt:lpstr>Wingdings</vt:lpstr>
      <vt:lpstr>Wingdings 2</vt:lpstr>
      <vt:lpstr>Civic</vt:lpstr>
      <vt:lpstr>William Shakespeare</vt:lpstr>
      <vt:lpstr>Who Was Shakespeare </vt:lpstr>
      <vt:lpstr>Not Sure What He Looks Like</vt:lpstr>
      <vt:lpstr>Multitasking Master</vt:lpstr>
      <vt:lpstr>Did I Mention He Was Also an Actor?</vt:lpstr>
      <vt:lpstr>The Plays</vt:lpstr>
      <vt:lpstr>The Globe Theater,  but how much do we know about this theater?</vt:lpstr>
      <vt:lpstr>In 1596 a Dutch traveller and student called Johannes de Witt attended a play at the Swan Theatre in London.. His diary note, together with the picture, is probably the single most important source of information regarding the internal layout of London theatres. The exact dimensions of the amphitheatres have been lost in time, however, the picture of the Swan allows for an approximation.   The Diary note of Johannes de Witt From diary of Johannes de Witt: "There are four amphitheatres in London so beautiful that they are worth a visit, which are given different names from their different signs. In these theatres, a different play is offered to the public every day. The two more excellent of these are situated on the other side of the Thames, towards the South, and they are called the Rose and the Swan from their signboards.. As its form seems to bear the appearance of a Roman work, I have made a drawing of it" </vt:lpstr>
      <vt:lpstr>The Swan Theater—our only link to the Globe</vt:lpstr>
      <vt:lpstr>PowerPoint Presentation</vt:lpstr>
      <vt:lpstr>PowerPoint Presentation</vt:lpstr>
      <vt:lpstr>Hamlet</vt:lpstr>
      <vt:lpstr>Hamlet </vt:lpstr>
      <vt:lpstr>Hamlet</vt:lpstr>
      <vt:lpstr>Hamlet</vt:lpstr>
      <vt:lpstr>PowerPoint Presentation</vt:lpstr>
      <vt:lpstr>So why should you care? </vt:lpstr>
      <vt:lpstr>Concepts that you need to know</vt:lpstr>
      <vt:lpstr>Conflict</vt:lpstr>
      <vt:lpstr>Plot Elements</vt:lpstr>
      <vt:lpstr>Soliloquy</vt:lpstr>
      <vt:lpstr>Aside</vt:lpstr>
      <vt:lpstr>Foil</vt:lpstr>
      <vt:lpstr>Dramatic Irony</vt:lpstr>
      <vt:lpstr>Useful Vocabulary </vt:lpstr>
      <vt:lpstr>Themes</vt:lpstr>
      <vt:lpstr>Think about this…</vt:lpstr>
      <vt:lpstr>Revenge</vt:lpstr>
      <vt:lpstr>Religion</vt:lpstr>
      <vt:lpstr>Incest</vt:lpstr>
      <vt:lpstr>Health</vt:lpstr>
      <vt:lpstr>Understanding the Language of    </vt:lpstr>
      <vt:lpstr>  What were the influences on Early Modern (also called Elizabethan or Shakespearean) English ?</vt:lpstr>
      <vt:lpstr>Influences on Shakespeare’s English</vt:lpstr>
      <vt:lpstr>Qualities of Shakespearean English</vt:lpstr>
      <vt:lpstr>Adjectives In Shakespeare’s English</vt:lpstr>
      <vt:lpstr>Adjectives In Shakespeare’s English</vt:lpstr>
      <vt:lpstr>Adjectives In Shakespeare’s English</vt:lpstr>
      <vt:lpstr>Adverbs in Shakespeare’s English</vt:lpstr>
      <vt:lpstr>Prepositions in Shakespeare’s English</vt:lpstr>
      <vt:lpstr>Verbs in Shakespeare’s English</vt:lpstr>
      <vt:lpstr>Verbs in Shakespeare’s English</vt:lpstr>
      <vt:lpstr> Effects of Rhythm on Shakespeare’s Language</vt:lpstr>
      <vt:lpstr>Compounding</vt:lpstr>
      <vt:lpstr>Sentence Order</vt:lpstr>
      <vt:lpstr>Ellipses (Words Left Out)</vt:lpstr>
      <vt:lpstr> Shakespeare’s Impact  on Modern English: Some Phrases Created by Shakespeare </vt:lpstr>
      <vt:lpstr>Words Coined by Shakespeare</vt:lpstr>
      <vt:lpstr>Words Coined by Shakespeare</vt:lpstr>
      <vt:lpstr>Words Coined by Shakespeare</vt:lpstr>
      <vt:lpstr>Words Coined by Shakespeare</vt:lpstr>
      <vt:lpstr>Works Cited and Consulted</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Jason</dc:creator>
  <cp:lastModifiedBy>Isabel Dondero</cp:lastModifiedBy>
  <cp:revision>26</cp:revision>
  <dcterms:created xsi:type="dcterms:W3CDTF">2012-09-26T17:25:23Z</dcterms:created>
  <dcterms:modified xsi:type="dcterms:W3CDTF">2019-07-29T19:50:20Z</dcterms:modified>
</cp:coreProperties>
</file>