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5" r:id="rId4"/>
    <p:sldId id="279" r:id="rId5"/>
    <p:sldId id="278" r:id="rId6"/>
    <p:sldId id="260" r:id="rId7"/>
    <p:sldId id="283" r:id="rId8"/>
    <p:sldId id="281" r:id="rId9"/>
    <p:sldId id="284" r:id="rId10"/>
    <p:sldId id="282" r:id="rId11"/>
    <p:sldId id="264" r:id="rId12"/>
    <p:sldId id="266" r:id="rId13"/>
    <p:sldId id="267" r:id="rId14"/>
    <p:sldId id="269" r:id="rId15"/>
    <p:sldId id="270" r:id="rId16"/>
    <p:sldId id="271" r:id="rId17"/>
    <p:sldId id="273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E903B2B-BB35-4289-B782-F7333BA1FC66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6416FED-A3C3-471A-9CBF-FBB31FB036B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3B2B-BB35-4289-B782-F7333BA1FC66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6FED-A3C3-471A-9CBF-FBB31FB036B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3B2B-BB35-4289-B782-F7333BA1FC66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6FED-A3C3-471A-9CBF-FBB31FB036B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3B2B-BB35-4289-B782-F7333BA1FC66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6FED-A3C3-471A-9CBF-FBB31FB036B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3B2B-BB35-4289-B782-F7333BA1FC66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6FED-A3C3-471A-9CBF-FBB31FB036B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3B2B-BB35-4289-B782-F7333BA1FC66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6FED-A3C3-471A-9CBF-FBB31FB036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3B2B-BB35-4289-B782-F7333BA1FC66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6FED-A3C3-471A-9CBF-FBB31FB036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3B2B-BB35-4289-B782-F7333BA1FC66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6FED-A3C3-471A-9CBF-FBB31FB036B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3B2B-BB35-4289-B782-F7333BA1FC66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6FED-A3C3-471A-9CBF-FBB31FB036B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E903B2B-BB35-4289-B782-F7333BA1FC66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6416FED-A3C3-471A-9CBF-FBB31FB036B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E903B2B-BB35-4289-B782-F7333BA1FC66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6416FED-A3C3-471A-9CBF-FBB31FB036B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E903B2B-BB35-4289-B782-F7333BA1FC66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6416FED-A3C3-471A-9CBF-FBB31FB036B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odallergy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4"/>
            <a:ext cx="5723468" cy="32342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Food Allergies and Anaphylaxis in School:  What School Staff Need to Know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00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Call 911 for any of the following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Sudden or increasingly severe</a:t>
            </a:r>
          </a:p>
          <a:p>
            <a:pPr lvl="1"/>
            <a:r>
              <a:rPr lang="en-US" sz="2400" dirty="0" smtClean="0"/>
              <a:t>swelling and/or hives</a:t>
            </a:r>
          </a:p>
          <a:p>
            <a:pPr lvl="1"/>
            <a:r>
              <a:rPr lang="en-US" sz="2400" dirty="0" smtClean="0"/>
              <a:t>abdominal pain, nausea or vomiting</a:t>
            </a:r>
          </a:p>
          <a:p>
            <a:pPr lvl="1"/>
            <a:r>
              <a:rPr lang="en-US" sz="2400" dirty="0" smtClean="0"/>
              <a:t>difficulty breathing or speaking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48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Points about Food    Allergy Reactions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19256"/>
            <a:ext cx="6934200" cy="4129144"/>
          </a:xfrm>
        </p:spPr>
        <p:txBody>
          <a:bodyPr>
            <a:no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time allergic reactions can happen in school</a:t>
            </a:r>
          </a:p>
          <a:p>
            <a:r>
              <a:rPr lang="en-US" dirty="0" smtClean="0"/>
              <a:t>Fatal or near-fatal reactions are rare but do occur</a:t>
            </a:r>
          </a:p>
          <a:p>
            <a:r>
              <a:rPr lang="en-US" dirty="0" smtClean="0"/>
              <a:t>40 deaths annually from insect stings</a:t>
            </a:r>
          </a:p>
          <a:p>
            <a:r>
              <a:rPr lang="en-US" dirty="0" smtClean="0"/>
              <a:t>200 deaths annually from allergic responses to food </a:t>
            </a:r>
          </a:p>
          <a:p>
            <a:r>
              <a:rPr lang="en-US" dirty="0"/>
              <a:t>3-5% of children under 6 and 2-2 ½% of adults have food </a:t>
            </a:r>
            <a:r>
              <a:rPr lang="en-US" dirty="0" smtClean="0"/>
              <a:t>allergies</a:t>
            </a:r>
          </a:p>
          <a:p>
            <a:r>
              <a:rPr lang="en-US" b="1" dirty="0" smtClean="0"/>
              <a:t>Early recognition </a:t>
            </a:r>
            <a:r>
              <a:rPr lang="en-US" dirty="0" smtClean="0"/>
              <a:t>and </a:t>
            </a:r>
            <a:r>
              <a:rPr lang="en-US" b="1" dirty="0" smtClean="0"/>
              <a:t>treatment </a:t>
            </a:r>
            <a:r>
              <a:rPr lang="en-US" dirty="0" smtClean="0"/>
              <a:t>of anaphylaxis can be </a:t>
            </a:r>
            <a:r>
              <a:rPr lang="en-US" b="1" dirty="0" smtClean="0"/>
              <a:t>life saving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118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Reading is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label on food should be read every time</a:t>
            </a:r>
          </a:p>
          <a:p>
            <a:pPr lvl="1"/>
            <a:r>
              <a:rPr lang="en-US" dirty="0" smtClean="0"/>
              <a:t>Ingredients in products can change without warning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Understanding labeling laws and              their limitations is important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505200"/>
            <a:ext cx="145542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3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Food Allergen Labeling and Consumer Protection Act: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19256"/>
            <a:ext cx="6934200" cy="4052943"/>
          </a:xfrm>
        </p:spPr>
        <p:txBody>
          <a:bodyPr/>
          <a:lstStyle/>
          <a:p>
            <a:r>
              <a:rPr lang="en-US" dirty="0" smtClean="0"/>
              <a:t>Exceptions:</a:t>
            </a:r>
          </a:p>
          <a:p>
            <a:pPr lvl="1"/>
            <a:r>
              <a:rPr lang="en-US" dirty="0" smtClean="0"/>
              <a:t>Foods that do not need clear labeling</a:t>
            </a:r>
          </a:p>
          <a:p>
            <a:pPr lvl="2"/>
            <a:r>
              <a:rPr lang="en-US" dirty="0" smtClean="0"/>
              <a:t>Any food not regulated by the FDA</a:t>
            </a:r>
          </a:p>
          <a:p>
            <a:pPr lvl="3"/>
            <a:r>
              <a:rPr lang="en-US" dirty="0" smtClean="0"/>
              <a:t>Includes most meats, poultry, certain egg products and most alcoholic beverages</a:t>
            </a:r>
          </a:p>
          <a:p>
            <a:pPr lvl="2"/>
            <a:r>
              <a:rPr lang="en-US" dirty="0" smtClean="0"/>
              <a:t>Any other foods not in the major 8, such as:</a:t>
            </a:r>
          </a:p>
          <a:p>
            <a:pPr lvl="3"/>
            <a:r>
              <a:rPr lang="en-US" dirty="0" smtClean="0"/>
              <a:t>Sesame or other seeds</a:t>
            </a:r>
          </a:p>
          <a:p>
            <a:pPr lvl="3"/>
            <a:r>
              <a:rPr lang="en-US" dirty="0" smtClean="0"/>
              <a:t>Molluscan shellfish (oysters, clams, mussels, scallops and others)</a:t>
            </a:r>
          </a:p>
          <a:p>
            <a:pPr lvl="3"/>
            <a:r>
              <a:rPr lang="en-US" dirty="0" smtClean="0"/>
              <a:t>Gluten (except for wheat)</a:t>
            </a:r>
          </a:p>
          <a:p>
            <a:pPr lvl="4"/>
            <a:r>
              <a:rPr lang="en-US" dirty="0" smtClean="0"/>
              <a:t>Barley, rye, or oats (hidden in malt, dextrins, flavors)</a:t>
            </a:r>
          </a:p>
        </p:txBody>
      </p:sp>
    </p:spTree>
    <p:extLst>
      <p:ext uri="{BB962C8B-B14F-4D97-AF65-F5344CB8AC3E}">
        <p14:creationId xmlns:p14="http://schemas.microsoft.com/office/powerpoint/2010/main" val="15736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Avoid products with advisory labeling for allergen of concern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286000"/>
            <a:ext cx="6196405" cy="3603812"/>
          </a:xfrm>
        </p:spPr>
        <p:txBody>
          <a:bodyPr/>
          <a:lstStyle/>
          <a:p>
            <a:r>
              <a:rPr lang="en-US" dirty="0" smtClean="0"/>
              <a:t>Statements (numerous formats and </a:t>
            </a:r>
            <a:r>
              <a:rPr lang="en-US" dirty="0"/>
              <a:t>n</a:t>
            </a:r>
            <a:r>
              <a:rPr lang="en-US" dirty="0" smtClean="0"/>
              <a:t>o regulation)</a:t>
            </a:r>
          </a:p>
          <a:p>
            <a:pPr marL="0" indent="0">
              <a:buNone/>
            </a:pPr>
            <a:endParaRPr lang="en-US" sz="900" dirty="0" smtClean="0"/>
          </a:p>
          <a:p>
            <a:pPr lvl="1"/>
            <a:r>
              <a:rPr lang="en-US" dirty="0" smtClean="0"/>
              <a:t>“may contain…”</a:t>
            </a:r>
          </a:p>
          <a:p>
            <a:pPr lvl="1"/>
            <a:r>
              <a:rPr lang="en-US" dirty="0" smtClean="0"/>
              <a:t>“processed in a facility that…”</a:t>
            </a:r>
          </a:p>
          <a:p>
            <a:pPr lvl="1"/>
            <a:r>
              <a:rPr lang="en-US" smtClean="0"/>
              <a:t>“manufactured </a:t>
            </a:r>
            <a:r>
              <a:rPr lang="en-US" dirty="0" smtClean="0"/>
              <a:t>on shared equipment with…”</a:t>
            </a:r>
          </a:p>
          <a:p>
            <a:pPr lvl="1"/>
            <a:r>
              <a:rPr lang="en-US" dirty="0" smtClean="0"/>
              <a:t>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5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Ingredients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an obvious component of food</a:t>
            </a:r>
          </a:p>
          <a:p>
            <a:r>
              <a:rPr lang="en-US" dirty="0" smtClean="0"/>
              <a:t>Just looking at the food is not enough to tell if an allergen is in it</a:t>
            </a:r>
          </a:p>
          <a:p>
            <a:r>
              <a:rPr lang="en-US" dirty="0" smtClean="0"/>
              <a:t>If there is an item that does not have a label, it is safest to avoid eating it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175760"/>
            <a:ext cx="1981200" cy="1478280"/>
          </a:xfrm>
          <a:prstGeom prst="rect">
            <a:avLst/>
          </a:prstGeom>
        </p:spPr>
      </p:pic>
      <p:pic>
        <p:nvPicPr>
          <p:cNvPr id="2050" name="Picture 2" descr="C:\Users\hdwnf\AppData\Local\Microsoft\Windows\Temporary Internet Files\Content.IE5\VOOWQAGI\MC90043156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71" y="4465320"/>
            <a:ext cx="868680" cy="86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6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Food Sources in                  Non-Edible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Finger paint:  milk or egg whites</a:t>
            </a:r>
          </a:p>
          <a:p>
            <a:r>
              <a:rPr lang="en-US" dirty="0" smtClean="0"/>
              <a:t>Shaving cream:  milk</a:t>
            </a:r>
          </a:p>
          <a:p>
            <a:r>
              <a:rPr lang="en-US" dirty="0" smtClean="0"/>
              <a:t>Paste:  wheat</a:t>
            </a:r>
          </a:p>
          <a:p>
            <a:r>
              <a:rPr lang="en-US" dirty="0" smtClean="0"/>
              <a:t>Play dough:  wheat</a:t>
            </a:r>
          </a:p>
          <a:p>
            <a:r>
              <a:rPr lang="en-US" dirty="0" smtClean="0"/>
              <a:t>Bean bags:  beans, nuts or seeds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540960"/>
            <a:ext cx="1752600" cy="1397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540959"/>
            <a:ext cx="1744980" cy="1397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540960"/>
            <a:ext cx="1760220" cy="139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5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Risk Situations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Outside food in schools (birthdays, celebrations, cultural days, bake sales, etc.)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Breaks in school routine and field trips</a:t>
            </a:r>
          </a:p>
          <a:p>
            <a:pPr marL="0" indent="0">
              <a:buNone/>
            </a:pPr>
            <a:endParaRPr lang="en-US" sz="900" dirty="0" smtClean="0"/>
          </a:p>
          <a:p>
            <a:r>
              <a:rPr lang="en-US" dirty="0" smtClean="0"/>
              <a:t>School bus and transportation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Transitions in care and substitute 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44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 More </a:t>
            </a:r>
            <a:r>
              <a:rPr lang="en-US" dirty="0"/>
              <a:t>I</a:t>
            </a:r>
            <a:r>
              <a:rPr lang="en-US" smtClean="0"/>
              <a:t>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Food Allergy Network:  </a:t>
            </a:r>
            <a:r>
              <a:rPr lang="en-US" dirty="0" smtClean="0">
                <a:hlinkClick r:id="rId2"/>
              </a:rPr>
              <a:t>www.foodallergy.org</a:t>
            </a:r>
            <a:r>
              <a:rPr lang="en-US" dirty="0" smtClean="0"/>
              <a:t> </a:t>
            </a:r>
          </a:p>
          <a:p>
            <a:r>
              <a:rPr lang="en-US" dirty="0" smtClean="0"/>
              <a:t>American Academy of Allergy, Asthma, and Immunology:  1-800-822-2762</a:t>
            </a:r>
          </a:p>
          <a:p>
            <a:r>
              <a:rPr lang="en-US" dirty="0" smtClean="0"/>
              <a:t>American Academy of Pediatrics:                  1-800-433-9016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60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6965245" cy="1202485"/>
          </a:xfrm>
        </p:spPr>
        <p:txBody>
          <a:bodyPr/>
          <a:lstStyle/>
          <a:p>
            <a:r>
              <a:rPr lang="en-US" dirty="0" smtClean="0"/>
              <a:t>What is an Allergy?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133600"/>
            <a:ext cx="5525845" cy="290994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/>
              <a:t>When the body’s immune system wrongly identifies an otherwise harmless substance (an allergen) as harmful.</a:t>
            </a:r>
            <a:endParaRPr lang="en-US" sz="2800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33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Allergen?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Allergens are substances that cause an overreaction of the body’s defense mechanisms</a:t>
            </a:r>
          </a:p>
          <a:p>
            <a:r>
              <a:rPr lang="en-US" dirty="0" smtClean="0"/>
              <a:t>Allergens may be:</a:t>
            </a:r>
          </a:p>
          <a:p>
            <a:pPr lvl="1"/>
            <a:r>
              <a:rPr lang="en-US" dirty="0" smtClean="0"/>
              <a:t>Inhaled (pollen, dust, molds, fumes)</a:t>
            </a:r>
          </a:p>
          <a:p>
            <a:pPr lvl="1"/>
            <a:r>
              <a:rPr lang="en-US" dirty="0" smtClean="0"/>
              <a:t>Touched (soap, plants)</a:t>
            </a:r>
          </a:p>
          <a:p>
            <a:pPr lvl="1"/>
            <a:r>
              <a:rPr lang="en-US" dirty="0" smtClean="0"/>
              <a:t>Injected (insect venom, medicines)</a:t>
            </a:r>
          </a:p>
          <a:p>
            <a:pPr lvl="1"/>
            <a:r>
              <a:rPr lang="en-US" dirty="0" smtClean="0"/>
              <a:t>Eaten (food and medicines)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50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Major 8 Food Allergens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133600"/>
            <a:ext cx="6745045" cy="4052943"/>
          </a:xfrm>
        </p:spPr>
        <p:txBody>
          <a:bodyPr/>
          <a:lstStyle/>
          <a:p>
            <a:r>
              <a:rPr lang="en-US" dirty="0" smtClean="0"/>
              <a:t>Milk</a:t>
            </a:r>
          </a:p>
          <a:p>
            <a:r>
              <a:rPr lang="en-US" dirty="0" smtClean="0"/>
              <a:t>Eggs</a:t>
            </a:r>
          </a:p>
          <a:p>
            <a:r>
              <a:rPr lang="en-US" dirty="0" smtClean="0"/>
              <a:t>Peanut</a:t>
            </a:r>
          </a:p>
          <a:p>
            <a:r>
              <a:rPr lang="en-US" dirty="0" smtClean="0"/>
              <a:t>Tree nut</a:t>
            </a:r>
          </a:p>
          <a:p>
            <a:r>
              <a:rPr lang="en-US" dirty="0" smtClean="0"/>
              <a:t>Fish </a:t>
            </a:r>
          </a:p>
          <a:p>
            <a:r>
              <a:rPr lang="en-US" dirty="0" smtClean="0"/>
              <a:t>Shell fish </a:t>
            </a:r>
          </a:p>
          <a:p>
            <a:r>
              <a:rPr lang="en-US" dirty="0" smtClean="0"/>
              <a:t>Soy </a:t>
            </a:r>
          </a:p>
          <a:p>
            <a:r>
              <a:rPr lang="en-US" dirty="0" smtClean="0"/>
              <a:t>Wheat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5773698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These make </a:t>
            </a:r>
            <a:r>
              <a:rPr lang="en-US" b="1" dirty="0"/>
              <a:t>up </a:t>
            </a:r>
            <a:r>
              <a:rPr lang="en-US" b="1" dirty="0" smtClean="0"/>
              <a:t>90% </a:t>
            </a:r>
            <a:r>
              <a:rPr lang="en-US" b="1" dirty="0"/>
              <a:t>of all food allergies in the United States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2097">
            <a:off x="3485179" y="2451465"/>
            <a:ext cx="1216916" cy="817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635" y="2267635"/>
            <a:ext cx="1284702" cy="747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0007">
            <a:off x="6738145" y="2267635"/>
            <a:ext cx="1318260" cy="10907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9823">
            <a:off x="3471637" y="3800924"/>
            <a:ext cx="1331354" cy="8859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581400"/>
            <a:ext cx="1090773" cy="10907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308">
            <a:off x="6733829" y="3843469"/>
            <a:ext cx="1270634" cy="83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7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11218"/>
          </a:xfrm>
        </p:spPr>
        <p:txBody>
          <a:bodyPr/>
          <a:lstStyle/>
          <a:p>
            <a:r>
              <a:rPr lang="en-US" dirty="0" smtClean="0"/>
              <a:t>Symptoms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156" y="1832518"/>
            <a:ext cx="7286977" cy="4038600"/>
          </a:xfrm>
        </p:spPr>
        <p:txBody>
          <a:bodyPr numCol="2">
            <a:normAutofit/>
          </a:bodyPr>
          <a:lstStyle/>
          <a:p>
            <a:r>
              <a:rPr lang="en-US" sz="2000" dirty="0" smtClean="0"/>
              <a:t>Swelling or redness</a:t>
            </a:r>
          </a:p>
          <a:p>
            <a:r>
              <a:rPr lang="en-US" sz="2000" dirty="0" smtClean="0"/>
              <a:t>Hives</a:t>
            </a:r>
          </a:p>
          <a:p>
            <a:r>
              <a:rPr lang="en-US" sz="2000" dirty="0" smtClean="0"/>
              <a:t>Watery or swollen eyes</a:t>
            </a:r>
          </a:p>
          <a:p>
            <a:r>
              <a:rPr lang="en-US" sz="2000" dirty="0" smtClean="0"/>
              <a:t>Nausea and vomiting</a:t>
            </a:r>
          </a:p>
          <a:p>
            <a:r>
              <a:rPr lang="en-US" sz="2000" dirty="0" smtClean="0"/>
              <a:t>Cough and scratchy throat</a:t>
            </a:r>
          </a:p>
          <a:p>
            <a:r>
              <a:rPr lang="en-US" sz="2000" dirty="0" smtClean="0"/>
              <a:t>Difficulty </a:t>
            </a:r>
            <a:r>
              <a:rPr lang="en-US" sz="2000" dirty="0" smtClean="0"/>
              <a:t>breathing</a:t>
            </a:r>
          </a:p>
          <a:p>
            <a:r>
              <a:rPr lang="en-US" sz="2000" dirty="0" smtClean="0"/>
              <a:t>Changes in voice or cry</a:t>
            </a:r>
          </a:p>
          <a:p>
            <a:r>
              <a:rPr lang="en-US" sz="2000" dirty="0" smtClean="0"/>
              <a:t>Anxiety</a:t>
            </a:r>
          </a:p>
          <a:p>
            <a:r>
              <a:rPr lang="en-US" sz="2000" dirty="0" smtClean="0"/>
              <a:t>Dizziness and faintness</a:t>
            </a:r>
          </a:p>
          <a:p>
            <a:r>
              <a:rPr lang="en-US" sz="2000" dirty="0" smtClean="0"/>
              <a:t>Unconsciousness </a:t>
            </a: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00400" y="5547952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These symptoms can range from mild to severe,            they can occur very suddenly or gradually</a:t>
            </a:r>
            <a:endParaRPr lang="en-US" b="1" dirty="0"/>
          </a:p>
        </p:txBody>
      </p:sp>
      <p:pic>
        <p:nvPicPr>
          <p:cNvPr id="5" name="Picture 2" descr="C:\Users\hdwnf\AppData\Local\Microsoft\Windows\Temporary Internet Files\Content.IE5\7ETAA7YZ\MC90035809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3870032"/>
            <a:ext cx="1407640" cy="148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57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Allergy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05000"/>
            <a:ext cx="6781800" cy="4190999"/>
          </a:xfrm>
        </p:spPr>
        <p:txBody>
          <a:bodyPr/>
          <a:lstStyle/>
          <a:p>
            <a:r>
              <a:rPr lang="en-US" b="1" dirty="0" smtClean="0"/>
              <a:t>Anaphylaxis (anaphylaxis shock):  </a:t>
            </a:r>
            <a:r>
              <a:rPr lang="en-US" dirty="0" smtClean="0"/>
              <a:t>an allergic reaction in which the release of histamines causes extreme symptoms including: swelling, difficulty breathing, heart failure, sometimes death</a:t>
            </a:r>
          </a:p>
          <a:p>
            <a:pPr lvl="2"/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71884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Causes of Anaphylaxis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119256"/>
            <a:ext cx="6934200" cy="4052944"/>
          </a:xfrm>
        </p:spPr>
        <p:txBody>
          <a:bodyPr/>
          <a:lstStyle/>
          <a:p>
            <a:r>
              <a:rPr lang="en-US" dirty="0" smtClean="0"/>
              <a:t>Stinging insects</a:t>
            </a:r>
          </a:p>
          <a:p>
            <a:r>
              <a:rPr lang="en-US" dirty="0" smtClean="0"/>
              <a:t>Latex</a:t>
            </a:r>
          </a:p>
          <a:p>
            <a:r>
              <a:rPr lang="en-US" dirty="0" smtClean="0"/>
              <a:t>Medication</a:t>
            </a:r>
          </a:p>
          <a:p>
            <a:r>
              <a:rPr lang="en-US" dirty="0" smtClean="0"/>
              <a:t>Exercise </a:t>
            </a:r>
          </a:p>
          <a:p>
            <a:r>
              <a:rPr lang="en-US" dirty="0" smtClean="0"/>
              <a:t>Environmental triggers</a:t>
            </a:r>
          </a:p>
          <a:p>
            <a:r>
              <a:rPr lang="en-US" dirty="0" smtClean="0"/>
              <a:t>Cold environment</a:t>
            </a:r>
          </a:p>
          <a:p>
            <a:r>
              <a:rPr lang="en-US" dirty="0" smtClean="0"/>
              <a:t>Unknown reason</a:t>
            </a:r>
          </a:p>
          <a:p>
            <a:pPr algn="ctr"/>
            <a:endParaRPr lang="en-US" sz="800" dirty="0" smtClean="0"/>
          </a:p>
          <a:p>
            <a:pPr marL="0" indent="0" algn="ctr">
              <a:buNone/>
            </a:pPr>
            <a:r>
              <a:rPr lang="en-US" b="1" dirty="0" smtClean="0"/>
              <a:t>*</a:t>
            </a:r>
            <a:r>
              <a:rPr lang="en-US" sz="2000" b="1" dirty="0" smtClean="0"/>
              <a:t>Discuss appropriate management with your school nurses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235" y="1981200"/>
            <a:ext cx="1085850" cy="1085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869" y="2438400"/>
            <a:ext cx="1378831" cy="1051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235" y="3429000"/>
            <a:ext cx="1260721" cy="12111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40" y="3733800"/>
            <a:ext cx="1661160" cy="110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0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 the child from contact with known or suspected allergen</a:t>
            </a:r>
          </a:p>
          <a:p>
            <a:r>
              <a:rPr lang="en-US" dirty="0" smtClean="0"/>
              <a:t>Refer to their plan of care for directions</a:t>
            </a:r>
          </a:p>
          <a:p>
            <a:r>
              <a:rPr lang="en-US" dirty="0" smtClean="0"/>
              <a:t>Give medications as directed (anti-histamines or epinephrine injection)</a:t>
            </a:r>
          </a:p>
          <a:p>
            <a:r>
              <a:rPr lang="en-US" dirty="0" smtClean="0"/>
              <a:t>Monitor for symptoms</a:t>
            </a:r>
          </a:p>
          <a:p>
            <a:r>
              <a:rPr lang="en-US" dirty="0" smtClean="0"/>
              <a:t>Notify parents as noted in the care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5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Children’s Descriptions of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Complains of tongue:  hot, tingling, burning, itching or feeling funny, full or heavy</a:t>
            </a:r>
          </a:p>
          <a:p>
            <a:r>
              <a:rPr lang="en-US" dirty="0" smtClean="0"/>
              <a:t>Feels like:  </a:t>
            </a:r>
          </a:p>
          <a:p>
            <a:pPr lvl="1"/>
            <a:r>
              <a:rPr lang="en-US" dirty="0" smtClean="0"/>
              <a:t>there is a frog in my throat</a:t>
            </a:r>
          </a:p>
          <a:p>
            <a:pPr lvl="1"/>
            <a:r>
              <a:rPr lang="en-US" dirty="0" smtClean="0"/>
              <a:t>bump on the back of my tongue</a:t>
            </a:r>
          </a:p>
          <a:p>
            <a:pPr lvl="1"/>
            <a:r>
              <a:rPr lang="en-US" dirty="0" smtClean="0"/>
              <a:t>lips feel tight</a:t>
            </a:r>
          </a:p>
          <a:p>
            <a:pPr lvl="1"/>
            <a:r>
              <a:rPr lang="en-US" dirty="0" smtClean="0"/>
              <a:t>bugs in ears</a:t>
            </a:r>
          </a:p>
          <a:p>
            <a:pPr lvl="1"/>
            <a:r>
              <a:rPr lang="en-US" dirty="0" smtClean="0"/>
              <a:t>Something poking my tongue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4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376</TotalTime>
  <Words>677</Words>
  <Application>Microsoft Office PowerPoint</Application>
  <PresentationFormat>On-screen Show (4:3)</PresentationFormat>
  <Paragraphs>114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Brush Script MT</vt:lpstr>
      <vt:lpstr>Constantia</vt:lpstr>
      <vt:lpstr>Franklin Gothic Book</vt:lpstr>
      <vt:lpstr>Rage Italic</vt:lpstr>
      <vt:lpstr>Pushpin</vt:lpstr>
      <vt:lpstr>Food Allergies and Anaphylaxis in School:  What School Staff Need to Know</vt:lpstr>
      <vt:lpstr>What is an Allergy?</vt:lpstr>
      <vt:lpstr>What is an Allergen?</vt:lpstr>
      <vt:lpstr>The Major 8 Food Allergens</vt:lpstr>
      <vt:lpstr>Symptoms </vt:lpstr>
      <vt:lpstr>Food Allergy Facts</vt:lpstr>
      <vt:lpstr>Other Causes of Anaphylaxis</vt:lpstr>
      <vt:lpstr>Treatment Options</vt:lpstr>
      <vt:lpstr>Children’s Descriptions of Reactions</vt:lpstr>
      <vt:lpstr>Call 911 for any of the following</vt:lpstr>
      <vt:lpstr>Key Points about Food    Allergy Reactions </vt:lpstr>
      <vt:lpstr>Label Reading is Key</vt:lpstr>
      <vt:lpstr>Food Allergen Labeling and Consumer Protection Act:</vt:lpstr>
      <vt:lpstr>Avoid products with advisory labeling for allergen of concern</vt:lpstr>
      <vt:lpstr>Hidden Ingredients</vt:lpstr>
      <vt:lpstr>Food Sources in                  Non-Edible Items</vt:lpstr>
      <vt:lpstr>High Risk Situations</vt:lpstr>
      <vt:lpstr>For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Allergies and Anaphylaxis in School:  What School Staff Need to Know</dc:title>
  <dc:creator>Kennon, Wendy F.</dc:creator>
  <cp:lastModifiedBy>Morris, Shannon W</cp:lastModifiedBy>
  <cp:revision>31</cp:revision>
  <dcterms:created xsi:type="dcterms:W3CDTF">2014-07-31T13:41:39Z</dcterms:created>
  <dcterms:modified xsi:type="dcterms:W3CDTF">2019-08-27T20:17:56Z</dcterms:modified>
</cp:coreProperties>
</file>