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259" r:id="rId11"/>
    <p:sldId id="326" r:id="rId12"/>
    <p:sldId id="345" r:id="rId13"/>
    <p:sldId id="349" r:id="rId14"/>
    <p:sldId id="350" r:id="rId15"/>
    <p:sldId id="351" r:id="rId16"/>
    <p:sldId id="347" r:id="rId17"/>
    <p:sldId id="348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79" r:id="rId29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imes" panose="02020603050405020304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C4F"/>
    <a:srgbClr val="5DB72B"/>
    <a:srgbClr val="A5174D"/>
    <a:srgbClr val="572A8F"/>
    <a:srgbClr val="730073"/>
    <a:srgbClr val="A31D21"/>
    <a:srgbClr val="0000AD"/>
    <a:srgbClr val="E3B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2" d="100"/>
          <a:sy n="42" d="100"/>
        </p:scale>
        <p:origin x="6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01C30CE-F4DA-824D-8F90-BC7BF7E791F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437F578-F6C8-E149-8447-CB87189F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2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0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32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ADB-CD24-454B-B626-B3E9388E45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3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B0F8-1DE7-9E41-A497-8C8D9E0A10A1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restoplans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teacherspayteachers.com/Store/Presto-Pla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8 at 8.3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4" y="-27384"/>
            <a:ext cx="7744468" cy="69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1 - 2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93673"/>
            <a:ext cx="829545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“Not like the Socs, who jump greasers and wreck houses and throw beer blasts for kicks, and get editorials in the paper for being a public disgrace one day and an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asset</a:t>
            </a: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dirty="0" smtClean="0">
                <a:latin typeface="Times New Roman"/>
                <a:cs typeface="Times New Roman"/>
              </a:rPr>
              <a:t>to society the next” (3).</a:t>
            </a:r>
          </a:p>
          <a:p>
            <a:pPr marL="457200" indent="-457200">
              <a:buAutoNum type="arabicPeriod"/>
            </a:pPr>
            <a:endParaRPr lang="en-US" sz="2300" b="1" dirty="0" smtClean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“I drew in a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quivering</a:t>
            </a: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dirty="0" smtClean="0">
                <a:latin typeface="Times New Roman"/>
                <a:cs typeface="Times New Roman"/>
              </a:rPr>
              <a:t>breath and quit crying.  You just don’t cry in front of Darry” (8).</a:t>
            </a:r>
          </a:p>
          <a:p>
            <a:pPr marL="457200" indent="-457200">
              <a:buAutoNum type="arabicPeriod"/>
            </a:pPr>
            <a:endParaRPr lang="en-US" sz="2300" b="1" dirty="0" smtClean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“He liked fights, blondes, and for some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unfathomable </a:t>
            </a:r>
            <a:r>
              <a:rPr lang="en-US" sz="2300" b="1" dirty="0" smtClean="0">
                <a:latin typeface="Times New Roman"/>
                <a:cs typeface="Times New Roman"/>
              </a:rPr>
              <a:t>reason, school” (10).</a:t>
            </a:r>
          </a:p>
          <a:p>
            <a:pPr marL="457200" indent="-457200">
              <a:buAutoNum type="arabicPeriod"/>
            </a:pPr>
            <a:endParaRPr lang="en-US" sz="2300" b="1" dirty="0" smtClean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“‘Nice-lookin’ bruise you got there, kid.’  I                           touched my cheek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gingerly</a:t>
            </a:r>
            <a:r>
              <a:rPr lang="en-US" sz="2300" b="1" dirty="0" smtClean="0">
                <a:latin typeface="Times New Roman"/>
                <a:cs typeface="Times New Roman"/>
              </a:rPr>
              <a:t>.  ‘ Really?’ (12)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7080" y="646436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Presto Plans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8" name="Picture 7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68760"/>
            <a:ext cx="8001000" cy="5055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b="1" dirty="0" smtClean="0">
                <a:latin typeface="Times New Roman"/>
                <a:cs typeface="Times New Roman"/>
              </a:rPr>
              <a:t>5. “She gave him an </a:t>
            </a:r>
            <a:r>
              <a:rPr lang="en-US" sz="215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incredulous</a:t>
            </a:r>
            <a:r>
              <a:rPr lang="en-US" sz="215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150" b="1" dirty="0" smtClean="0">
                <a:latin typeface="Times New Roman"/>
                <a:cs typeface="Times New Roman"/>
              </a:rPr>
              <a:t>look; and then she threw her Coke in his face” (24).</a:t>
            </a:r>
          </a:p>
          <a:p>
            <a:endParaRPr lang="en-US" sz="2150" b="1" u="sng" dirty="0" smtClean="0">
              <a:latin typeface="Times New Roman"/>
              <a:cs typeface="Times New Roman"/>
            </a:endParaRPr>
          </a:p>
          <a:p>
            <a:r>
              <a:rPr lang="en-US" sz="2150" b="1" dirty="0" smtClean="0">
                <a:latin typeface="Times New Roman"/>
                <a:cs typeface="Times New Roman"/>
              </a:rPr>
              <a:t>6. “‘You heard me.  Leave her alone”.   Dallas </a:t>
            </a:r>
            <a:r>
              <a:rPr lang="en-US" sz="215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scowled</a:t>
            </a:r>
            <a:r>
              <a:rPr lang="en-US" sz="215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150" b="1" dirty="0" smtClean="0">
                <a:latin typeface="Times New Roman"/>
                <a:cs typeface="Times New Roman"/>
              </a:rPr>
              <a:t>for a second” (24).</a:t>
            </a:r>
          </a:p>
          <a:p>
            <a:endParaRPr lang="en-US" sz="2150" b="1" u="sng" dirty="0" smtClean="0">
              <a:latin typeface="Times New Roman"/>
              <a:cs typeface="Times New Roman"/>
            </a:endParaRPr>
          </a:p>
          <a:p>
            <a:r>
              <a:rPr lang="en-US" sz="2150" b="1" dirty="0" smtClean="0">
                <a:latin typeface="Times New Roman"/>
                <a:cs typeface="Times New Roman"/>
              </a:rPr>
              <a:t>7. “‘Y’all sit up here with us.  You can protect us’...Would we ever have something to tell the boys!  We had picked up two girls, and classy ones at that...‘Okay,’ I said </a:t>
            </a:r>
            <a:r>
              <a:rPr lang="en-US" sz="215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nonchalantly</a:t>
            </a:r>
            <a:r>
              <a:rPr lang="en-US" sz="2150" b="1" dirty="0" smtClean="0">
                <a:latin typeface="Times New Roman"/>
                <a:cs typeface="Times New Roman"/>
              </a:rPr>
              <a:t>, “might as well’ (25). </a:t>
            </a:r>
          </a:p>
          <a:p>
            <a:endParaRPr lang="en-US" sz="2150" b="1" u="sng" dirty="0" smtClean="0">
              <a:latin typeface="Times New Roman"/>
              <a:cs typeface="Times New Roman"/>
            </a:endParaRPr>
          </a:p>
          <a:p>
            <a:r>
              <a:rPr lang="en-US" sz="2150" b="1" dirty="0" smtClean="0">
                <a:latin typeface="Times New Roman"/>
                <a:cs typeface="Times New Roman"/>
              </a:rPr>
              <a:t>8.  “‘It was the Socs’ I said nervously, because of there plenty of Socs </a:t>
            </a:r>
            <a:r>
              <a:rPr lang="en-US" sz="215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milling</a:t>
            </a:r>
            <a:r>
              <a:rPr lang="en-US" sz="215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150" b="1" dirty="0" smtClean="0">
                <a:latin typeface="Times New Roman"/>
                <a:cs typeface="Times New Roman"/>
              </a:rPr>
              <a:t>around and some of them were giving                                       me funny looks, as if I shouldn’t be with Cherry                                      or something” (31).</a:t>
            </a:r>
            <a:endParaRPr lang="en-US" sz="2150" b="1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1 - 2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653300"/>
            <a:ext cx="8001000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Asset – </a:t>
            </a:r>
            <a:r>
              <a:rPr lang="en-US" sz="2400" b="1" dirty="0" smtClean="0">
                <a:latin typeface="Times New Roman"/>
                <a:cs typeface="Times New Roman"/>
              </a:rPr>
              <a:t>a useful or valuable thing, person, or quality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Quivering – </a:t>
            </a:r>
            <a:r>
              <a:rPr lang="en-US" sz="2400" b="1" dirty="0" smtClean="0">
                <a:latin typeface="Times New Roman"/>
                <a:cs typeface="Times New Roman"/>
              </a:rPr>
              <a:t>tremble or shake with a slight rapid motion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Unfathomable – </a:t>
            </a:r>
            <a:r>
              <a:rPr lang="en-US" sz="2400" b="1" dirty="0" smtClean="0">
                <a:latin typeface="Times New Roman"/>
                <a:cs typeface="Times New Roman"/>
              </a:rPr>
              <a:t>incapable of being fully understood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Gingerly – </a:t>
            </a:r>
            <a:r>
              <a:rPr lang="en-US" sz="2400" b="1" dirty="0" smtClean="0">
                <a:latin typeface="Times New Roman"/>
                <a:cs typeface="Times New Roman"/>
              </a:rPr>
              <a:t>in a careful or cautious manner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Incredulous –</a:t>
            </a:r>
            <a:r>
              <a:rPr lang="en-US" sz="2400" b="1" dirty="0" smtClean="0">
                <a:latin typeface="Times New Roman"/>
                <a:cs typeface="Times New Roman"/>
              </a:rPr>
              <a:t>unwilling or unable to believe something 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Scowled – </a:t>
            </a:r>
            <a:r>
              <a:rPr lang="en-US" sz="2400" b="1" dirty="0" smtClean="0">
                <a:latin typeface="Times New Roman"/>
                <a:cs typeface="Times New Roman"/>
              </a:rPr>
              <a:t>an angry or bad-tempered expression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Nonchalantly – </a:t>
            </a:r>
            <a:r>
              <a:rPr lang="en-US" sz="2400" b="1" dirty="0" smtClean="0">
                <a:latin typeface="Times New Roman"/>
                <a:cs typeface="Times New Roman"/>
              </a:rPr>
              <a:t>feeling or appearing casually calm and relaxed; not displaying anxiety, interest, or enthusiasm 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Milling - </a:t>
            </a:r>
            <a:r>
              <a:rPr lang="en-US" sz="2400" b="1" dirty="0" smtClean="0">
                <a:latin typeface="Times New Roman"/>
                <a:cs typeface="Times New Roman"/>
              </a:rPr>
              <a:t>to move about in a disorganized                                 way (people)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112474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Synonyms/Definitions of Words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6" name="Picture 15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1 - 2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293673"/>
            <a:ext cx="8382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“After the movie was over it suddenly came to us that Cherry and Marcia didn’t have a way to get home.  Two-Bit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gallantly </a:t>
            </a:r>
            <a:r>
              <a:rPr lang="en-US" sz="2300" b="1" dirty="0" smtClean="0">
                <a:latin typeface="Times New Roman"/>
                <a:cs typeface="Times New Roman"/>
              </a:rPr>
              <a:t>offered to walk them home” (37). </a:t>
            </a:r>
          </a:p>
          <a:p>
            <a:pPr marL="457200" indent="-457200"/>
            <a:endParaRPr lang="en-US" sz="2300" b="1" dirty="0" smtClean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“That was the truth. Socs were always behind a wall of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aloofness</a:t>
            </a:r>
            <a:r>
              <a:rPr lang="en-US" sz="2300" b="1" dirty="0" smtClean="0">
                <a:latin typeface="Times New Roman"/>
                <a:cs typeface="Times New Roman"/>
              </a:rPr>
              <a:t>, careful not to let their real selves show through” (38).</a:t>
            </a:r>
          </a:p>
          <a:p>
            <a:pPr marL="457200" indent="-457200"/>
            <a:endParaRPr lang="en-US" sz="2300" b="1" u="sng" dirty="0" smtClean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“He kicked other horses and was always getting into trouble. ‘I’ve got me a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ornery </a:t>
            </a:r>
            <a:r>
              <a:rPr lang="en-US" sz="2300" b="1" dirty="0" smtClean="0">
                <a:latin typeface="Times New Roman"/>
                <a:cs typeface="Times New Roman"/>
              </a:rPr>
              <a:t>pony, </a:t>
            </a:r>
            <a:r>
              <a:rPr lang="en-US" sz="2300" b="1" dirty="0" err="1" smtClean="0">
                <a:latin typeface="Times New Roman"/>
                <a:cs typeface="Times New Roman"/>
              </a:rPr>
              <a:t>Soda’d</a:t>
            </a:r>
            <a:r>
              <a:rPr lang="en-US" sz="2300" b="1" dirty="0" smtClean="0">
                <a:latin typeface="Times New Roman"/>
                <a:cs typeface="Times New Roman"/>
              </a:rPr>
              <a:t> tell him” (39).</a:t>
            </a:r>
          </a:p>
          <a:p>
            <a:pPr marL="457200" indent="-457200"/>
            <a:endParaRPr lang="en-US" sz="2300" b="1" u="sng" dirty="0" smtClean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“Johnny’s eyes went round and he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winced                                    </a:t>
            </a:r>
            <a:r>
              <a:rPr lang="en-US" sz="2300" b="1" dirty="0" smtClean="0">
                <a:latin typeface="Times New Roman"/>
                <a:cs typeface="Times New Roman"/>
              </a:rPr>
              <a:t>as though I’d belted him (42). </a:t>
            </a:r>
            <a:endParaRPr lang="en-US" sz="2300" b="1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3 - 4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412776"/>
            <a:ext cx="8001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500" b="1" dirty="0" smtClean="0">
                <a:latin typeface="Times New Roman"/>
                <a:cs typeface="Times New Roman"/>
              </a:rPr>
              <a:t>5. “My teeth chattered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unceasingly </a:t>
            </a:r>
            <a:r>
              <a:rPr lang="en-US" sz="2500" b="1" dirty="0" smtClean="0">
                <a:latin typeface="Times New Roman"/>
                <a:cs typeface="Times New Roman"/>
              </a:rPr>
              <a:t>and I couldn’t stop them” (56).</a:t>
            </a:r>
          </a:p>
          <a:p>
            <a:pPr marL="457200" indent="-457200"/>
            <a:endParaRPr lang="en-US" sz="2500" b="1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500" b="1" dirty="0" smtClean="0">
                <a:latin typeface="Times New Roman"/>
                <a:cs typeface="Times New Roman"/>
              </a:rPr>
              <a:t>6. “‘He appeared in a few minutes,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clad </a:t>
            </a:r>
            <a:r>
              <a:rPr lang="en-US" sz="2500" b="1" dirty="0" smtClean="0">
                <a:latin typeface="Times New Roman"/>
                <a:cs typeface="Times New Roman"/>
              </a:rPr>
              <a:t>only in a pair of low cut blue jeans” (59). </a:t>
            </a:r>
          </a:p>
          <a:p>
            <a:pPr marL="457200" indent="-457200"/>
            <a:endParaRPr lang="en-US" sz="2500" b="1" u="sng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500" b="1" dirty="0" smtClean="0">
                <a:latin typeface="Times New Roman"/>
                <a:cs typeface="Times New Roman"/>
              </a:rPr>
              <a:t>7. “So we’d have to be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hermits </a:t>
            </a:r>
            <a:r>
              <a:rPr lang="en-US" sz="2500" b="1" dirty="0" smtClean="0">
                <a:latin typeface="Times New Roman"/>
                <a:cs typeface="Times New Roman"/>
              </a:rPr>
              <a:t>for the rest of our lives, and never see anyone but Dally” (65).</a:t>
            </a:r>
          </a:p>
          <a:p>
            <a:pPr marL="457200" indent="-457200"/>
            <a:endParaRPr lang="en-US" sz="2500" b="1" u="sng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500" b="1" dirty="0" smtClean="0">
                <a:latin typeface="Times New Roman"/>
                <a:cs typeface="Times New Roman"/>
              </a:rPr>
              <a:t>8. “‘But this church gave me a kind of creepy feeling.  What do you call it?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Premonition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”</a:t>
            </a:r>
            <a:r>
              <a:rPr lang="en-US" sz="2500" b="1" dirty="0" smtClean="0">
                <a:latin typeface="Times New Roman"/>
                <a:cs typeface="Times New Roman"/>
              </a:rPr>
              <a:t>(67). </a:t>
            </a:r>
            <a:endParaRPr lang="en-US" sz="2500" b="1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3 - 4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56792"/>
            <a:ext cx="8001000" cy="432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Gallantly– </a:t>
            </a:r>
            <a:r>
              <a:rPr lang="en-US" sz="2300" b="1" dirty="0" smtClean="0">
                <a:latin typeface="Times New Roman"/>
                <a:cs typeface="Times New Roman"/>
              </a:rPr>
              <a:t>brave; heroic; giving respect to women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Aloofness– </a:t>
            </a:r>
            <a:r>
              <a:rPr lang="en-US" sz="2300" b="1" dirty="0" smtClean="0">
                <a:latin typeface="Times New Roman"/>
                <a:cs typeface="Times New Roman"/>
              </a:rPr>
              <a:t>not friendly or forthcoming; cool and distant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Ornery– </a:t>
            </a:r>
            <a:r>
              <a:rPr lang="en-US" sz="2300" b="1" dirty="0" smtClean="0">
                <a:latin typeface="Times New Roman"/>
                <a:cs typeface="Times New Roman"/>
              </a:rPr>
              <a:t>bad-tempered and combative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Winced– </a:t>
            </a:r>
            <a:r>
              <a:rPr lang="en-US" sz="2300" b="1" dirty="0" smtClean="0">
                <a:latin typeface="Times New Roman"/>
                <a:cs typeface="Times New Roman"/>
              </a:rPr>
              <a:t>give an involuntary grimace/shrinking movement of the body out of or in anticipation of pain or distress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Unceasingly–</a:t>
            </a:r>
            <a:r>
              <a:rPr lang="en-US" sz="2300" b="1" dirty="0" smtClean="0">
                <a:latin typeface="Times New Roman"/>
                <a:cs typeface="Times New Roman"/>
              </a:rPr>
              <a:t>not coming to an end; continuous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Clad– </a:t>
            </a:r>
            <a:r>
              <a:rPr lang="en-US" sz="2300" b="1" dirty="0" smtClean="0">
                <a:latin typeface="Times New Roman"/>
                <a:cs typeface="Times New Roman"/>
              </a:rPr>
              <a:t>clothed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Hermits– </a:t>
            </a:r>
            <a:r>
              <a:rPr lang="en-US" sz="2300" b="1" dirty="0" smtClean="0">
                <a:latin typeface="Times New Roman"/>
                <a:cs typeface="Times New Roman"/>
              </a:rPr>
              <a:t>any person living alone or seeking to do so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Premonition- </a:t>
            </a:r>
            <a:r>
              <a:rPr lang="en-US" sz="2300" b="1" dirty="0" smtClean="0">
                <a:latin typeface="Times New Roman"/>
                <a:cs typeface="Times New Roman"/>
              </a:rPr>
              <a:t>a strong feeling that something                                is about to happen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6" name="Picture 15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3 - 4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Synonyms/Definitions of Words 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327695"/>
            <a:ext cx="8001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300" b="1" dirty="0" smtClean="0">
                <a:latin typeface="Times New Roman"/>
                <a:cs typeface="Times New Roman"/>
              </a:rPr>
              <a:t>“I looked at Johnny </a:t>
            </a:r>
            <a:r>
              <a:rPr lang="en-US" sz="2300" b="1" u="sng" dirty="0" smtClean="0">
                <a:solidFill>
                  <a:srgbClr val="5DB72B"/>
                </a:solidFill>
                <a:latin typeface="Times New Roman"/>
                <a:cs typeface="Times New Roman"/>
              </a:rPr>
              <a:t>imploringly</a:t>
            </a:r>
            <a:r>
              <a:rPr lang="en-US" sz="2300" b="1" dirty="0" smtClean="0">
                <a:latin typeface="Times New Roman"/>
                <a:cs typeface="Times New Roman"/>
              </a:rPr>
              <a:t>.  Johnny sighed. ‘I’m </a:t>
            </a:r>
            <a:r>
              <a:rPr lang="en-US" sz="2300" b="1" dirty="0" err="1" smtClean="0">
                <a:latin typeface="Times New Roman"/>
                <a:cs typeface="Times New Roman"/>
              </a:rPr>
              <a:t>gonna</a:t>
            </a:r>
            <a:r>
              <a:rPr lang="en-US" sz="2300" b="1" dirty="0" smtClean="0">
                <a:latin typeface="Times New Roman"/>
                <a:cs typeface="Times New Roman"/>
              </a:rPr>
              <a:t> cut mine too, and wash the grease out’” (72).</a:t>
            </a:r>
          </a:p>
          <a:p>
            <a:pPr marL="457200" indent="-457200"/>
            <a:r>
              <a:rPr lang="en-US" sz="2300" b="1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/>
            <a:r>
              <a:rPr lang="en-US" sz="2300" b="1" dirty="0" smtClean="0">
                <a:latin typeface="Times New Roman"/>
                <a:cs typeface="Times New Roman"/>
              </a:rPr>
              <a:t>2.  “‘I guess we’re disguised’.  I leaned back next to him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sullenly</a:t>
            </a:r>
            <a:r>
              <a:rPr lang="en-US" sz="2300" b="1" dirty="0" smtClean="0">
                <a:latin typeface="Times New Roman"/>
                <a:cs typeface="Times New Roman"/>
              </a:rPr>
              <a:t>.  ‘I guess so’” (73).</a:t>
            </a:r>
          </a:p>
          <a:p>
            <a:pPr marL="457200" indent="-457200"/>
            <a:endParaRPr lang="en-US" sz="2300" b="1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300" b="1" dirty="0" smtClean="0">
                <a:latin typeface="Times New Roman"/>
                <a:cs typeface="Times New Roman"/>
              </a:rPr>
              <a:t>3. “I was trying to find the meaning the poet had in mind, but it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eluded</a:t>
            </a: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dirty="0" smtClean="0">
                <a:latin typeface="Times New Roman"/>
                <a:cs typeface="Times New Roman"/>
              </a:rPr>
              <a:t>me” (78).</a:t>
            </a:r>
          </a:p>
          <a:p>
            <a:pPr marL="457200" indent="-457200"/>
            <a:endParaRPr lang="en-US" sz="2300" b="1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300" b="1" dirty="0" smtClean="0">
                <a:latin typeface="Times New Roman"/>
                <a:cs typeface="Times New Roman"/>
              </a:rPr>
              <a:t>4. “‘I never thought I’d live to see the day when I would be so glad to see Dally Winston, but right then he meant one thing: contact with the outside world.  And                               it suddenly because real and </a:t>
            </a:r>
            <a:r>
              <a:rPr lang="en-US" sz="23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vital</a:t>
            </a:r>
            <a:r>
              <a:rPr lang="en-US" sz="2300" b="1" dirty="0" smtClean="0">
                <a:latin typeface="Times New Roman"/>
                <a:cs typeface="Times New Roman"/>
              </a:rPr>
              <a:t>” (80).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5 - </a:t>
            </a:r>
            <a:r>
              <a:rPr lang="en-US" sz="7000" b="1" dirty="0">
                <a:solidFill>
                  <a:srgbClr val="A5174D"/>
                </a:solidFill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412776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Times New Roman"/>
                <a:cs typeface="Times New Roman"/>
              </a:rPr>
              <a:t>5. “‘‘</a:t>
            </a:r>
            <a:r>
              <a:rPr lang="en-US" sz="2900" b="1" i="1" dirty="0" smtClean="0">
                <a:latin typeface="Times New Roman"/>
                <a:cs typeface="Times New Roman"/>
              </a:rPr>
              <a:t>You’re starved?</a:t>
            </a:r>
            <a:r>
              <a:rPr lang="en-US" sz="2900" b="1" dirty="0" smtClean="0">
                <a:latin typeface="Times New Roman"/>
                <a:cs typeface="Times New Roman"/>
              </a:rPr>
              <a:t>’ Johnny was so </a:t>
            </a:r>
            <a:r>
              <a:rPr lang="en-US" sz="29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indignant </a:t>
            </a:r>
            <a:r>
              <a:rPr lang="en-US" sz="2900" b="1" dirty="0" smtClean="0">
                <a:latin typeface="Times New Roman"/>
                <a:cs typeface="Times New Roman"/>
              </a:rPr>
              <a:t>he nearly squeaked” (80).</a:t>
            </a:r>
          </a:p>
          <a:p>
            <a:endParaRPr lang="en-US" sz="2900" b="1" u="sng" dirty="0" smtClean="0">
              <a:latin typeface="Times New Roman"/>
              <a:cs typeface="Times New Roman"/>
            </a:endParaRPr>
          </a:p>
          <a:p>
            <a:r>
              <a:rPr lang="en-US" sz="2900" b="1" dirty="0" smtClean="0">
                <a:latin typeface="Times New Roman"/>
                <a:cs typeface="Times New Roman"/>
              </a:rPr>
              <a:t>6. “‘I had thought about turning ourselves in lots of times, but apparently the whole idea was a </a:t>
            </a:r>
            <a:r>
              <a:rPr lang="en-US" sz="29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jolt </a:t>
            </a:r>
            <a:r>
              <a:rPr lang="en-US" sz="2900" b="1" dirty="0" smtClean="0">
                <a:latin typeface="Times New Roman"/>
                <a:cs typeface="Times New Roman"/>
              </a:rPr>
              <a:t>to Dallas” (87).</a:t>
            </a:r>
          </a:p>
          <a:p>
            <a:endParaRPr lang="en-US" sz="2900" b="1" u="sng" dirty="0" smtClean="0">
              <a:latin typeface="Times New Roman"/>
              <a:cs typeface="Times New Roman"/>
            </a:endParaRPr>
          </a:p>
          <a:p>
            <a:r>
              <a:rPr lang="en-US" sz="2900" b="1" dirty="0" smtClean="0">
                <a:latin typeface="Times New Roman"/>
                <a:cs typeface="Times New Roman"/>
              </a:rPr>
              <a:t>7. “‘‘My parents,’ Johnny repeated </a:t>
            </a:r>
            <a:r>
              <a:rPr lang="en-US" sz="29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doggedly</a:t>
            </a:r>
            <a:r>
              <a:rPr lang="en-US" sz="2900" b="1" dirty="0" smtClean="0">
                <a:latin typeface="Times New Roman"/>
                <a:cs typeface="Times New Roman"/>
              </a:rPr>
              <a:t>, ‘did they ask about me?’”(88) </a:t>
            </a:r>
          </a:p>
          <a:p>
            <a:endParaRPr lang="en-US" sz="2100" b="1" u="sng" dirty="0" smtClean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5 - </a:t>
            </a:r>
            <a:r>
              <a:rPr lang="en-US" sz="7000" b="1" dirty="0">
                <a:solidFill>
                  <a:srgbClr val="A5174D"/>
                </a:solidFill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591627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Imploringly– </a:t>
            </a:r>
            <a:r>
              <a:rPr lang="en-US" sz="2600" b="1" dirty="0" smtClean="0">
                <a:latin typeface="Times New Roman"/>
                <a:cs typeface="Times New Roman"/>
              </a:rPr>
              <a:t>to beg someone to do something </a:t>
            </a:r>
            <a:endParaRPr lang="en-US" sz="2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Sullenly– </a:t>
            </a:r>
            <a:r>
              <a:rPr lang="en-US" sz="2600" b="1" dirty="0" smtClean="0">
                <a:latin typeface="Times New Roman"/>
                <a:cs typeface="Times New Roman"/>
              </a:rPr>
              <a:t>bad-tempered and sulky; gloomy</a:t>
            </a:r>
            <a:endParaRPr lang="en-US" sz="2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Eluded– </a:t>
            </a:r>
            <a:r>
              <a:rPr lang="en-US" sz="2600" b="1" dirty="0" smtClean="0">
                <a:latin typeface="Times New Roman"/>
                <a:cs typeface="Times New Roman"/>
              </a:rPr>
              <a:t>(of an idea or fact) fail to be grasped or remembered</a:t>
            </a:r>
            <a:endParaRPr lang="en-US" sz="2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Vital– </a:t>
            </a:r>
            <a:r>
              <a:rPr lang="en-US" sz="2600" b="1" dirty="0" smtClean="0">
                <a:latin typeface="Times New Roman"/>
                <a:cs typeface="Times New Roman"/>
              </a:rPr>
              <a:t>absolutely necessary or important; essential </a:t>
            </a:r>
            <a:endParaRPr lang="en-US" sz="2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Indignant–</a:t>
            </a:r>
            <a:r>
              <a:rPr lang="en-US" sz="2600" b="1" dirty="0" smtClean="0">
                <a:latin typeface="Times New Roman"/>
                <a:cs typeface="Times New Roman"/>
              </a:rPr>
              <a:t>feeling or showing annoyance at what is perceived as unfair treatment </a:t>
            </a:r>
            <a:endParaRPr lang="en-US" sz="2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Jolt– </a:t>
            </a:r>
            <a:r>
              <a:rPr lang="en-US" sz="2600" b="1" dirty="0" smtClean="0">
                <a:latin typeface="Times New Roman"/>
                <a:cs typeface="Times New Roman"/>
              </a:rPr>
              <a:t>give a surprise or shock to (someone) in order to make them act or change</a:t>
            </a:r>
            <a:endParaRPr lang="en-US" sz="2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55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Doggedly– </a:t>
            </a:r>
            <a:r>
              <a:rPr lang="en-US" sz="2550" b="1" dirty="0" smtClean="0">
                <a:latin typeface="Times New Roman"/>
                <a:cs typeface="Times New Roman"/>
              </a:rPr>
              <a:t>having or showing persistence </a:t>
            </a:r>
            <a:endParaRPr lang="en-US" sz="255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6" name="Picture 15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5 - </a:t>
            </a:r>
            <a:r>
              <a:rPr lang="en-US" sz="7000" b="1" dirty="0">
                <a:solidFill>
                  <a:srgbClr val="A5174D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Synonyms/Definitions of Words 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386165"/>
            <a:ext cx="8001000" cy="405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200" b="1" dirty="0" smtClean="0">
                <a:latin typeface="Times New Roman"/>
                <a:cs typeface="Times New Roman"/>
              </a:rPr>
              <a:t>“Soda was awake by then, and although he looked stony-faced, as if he hadn’t heard a word the doctor had said, his eyes were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bleak</a:t>
            </a: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and stunned” (103).</a:t>
            </a:r>
          </a:p>
          <a:p>
            <a:pPr marL="457200" indent="-457200">
              <a:lnSpc>
                <a:spcPct val="90000"/>
              </a:lnSpc>
            </a:pPr>
            <a:r>
              <a:rPr lang="en-US" sz="2200" b="1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US" sz="2200" b="1" dirty="0" smtClean="0">
                <a:latin typeface="Times New Roman"/>
                <a:cs typeface="Times New Roman"/>
              </a:rPr>
              <a:t>2. “Two-Bit’s mother warned us about burglars, but Darry, flexing his muscles so that they bulged like oversized baseballs,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drawled</a:t>
            </a: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that he wasn’t afraid of any burglars” (106).</a:t>
            </a:r>
          </a:p>
          <a:p>
            <a:pPr marL="457200" indent="-457200">
              <a:lnSpc>
                <a:spcPct val="90000"/>
              </a:lnSpc>
            </a:pPr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200" b="1" dirty="0" smtClean="0">
                <a:latin typeface="Times New Roman"/>
                <a:cs typeface="Times New Roman"/>
              </a:rPr>
              <a:t>3.  “Steve made the mistake of referring to him as ‘all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brawn</a:t>
            </a: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and no brain,’ and Darry almost shattered Steve’s jaw” (109).</a:t>
            </a:r>
          </a:p>
          <a:p>
            <a:pPr marL="457200" indent="-457200">
              <a:lnSpc>
                <a:spcPct val="90000"/>
              </a:lnSpc>
            </a:pPr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200" b="1" dirty="0" smtClean="0">
                <a:latin typeface="Times New Roman"/>
                <a:cs typeface="Times New Roman"/>
              </a:rPr>
              <a:t>4. “‘Work?’ Two-Bit was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aghast</a:t>
            </a:r>
            <a:r>
              <a:rPr lang="en-US" sz="2200" b="1" u="sng" dirty="0" smtClean="0">
                <a:latin typeface="Times New Roman"/>
                <a:cs typeface="Times New Roman"/>
              </a:rPr>
              <a:t>.</a:t>
            </a:r>
            <a:r>
              <a:rPr lang="en-US" sz="2200" b="1" dirty="0" smtClean="0">
                <a:latin typeface="Times New Roman"/>
                <a:cs typeface="Times New Roman"/>
              </a:rPr>
              <a:t> ‘And ruin my rep?’” (112)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7 - 8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14707"/>
            <a:ext cx="8382000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DEFINING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DIFFICULT WORDS</a:t>
            </a:r>
            <a:endParaRPr lang="en-US" sz="65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016" y="2843351"/>
            <a:ext cx="7391400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/>
                <a:cs typeface="Times New Roman"/>
              </a:rPr>
              <a:t>If you were asked to define the </a:t>
            </a:r>
            <a:r>
              <a:rPr lang="en-US" sz="4500" b="1" dirty="0" smtClean="0">
                <a:latin typeface="Times New Roman"/>
                <a:cs typeface="Times New Roman"/>
              </a:rPr>
              <a:t>word </a:t>
            </a:r>
            <a:r>
              <a:rPr lang="en-US" sz="4500" b="1" dirty="0" smtClean="0">
                <a:solidFill>
                  <a:srgbClr val="5DB72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i="1" dirty="0" smtClean="0">
                <a:latin typeface="Times New Roman"/>
                <a:cs typeface="Times New Roman"/>
              </a:rPr>
              <a:t>, </a:t>
            </a:r>
            <a:r>
              <a:rPr lang="en-US" sz="4500" b="1" dirty="0" smtClean="0">
                <a:latin typeface="Times New Roman"/>
                <a:cs typeface="Times New Roman"/>
              </a:rPr>
              <a:t>what might you guess it means?</a:t>
            </a:r>
            <a:endParaRPr lang="en-US" sz="4500" b="1" dirty="0"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9" name="Rectangle 8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5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/>
                <a:cs typeface="Times New Roman"/>
              </a:rPr>
              <a:t>5. “Two-Bit was telling me about one of his many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exploits</a:t>
            </a:r>
            <a:r>
              <a:rPr lang="en-US" sz="25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smtClean="0">
                <a:latin typeface="Times New Roman"/>
                <a:cs typeface="Times New Roman"/>
              </a:rPr>
              <a:t>while we did the dishes” (113).</a:t>
            </a:r>
          </a:p>
          <a:p>
            <a:r>
              <a:rPr lang="en-US" sz="2500" b="1" u="sng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500" b="1" dirty="0" smtClean="0">
                <a:latin typeface="Times New Roman"/>
                <a:cs typeface="Times New Roman"/>
              </a:rPr>
              <a:t>6. “I hated them as bitterly and as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contemptuously </a:t>
            </a:r>
            <a:r>
              <a:rPr lang="en-US" sz="2500" b="1" dirty="0" smtClean="0">
                <a:latin typeface="Times New Roman"/>
                <a:cs typeface="Times New Roman"/>
              </a:rPr>
              <a:t>as Dally Winston hated” (115).</a:t>
            </a:r>
          </a:p>
          <a:p>
            <a:endParaRPr lang="en-US" sz="2500" b="1" u="sng" dirty="0" smtClean="0">
              <a:latin typeface="Times New Roman"/>
              <a:cs typeface="Times New Roman"/>
            </a:endParaRPr>
          </a:p>
          <a:p>
            <a:r>
              <a:rPr lang="en-US" sz="2500" b="1" dirty="0" smtClean="0">
                <a:latin typeface="Times New Roman"/>
                <a:cs typeface="Times New Roman"/>
              </a:rPr>
              <a:t>7. “‘It was the reward of two hours of walking aimlessly around a hardware store to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divert </a:t>
            </a:r>
            <a:r>
              <a:rPr lang="en-US" sz="2500" b="1" dirty="0" smtClean="0">
                <a:latin typeface="Times New Roman"/>
                <a:cs typeface="Times New Roman"/>
              </a:rPr>
              <a:t>suspicion” (125).</a:t>
            </a:r>
          </a:p>
          <a:p>
            <a:endParaRPr lang="en-US" sz="2500" b="1" u="sng" dirty="0" smtClean="0">
              <a:latin typeface="Times New Roman"/>
              <a:cs typeface="Times New Roman"/>
            </a:endParaRPr>
          </a:p>
          <a:p>
            <a:r>
              <a:rPr lang="en-US" sz="2500" b="1" dirty="0" smtClean="0">
                <a:latin typeface="Times New Roman"/>
                <a:cs typeface="Times New Roman"/>
              </a:rPr>
              <a:t>8. “‘All right,’ Two-Bit said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reluctantly</a:t>
            </a:r>
            <a:r>
              <a:rPr lang="en-US" sz="2500" b="1" u="sng" dirty="0" smtClean="0">
                <a:latin typeface="Times New Roman"/>
                <a:cs typeface="Times New Roman"/>
              </a:rPr>
              <a:t>.</a:t>
            </a:r>
            <a:r>
              <a:rPr lang="en-US" sz="2500" b="1" dirty="0" smtClean="0">
                <a:latin typeface="Times New Roman"/>
                <a:cs typeface="Times New Roman"/>
              </a:rPr>
              <a:t> ‘But, </a:t>
            </a:r>
            <a:r>
              <a:rPr lang="en-US" sz="2500" b="1" dirty="0" err="1" smtClean="0">
                <a:latin typeface="Times New Roman"/>
                <a:cs typeface="Times New Roman"/>
              </a:rPr>
              <a:t>Darry’ll</a:t>
            </a:r>
            <a:r>
              <a:rPr lang="en-US" sz="2500" b="1" dirty="0" smtClean="0">
                <a:latin typeface="Times New Roman"/>
                <a:cs typeface="Times New Roman"/>
              </a:rPr>
              <a:t> kill me if you’re really sick and go ahead and fight anyway” (126).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7 - 8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064" y="1652602"/>
            <a:ext cx="8009384" cy="4036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Bleak - </a:t>
            </a:r>
            <a:r>
              <a:rPr lang="en-US" sz="2200" b="1" dirty="0" smtClean="0">
                <a:latin typeface="Times New Roman"/>
                <a:cs typeface="Times New Roman"/>
              </a:rPr>
              <a:t>cold and forbidding</a:t>
            </a:r>
            <a:endParaRPr lang="en-US" sz="22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Drawled - </a:t>
            </a:r>
            <a:r>
              <a:rPr lang="en-US" sz="2200" b="1" dirty="0" smtClean="0">
                <a:latin typeface="Times New Roman"/>
                <a:cs typeface="Times New Roman"/>
              </a:rPr>
              <a:t>speak in a slow, lazy way with prolonged vowels</a:t>
            </a:r>
            <a:endParaRPr lang="en-US" sz="22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30000"/>
              </a:lnSpc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3. Brawn - </a:t>
            </a:r>
            <a:r>
              <a:rPr lang="en-US" sz="2200" b="1" dirty="0" smtClean="0">
                <a:latin typeface="Times New Roman"/>
                <a:cs typeface="Times New Roman"/>
              </a:rPr>
              <a:t>physical strength in contrast to intelligence</a:t>
            </a:r>
            <a:endParaRPr lang="en-US" sz="22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30000"/>
              </a:lnSpc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4. Aghast - </a:t>
            </a:r>
            <a:r>
              <a:rPr lang="en-US" sz="2200" b="1" dirty="0" smtClean="0">
                <a:latin typeface="Times New Roman"/>
                <a:cs typeface="Times New Roman"/>
              </a:rPr>
              <a:t>filled with horror or shock</a:t>
            </a:r>
            <a:endParaRPr lang="en-US" sz="22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30000"/>
              </a:lnSpc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5. Exploits - </a:t>
            </a:r>
            <a:r>
              <a:rPr lang="en-US" sz="2200" b="1" dirty="0" smtClean="0">
                <a:latin typeface="Times New Roman"/>
                <a:cs typeface="Times New Roman"/>
              </a:rPr>
              <a:t>An act </a:t>
            </a:r>
            <a:r>
              <a:rPr lang="en-US" sz="2200" b="1" dirty="0">
                <a:latin typeface="Times New Roman"/>
                <a:cs typeface="Times New Roman"/>
              </a:rPr>
              <a:t>/</a:t>
            </a:r>
            <a:r>
              <a:rPr lang="en-US" sz="2200" b="1" dirty="0" smtClean="0">
                <a:latin typeface="Times New Roman"/>
                <a:cs typeface="Times New Roman"/>
              </a:rPr>
              <a:t>deed, esp. a brilliant, bold or heroic one</a:t>
            </a:r>
            <a:endParaRPr lang="en-US" sz="22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30000"/>
              </a:lnSpc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6. Contemptuously -  </a:t>
            </a:r>
            <a:r>
              <a:rPr lang="en-US" sz="2200" b="1" dirty="0" smtClean="0">
                <a:latin typeface="Times New Roman"/>
                <a:cs typeface="Times New Roman"/>
              </a:rPr>
              <a:t>the feeling that a person or a thing is beneath consideration, worthless, or deserving of hate</a:t>
            </a:r>
            <a:endParaRPr lang="en-US" sz="22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30000"/>
              </a:lnSpc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7. Divert - </a:t>
            </a:r>
            <a:r>
              <a:rPr lang="en-US" sz="2200" b="1" dirty="0" smtClean="0">
                <a:latin typeface="Times New Roman"/>
                <a:cs typeface="Times New Roman"/>
              </a:rPr>
              <a:t>distract (someone or their attention) from something</a:t>
            </a:r>
            <a:endParaRPr lang="en-US" sz="22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30000"/>
              </a:lnSpc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8. Reluctantly – </a:t>
            </a:r>
            <a:r>
              <a:rPr lang="en-US" sz="2200" b="1" dirty="0" smtClean="0">
                <a:latin typeface="Times New Roman"/>
                <a:cs typeface="Times New Roman"/>
              </a:rPr>
              <a:t>hesitant or unwilling; disinclined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6" name="Picture 15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66" y="5368766"/>
            <a:ext cx="2163622" cy="11521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7 - 8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Synonyms/Definitions of Words 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261204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b="1" dirty="0" smtClean="0">
                <a:latin typeface="Times New Roman"/>
                <a:cs typeface="Times New Roman"/>
              </a:rPr>
              <a:t>“Then I hurried to take a shower and change clothes.  Me and Soda and Darry always got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spruced</a:t>
            </a: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up before a rumble” (131).</a:t>
            </a:r>
          </a:p>
          <a:p>
            <a:pPr marL="457200" indent="-457200"/>
            <a:r>
              <a:rPr lang="en-US" sz="2200" b="1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/>
            <a:r>
              <a:rPr lang="en-US" sz="2200" b="1" dirty="0" smtClean="0">
                <a:latin typeface="Times New Roman"/>
                <a:cs typeface="Times New Roman"/>
              </a:rPr>
              <a:t>2. “‘I don’t know if you ought to be in this rumble, Pony,’ Darry said slowly.  Oh no, I thought in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mortal </a:t>
            </a:r>
            <a:r>
              <a:rPr lang="en-US" sz="2200" b="1" dirty="0" smtClean="0">
                <a:latin typeface="Times New Roman"/>
                <a:cs typeface="Times New Roman"/>
              </a:rPr>
              <a:t>fear, I’ve got to be in it.  Right then the most important thing in my life was helping us whip the Socs” (134).</a:t>
            </a:r>
          </a:p>
          <a:p>
            <a:pPr marL="457200" indent="-457200"/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200" b="1" dirty="0" smtClean="0">
                <a:latin typeface="Times New Roman"/>
                <a:cs typeface="Times New Roman"/>
              </a:rPr>
              <a:t>3. “We stood there clenching our teeth and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grimacing</a:t>
            </a:r>
            <a:r>
              <a:rPr lang="en-US" sz="2200" b="1" u="sng" dirty="0" smtClean="0">
                <a:latin typeface="Times New Roman"/>
                <a:cs typeface="Times New Roman"/>
              </a:rPr>
              <a:t>, </a:t>
            </a:r>
            <a:r>
              <a:rPr lang="en-US" sz="2200" b="1" dirty="0" smtClean="0">
                <a:latin typeface="Times New Roman"/>
                <a:cs typeface="Times New Roman"/>
              </a:rPr>
              <a:t>with sweat pouring down our faces” (134).</a:t>
            </a:r>
          </a:p>
          <a:p>
            <a:pPr marL="457200" indent="-457200"/>
            <a:endParaRPr lang="en-US" sz="2200" b="1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200" b="1" dirty="0" smtClean="0">
                <a:latin typeface="Times New Roman"/>
                <a:cs typeface="Times New Roman"/>
              </a:rPr>
              <a:t>4. “‘‘</a:t>
            </a:r>
            <a:r>
              <a:rPr lang="en-US" sz="2200" b="1" dirty="0" err="1" smtClean="0">
                <a:latin typeface="Times New Roman"/>
                <a:cs typeface="Times New Roman"/>
              </a:rPr>
              <a:t>Curly’s</a:t>
            </a:r>
            <a:r>
              <a:rPr lang="en-US" sz="2200" b="1" dirty="0" smtClean="0">
                <a:latin typeface="Times New Roman"/>
                <a:cs typeface="Times New Roman"/>
              </a:rPr>
              <a:t> in the reformatory for the next six months,’ Tim grinned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ruefully</a:t>
            </a:r>
            <a:r>
              <a:rPr lang="en-US" sz="2200" b="1" dirty="0" smtClean="0">
                <a:latin typeface="Times New Roman"/>
                <a:cs typeface="Times New Roman"/>
              </a:rPr>
              <a:t>, probably thinking of his </a:t>
            </a:r>
          </a:p>
          <a:p>
            <a:pPr marL="457200" indent="-457200"/>
            <a:r>
              <a:rPr lang="en-US" sz="2200" b="1" dirty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      roughneck hard-headed brother” (139). 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9 - 10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/>
                <a:cs typeface="Times New Roman"/>
              </a:rPr>
              <a:t>5. “One of the </a:t>
            </a:r>
            <a:r>
              <a:rPr lang="en-US" sz="2500" b="1" dirty="0" err="1" smtClean="0">
                <a:latin typeface="Times New Roman"/>
                <a:cs typeface="Times New Roman"/>
              </a:rPr>
              <a:t>Brumly</a:t>
            </a:r>
            <a:r>
              <a:rPr lang="en-US" sz="2500" b="1" dirty="0" smtClean="0">
                <a:latin typeface="Times New Roman"/>
                <a:cs typeface="Times New Roman"/>
              </a:rPr>
              <a:t> guys waved me over.  We mostly stuck with our own outfits, so I was a little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leery</a:t>
            </a:r>
            <a:r>
              <a:rPr lang="en-US" sz="2500" b="1" dirty="0" smtClean="0">
                <a:latin typeface="Times New Roman"/>
                <a:cs typeface="Times New Roman"/>
              </a:rPr>
              <a:t>” (139).</a:t>
            </a:r>
          </a:p>
          <a:p>
            <a:r>
              <a:rPr lang="en-US" sz="2500" b="1" u="sng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500" b="1" dirty="0" smtClean="0">
                <a:latin typeface="Times New Roman"/>
                <a:cs typeface="Times New Roman"/>
              </a:rPr>
              <a:t>6. “‘He was very still for a moment and I thought in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agony</a:t>
            </a:r>
            <a:r>
              <a:rPr lang="en-US" sz="2500" b="1" dirty="0" smtClean="0">
                <a:latin typeface="Times New Roman"/>
                <a:cs typeface="Times New Roman"/>
              </a:rPr>
              <a:t>: He’s dead already.  We’re too late” (148).</a:t>
            </a:r>
          </a:p>
          <a:p>
            <a:endParaRPr lang="en-US" sz="2500" b="1" u="sng" dirty="0" smtClean="0">
              <a:latin typeface="Times New Roman"/>
              <a:cs typeface="Times New Roman"/>
            </a:endParaRPr>
          </a:p>
          <a:p>
            <a:r>
              <a:rPr lang="en-US" sz="2500" b="1" dirty="0" smtClean="0">
                <a:latin typeface="Times New Roman"/>
                <a:cs typeface="Times New Roman"/>
              </a:rPr>
              <a:t>7. “Dally had taken the car and I started the long walk home in a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stupor</a:t>
            </a:r>
            <a:r>
              <a:rPr lang="en-US" sz="2500" b="1" dirty="0" smtClean="0">
                <a:latin typeface="Times New Roman"/>
                <a:cs typeface="Times New Roman"/>
              </a:rPr>
              <a:t>.  Johnny was dead” (150).</a:t>
            </a:r>
          </a:p>
          <a:p>
            <a:endParaRPr lang="en-US" sz="2500" b="1" u="sng" dirty="0" smtClean="0">
              <a:latin typeface="Times New Roman"/>
              <a:cs typeface="Times New Roman"/>
            </a:endParaRPr>
          </a:p>
          <a:p>
            <a:r>
              <a:rPr lang="en-US" sz="2500" b="1" dirty="0" smtClean="0">
                <a:latin typeface="Times New Roman"/>
                <a:cs typeface="Times New Roman"/>
              </a:rPr>
              <a:t>8. “‘Today’s Tuesday, and you’ve been asleep and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delirious </a:t>
            </a:r>
            <a:r>
              <a:rPr lang="en-US" sz="2500" b="1" dirty="0" smtClean="0">
                <a:latin typeface="Times New Roman"/>
                <a:cs typeface="Times New Roman"/>
              </a:rPr>
              <a:t>since Saturday night.  Don’t you remember?” (157)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9 - 10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628800"/>
            <a:ext cx="8001000" cy="39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Spruced - </a:t>
            </a:r>
            <a:r>
              <a:rPr lang="en-US" sz="2300" b="1" dirty="0" smtClean="0">
                <a:latin typeface="Times New Roman"/>
                <a:cs typeface="Times New Roman"/>
              </a:rPr>
              <a:t>neat in dress and appearance</a:t>
            </a: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Mortal - </a:t>
            </a:r>
            <a:r>
              <a:rPr lang="en-US" sz="2300" b="1" dirty="0" smtClean="0">
                <a:latin typeface="Times New Roman"/>
                <a:cs typeface="Times New Roman"/>
              </a:rPr>
              <a:t>very great 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Grimacing - </a:t>
            </a:r>
            <a:r>
              <a:rPr lang="en-US" sz="2300" b="1" dirty="0" smtClean="0">
                <a:latin typeface="Times New Roman"/>
                <a:cs typeface="Times New Roman"/>
              </a:rPr>
              <a:t>an ugly, twisted expression on a person's face, 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Ruefully – </a:t>
            </a:r>
            <a:r>
              <a:rPr lang="en-US" sz="2300" b="1" dirty="0" smtClean="0">
                <a:latin typeface="Times New Roman"/>
                <a:cs typeface="Times New Roman"/>
              </a:rPr>
              <a:t>expressing sorrow or regret, esp. when in a slightly humorous way</a:t>
            </a: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Leery - </a:t>
            </a:r>
            <a:r>
              <a:rPr lang="en-US" sz="2300" b="1" dirty="0" smtClean="0">
                <a:latin typeface="Times New Roman"/>
                <a:cs typeface="Times New Roman"/>
              </a:rPr>
              <a:t>cautious or wary due to realistic suspicions</a:t>
            </a: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Agony - </a:t>
            </a:r>
            <a:r>
              <a:rPr lang="en-US" sz="2300" b="1" dirty="0" smtClean="0">
                <a:latin typeface="Times New Roman"/>
                <a:cs typeface="Times New Roman"/>
              </a:rPr>
              <a:t>extreme physical or mental suffering</a:t>
            </a: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Stupor - </a:t>
            </a:r>
            <a:r>
              <a:rPr lang="en-US" sz="2300" b="1" dirty="0" smtClean="0">
                <a:latin typeface="Times New Roman"/>
                <a:cs typeface="Times New Roman"/>
              </a:rPr>
              <a:t>a state of near-unconsciousness or insensibility</a:t>
            </a: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Delirious –</a:t>
            </a:r>
            <a:r>
              <a:rPr lang="en-US" sz="2300" b="1" dirty="0" smtClean="0">
                <a:latin typeface="Times New Roman"/>
                <a:cs typeface="Times New Roman"/>
              </a:rPr>
              <a:t>A disturbed state of mind resulting from illness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6" name="Picture 15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445224"/>
            <a:ext cx="2163622" cy="11521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9 - 10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Synonyms/Definitions of Words 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340768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500" b="1" dirty="0" smtClean="0">
                <a:latin typeface="Times New Roman"/>
                <a:cs typeface="Times New Roman"/>
              </a:rPr>
              <a:t>“Did he have a kid brother who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idolized </a:t>
            </a:r>
            <a:r>
              <a:rPr lang="en-US" sz="2500" b="1" dirty="0" smtClean="0">
                <a:latin typeface="Times New Roman"/>
                <a:cs typeface="Times New Roman"/>
              </a:rPr>
              <a:t>him?” (162)</a:t>
            </a:r>
          </a:p>
          <a:p>
            <a:pPr marL="457200" indent="-457200"/>
            <a:r>
              <a:rPr lang="en-US" sz="2500" b="1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/>
            <a:r>
              <a:rPr lang="en-US" sz="2500" b="1" dirty="0" smtClean="0">
                <a:latin typeface="Times New Roman"/>
                <a:cs typeface="Times New Roman"/>
              </a:rPr>
              <a:t>2. “If the judge decides Darry isn’t a good guardian or something, I’m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liable</a:t>
            </a:r>
            <a:r>
              <a:rPr lang="en-US" sz="25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500" b="1" dirty="0" smtClean="0">
                <a:latin typeface="Times New Roman"/>
                <a:cs typeface="Times New Roman"/>
              </a:rPr>
              <a:t>to get stuck in a home somewhere” (165). </a:t>
            </a:r>
          </a:p>
          <a:p>
            <a:pPr marL="457200" indent="-457200"/>
            <a:endParaRPr lang="en-US" sz="2500" b="1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500" b="1" dirty="0" smtClean="0">
                <a:latin typeface="Times New Roman"/>
                <a:cs typeface="Times New Roman"/>
              </a:rPr>
              <a:t>3. “Randy shook his head...‘You almost drowned...Bob scared [Johnny] into doing it.  I saw it’.  I was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bewildered</a:t>
            </a:r>
            <a:r>
              <a:rPr lang="en-US" sz="2500" b="1" dirty="0" smtClean="0">
                <a:latin typeface="Times New Roman"/>
                <a:cs typeface="Times New Roman"/>
              </a:rPr>
              <a:t>” (165).</a:t>
            </a:r>
          </a:p>
          <a:p>
            <a:pPr marL="457200" indent="-457200"/>
            <a:endParaRPr lang="en-US" sz="2500" b="1" dirty="0" smtClean="0">
              <a:latin typeface="Times New Roman"/>
              <a:cs typeface="Times New Roman"/>
            </a:endParaRPr>
          </a:p>
          <a:p>
            <a:pPr marL="457200" indent="-457200"/>
            <a:r>
              <a:rPr lang="en-US" sz="2500" b="1" dirty="0" smtClean="0">
                <a:latin typeface="Times New Roman"/>
                <a:cs typeface="Times New Roman"/>
              </a:rPr>
              <a:t>4. “Darry said ‘Yes, sir,’ looking straight at the                       judge, not </a:t>
            </a:r>
            <a:r>
              <a:rPr lang="en-US" sz="25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flinching</a:t>
            </a:r>
            <a:r>
              <a:rPr lang="en-US" sz="2500" b="1" dirty="0" smtClean="0">
                <a:latin typeface="Times New Roman"/>
                <a:cs typeface="Times New Roman"/>
              </a:rPr>
              <a:t>” (168). </a:t>
            </a:r>
            <a:endParaRPr lang="en-US" sz="2500" b="1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11 - 12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232386"/>
            <a:ext cx="81534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b="1" dirty="0" smtClean="0">
                <a:latin typeface="Times New Roman"/>
                <a:cs typeface="Times New Roman"/>
              </a:rPr>
              <a:t>5. “Then he said I was </a:t>
            </a:r>
            <a:r>
              <a:rPr lang="en-US" sz="215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acquitted</a:t>
            </a:r>
            <a:r>
              <a:rPr lang="en-US" sz="215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150" b="1" dirty="0" smtClean="0">
                <a:latin typeface="Times New Roman"/>
                <a:cs typeface="Times New Roman"/>
              </a:rPr>
              <a:t>and the whole case was closed” (168). </a:t>
            </a:r>
          </a:p>
          <a:p>
            <a:r>
              <a:rPr lang="en-US" sz="2150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150" b="1" dirty="0" smtClean="0">
                <a:latin typeface="Times New Roman"/>
                <a:cs typeface="Times New Roman"/>
              </a:rPr>
              <a:t>6. “I used to make A’s in English, mostly because my teacher made us do </a:t>
            </a:r>
            <a:r>
              <a:rPr lang="en-US" sz="215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compositions</a:t>
            </a:r>
            <a:r>
              <a:rPr lang="en-US" sz="215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150" b="1" dirty="0" smtClean="0">
                <a:latin typeface="Times New Roman"/>
                <a:cs typeface="Times New Roman"/>
              </a:rPr>
              <a:t>all the time.  I mean, I know I don’t know good English..., but I can write it good when I try” (169).</a:t>
            </a:r>
          </a:p>
          <a:p>
            <a:endParaRPr lang="en-US" sz="2150" b="1" u="sng" dirty="0" smtClean="0">
              <a:latin typeface="Times New Roman"/>
              <a:cs typeface="Times New Roman"/>
            </a:endParaRPr>
          </a:p>
          <a:p>
            <a:r>
              <a:rPr lang="en-US" sz="2150" b="1" dirty="0" smtClean="0">
                <a:latin typeface="Times New Roman"/>
                <a:cs typeface="Times New Roman"/>
              </a:rPr>
              <a:t>7. “I was sitting on the </a:t>
            </a:r>
            <a:r>
              <a:rPr lang="en-US" sz="215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fender</a:t>
            </a:r>
            <a:r>
              <a:rPr lang="en-US" sz="215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150" b="1" dirty="0" smtClean="0">
                <a:latin typeface="Times New Roman"/>
                <a:cs typeface="Times New Roman"/>
              </a:rPr>
              <a:t>of Steve’s car, smoking and drinking a Pepsi” (170). </a:t>
            </a:r>
          </a:p>
          <a:p>
            <a:endParaRPr lang="en-US" sz="2150" b="1" u="sng" dirty="0" smtClean="0">
              <a:latin typeface="Times New Roman"/>
              <a:cs typeface="Times New Roman"/>
            </a:endParaRPr>
          </a:p>
          <a:p>
            <a:r>
              <a:rPr lang="en-US" sz="2150" b="1" dirty="0" smtClean="0">
                <a:latin typeface="Times New Roman"/>
                <a:cs typeface="Times New Roman"/>
              </a:rPr>
              <a:t>8. “‘Taking into consideration the circumstances’ -- brother, was that ever a way to tell me he knew I was goofing up because I’d been in a lot of trouble.  At least that was a </a:t>
            </a:r>
            <a:r>
              <a:rPr lang="en-US" sz="215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roundabout</a:t>
            </a:r>
            <a:r>
              <a:rPr lang="en-US" sz="215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                    </a:t>
            </a:r>
            <a:r>
              <a:rPr lang="en-US" sz="2150" b="1" dirty="0" smtClean="0">
                <a:latin typeface="Times New Roman"/>
                <a:cs typeface="Times New Roman"/>
              </a:rPr>
              <a:t>way of putting it” (170).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5" name="Picture 14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11 - 12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556792"/>
            <a:ext cx="8001000" cy="39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1. Idolized - </a:t>
            </a:r>
            <a:r>
              <a:rPr lang="en-US" sz="2300" b="1" dirty="0" smtClean="0">
                <a:latin typeface="Times New Roman"/>
                <a:cs typeface="Times New Roman"/>
              </a:rPr>
              <a:t>admire, revere, or love greatly or excessively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2. Liable - </a:t>
            </a:r>
            <a:r>
              <a:rPr lang="en-US" sz="2300" b="1" dirty="0" smtClean="0">
                <a:latin typeface="Times New Roman"/>
                <a:cs typeface="Times New Roman"/>
              </a:rPr>
              <a:t>likely to do or to be something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3. Bewildered </a:t>
            </a:r>
            <a:r>
              <a:rPr lang="en-US" sz="2300" b="1" dirty="0" smtClean="0">
                <a:latin typeface="Times New Roman"/>
                <a:cs typeface="Times New Roman"/>
              </a:rPr>
              <a:t>to become confused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4. Flinching - </a:t>
            </a:r>
            <a:r>
              <a:rPr lang="en-US" sz="2300" b="1" dirty="0" smtClean="0">
                <a:latin typeface="Times New Roman"/>
                <a:cs typeface="Times New Roman"/>
              </a:rPr>
              <a:t>make a quick, nervous movement of the face or body as an instinctive reaction to surprise, fear or pain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5. Acquitted - </a:t>
            </a:r>
            <a:r>
              <a:rPr lang="en-US" sz="2300" b="1" dirty="0" smtClean="0">
                <a:latin typeface="Times New Roman"/>
                <a:cs typeface="Times New Roman"/>
              </a:rPr>
              <a:t>free (someone) from a criminal charge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6. Compositions – </a:t>
            </a:r>
            <a:r>
              <a:rPr lang="en-US" sz="2300" b="1" dirty="0" smtClean="0">
                <a:latin typeface="Times New Roman"/>
                <a:cs typeface="Times New Roman"/>
              </a:rPr>
              <a:t>a written work by a school/college student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7. Fender – </a:t>
            </a:r>
            <a:r>
              <a:rPr lang="en-US" sz="2300" b="1" dirty="0" smtClean="0">
                <a:latin typeface="Times New Roman"/>
                <a:cs typeface="Times New Roman"/>
              </a:rPr>
              <a:t>the area around the wheel well of a vehicle</a:t>
            </a:r>
            <a:endParaRPr lang="en-US" sz="23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3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8. Roundabout - </a:t>
            </a:r>
            <a:r>
              <a:rPr lang="en-US" sz="2300" b="1" dirty="0" smtClean="0">
                <a:latin typeface="Times New Roman"/>
                <a:cs typeface="Times New Roman"/>
              </a:rPr>
              <a:t>not saying what is meant clearly and directly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16" name="Picture 15" descr="madc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77" y="5368766"/>
            <a:ext cx="2163622" cy="11521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260648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CHAPTER 11 - 12</a:t>
            </a:r>
            <a:endParaRPr lang="en-US" sz="70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12474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Synonyms/Definitions of Words 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0061" y="581411"/>
            <a:ext cx="8229600" cy="255453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latin typeface="Times"/>
                <a:cs typeface="Times"/>
              </a:rPr>
              <a:t>The original purchaser of this document is granted permission to copy for teaching purposes only. If you are NOT the original purchaser,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please download the item from my store before making any copies.  Redistributing, editing, selling, or posting this item or any part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thereof on the Internet are strictly prohibited without first gaining permission from the author. Violations are subject to the penalties of </a:t>
            </a:r>
          </a:p>
          <a:p>
            <a:pPr algn="ctr"/>
            <a:r>
              <a:rPr lang="en-US" sz="2000" b="1" dirty="0">
                <a:latin typeface="Times"/>
                <a:cs typeface="Times"/>
              </a:rPr>
              <a:t>the Digital Millennium Copyright Act. Please contact me at </a:t>
            </a:r>
            <a:r>
              <a:rPr lang="en-US" sz="2000" b="1" u="sng" dirty="0">
                <a:latin typeface="Times"/>
                <a:cs typeface="Times"/>
                <a:hlinkClick r:id="rId3"/>
              </a:rPr>
              <a:t>prestoplans@gmail.com</a:t>
            </a:r>
            <a:r>
              <a:rPr lang="en-US" sz="2000" b="1" u="sng" dirty="0">
                <a:latin typeface="Times"/>
                <a:cs typeface="Times"/>
              </a:rPr>
              <a:t> </a:t>
            </a:r>
            <a:r>
              <a:rPr lang="en-US" sz="2000" b="1" dirty="0">
                <a:latin typeface="Times"/>
                <a:cs typeface="Times"/>
              </a:rPr>
              <a:t> if you wish you be granted special permission </a:t>
            </a:r>
          </a:p>
        </p:txBody>
      </p:sp>
      <p:pic>
        <p:nvPicPr>
          <p:cNvPr id="12" name="Picture 11" descr="logo2.fw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276600"/>
            <a:ext cx="2362200" cy="2246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444" y="5502296"/>
            <a:ext cx="8167157" cy="150810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can visit my store at </a:t>
            </a:r>
          </a:p>
          <a:p>
            <a:pPr algn="ctr"/>
            <a:r>
              <a:rPr lang="en-US" sz="2000" dirty="0">
                <a:latin typeface="Times"/>
                <a:cs typeface="Times"/>
                <a:hlinkClick r:id="rId4"/>
              </a:rPr>
              <a:t>http://www.teacherspayteachers.com/Store/Presto-Plans</a:t>
            </a:r>
            <a:endParaRPr lang="en-US" sz="2000" dirty="0">
              <a:latin typeface="Times"/>
              <a:cs typeface="Times"/>
            </a:endParaRPr>
          </a:p>
          <a:p>
            <a:pPr algn="ctr"/>
            <a:endParaRPr lang="en-US" sz="2400" dirty="0">
              <a:latin typeface="Cherry Cream Soda"/>
              <a:cs typeface="Cherry Cream Soda"/>
            </a:endParaRPr>
          </a:p>
          <a:p>
            <a:pPr algn="ctr"/>
            <a:r>
              <a:rPr lang="en-US" sz="2400" dirty="0">
                <a:latin typeface="Cherry Cream Soda"/>
                <a:cs typeface="Cherry Cream Soda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6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1151" y="2609617"/>
            <a:ext cx="4869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What if you read the word in a sentence?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985" y="3933056"/>
            <a:ext cx="50874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 New Roman"/>
                <a:cs typeface="Times New Roman"/>
              </a:rPr>
              <a:t>Unlike his quiet and low key family, Brad is </a:t>
            </a:r>
            <a:r>
              <a:rPr lang="en-US" sz="4500" b="1" u="sng" dirty="0" smtClean="0">
                <a:solidFill>
                  <a:srgbClr val="5DB72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dirty="0" smtClean="0">
                <a:latin typeface="Times New Roman"/>
                <a:cs typeface="Times New Roman"/>
              </a:rPr>
              <a:t>.	</a:t>
            </a:r>
            <a:endParaRPr lang="en-US" sz="4500" b="1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4204"/>
            <a:ext cx="2929377" cy="39003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7" name="Rectangle 16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514707"/>
            <a:ext cx="8382000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DEFINING </a:t>
            </a:r>
          </a:p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DIFFICULT WORDS</a:t>
            </a:r>
            <a:endParaRPr lang="en-US" sz="65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2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14707"/>
            <a:ext cx="8382000" cy="100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CONTEXT CLUES</a:t>
            </a:r>
            <a:endParaRPr lang="en-US" sz="65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592" y="1268760"/>
            <a:ext cx="7162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/>
                <a:cs typeface="Times New Roman"/>
              </a:rPr>
              <a:t>Unlike his quiet and low key family, Brad </a:t>
            </a:r>
            <a:r>
              <a:rPr lang="en-US" sz="4500" b="1" dirty="0" smtClean="0">
                <a:latin typeface="Times New Roman"/>
                <a:cs typeface="Times New Roman"/>
              </a:rPr>
              <a:t>is </a:t>
            </a:r>
            <a:r>
              <a:rPr lang="en-US" sz="4500" b="1" dirty="0" smtClean="0">
                <a:solidFill>
                  <a:srgbClr val="5DB72B"/>
                </a:solidFill>
                <a:latin typeface="Times New Roman"/>
                <a:cs typeface="Times New Roman"/>
              </a:rPr>
              <a:t>garrulous</a:t>
            </a:r>
            <a:r>
              <a:rPr lang="en-US" sz="4500" b="1" dirty="0" smtClean="0">
                <a:latin typeface="Times New Roman"/>
                <a:cs typeface="Times New Roman"/>
              </a:rPr>
              <a:t>.</a:t>
            </a:r>
            <a:r>
              <a:rPr lang="en-US" sz="4500" b="1" dirty="0">
                <a:latin typeface="Times New Roman"/>
                <a:cs typeface="Times New Roman"/>
              </a:rPr>
              <a:t>	</a:t>
            </a:r>
            <a:endParaRPr lang="en-US" sz="4500" b="1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2780928"/>
            <a:ext cx="8066856" cy="3744416"/>
            <a:chOff x="609600" y="2780928"/>
            <a:chExt cx="8066856" cy="3744416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2780928"/>
              <a:ext cx="806685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Times New Roman"/>
                  <a:cs typeface="Times New Roman"/>
                </a:rPr>
                <a:t>If you read these words in a sentence, you might be able to determine the meaning based on context clues. In this sentence, </a:t>
              </a:r>
              <a:r>
                <a:rPr lang="en-US" sz="2700" b="1" dirty="0">
                  <a:latin typeface="Times New Roman"/>
                  <a:cs typeface="Times New Roman"/>
                </a:rPr>
                <a:t>the context—the words surrounding the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new vocabulary word</a:t>
              </a:r>
              <a:r>
                <a:rPr lang="en-US" sz="2700" b="1" dirty="0">
                  <a:latin typeface="Times New Roman"/>
                  <a:cs typeface="Times New Roman"/>
                </a:rPr>
                <a:t>—</a:t>
              </a:r>
              <a:r>
                <a:rPr lang="en-US" sz="2700" b="1" dirty="0" smtClean="0">
                  <a:latin typeface="Times New Roman"/>
                  <a:cs typeface="Times New Roman"/>
                </a:rPr>
                <a:t>provide </a:t>
              </a:r>
              <a:r>
                <a:rPr lang="en-US" sz="2700" b="1" dirty="0">
                  <a:latin typeface="Times New Roman"/>
                  <a:cs typeface="Times New Roman"/>
                </a:rPr>
                <a:t>clues to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help you determine garrulous means </a:t>
              </a:r>
              <a:r>
                <a:rPr lang="en-US" sz="2700" b="1" u="sng" dirty="0" smtClean="0">
                  <a:latin typeface="Times New Roman"/>
                  <a:cs typeface="Times New Roman"/>
                </a:rPr>
                <a:t>talkative.</a:t>
              </a:r>
              <a:endParaRPr lang="en-US" sz="2700" b="1" u="sng" dirty="0">
                <a:latin typeface="Times New Roman"/>
                <a:cs typeface="Times New Roman"/>
              </a:endParaRPr>
            </a:p>
          </p:txBody>
        </p:sp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696544"/>
              <a:ext cx="1828800" cy="1828800"/>
            </a:xfrm>
            <a:prstGeom prst="rect">
              <a:avLst/>
            </a:prstGeom>
          </p:spPr>
        </p:pic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4696544"/>
              <a:ext cx="1828800" cy="1828800"/>
            </a:xfrm>
            <a:prstGeom prst="rect">
              <a:avLst/>
            </a:prstGeom>
          </p:spPr>
        </p:pic>
        <p:pic>
          <p:nvPicPr>
            <p:cNvPr id="17" name="Picture 16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696544"/>
              <a:ext cx="1828800" cy="1828800"/>
            </a:xfrm>
            <a:prstGeom prst="rect">
              <a:avLst/>
            </a:prstGeom>
          </p:spPr>
        </p:pic>
        <p:pic>
          <p:nvPicPr>
            <p:cNvPr id="19" name="Picture 18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4696544"/>
              <a:ext cx="1828800" cy="18288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25" name="Rectangle 24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9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126485"/>
            <a:ext cx="8001000" cy="1517978"/>
            <a:chOff x="609600" y="1126485"/>
            <a:chExt cx="8001000" cy="1517978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1628800"/>
              <a:ext cx="800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/>
                  <a:cs typeface="Times New Roman"/>
                </a:rPr>
                <a:t>An author may give you examples to help you understand the meaning of an unknown word.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1126485"/>
              <a:ext cx="487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1. Using Examples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7464" y="2765246"/>
            <a:ext cx="8001000" cy="4048130"/>
            <a:chOff x="747464" y="2765246"/>
            <a:chExt cx="8001000" cy="4048130"/>
          </a:xfrm>
        </p:grpSpPr>
        <p:pic>
          <p:nvPicPr>
            <p:cNvPr id="22" name="Picture 21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4588526"/>
              <a:ext cx="3886200" cy="22248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7464" y="2765246"/>
              <a:ext cx="8001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/>
                  <a:cs typeface="Times New Roman"/>
                </a:rPr>
                <a:t> “Suzanne had many </a:t>
              </a:r>
              <a:r>
                <a:rPr lang="en-US" sz="2800" b="1" u="sng" dirty="0">
                  <a:solidFill>
                    <a:srgbClr val="5DB72B"/>
                  </a:solidFill>
                  <a:latin typeface="Times New Roman"/>
                  <a:cs typeface="Times New Roman"/>
                </a:rPr>
                <a:t>ailments</a:t>
              </a:r>
              <a:r>
                <a:rPr lang="en-US" sz="2800" b="1" dirty="0">
                  <a:solidFill>
                    <a:srgbClr val="5DB72B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b="1" dirty="0">
                  <a:latin typeface="Times New Roman"/>
                  <a:cs typeface="Times New Roman"/>
                </a:rPr>
                <a:t>including a rash, allergies, and a chronic headaches” . The examples—rash, allergies, headaches— help you figure out that the word ailment means “a minor illness.”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4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143000"/>
            <a:ext cx="8153400" cy="2378571"/>
            <a:chOff x="457200" y="1143000"/>
            <a:chExt cx="8153400" cy="2378571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1828800"/>
              <a:ext cx="81534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Times New Roman"/>
                  <a:cs typeface="Times New Roman"/>
                </a:rPr>
                <a:t>A context clue</a:t>
              </a:r>
              <a:r>
                <a:rPr lang="en-US" sz="2600" b="1" dirty="0" smtClean="0">
                  <a:latin typeface="Times New Roman"/>
                  <a:cs typeface="Times New Roman"/>
                </a:rPr>
                <a:t> can be in </a:t>
              </a:r>
              <a:r>
                <a:rPr lang="en-US" sz="2600" b="1" dirty="0">
                  <a:latin typeface="Times New Roman"/>
                  <a:cs typeface="Times New Roman"/>
                </a:rPr>
                <a:t>the form of a synonym: a word that means the same or almost the same as the unknown word. A synonym may appear anywhere in a passage to provide the same meaning as the unknown word</a:t>
              </a:r>
              <a:r>
                <a:rPr lang="en-US" sz="2600" b="1" dirty="0" smtClean="0"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11430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2. Using </a:t>
              </a:r>
              <a:r>
                <a:rPr lang="en-US" sz="3600" b="1" dirty="0">
                  <a:latin typeface="Times New Roman"/>
                  <a:cs typeface="Times New Roman"/>
                </a:rPr>
                <a:t>Synonyms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596823"/>
            <a:ext cx="8305800" cy="2713241"/>
            <a:chOff x="457200" y="3596823"/>
            <a:chExt cx="8305800" cy="2713241"/>
          </a:xfrm>
        </p:grpSpPr>
        <p:sp>
          <p:nvSpPr>
            <p:cNvPr id="13" name="TextBox 12"/>
            <p:cNvSpPr txBox="1"/>
            <p:nvPr/>
          </p:nvSpPr>
          <p:spPr>
            <a:xfrm>
              <a:off x="965448" y="4754468"/>
              <a:ext cx="4038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latin typeface="Times New Roman"/>
                  <a:cs typeface="Times New Roman"/>
                </a:rPr>
                <a:t>The </a:t>
              </a:r>
              <a:r>
                <a:rPr lang="en-US" sz="2700" b="1" dirty="0">
                  <a:latin typeface="Times New Roman"/>
                  <a:cs typeface="Times New Roman"/>
                </a:rPr>
                <a:t>synonym that helps you understand the word </a:t>
              </a:r>
              <a:r>
                <a:rPr lang="en-US" sz="2700" b="1" i="1" dirty="0">
                  <a:latin typeface="Times New Roman"/>
                  <a:cs typeface="Times New Roman"/>
                </a:rPr>
                <a:t>terminate is “end.”</a:t>
              </a:r>
              <a:endParaRPr lang="en-US" sz="2700" b="1" dirty="0">
                <a:latin typeface="Times New Roman"/>
                <a:cs typeface="Times New Roman"/>
              </a:endParaRPr>
            </a:p>
          </p:txBody>
        </p:sp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1416" y="4509120"/>
              <a:ext cx="1800944" cy="18009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7200" y="3596823"/>
              <a:ext cx="830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latin typeface="Times New Roman"/>
                  <a:cs typeface="Times New Roman"/>
                </a:rPr>
                <a:t>“My doctor said smoking could </a:t>
              </a:r>
              <a:r>
                <a:rPr lang="en-US" sz="2700" b="1" u="sng" dirty="0" smtClean="0">
                  <a:solidFill>
                    <a:srgbClr val="5DB72B"/>
                  </a:solidFill>
                  <a:latin typeface="Times New Roman"/>
                  <a:cs typeface="Times New Roman"/>
                </a:rPr>
                <a:t>terminate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my life. But I told him, ‘Everybody’s life has to end some time.’ ” </a:t>
              </a:r>
            </a:p>
            <a:p>
              <a:endParaRPr lang="en-US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0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1143000"/>
            <a:ext cx="8153400" cy="2384143"/>
            <a:chOff x="395536" y="1143000"/>
            <a:chExt cx="8153400" cy="2384143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1772816"/>
              <a:ext cx="81534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Times New Roman"/>
                  <a:cs typeface="Times New Roman"/>
                </a:rPr>
                <a:t>An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antonym is a </a:t>
              </a:r>
              <a:r>
                <a:rPr lang="en-US" sz="2700" b="1" dirty="0">
                  <a:latin typeface="Times New Roman"/>
                  <a:cs typeface="Times New Roman"/>
                </a:rPr>
                <a:t>word that means the opposite of another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word. Antonyms as context clues </a:t>
              </a:r>
              <a:r>
                <a:rPr lang="en-US" sz="2700" b="1" dirty="0">
                  <a:latin typeface="Times New Roman"/>
                  <a:cs typeface="Times New Roman"/>
                </a:rPr>
                <a:t>are often signaled by words and phrases such as however, but, yet, on the other hand, and in contrast.</a:t>
              </a:r>
              <a:endParaRPr lang="en-US" sz="2700" b="1" dirty="0" smtClean="0"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6400" y="1143000"/>
              <a:ext cx="5666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3. Using Antonyms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405880"/>
            <a:ext cx="8147248" cy="3047456"/>
            <a:chOff x="457200" y="3405880"/>
            <a:chExt cx="8147248" cy="3047456"/>
          </a:xfrm>
        </p:grpSpPr>
        <p:sp>
          <p:nvSpPr>
            <p:cNvPr id="20" name="TextBox 19"/>
            <p:cNvSpPr txBox="1"/>
            <p:nvPr/>
          </p:nvSpPr>
          <p:spPr>
            <a:xfrm>
              <a:off x="457200" y="3712964"/>
              <a:ext cx="688609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Times New Roman"/>
                  <a:cs typeface="Times New Roman"/>
                </a:rPr>
                <a:t>Many people have pointed out the harmful effects</a:t>
              </a:r>
              <a:r>
                <a:rPr lang="en-US" sz="2600" b="1" dirty="0" smtClean="0">
                  <a:latin typeface="Times New Roman"/>
                  <a:cs typeface="Times New Roman"/>
                </a:rPr>
                <a:t> that cell phones in school have had, </a:t>
              </a:r>
              <a:r>
                <a:rPr lang="en-US" sz="2600" b="1" dirty="0">
                  <a:latin typeface="Times New Roman"/>
                  <a:cs typeface="Times New Roman"/>
                </a:rPr>
                <a:t>yet there are many </a:t>
              </a:r>
              <a:r>
                <a:rPr lang="en-US" sz="2600" b="1" u="sng" dirty="0">
                  <a:solidFill>
                    <a:srgbClr val="5DB72B"/>
                  </a:solidFill>
                  <a:latin typeface="Times New Roman"/>
                  <a:cs typeface="Times New Roman"/>
                </a:rPr>
                <a:t>salutary</a:t>
              </a:r>
              <a:r>
                <a:rPr lang="en-US" sz="2600" b="1" i="1" dirty="0">
                  <a:solidFill>
                    <a:srgbClr val="5DB72B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600" b="1" dirty="0">
                  <a:latin typeface="Times New Roman"/>
                  <a:cs typeface="Times New Roman"/>
                </a:rPr>
                <a:t>effects as well</a:t>
              </a:r>
              <a:r>
                <a:rPr lang="en-US" sz="2600" b="1" dirty="0" smtClean="0">
                  <a:latin typeface="Times New Roman"/>
                  <a:cs typeface="Times New Roman"/>
                </a:rPr>
                <a:t>.</a:t>
              </a:r>
            </a:p>
            <a:p>
              <a:pPr algn="ctr"/>
              <a:endParaRPr lang="en-US" sz="2600" b="1" i="1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sz="2600" b="1" dirty="0" smtClean="0">
                  <a:latin typeface="Times New Roman"/>
                  <a:cs typeface="Times New Roman"/>
                </a:rPr>
                <a:t>Using the antonym context clue ‘harmful’, we can figure out that salutary means beneficial.</a:t>
              </a:r>
            </a:p>
          </p:txBody>
        </p:sp>
        <p:pic>
          <p:nvPicPr>
            <p:cNvPr id="21" name="Picture 20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95" y="3405880"/>
              <a:ext cx="1329453" cy="304745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24" name="Rectangle 2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6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618940">
            <a:off x="4867760" y="4643435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TKAMB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Journals</a:t>
            </a:r>
            <a:endParaRPr lang="en-US" sz="4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126485"/>
            <a:ext cx="8077200" cy="2302515"/>
            <a:chOff x="533400" y="1126485"/>
            <a:chExt cx="8077200" cy="2302515"/>
          </a:xfrm>
        </p:grpSpPr>
        <p:sp>
          <p:nvSpPr>
            <p:cNvPr id="12" name="TextBox 11"/>
            <p:cNvSpPr txBox="1"/>
            <p:nvPr/>
          </p:nvSpPr>
          <p:spPr>
            <a:xfrm>
              <a:off x="533400" y="1674673"/>
              <a:ext cx="8077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Times New Roman"/>
                  <a:cs typeface="Times New Roman"/>
                </a:rPr>
                <a:t>Sometimes it takes a bit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more </a:t>
              </a:r>
              <a:r>
                <a:rPr lang="en-US" sz="2700" b="1" dirty="0">
                  <a:latin typeface="Times New Roman"/>
                  <a:cs typeface="Times New Roman"/>
                </a:rPr>
                <a:t>work to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figure out </a:t>
              </a:r>
              <a:r>
                <a:rPr lang="en-US" sz="2700" b="1" dirty="0">
                  <a:latin typeface="Times New Roman"/>
                  <a:cs typeface="Times New Roman"/>
                </a:rPr>
                <a:t>the meaning of an unfamiliar word.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When this happens, you </a:t>
              </a:r>
              <a:r>
                <a:rPr lang="en-US" sz="2700" b="1" dirty="0">
                  <a:latin typeface="Times New Roman"/>
                  <a:cs typeface="Times New Roman"/>
                </a:rPr>
                <a:t>must draw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conclusions and ask questions about the </a:t>
              </a:r>
              <a:r>
                <a:rPr lang="en-US" sz="2700" b="1" dirty="0">
                  <a:latin typeface="Times New Roman"/>
                  <a:cs typeface="Times New Roman"/>
                </a:rPr>
                <a:t>information given with the </a:t>
              </a:r>
              <a:r>
                <a:rPr lang="en-US" sz="2700" b="1" dirty="0" smtClean="0">
                  <a:latin typeface="Times New Roman"/>
                  <a:cs typeface="Times New Roman"/>
                </a:rPr>
                <a:t>word.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126485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/>
                  <a:cs typeface="Times New Roman"/>
                </a:rPr>
                <a:t>4. General Meaning</a:t>
              </a:r>
              <a:endParaRPr lang="en-US" sz="36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3452515"/>
            <a:ext cx="8302492" cy="3121321"/>
            <a:chOff x="533400" y="3452515"/>
            <a:chExt cx="8302492" cy="3121321"/>
          </a:xfrm>
        </p:grpSpPr>
        <p:sp>
          <p:nvSpPr>
            <p:cNvPr id="15" name="TextBox 14"/>
            <p:cNvSpPr txBox="1"/>
            <p:nvPr/>
          </p:nvSpPr>
          <p:spPr>
            <a:xfrm>
              <a:off x="533400" y="3452515"/>
              <a:ext cx="792480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latin typeface="Times New Roman"/>
                  <a:cs typeface="Times New Roman"/>
                </a:rPr>
                <a:t>An employee</a:t>
              </a:r>
              <a:r>
                <a:rPr lang="en-US" sz="2700" b="1" dirty="0">
                  <a:latin typeface="Times New Roman"/>
                  <a:cs typeface="Times New Roman"/>
                </a:rPr>
                <a:t>, </a:t>
              </a:r>
              <a:r>
                <a:rPr lang="en-US" sz="2700" b="1" u="sng" dirty="0">
                  <a:solidFill>
                    <a:srgbClr val="5DB72B"/>
                  </a:solidFill>
                  <a:latin typeface="Times New Roman"/>
                  <a:cs typeface="Times New Roman"/>
                </a:rPr>
                <a:t>irate </a:t>
              </a:r>
              <a:r>
                <a:rPr lang="en-US" sz="2700" b="1" dirty="0">
                  <a:latin typeface="Times New Roman"/>
                  <a:cs typeface="Times New Roman"/>
                </a:rPr>
                <a:t>over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being fired</a:t>
              </a:r>
              <a:r>
                <a:rPr lang="en-US" sz="2700" b="1" dirty="0">
                  <a:latin typeface="Times New Roman"/>
                  <a:cs typeface="Times New Roman"/>
                </a:rPr>
                <a:t>,</a:t>
              </a:r>
              <a:r>
                <a:rPr lang="en-US" sz="2700" b="1" dirty="0" smtClean="0">
                  <a:latin typeface="Times New Roman"/>
                  <a:cs typeface="Times New Roman"/>
                </a:rPr>
                <a:t> stormed out of the office  pushing everyone in his way.</a:t>
              </a:r>
            </a:p>
            <a:p>
              <a:pPr algn="ctr">
                <a:lnSpc>
                  <a:spcPct val="80000"/>
                </a:lnSpc>
              </a:pPr>
              <a:endParaRPr lang="en-US" sz="2700" b="1" dirty="0" smtClean="0">
                <a:latin typeface="Times New Roman"/>
                <a:cs typeface="Times New Roman"/>
              </a:endParaRP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Using the information in this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sentence, we can assume the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man is angry – which is the </a:t>
              </a:r>
            </a:p>
            <a:p>
              <a:r>
                <a:rPr lang="en-US" sz="2700" b="1" dirty="0" smtClean="0">
                  <a:latin typeface="Times New Roman"/>
                  <a:cs typeface="Times New Roman"/>
                </a:rPr>
                <a:t>meaning of irate. </a:t>
              </a:r>
            </a:p>
          </p:txBody>
        </p:sp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4488149"/>
              <a:ext cx="4119876" cy="208568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23" name="Rectangle 2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880" y="514707"/>
            <a:ext cx="8610600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00" b="1" dirty="0" smtClean="0">
                <a:solidFill>
                  <a:srgbClr val="A5174D"/>
                </a:solidFill>
                <a:latin typeface="Times New Roman"/>
                <a:cs typeface="Times New Roman"/>
              </a:rPr>
              <a:t>TYPES OF CONTEXT CLUES</a:t>
            </a:r>
            <a:endParaRPr lang="en-US" sz="4700" b="1" dirty="0">
              <a:solidFill>
                <a:srgbClr val="A5174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7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429268"/>
            <a:ext cx="81534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ea typeface="Times New Roman"/>
                <a:cs typeface="Times New Roman"/>
              </a:rPr>
              <a:t>Use what you have learned about context clues to determine the meaning of the following new words.</a:t>
            </a:r>
          </a:p>
          <a:p>
            <a:r>
              <a:rPr lang="en-US" sz="2100" dirty="0">
                <a:latin typeface="Times New Roman"/>
                <a:ea typeface="Times New Roman"/>
              </a:rPr>
              <a:t> </a:t>
            </a:r>
            <a:endParaRPr lang="en-US" sz="2100" dirty="0" smtClean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</a:rPr>
              <a:t> </a:t>
            </a:r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52400"/>
            <a:ext cx="8839200" cy="6634554"/>
            <a:chOff x="152400" y="152400"/>
            <a:chExt cx="8839200" cy="6634554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52400">
              <a:solidFill>
                <a:srgbClr val="FEDC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464" y="65253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"/>
                  <a:cs typeface="Times"/>
                </a:rPr>
                <a:t>© Presto Plans </a:t>
              </a:r>
              <a:endParaRPr lang="en-US" sz="11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03" y="548680"/>
            <a:ext cx="8460085" cy="40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2516</Words>
  <Application>Microsoft Office PowerPoint</Application>
  <PresentationFormat>On-screen Show (4:3)</PresentationFormat>
  <Paragraphs>249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Cherry Cream Soda</vt:lpstr>
      <vt:lpstr>Calibri</vt:lpstr>
      <vt:lpstr>Times New Roman</vt:lpstr>
      <vt:lpstr>Times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Bonnie Collins</dc:creator>
  <cp:lastModifiedBy>Shawna Short</cp:lastModifiedBy>
  <cp:revision>89</cp:revision>
  <cp:lastPrinted>2018-04-09T12:35:36Z</cp:lastPrinted>
  <dcterms:created xsi:type="dcterms:W3CDTF">2013-11-16T20:57:32Z</dcterms:created>
  <dcterms:modified xsi:type="dcterms:W3CDTF">2018-04-10T12:36:47Z</dcterms:modified>
</cp:coreProperties>
</file>