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73" r:id="rId4"/>
    <p:sldId id="260" r:id="rId5"/>
    <p:sldId id="261" r:id="rId6"/>
    <p:sldId id="262" r:id="rId7"/>
    <p:sldId id="295" r:id="rId8"/>
    <p:sldId id="263" r:id="rId9"/>
    <p:sldId id="264" r:id="rId10"/>
    <p:sldId id="265" r:id="rId11"/>
    <p:sldId id="267" r:id="rId12"/>
    <p:sldId id="301" r:id="rId13"/>
    <p:sldId id="302" r:id="rId14"/>
    <p:sldId id="268" r:id="rId15"/>
    <p:sldId id="269" r:id="rId16"/>
    <p:sldId id="280" r:id="rId17"/>
    <p:sldId id="266" r:id="rId18"/>
    <p:sldId id="281" r:id="rId19"/>
    <p:sldId id="296" r:id="rId20"/>
    <p:sldId id="278" r:id="rId21"/>
    <p:sldId id="285" r:id="rId22"/>
    <p:sldId id="286" r:id="rId23"/>
    <p:sldId id="287" r:id="rId24"/>
    <p:sldId id="288" r:id="rId25"/>
    <p:sldId id="291" r:id="rId26"/>
    <p:sldId id="290" r:id="rId27"/>
    <p:sldId id="289" r:id="rId28"/>
    <p:sldId id="297" r:id="rId29"/>
    <p:sldId id="299" r:id="rId30"/>
    <p:sldId id="298" r:id="rId31"/>
    <p:sldId id="294" r:id="rId32"/>
    <p:sldId id="300" r:id="rId33"/>
    <p:sldId id="282" r:id="rId34"/>
    <p:sldId id="29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4" d="100"/>
          <a:sy n="104" d="100"/>
        </p:scale>
        <p:origin x="1026" y="108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son.mann\Desktop\General%20Fund%20Comparison%2008-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75308641975315E-2"/>
          <c:y val="0.16632305655172167"/>
          <c:w val="0.84104938271604934"/>
          <c:h val="0.813267585263069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D6D-4DD1-96A6-3EDA71D1F4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D6D-4DD1-96A6-3EDA71D1F4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D6D-4DD1-96A6-3EDA71D1F4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D6D-4DD1-96A6-3EDA71D1F40B}"/>
              </c:ext>
            </c:extLst>
          </c:dPt>
          <c:dLbls>
            <c:dLbl>
              <c:idx val="0"/>
              <c:layout>
                <c:manualLayout>
                  <c:x val="1.3490570623116442E-2"/>
                  <c:y val="-0.322377580196744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State</a:t>
                    </a:r>
                  </a:p>
                  <a:p>
                    <a:r>
                      <a:rPr lang="en-US" dirty="0"/>
                      <a:t>$67,155,865</a:t>
                    </a:r>
                  </a:p>
                  <a:p>
                    <a:r>
                      <a:rPr lang="en-US" dirty="0"/>
                      <a:t>63.60%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D-4DD1-96A6-3EDA71D1F40B}"/>
                </c:ext>
              </c:extLst>
            </c:dLbl>
            <c:dLbl>
              <c:idx val="1"/>
              <c:layout>
                <c:manualLayout>
                  <c:x val="1.3325921065422379E-2"/>
                  <c:y val="-0.1323307327081551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Federal</a:t>
                    </a:r>
                  </a:p>
                  <a:p>
                    <a:r>
                      <a:rPr lang="en-US" dirty="0"/>
                      <a:t>$10,337,326</a:t>
                    </a:r>
                  </a:p>
                  <a:p>
                    <a:r>
                      <a:rPr lang="en-US" dirty="0"/>
                      <a:t>9.79%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D-4DD1-96A6-3EDA71D1F40B}"/>
                </c:ext>
              </c:extLst>
            </c:dLbl>
            <c:dLbl>
              <c:idx val="2"/>
              <c:layout>
                <c:manualLayout>
                  <c:x val="-5.2322348595314462E-2"/>
                  <c:y val="-1.81640901615855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Local</a:t>
                    </a:r>
                  </a:p>
                  <a:p>
                    <a:r>
                      <a:rPr lang="en-US" dirty="0"/>
                      <a:t>$27,786,535</a:t>
                    </a:r>
                  </a:p>
                  <a:p>
                    <a:r>
                      <a:rPr lang="en-US" dirty="0"/>
                      <a:t>26.31%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6D-4DD1-96A6-3EDA71D1F40B}"/>
                </c:ext>
              </c:extLst>
            </c:dLbl>
            <c:dLbl>
              <c:idx val="3"/>
              <c:layout>
                <c:manualLayout>
                  <c:x val="2.44979099834742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Other</a:t>
                    </a:r>
                  </a:p>
                  <a:p>
                    <a:r>
                      <a:rPr lang="en-US" dirty="0"/>
                      <a:t>316,023</a:t>
                    </a:r>
                  </a:p>
                  <a:p>
                    <a:r>
                      <a:rPr lang="en-US" dirty="0"/>
                      <a:t>.30%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6D-4DD1-96A6-3EDA71D1F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State</c:v>
                </c:pt>
                <c:pt idx="1">
                  <c:v>Federal</c:v>
                </c:pt>
                <c:pt idx="2">
                  <c:v>Local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63935033</c:v>
                </c:pt>
                <c:pt idx="1">
                  <c:v>8462507</c:v>
                </c:pt>
                <c:pt idx="2">
                  <c:v>25383613</c:v>
                </c:pt>
                <c:pt idx="3">
                  <c:v>287516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D-4DD1-96A6-3EDA71D1F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75308641975315E-2"/>
          <c:y val="0.16632305655172167"/>
          <c:w val="0.84104938271604934"/>
          <c:h val="0.813267585263069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D6D-4DD1-96A6-3EDA71D1F4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D6D-4DD1-96A6-3EDA71D1F4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D6D-4DD1-96A6-3EDA71D1F4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D6D-4DD1-96A6-3EDA71D1F40B}"/>
              </c:ext>
            </c:extLst>
          </c:dPt>
          <c:dLbls>
            <c:dLbl>
              <c:idx val="0"/>
              <c:layout>
                <c:manualLayout>
                  <c:x val="1.3490570623116442E-2"/>
                  <c:y val="-0.322377580196744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State</a:t>
                    </a:r>
                  </a:p>
                  <a:p>
                    <a:r>
                      <a:rPr lang="en-US" dirty="0"/>
                      <a:t>$72,263,372</a:t>
                    </a:r>
                  </a:p>
                  <a:p>
                    <a:r>
                      <a:rPr lang="en-US" dirty="0"/>
                      <a:t>64.16%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D-4DD1-96A6-3EDA71D1F40B}"/>
                </c:ext>
              </c:extLst>
            </c:dLbl>
            <c:dLbl>
              <c:idx val="1"/>
              <c:layout>
                <c:manualLayout>
                  <c:x val="1.3325921065422379E-2"/>
                  <c:y val="-0.1323307327081551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Federal</a:t>
                    </a:r>
                  </a:p>
                  <a:p>
                    <a:r>
                      <a:rPr lang="en-US" dirty="0"/>
                      <a:t>$10,504,995</a:t>
                    </a:r>
                  </a:p>
                  <a:p>
                    <a:r>
                      <a:rPr lang="en-US" dirty="0"/>
                      <a:t>9.33%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D-4DD1-96A6-3EDA71D1F40B}"/>
                </c:ext>
              </c:extLst>
            </c:dLbl>
            <c:dLbl>
              <c:idx val="2"/>
              <c:layout>
                <c:manualLayout>
                  <c:x val="-5.2322348595314462E-2"/>
                  <c:y val="-1.81640901615855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Local</a:t>
                    </a:r>
                  </a:p>
                  <a:p>
                    <a:r>
                      <a:rPr lang="en-US" dirty="0"/>
                      <a:t>$29,571,407</a:t>
                    </a:r>
                  </a:p>
                  <a:p>
                    <a:r>
                      <a:rPr lang="en-US" dirty="0"/>
                      <a:t>26.26%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6D-4DD1-96A6-3EDA71D1F40B}"/>
                </c:ext>
              </c:extLst>
            </c:dLbl>
            <c:dLbl>
              <c:idx val="3"/>
              <c:layout>
                <c:manualLayout>
                  <c:x val="2.44979099834742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Other</a:t>
                    </a:r>
                  </a:p>
                  <a:p>
                    <a:r>
                      <a:rPr lang="en-US" dirty="0"/>
                      <a:t>286,862</a:t>
                    </a:r>
                  </a:p>
                  <a:p>
                    <a:r>
                      <a:rPr lang="en-US" dirty="0"/>
                      <a:t>.25%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6D-4DD1-96A6-3EDA71D1F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State</c:v>
                </c:pt>
                <c:pt idx="1">
                  <c:v>Federal</c:v>
                </c:pt>
                <c:pt idx="2">
                  <c:v>Local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63935033</c:v>
                </c:pt>
                <c:pt idx="1">
                  <c:v>8462507</c:v>
                </c:pt>
                <c:pt idx="2">
                  <c:v>25383613</c:v>
                </c:pt>
                <c:pt idx="3">
                  <c:v>287516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D-4DD1-96A6-3EDA71D1F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Total General</a:t>
            </a:r>
            <a:r>
              <a:rPr lang="en-US" b="1" baseline="0" dirty="0">
                <a:solidFill>
                  <a:schemeClr val="bg1"/>
                </a:solidFill>
              </a:rPr>
              <a:t> Fund Balance at 9/30/**</a:t>
            </a:r>
            <a:endParaRPr lang="en-US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'Total General Fund Balance'!$A$10</c:f>
              <c:strCache>
                <c:ptCount val="1"/>
                <c:pt idx="0">
                  <c:v>Elmore County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32107083886752E-2"/>
                  <c:y val="-2.4658688413520119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684796344901331E-2"/>
                      <c:h val="6.3355577586471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30B-49CA-9C0D-6BF12D70A59B}"/>
                </c:ext>
              </c:extLst>
            </c:dLbl>
            <c:dLbl>
              <c:idx val="1"/>
              <c:layout>
                <c:manualLayout>
                  <c:x val="1.6203712022158361E-2"/>
                  <c:y val="-2.2897404767583757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28006221444548E-2"/>
                      <c:h val="5.9832791386054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0B-49CA-9C0D-6BF12D70A59B}"/>
                </c:ext>
              </c:extLst>
            </c:dLbl>
            <c:dLbl>
              <c:idx val="2"/>
              <c:layout>
                <c:manualLayout>
                  <c:x val="1.4660502145615067E-2"/>
                  <c:y val="-9.8513393825979539E-3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141586468358128E-2"/>
                      <c:h val="7.1834215171445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0B-49CA-9C0D-6BF12D70A59B}"/>
                </c:ext>
              </c:extLst>
            </c:dLbl>
            <c:dLbl>
              <c:idx val="3"/>
              <c:layout>
                <c:manualLayout>
                  <c:x val="2.7006181157960829E-2"/>
                  <c:y val="-2.2836863126384634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294449304949"/>
                      <c:h val="4.5863167683871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0B-49CA-9C0D-6BF12D70A59B}"/>
                </c:ext>
              </c:extLst>
            </c:dLbl>
            <c:dLbl>
              <c:idx val="4"/>
              <c:layout>
                <c:manualLayout>
                  <c:x val="-1.7746852823952563E-2"/>
                  <c:y val="-2.8837398803304402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52658695440846"/>
                      <c:h val="5.63102261330903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0B-49CA-9C0D-6BF12D70A59B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General Fund Balance'!$H$8:$O$8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'Total General Fund Balance'!$H$10:$O$10</c:f>
              <c:numCache>
                <c:formatCode>_(* #,##0.00_);_(* \(#,##0.00\);_(* "-"??_);_(@_)</c:formatCode>
                <c:ptCount val="8"/>
                <c:pt idx="0">
                  <c:v>6623581.0599999996</c:v>
                </c:pt>
                <c:pt idx="1">
                  <c:v>7942491.7400000002</c:v>
                </c:pt>
                <c:pt idx="2">
                  <c:v>9126927.7699999996</c:v>
                </c:pt>
                <c:pt idx="3">
                  <c:v>9914441.5700000003</c:v>
                </c:pt>
                <c:pt idx="4">
                  <c:v>12006887.24</c:v>
                </c:pt>
                <c:pt idx="5">
                  <c:v>13450560.880000001</c:v>
                </c:pt>
                <c:pt idx="6">
                  <c:v>12560000</c:v>
                </c:pt>
                <c:pt idx="7">
                  <c:v>12983880.4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0B-49CA-9C0D-6BF12D70A59B}"/>
            </c:ext>
          </c:extLst>
        </c:ser>
        <c:ser>
          <c:idx val="2"/>
          <c:order val="2"/>
          <c:tx>
            <c:strRef>
              <c:f>'Total General Fund Balance'!$A$11</c:f>
              <c:strCache>
                <c:ptCount val="1"/>
                <c:pt idx="0">
                  <c:v>Autauga County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'Total General Fund Balance'!$H$8:$O$8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'Total General Fund Balance'!$C$11:$K$11</c:f>
            </c:numRef>
          </c:val>
          <c:extLst>
            <c:ext xmlns:c16="http://schemas.microsoft.com/office/drawing/2014/chart" uri="{C3380CC4-5D6E-409C-BE32-E72D297353CC}">
              <c16:uniqueId val="{00000006-130B-49CA-9C0D-6BF12D70A59B}"/>
            </c:ext>
          </c:extLst>
        </c:ser>
        <c:ser>
          <c:idx val="3"/>
          <c:order val="3"/>
          <c:tx>
            <c:strRef>
              <c:f>'Total General Fund Balance'!$A$12</c:f>
              <c:strCache>
                <c:ptCount val="1"/>
                <c:pt idx="0">
                  <c:v>Auburn City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'Total General Fund Balance'!$H$8:$O$8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'Total General Fund Balance'!$C$12:$K$12</c:f>
            </c:numRef>
          </c:val>
          <c:extLst>
            <c:ext xmlns:c16="http://schemas.microsoft.com/office/drawing/2014/chart" uri="{C3380CC4-5D6E-409C-BE32-E72D297353CC}">
              <c16:uniqueId val="{00000007-130B-49CA-9C0D-6BF12D70A59B}"/>
            </c:ext>
          </c:extLst>
        </c:ser>
        <c:ser>
          <c:idx val="4"/>
          <c:order val="4"/>
          <c:tx>
            <c:strRef>
              <c:f>'Total General Fund Balance'!$A$13</c:f>
              <c:strCache>
                <c:ptCount val="1"/>
                <c:pt idx="0">
                  <c:v>Dothan City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'Total General Fund Balance'!$H$8:$O$8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'Total General Fund Balance'!$C$13:$K$13</c:f>
            </c:numRef>
          </c:val>
          <c:extLst>
            <c:ext xmlns:c16="http://schemas.microsoft.com/office/drawing/2014/chart" uri="{C3380CC4-5D6E-409C-BE32-E72D297353CC}">
              <c16:uniqueId val="{00000008-130B-49CA-9C0D-6BF12D70A59B}"/>
            </c:ext>
          </c:extLst>
        </c:ser>
        <c:ser>
          <c:idx val="5"/>
          <c:order val="5"/>
          <c:tx>
            <c:strRef>
              <c:f>'Total General Fund Balance'!$A$14</c:f>
              <c:strCache>
                <c:ptCount val="1"/>
                <c:pt idx="0">
                  <c:v>Lee County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'Total General Fund Balance'!$H$8:$O$8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'Total General Fund Balance'!$C$14:$K$14</c:f>
            </c:numRef>
          </c:val>
          <c:extLst>
            <c:ext xmlns:c16="http://schemas.microsoft.com/office/drawing/2014/chart" uri="{C3380CC4-5D6E-409C-BE32-E72D297353CC}">
              <c16:uniqueId val="{00000009-130B-49CA-9C0D-6BF12D70A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124072"/>
        <c:axId val="18150863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General Fund Balance'!$A$9:$C$9</c15:sqref>
                        </c15:formulaRef>
                      </c:ext>
                    </c:extLst>
                    <c:strCache>
                      <c:ptCount val="3"/>
                      <c:pt idx="0">
                        <c:v>System </c:v>
                      </c:pt>
                      <c:pt idx="2">
                        <c:v>2008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'Total General Fund Balance'!$H$8:$O$8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General Fund Balance'!$D$9:$K$9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130B-49CA-9C0D-6BF12D70A59B}"/>
                  </c:ext>
                </c:extLst>
              </c15:ser>
            </c15:filteredBarSeries>
          </c:ext>
        </c:extLst>
      </c:bar3DChart>
      <c:catAx>
        <c:axId val="18212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08632"/>
        <c:crosses val="autoZero"/>
        <c:auto val="1"/>
        <c:lblAlgn val="ctr"/>
        <c:lblOffset val="100"/>
        <c:noMultiLvlLbl val="0"/>
      </c:catAx>
      <c:valAx>
        <c:axId val="18150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gradFill>
                  <a:gsLst>
                    <a:gs pos="60000">
                      <a:schemeClr val="bg2">
                        <a:lumMod val="82000"/>
                        <a:lumOff val="18000"/>
                      </a:schemeClr>
                    </a:gs>
                    <a:gs pos="100000">
                      <a:schemeClr val="bg2">
                        <a:shade val="30000"/>
                        <a:satMod val="20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2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16392472362485"/>
          <c:y val="0.91516368103632162"/>
          <c:w val="0.7951275577341046"/>
          <c:h val="6.3700258486807854E-2"/>
        </c:manualLayout>
      </c:layout>
      <c:overlay val="0"/>
      <c:spPr>
        <a:noFill/>
        <a:ln>
          <a:solidFill>
            <a:srgbClr val="92D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One-Month Require Reserve On Hand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'% of One-Mth Required On Hand'!$A$10</c:f>
              <c:strCache>
                <c:ptCount val="1"/>
                <c:pt idx="0">
                  <c:v>Elmore County 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296296296296302E-2"/>
                  <c:y val="-3.5054418253087798E-2"/>
                </c:manualLayout>
              </c:layout>
              <c:tx>
                <c:rich>
                  <a:bodyPr/>
                  <a:lstStyle/>
                  <a:p>
                    <a:fld id="{48375FB7-FBB3-40FB-B265-2278CD7013A4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632-402B-8283-C3436AB08CC5}"/>
                </c:ext>
              </c:extLst>
            </c:dLbl>
            <c:dLbl>
              <c:idx val="1"/>
              <c:layout>
                <c:manualLayout>
                  <c:x val="-2.6994629143579276E-2"/>
                  <c:y val="-3.7860450913982283E-2"/>
                </c:manualLayout>
              </c:layout>
              <c:tx>
                <c:rich>
                  <a:bodyPr/>
                  <a:lstStyle/>
                  <a:p>
                    <a:fld id="{CA3E0A1A-1D96-48C4-BB91-53D9A9826D1B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632-402B-8283-C3436AB08CC5}"/>
                </c:ext>
              </c:extLst>
            </c:dLbl>
            <c:dLbl>
              <c:idx val="2"/>
              <c:layout>
                <c:manualLayout>
                  <c:x val="-2.5451419267036035E-2"/>
                  <c:y val="-3.5054418253087798E-2"/>
                </c:manualLayout>
              </c:layout>
              <c:tx>
                <c:rich>
                  <a:bodyPr/>
                  <a:lstStyle/>
                  <a:p>
                    <a:fld id="{41BDB32E-3276-4218-AF6F-6652FAC5AAD1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632-402B-8283-C3436AB08C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50795F-2DBE-4ABA-9C6D-502DD290B634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632-402B-8283-C3436AB08C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E81B22-B308-44FB-B29D-F813CDDA7F7E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632-402B-8283-C3436AB08C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0BB341-D362-4E44-9B68-0FA3E55E47F1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632-402B-8283-C3436AB08C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060A44-BD59-4983-BCB9-E1467BDF043C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32-402B-8283-C3436AB08CC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4628635-9AE5-422E-9E67-A265AEA8197F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632-402B-8283-C3436AB08CC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BF600B3-5084-4C65-8953-DC263242B783}" type="YVALUE">
                      <a:rPr lang="en-US" b="1">
                        <a:solidFill>
                          <a:schemeClr val="bg2"/>
                        </a:solidFill>
                      </a:rPr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632-402B-8283-C3436AB08CC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'% of One-Mth Required On Hand'!$G$8:$O$9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xVal>
          <c:yVal>
            <c:numRef>
              <c:f>'% of One-Mth Required On Hand'!$G$10:$O$10</c:f>
              <c:numCache>
                <c:formatCode>_(* #,##0.00_);_(* \(#,##0.00\);_(* "-"??_);_(@_)</c:formatCode>
                <c:ptCount val="9"/>
                <c:pt idx="0">
                  <c:v>1.0697591997328246</c:v>
                </c:pt>
                <c:pt idx="1">
                  <c:v>1.1088421561431085</c:v>
                </c:pt>
                <c:pt idx="2">
                  <c:v>1.2876436437065473</c:v>
                </c:pt>
                <c:pt idx="3">
                  <c:v>1.460302651250271</c:v>
                </c:pt>
                <c:pt idx="4">
                  <c:v>1.5556993813969355</c:v>
                </c:pt>
                <c:pt idx="5">
                  <c:v>1.8530464616213786</c:v>
                </c:pt>
                <c:pt idx="6">
                  <c:v>1.9983270750404722</c:v>
                </c:pt>
                <c:pt idx="7">
                  <c:v>1.7779750738709716</c:v>
                </c:pt>
                <c:pt idx="8">
                  <c:v>1.7570427689129906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32-402B-8283-C3436AB08CC5}"/>
            </c:ext>
          </c:extLst>
        </c:ser>
        <c:ser>
          <c:idx val="1"/>
          <c:order val="1"/>
          <c:tx>
            <c:strRef>
              <c:f>'% of One-Mth Required On Hand'!$A$11</c:f>
              <c:strCache>
                <c:ptCount val="1"/>
                <c:pt idx="0">
                  <c:v>Autauga County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'% of One-Mth Required On Hand'!$D$8:$M$9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xVal>
          <c:yVal>
            <c:numRef>
              <c:f>'% of One-Mth Required On Hand'!$D$11:$M$11</c:f>
            </c:numRef>
          </c:yVal>
          <c:smooth val="1"/>
          <c:extLst>
            <c:ext xmlns:c16="http://schemas.microsoft.com/office/drawing/2014/chart" uri="{C3380CC4-5D6E-409C-BE32-E72D297353CC}">
              <c16:uniqueId val="{00000001-D632-402B-8283-C3436AB08CC5}"/>
            </c:ext>
          </c:extLst>
        </c:ser>
        <c:ser>
          <c:idx val="2"/>
          <c:order val="2"/>
          <c:tx>
            <c:strRef>
              <c:f>'% of One-Mth Required On Hand'!$A$12</c:f>
              <c:strCache>
                <c:ptCount val="1"/>
                <c:pt idx="0">
                  <c:v>Auburn City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'% of One-Mth Required On Hand'!$D$8:$M$9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xVal>
          <c:yVal>
            <c:numRef>
              <c:f>'% of One-Mth Required On Hand'!$D$12:$M$12</c:f>
            </c:numRef>
          </c:yVal>
          <c:smooth val="1"/>
          <c:extLst>
            <c:ext xmlns:c16="http://schemas.microsoft.com/office/drawing/2014/chart" uri="{C3380CC4-5D6E-409C-BE32-E72D297353CC}">
              <c16:uniqueId val="{00000002-D632-402B-8283-C3436AB08CC5}"/>
            </c:ext>
          </c:extLst>
        </c:ser>
        <c:ser>
          <c:idx val="3"/>
          <c:order val="3"/>
          <c:tx>
            <c:strRef>
              <c:f>'% of One-Mth Required On Hand'!$A$13</c:f>
              <c:strCache>
                <c:ptCount val="1"/>
                <c:pt idx="0">
                  <c:v>Dothan City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'% of One-Mth Required On Hand'!$D$8:$M$9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xVal>
          <c:yVal>
            <c:numRef>
              <c:f>'% of One-Mth Required On Hand'!$D$13:$M$13</c:f>
            </c:numRef>
          </c:yVal>
          <c:smooth val="1"/>
          <c:extLst>
            <c:ext xmlns:c16="http://schemas.microsoft.com/office/drawing/2014/chart" uri="{C3380CC4-5D6E-409C-BE32-E72D297353CC}">
              <c16:uniqueId val="{00000003-D632-402B-8283-C3436AB08CC5}"/>
            </c:ext>
          </c:extLst>
        </c:ser>
        <c:ser>
          <c:idx val="4"/>
          <c:order val="4"/>
          <c:tx>
            <c:strRef>
              <c:f>'% of One-Mth Required On Hand'!$A$14</c:f>
              <c:strCache>
                <c:ptCount val="1"/>
                <c:pt idx="0">
                  <c:v>Lee County 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'% of One-Mth Required On Hand'!$D$8:$M$9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xVal>
          <c:yVal>
            <c:numRef>
              <c:f>'% of One-Mth Required On Hand'!$D$14:$M$14</c:f>
            </c:numRef>
          </c:yVal>
          <c:smooth val="1"/>
          <c:extLst>
            <c:ext xmlns:c16="http://schemas.microsoft.com/office/drawing/2014/chart" uri="{C3380CC4-5D6E-409C-BE32-E72D297353CC}">
              <c16:uniqueId val="{00000004-D632-402B-8283-C3436AB08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19040"/>
        <c:axId val="181604928"/>
      </c:scatterChart>
      <c:valAx>
        <c:axId val="182419040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04928"/>
        <c:crosses val="autoZero"/>
        <c:crossBetween val="midCat"/>
      </c:valAx>
      <c:valAx>
        <c:axId val="1816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19040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0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AF451E-D9F9-47E1-B6C7-BDA95DD98910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F7CB1B-C34F-4840-86C3-20A22F777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820D0-A5E9-4C11-9CDD-987BF097FB97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5B10-2779-4AE7-9D15-F78C4D9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5B10-2779-4AE7-9D15-F78C4D984F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6E27-0DD8-40B4-9688-1C5C3C1770ED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44D6-90FC-419D-A014-4C28E19384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0DDC-E272-4D0A-9F00-7E6C1498156C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293C-1FB3-4983-A886-72A261ED4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CE61-986B-472F-892D-2F88FE391201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4C06-D1F2-4B3D-9E66-7EBD461D1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BE19-6A67-4BF0-93F3-8A3A5B806279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E135-DA45-4B3D-A9DB-1EED83232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FA16-4CFB-46E2-95A2-0A22A2B108C1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380F-E01C-4D6D-ACB9-EBBB75BB2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0F43-D99C-4D60-A678-5AF14CA35F27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D942-A09C-4EBE-9443-B7869ABB3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2F53-2ED1-4A82-A9A1-843EEF1E5ED8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4449-9144-4DF9-8E5A-997FB0C55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093A-34A9-4BA0-9991-FE59ED2BA5E8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91E3-C198-421D-9919-DEB0AC270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A69F-3652-40F5-8779-3710AC4DB4A0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15E5-AF03-4F93-A271-F76FA5DB3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E2-A374-462E-B2E1-9FF0319ED780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1921-373C-45C7-AF90-918C25F80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5F6F-3029-4BBF-B7F6-A05ED2A18B7E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3BBC-DB02-42BB-8120-26A23DAC1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82000"/>
                <a:lumOff val="18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D45FB-7540-43B7-8EDC-EDF37B4E7B2F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4D5F8-D853-4291-B338-A8CF4978E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abama_State_Hou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abamaschoolconnection.org/2013/10/10/whos-doing-a-great-job-sharing-information-with-the-public-the-alabama-state-department-of-educa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justicesolutions.org/2013/02/09/leadership-and-teamwor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companies.com/architecture-engineering-services/construction-administration-engineering-managemen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colonizeallthethings.wordpress.com/2015/01/03/under-construction-decolonized-queer-masculinityie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olonizeallthethings.wordpress.com/2015/01/03/under-construction-decolonized-queer-masculinityie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uaries.digital/2015/05/13/hot-from-budget-lockup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streets.mn/2015/03/03/whos-to-pay-for-the-transport-costs-of-school-choice/" TargetMode="External"/><Relationship Id="rId7" Type="http://schemas.openxmlformats.org/officeDocument/2006/relationships/hyperlink" Target="http://www.jacksonsun.com/story/news/education/2017/07/19/new-hvac-units-north-side-ready-school-year/491417001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mrees.wordpress.com/category/working-online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educationnews.org/technology/will-samsung-school-classroom-technology-program-spread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tetia.com/la-gestion-del-talento-en-empresas-innovadoras-i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tetia.com/la-gestion-del-talento-en-empresas-innovadoras-i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hyperlink" Target="http://thecollaboratory.wikidot.com/philosophy-of-thought-and-logic-2014-fa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hyperlink" Target="http://toc-arts.org/blog/2011/09/19/le-crowdfunding-pour-les-artistes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4closurefraud.org/2012/08/27/the-federal-government-conspiring-with-wall-street-and-foreign-banks-to-destroy-american-neighborhoods-through-foreclosu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closurefraud.org/2012/08/27/the-federal-government-conspiring-with-wall-street-and-foreign-banks-to-destroy-american-neighborhoods-through-foreclosu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4closurefraud.org/2012/08/27/the-federal-government-conspiring-with-wall-street-and-foreign-banks-to-destroy-american-neighborhoods-through-foreclosu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dentlycochrane.net/evidence-for-everyday-health-choic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lesmirror.com/2011_12_04_archiv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029347"/>
            <a:ext cx="2209800" cy="190500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Budget Hearing</a:t>
            </a:r>
            <a:br>
              <a:rPr lang="en-US" dirty="0"/>
            </a:br>
            <a:r>
              <a:rPr lang="en-US" dirty="0"/>
              <a:t>Elmore County Public Schools</a:t>
            </a:r>
            <a:br>
              <a:rPr lang="en-US" dirty="0"/>
            </a:b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 algn="ctr">
              <a:buNone/>
            </a:pPr>
            <a:r>
              <a:rPr lang="en-US" dirty="0">
                <a:latin typeface="Imprint MT Shadow" panose="04020605060303030202" pitchFamily="82" charset="0"/>
              </a:rPr>
              <a:t>Jason Mann, CSFO</a:t>
            </a:r>
          </a:p>
          <a:p>
            <a:pPr marL="0" indent="0" algn="ctr">
              <a:buNone/>
            </a:pPr>
            <a:r>
              <a:rPr lang="en-US" dirty="0">
                <a:latin typeface="Imprint MT Shadow" panose="04020605060303030202" pitchFamily="82" charset="0"/>
              </a:rPr>
              <a:t>September 5, 2019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FFFF00"/>
                </a:solidFill>
              </a:rPr>
              <a:t>“Every Student Empowered, Every Student Succeeds”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334250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A675C-F204-4012-BD9D-0BDB19C3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647943" cy="472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</a:rPr>
              <a:t>State Funding 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“AKA” Foundation Program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rtlCol="0" anchor="ctr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</a:rPr>
              <a:t>Assign all Foundation Program units to schools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Teachers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Principals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Assistant Principals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Counselors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Librarians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Career Tech Director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Career Tech Counselor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FFFFFF"/>
                </a:solidFill>
              </a:rPr>
              <a:t>REQUIRED before ANY federal funds can be used to support instructional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</a:rPr>
              <a:t>Based on student average daily membership (ADM) of 11,421.35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b="1" dirty="0">
                <a:solidFill>
                  <a:srgbClr val="FFC000"/>
                </a:solidFill>
              </a:rPr>
              <a:t>**Currently up over 190 students this year from this time last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533B9-77C6-45E2-8168-264DF7FE92AA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s://en.wikipedia.org/wiki/Alabama_State_Hou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/>
              <a:t>Foundation Program – State &amp; Local Funds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ACDE4-BC73-4C98-A25B-CA1118820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636" y="2022601"/>
            <a:ext cx="5370763" cy="41543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/>
              <a:t>Salaries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/>
              <a:t>Fringe Benefits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/>
              <a:t>Other Current Expense (OCE)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700" dirty="0"/>
              <a:t>      -Support staff and Additional Certified Staffing Needs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/>
              <a:t>Classroom Instructional Support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Student Materials - $600/unit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Technology - $350/unit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Library Enhancement - $157.73/unit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Professional Development - $100/unit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Common Purchase - $0/unit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700" dirty="0"/>
              <a:t>Textbooks - $75/student (ADM)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5F610-C2B5-45B3-BC82-9036B218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EB14A-00B2-447D-9406-6A0B2111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Other State Funds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b="1" u="sng" dirty="0"/>
              <a:t>Foundation Program </a:t>
            </a:r>
            <a:r>
              <a:rPr lang="en-US" dirty="0"/>
              <a:t>– Education Trust Fund (</a:t>
            </a:r>
            <a:r>
              <a:rPr lang="en-US" i="1" dirty="0"/>
              <a:t>ETF – increased $3,705,218</a:t>
            </a:r>
            <a:r>
              <a:rPr lang="en-US" dirty="0"/>
              <a:t>)</a:t>
            </a:r>
          </a:p>
          <a:p>
            <a:r>
              <a:rPr lang="en-US" i="1" u="sng" dirty="0"/>
              <a:t>Allocation increase </a:t>
            </a:r>
            <a:r>
              <a:rPr lang="en-US" dirty="0"/>
              <a:t> of $9,851funding for </a:t>
            </a:r>
            <a:r>
              <a:rPr lang="en-US" b="1" dirty="0"/>
              <a:t>School Nurses </a:t>
            </a:r>
            <a:r>
              <a:rPr lang="en-US" dirty="0"/>
              <a:t>($429,568)</a:t>
            </a:r>
          </a:p>
          <a:p>
            <a:r>
              <a:rPr lang="en-US" i="1" u="sng" dirty="0"/>
              <a:t>Allocation increase</a:t>
            </a:r>
            <a:r>
              <a:rPr lang="en-US" i="1" dirty="0"/>
              <a:t> </a:t>
            </a:r>
            <a:r>
              <a:rPr lang="en-US" dirty="0"/>
              <a:t>of $5,859 funding for </a:t>
            </a:r>
            <a:r>
              <a:rPr lang="en-US" b="1" dirty="0"/>
              <a:t>Technology Coordinator</a:t>
            </a:r>
            <a:r>
              <a:rPr lang="en-US" dirty="0"/>
              <a:t> ($61,799)</a:t>
            </a:r>
          </a:p>
          <a:p>
            <a:r>
              <a:rPr lang="en-US" b="1" i="1" u="sng" dirty="0"/>
              <a:t>At Risk </a:t>
            </a:r>
            <a:r>
              <a:rPr lang="en-US" dirty="0"/>
              <a:t>– ECAP, counseling program, at-risk/intervention programs, homebound, and student tutoring (</a:t>
            </a:r>
            <a:r>
              <a:rPr lang="en-US" i="1" dirty="0"/>
              <a:t>$276,857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Other State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Transportation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Operations - $5,169,010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Fleet Renewal - $8,326/bus = ($957,490) *to be dedicated to pay for the 59 new bus units added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Career-Technical Education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Operations &amp; Maintenance (O &amp; M)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$61,500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State budget line item for FY20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Will be used for classroom supplies for ECTC Staff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Other State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Class Pre-K Grants - $915,924</a:t>
            </a:r>
          </a:p>
          <a:p>
            <a:r>
              <a:rPr lang="en-US" dirty="0"/>
              <a:t>Four First Class Pre-K Classrooms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1 Classroom EES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1 Classroom HES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5 Classrooms WES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4 Classrooms CES</a:t>
            </a:r>
          </a:p>
          <a:p>
            <a:pPr marL="0" indent="0" algn="ctr">
              <a:buNone/>
            </a:pPr>
            <a:r>
              <a:rPr lang="en-US" sz="2800" dirty="0"/>
              <a:t>**Considering possible additional classrooms for 	FY’20-21 if continued space available to do so.</a:t>
            </a:r>
          </a:p>
        </p:txBody>
      </p:sp>
    </p:spTree>
    <p:extLst>
      <p:ext uri="{BB962C8B-B14F-4D97-AF65-F5344CB8AC3E}">
        <p14:creationId xmlns:p14="http://schemas.microsoft.com/office/powerpoint/2010/main" val="22649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Local Funds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Tax Revenue</a:t>
            </a:r>
          </a:p>
          <a:p>
            <a:pPr lvl="1"/>
            <a:r>
              <a:rPr lang="en-US" dirty="0"/>
              <a:t>Property tax</a:t>
            </a:r>
          </a:p>
          <a:p>
            <a:pPr lvl="1"/>
            <a:r>
              <a:rPr lang="en-US" dirty="0"/>
              <a:t>Sales Tax</a:t>
            </a:r>
          </a:p>
          <a:p>
            <a:pPr lvl="1"/>
            <a:r>
              <a:rPr lang="en-US" dirty="0"/>
              <a:t>ABC</a:t>
            </a:r>
          </a:p>
          <a:p>
            <a:pPr lvl="1"/>
            <a:r>
              <a:rPr lang="en-US" i="1" dirty="0"/>
              <a:t>Helping Schools </a:t>
            </a:r>
            <a:r>
              <a:rPr lang="en-US" dirty="0"/>
              <a:t>tags</a:t>
            </a:r>
          </a:p>
          <a:p>
            <a:pPr lvl="1"/>
            <a:r>
              <a:rPr lang="en-US" dirty="0"/>
              <a:t>Manufactured Homes</a:t>
            </a:r>
          </a:p>
          <a:p>
            <a:pPr lvl="1"/>
            <a:r>
              <a:rPr lang="en-US" dirty="0"/>
              <a:t>Business Privilege</a:t>
            </a:r>
          </a:p>
          <a:p>
            <a:pPr lvl="1"/>
            <a:r>
              <a:rPr lang="en-US" b="1" i="1" u="sng" dirty="0">
                <a:solidFill>
                  <a:srgbClr val="FFFF00"/>
                </a:solidFill>
              </a:rPr>
              <a:t>**NEW </a:t>
            </a:r>
            <a:r>
              <a:rPr lang="en-US" b="1" dirty="0">
                <a:solidFill>
                  <a:srgbClr val="FFFF00"/>
                </a:solidFill>
              </a:rPr>
              <a:t>– Portion of EC SSUT Tax Proceeds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Other Revenue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Food Service Income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Interest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Local School Authority - Public (GF, athletics, etc.)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Local School Authority - Non-Public (clubs/activities)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Other Local Revenue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2018-2019 Revenue Sources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114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8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2019-2020 Revenue Sources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79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67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B829F-96C2-462F-9877-5FB1BB0FA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2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84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r>
              <a:rPr lang="en-US" sz="3100"/>
              <a:t>Collaborative Effort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/>
              <a:t>Meetings/discussions with: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Superintendent and Central Office Department Heads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Chief School Financial Officer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Human Resources Senior Coordinators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Principals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School Board Attorneys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Alabama State Department of Education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/>
              <a:t>Veteran Central Office staff in other school systems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F22FB-6372-48BB-8731-B45AB75BF3D4}"/>
              </a:ext>
            </a:extLst>
          </p:cNvPr>
          <p:cNvSpPr txBox="1"/>
          <p:nvPr/>
        </p:nvSpPr>
        <p:spPr>
          <a:xfrm>
            <a:off x="6957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www.socialjusticesolutions.org/2013/02/09/leadership-and-team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Fiscal Year Comparison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19830"/>
              </p:ext>
            </p:extLst>
          </p:nvPr>
        </p:nvGraphicFramePr>
        <p:xfrm>
          <a:off x="457200" y="1981200"/>
          <a:ext cx="8153400" cy="32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8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2018-2019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$72,263,372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64.16%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$67,155,865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63.60%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$  5,107,507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r>
                        <a:rPr lang="en-US" dirty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$10,504,995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9.33%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$10,337,326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$      167,669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r>
                        <a:rPr lang="en-US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$29,571,407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26.26%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$27,786,535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26.31%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$  1,784,872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$286,862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0.25%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$316,023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$      (29,161)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$112,626,637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$105,595,749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$  7,030,887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0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Budget Year 2019-2020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13562"/>
              </p:ext>
            </p:extLst>
          </p:nvPr>
        </p:nvGraphicFramePr>
        <p:xfrm>
          <a:off x="457200" y="1670237"/>
          <a:ext cx="8216945" cy="4392851"/>
        </p:xfrm>
        <a:graphic>
          <a:graphicData uri="http://schemas.openxmlformats.org/drawingml/2006/table">
            <a:tbl>
              <a:tblPr/>
              <a:tblGrid>
                <a:gridCol w="19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8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1" u="none" strike="noStrike" dirty="0">
                          <a:effectLst/>
                          <a:latin typeface="Arial" panose="020B0604020202020204" pitchFamily="34" charset="0"/>
                        </a:rPr>
                        <a:t>Local Revenue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  <a:latin typeface="Arial" panose="020B0604020202020204" pitchFamily="34" charset="0"/>
                        </a:rPr>
                        <a:t>$29,571,407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FY '18-19 Total Local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4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4 Mill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$3,800,000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1" u="sng" strike="noStrike" dirty="0">
                          <a:effectLst/>
                          <a:latin typeface="Arial" panose="020B0604020202020204" pitchFamily="34" charset="0"/>
                        </a:rPr>
                        <a:t>$26,937,474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1 Cent Sales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33.82%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ABC Tax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$430,000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3 Mill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$3,100,000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3 Mill AMD778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$3,400,000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Food </a:t>
                      </a:r>
                      <a:r>
                        <a:rPr lang="en-US" sz="1300" b="1" i="0" u="none" strike="noStrike" dirty="0" err="1">
                          <a:effectLst/>
                          <a:latin typeface="Arial" panose="020B0604020202020204" pitchFamily="34" charset="0"/>
                        </a:rPr>
                        <a:t>Sevice</a:t>
                      </a:r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 Income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$1,488,128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$20,075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Other Local Revenue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$1,757,091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LSA - Public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$3,728,630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LSA - Non-Public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$1,807,983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6.11%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Manufactured Homes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endParaRPr lang="en-US" sz="1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0.13%</a:t>
                      </a:r>
                    </a:p>
                  </a:txBody>
                  <a:tcPr marL="8855" marR="8855" marT="8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Business Privilege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$15,000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 panose="020B0604020202020204" pitchFamily="34" charset="0"/>
                        </a:rPr>
                        <a:t>Helping School Tags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$12,500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1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Estimated Total Increase from Prior Year</a:t>
                      </a: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sng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$2,633,933.01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95800"/>
            <a:ext cx="426757" cy="6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Budget Year 2019-2020</a:t>
            </a:r>
            <a:endParaRPr lang="en-US" b="1" dirty="0">
              <a:latin typeface="Imprint MT Shadow" panose="04020605060303030202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32008"/>
              </p:ext>
            </p:extLst>
          </p:nvPr>
        </p:nvGraphicFramePr>
        <p:xfrm>
          <a:off x="609600" y="1295400"/>
          <a:ext cx="7848601" cy="5542745"/>
        </p:xfrm>
        <a:graphic>
          <a:graphicData uri="http://schemas.openxmlformats.org/drawingml/2006/table">
            <a:tbl>
              <a:tblPr/>
              <a:tblGrid>
                <a:gridCol w="226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784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effectLst/>
                          <a:latin typeface="Arial" panose="020B0604020202020204" pitchFamily="34" charset="0"/>
                        </a:rPr>
                        <a:t>State Revenues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  <a:latin typeface="Arial" panose="020B0604020202020204" pitchFamily="34" charset="0"/>
                        </a:rPr>
                        <a:t>$72,088,167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Arial" panose="020B0604020202020204" pitchFamily="34" charset="0"/>
                        </a:rPr>
                        <a:t>Budget FY'19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Arial" panose="020B0604020202020204" pitchFamily="34" charset="0"/>
                        </a:rPr>
                        <a:t>% Var.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9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Foundation Program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$60,564,724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84.01%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$56,599,506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$3,965,218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School Nurse Program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$429,568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$419,717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$9,851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Technology coordinator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$61,799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$55,940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$5,859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Career Tech O &amp; M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$60,281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$1,219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Alabama Reading Initiative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$317,286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$314,714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$2,572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English Second Language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$18,158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$23,142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127.4%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Gifted Education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$46,845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$27,253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$19,592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Hippy  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$82,950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$73,000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$9,950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$5,169,010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7.17%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$4,713,608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$455,402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$276,857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$290,691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($13,834)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Preschool Special Ed.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$87,190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0.12%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$31,027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$56,163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181.0%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OSR Pre-K Program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$915,924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1.27%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$619,000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$296,924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48.0%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Public School Capital Fund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$2,915,724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4.04%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$2,702,253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$213,471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Fleet Renewal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$957,490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$888,625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$68,865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Other State Grants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$160,000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       TOTAL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$60,564,724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$66,973,773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$5,114,394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7.6%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4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1" marR="8211" marT="8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0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Budget Year 2019-2020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65345"/>
              </p:ext>
            </p:extLst>
          </p:nvPr>
        </p:nvGraphicFramePr>
        <p:xfrm>
          <a:off x="539750" y="1828804"/>
          <a:ext cx="8064499" cy="3428998"/>
        </p:xfrm>
        <a:graphic>
          <a:graphicData uri="http://schemas.openxmlformats.org/drawingml/2006/table">
            <a:tbl>
              <a:tblPr/>
              <a:tblGrid>
                <a:gridCol w="227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400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sng" strike="noStrike" dirty="0">
                          <a:effectLst/>
                          <a:latin typeface="Arial" panose="020B0604020202020204" pitchFamily="34" charset="0"/>
                        </a:rPr>
                        <a:t>Expenditures by Object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sng" strike="noStrike" dirty="0">
                          <a:effectLst/>
                          <a:latin typeface="Arial" panose="020B0604020202020204" pitchFamily="34" charset="0"/>
                        </a:rPr>
                        <a:t>$111,020,764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FY 2018-2019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00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Salaries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$59,701,654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53.78%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$57,103,150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$2,598,504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4.55%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Employee Benefits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$24,189,751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21.79%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$23,879,124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$310,627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Purchased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$9,422,516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8.49%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$8,733,510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$689,006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7.89%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Materials and Supplies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$10,796,080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9.72%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$9,833,083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$962,997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Capital Outlay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$293,000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$643,169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($350,169)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-54.44%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Other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$336,804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$813,548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($476,744)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-58.60%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Debt Service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$6,280,959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5.66%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$6,719,367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($438,408)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-6.52%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$107,724,951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$3,295,813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46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$111,020,764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Budget Year 2019-2020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87845"/>
              </p:ext>
            </p:extLst>
          </p:nvPr>
        </p:nvGraphicFramePr>
        <p:xfrm>
          <a:off x="914400" y="1752603"/>
          <a:ext cx="7162800" cy="3539328"/>
        </p:xfrm>
        <a:graphic>
          <a:graphicData uri="http://schemas.openxmlformats.org/drawingml/2006/table">
            <a:tbl>
              <a:tblPr/>
              <a:tblGrid>
                <a:gridCol w="338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Total Expenditures by Function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Instructional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$61,566,300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55.40%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Instructional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$13,483,770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12.13%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Operation and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$7,541,330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6.79%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Auxiliary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$13,451,300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12.10%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Administrative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$4,343,492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3.91%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Capital Outlay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$250,000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0.22%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Debt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$6,280,959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5.65%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Other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$4,220,039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effectLst/>
                          <a:latin typeface="Arial" panose="020B0604020202020204" pitchFamily="34" charset="0"/>
                        </a:rPr>
                        <a:t>3.80%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Arial" panose="020B0604020202020204" pitchFamily="34" charset="0"/>
                        </a:rPr>
                        <a:t>      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sng" strike="noStrike" dirty="0">
                          <a:effectLst/>
                          <a:latin typeface="Arial" panose="020B0604020202020204" pitchFamily="34" charset="0"/>
                        </a:rPr>
                        <a:t>$111,137,189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sng" strike="noStrike" dirty="0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1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General Fund Balance ‘13-’20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3324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5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One-Month Reserve Progress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563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icture containing sky&#10;&#10;Description automatically generated">
            <a:extLst>
              <a:ext uri="{FF2B5EF4-FFF2-40B4-BE49-F238E27FC236}">
                <a16:creationId xmlns:a16="http://schemas.microsoft.com/office/drawing/2014/main" id="{BE836142-DF69-4389-B74A-337EA8D65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1676400"/>
            <a:ext cx="8382000" cy="490696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58790C-6DC6-45BD-BFD3-48592686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Construction Needs Facing ECBOE</a:t>
            </a:r>
          </a:p>
        </p:txBody>
      </p:sp>
    </p:spTree>
    <p:extLst>
      <p:ext uri="{BB962C8B-B14F-4D97-AF65-F5344CB8AC3E}">
        <p14:creationId xmlns:p14="http://schemas.microsoft.com/office/powerpoint/2010/main" val="1324335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A0C98-8F10-4B6C-8025-11497466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65" r="28135" b="-1"/>
          <a:stretch/>
        </p:blipFill>
        <p:spPr>
          <a:xfrm>
            <a:off x="9257" y="0"/>
            <a:ext cx="9143979" cy="6857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EE15-8CD5-468F-8D3F-EACE4D6D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Expansion of the Elmore County Technical Center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Construction of New Redland Middle School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Construction of New Band Room for Stanhope Elmore High School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Wing Additions (ARIS, WHS)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Security Entrances at ECHS and HHS</a:t>
            </a:r>
          </a:p>
        </p:txBody>
      </p:sp>
    </p:spTree>
    <p:extLst>
      <p:ext uri="{BB962C8B-B14F-4D97-AF65-F5344CB8AC3E}">
        <p14:creationId xmlns:p14="http://schemas.microsoft.com/office/powerpoint/2010/main" val="124915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A0C98-8F10-4B6C-8025-11497466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65" r="28135" b="-1"/>
          <a:stretch/>
        </p:blipFill>
        <p:spPr>
          <a:xfrm>
            <a:off x="21" y="0"/>
            <a:ext cx="9143979" cy="6857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EE15-8CD5-468F-8D3F-EACE4D6D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endParaRPr lang="en-US" sz="36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Construction of a Maintenance Facility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New Field House at Holtville High School for Baseball/Softball </a:t>
            </a:r>
          </a:p>
          <a:p>
            <a:r>
              <a:rPr lang="en-US" sz="3600" b="1" dirty="0" err="1">
                <a:solidFill>
                  <a:srgbClr val="FFFF00"/>
                </a:solidFill>
                <a:latin typeface="Imprint MT Shadow" panose="04020605060303030202" pitchFamily="82" charset="0"/>
              </a:rPr>
              <a:t>Coosada</a:t>
            </a:r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 Elementary and Wetumpka Elementary Parking Solutions</a:t>
            </a:r>
          </a:p>
          <a:p>
            <a:r>
              <a:rPr lang="en-US" sz="36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SEHS Renovations to Cafeteria/Gym/Fine Arts Building</a:t>
            </a:r>
          </a:p>
          <a:p>
            <a:pPr marL="0" indent="0">
              <a:buNone/>
            </a:pPr>
            <a:endParaRPr lang="en-US" sz="36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7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Title 2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Budget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4558" y="304800"/>
            <a:ext cx="5186841" cy="3733800"/>
          </a:xfrm>
        </p:spPr>
        <p:txBody>
          <a:bodyPr anchor="ctr">
            <a:normAutofit lnSpcReduction="10000"/>
          </a:bodyPr>
          <a:lstStyle/>
          <a:p>
            <a:pPr marL="228600" indent="-228600">
              <a:lnSpc>
                <a:spcPct val="90000"/>
              </a:lnSpc>
              <a:buFont typeface="Arial" charset="0"/>
              <a:buNone/>
            </a:pPr>
            <a:r>
              <a:rPr lang="en-US" sz="1200" b="1" dirty="0"/>
              <a:t>Areas of Concentration for FY’20 Budget</a:t>
            </a:r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Sustainability of programs and educational services  </a:t>
            </a:r>
          </a:p>
          <a:p>
            <a:pPr marL="685800" lvl="1">
              <a:lnSpc>
                <a:spcPct val="90000"/>
              </a:lnSpc>
            </a:pPr>
            <a:r>
              <a:rPr lang="en-US" sz="1200" dirty="0"/>
              <a:t>Alternative Education </a:t>
            </a:r>
          </a:p>
          <a:p>
            <a:pPr marL="685800" lvl="1">
              <a:lnSpc>
                <a:spcPct val="90000"/>
              </a:lnSpc>
            </a:pPr>
            <a:r>
              <a:rPr lang="en-US" sz="1200" dirty="0"/>
              <a:t>Virtual “EDGE” Program</a:t>
            </a:r>
          </a:p>
          <a:p>
            <a:pPr marL="685800" lvl="1">
              <a:lnSpc>
                <a:spcPct val="90000"/>
              </a:lnSpc>
            </a:pPr>
            <a:r>
              <a:rPr lang="en-US" sz="1200" dirty="0"/>
              <a:t>Expanding Career-Technical Education and Dual-Enrollment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sz="1200" dirty="0"/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Construction of new instructional spaces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Continue to move toward goal of 2+ months reserve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Potential for additional educational resources to support classroom instruction needs </a:t>
            </a:r>
            <a:r>
              <a:rPr lang="en-US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(technology and instructional materials)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Increased support for professional development for teachers—PLCs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Use all available resources to lessen the stress on general fund budget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228600" indent="-228600">
              <a:lnSpc>
                <a:spcPct val="90000"/>
              </a:lnSpc>
            </a:pPr>
            <a:r>
              <a:rPr lang="en-US" sz="1200" dirty="0"/>
              <a:t>Maintain current staffing and address areas of need to improve the learning environment for ECBOE students and strive towards lower teacher to student ratios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B8EB7-5578-4771-BABB-9AB7E357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8373" y="4258427"/>
            <a:ext cx="5170677" cy="2294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1C02-9695-474B-AA1B-201CFFE3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Other Important Needs Facing ECBOE This Year</a:t>
            </a:r>
          </a:p>
        </p:txBody>
      </p:sp>
      <p:pic>
        <p:nvPicPr>
          <p:cNvPr id="9" name="Content Placeholder 8" descr="A yellow school bus parked in a parking lot&#10;&#10;Description automatically generated">
            <a:extLst>
              <a:ext uri="{FF2B5EF4-FFF2-40B4-BE49-F238E27FC236}">
                <a16:creationId xmlns:a16="http://schemas.microsoft.com/office/drawing/2014/main" id="{B8DADEF8-790C-4349-8F64-29F67C3D3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4145117"/>
            <a:ext cx="3810000" cy="2255683"/>
          </a:xfrm>
        </p:spPr>
      </p:pic>
      <p:pic>
        <p:nvPicPr>
          <p:cNvPr id="12" name="Picture 11" descr="An open computer sitting on a table&#10;&#10;Description automatically generated">
            <a:extLst>
              <a:ext uri="{FF2B5EF4-FFF2-40B4-BE49-F238E27FC236}">
                <a16:creationId xmlns:a16="http://schemas.microsoft.com/office/drawing/2014/main" id="{F00AB862-18AC-4397-AF79-BD387DED4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0601" y="4190998"/>
            <a:ext cx="3886200" cy="2209802"/>
          </a:xfrm>
          <a:prstGeom prst="rect">
            <a:avLst/>
          </a:prstGeom>
        </p:spPr>
      </p:pic>
      <p:pic>
        <p:nvPicPr>
          <p:cNvPr id="15" name="Picture 14" descr="A large brick building&#10;&#10;Description automatically generated">
            <a:extLst>
              <a:ext uri="{FF2B5EF4-FFF2-40B4-BE49-F238E27FC236}">
                <a16:creationId xmlns:a16="http://schemas.microsoft.com/office/drawing/2014/main" id="{AE3E7BAB-524D-4B74-BCD7-0D722BB8CE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200" y="1529473"/>
            <a:ext cx="3962400" cy="2414061"/>
          </a:xfrm>
          <a:prstGeom prst="rect">
            <a:avLst/>
          </a:prstGeom>
        </p:spPr>
      </p:pic>
      <p:pic>
        <p:nvPicPr>
          <p:cNvPr id="23" name="Picture 22" descr="A group of people in front of a computer&#10;&#10;Description automatically generated">
            <a:extLst>
              <a:ext uri="{FF2B5EF4-FFF2-40B4-BE49-F238E27FC236}">
                <a16:creationId xmlns:a16="http://schemas.microsoft.com/office/drawing/2014/main" id="{3AD13AA8-FB02-4917-A661-DBB9B3BA2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00600" y="1551708"/>
            <a:ext cx="3886200" cy="24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1699A-6D38-45BC-AB6B-CBCD7962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32325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31080-2099-4B68-A6F8-0C3ABC452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48613"/>
            <a:ext cx="8382000" cy="1163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Imprint MT Shadow" panose="04020605060303030202" pitchFamily="82" charset="0"/>
              </a:rPr>
              <a:t>Financial Future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6C984-C2DB-4E15-A354-BA1ACEDC5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239000" cy="4495800"/>
          </a:xfrm>
        </p:spPr>
        <p:txBody>
          <a:bodyPr anchor="t">
            <a:normAutofit fontScale="70000" lnSpcReduction="2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00"/>
              </a:solidFill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Continued allowances for Out of District Participation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Working with Military families and informing them of Out of District opportunities available to them via Military Compact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Issuance of New Construction Bond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Expansion of SRO’s on campuses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Expanded Mental Health Services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Expanded Growth Opportunities for students through new ECAP programs</a:t>
            </a: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  <a:p>
            <a:pPr marL="514350" indent="-5143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Upcoming Decisions about student after school programs with possible losses 21</a:t>
            </a:r>
            <a:r>
              <a:rPr lang="en-US" sz="2400" b="1" baseline="30000" dirty="0">
                <a:solidFill>
                  <a:srgbClr val="FFFF00"/>
                </a:solidFill>
                <a:latin typeface="Imprint MT Shadow" panose="04020605060303030202" pitchFamily="82" charset="0"/>
              </a:rPr>
              <a:t>st</a:t>
            </a:r>
            <a:r>
              <a:rPr lang="en-US" sz="2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 Century Federal Funds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42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1699A-6D38-45BC-AB6B-CBCD7962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31080-2099-4B68-A6F8-0C3ABC452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48613"/>
            <a:ext cx="8610600" cy="1163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Imprint MT Shadow" panose="04020605060303030202" pitchFamily="82" charset="0"/>
              </a:rPr>
              <a:t>Financial Future (cont.)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6C984-C2DB-4E15-A354-BA1ACEDC5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05800" cy="4267200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Increased Enrollment will force Issues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rgbClr val="FFFF00"/>
                </a:solidFill>
              </a:rPr>
              <a:t>FY20 seeing increased enrollment for 200+ students</a:t>
            </a:r>
          </a:p>
          <a:p>
            <a:pPr>
              <a:lnSpc>
                <a:spcPct val="90000"/>
              </a:lnSpc>
            </a:pPr>
            <a:endParaRPr lang="en-US" sz="2400" b="1" u="sng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1900" b="1" dirty="0">
                <a:solidFill>
                  <a:srgbClr val="FFFF00"/>
                </a:solidFill>
              </a:rPr>
              <a:t>Multiple schools </a:t>
            </a:r>
            <a:r>
              <a:rPr lang="en-US" sz="1900" b="1" i="1" u="sng" dirty="0">
                <a:solidFill>
                  <a:srgbClr val="FFFF00"/>
                </a:solidFill>
              </a:rPr>
              <a:t>are at </a:t>
            </a:r>
            <a:r>
              <a:rPr lang="en-US" sz="1900" b="1" dirty="0">
                <a:solidFill>
                  <a:srgbClr val="FFFF00"/>
                </a:solidFill>
              </a:rPr>
              <a:t>or are </a:t>
            </a:r>
            <a:r>
              <a:rPr lang="en-US" sz="1900" b="1" i="1" u="sng" dirty="0">
                <a:solidFill>
                  <a:srgbClr val="FFFF00"/>
                </a:solidFill>
              </a:rPr>
              <a:t>very close to </a:t>
            </a:r>
            <a:r>
              <a:rPr lang="en-US" sz="1900" b="1" dirty="0">
                <a:solidFill>
                  <a:srgbClr val="FFFF00"/>
                </a:solidFill>
              </a:rPr>
              <a:t>capacity </a:t>
            </a:r>
          </a:p>
          <a:p>
            <a:pPr algn="just">
              <a:lnSpc>
                <a:spcPct val="90000"/>
              </a:lnSpc>
            </a:pPr>
            <a:r>
              <a:rPr lang="en-US" sz="1900" b="1" dirty="0">
                <a:solidFill>
                  <a:srgbClr val="FFFF00"/>
                </a:solidFill>
              </a:rPr>
              <a:t>Will have need for more teachers to keep productive teacher to student ratios</a:t>
            </a:r>
          </a:p>
          <a:p>
            <a:pPr algn="just">
              <a:lnSpc>
                <a:spcPct val="90000"/>
              </a:lnSpc>
            </a:pPr>
            <a:r>
              <a:rPr lang="en-US" sz="1900" b="1" dirty="0">
                <a:solidFill>
                  <a:srgbClr val="FFFF00"/>
                </a:solidFill>
              </a:rPr>
              <a:t>Will face more needs in areas of furniture, technology, and cafeteria setups</a:t>
            </a:r>
          </a:p>
          <a:p>
            <a:pPr algn="just">
              <a:lnSpc>
                <a:spcPct val="90000"/>
              </a:lnSpc>
            </a:pPr>
            <a:endParaRPr lang="en-US" sz="1900" b="1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1900" b="1" u="sng" dirty="0">
                <a:solidFill>
                  <a:srgbClr val="FFFF00"/>
                </a:solidFill>
              </a:rPr>
              <a:t>Major result of this is with the increased enrollments we are seeing; we are not seeing those same increases in tax revenues to a keep up with this spike. That said, now is the time that we must begin the real discussions about tax increase in Elmore County to generate the much-needed revenues to support its growing school system and the students it serves. This is the only way to give our students the true educational experience and tools they deserve.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Wrap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FY’20 Budget Packet it will be posted on our website for those who would like to view a copy.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Questions can be directed to: </a:t>
            </a:r>
          </a:p>
          <a:p>
            <a:pPr marL="0" indent="0">
              <a:buNone/>
            </a:pPr>
            <a:r>
              <a:rPr lang="en-US" dirty="0"/>
              <a:t>	Jason Mann, CSFO via email at:			   </a:t>
            </a:r>
            <a:r>
              <a:rPr lang="en-US" u="sng" dirty="0"/>
              <a:t>jason.mann@elmoreco.com</a:t>
            </a:r>
          </a:p>
        </p:txBody>
      </p:sp>
    </p:spTree>
    <p:extLst>
      <p:ext uri="{BB962C8B-B14F-4D97-AF65-F5344CB8AC3E}">
        <p14:creationId xmlns:p14="http://schemas.microsoft.com/office/powerpoint/2010/main" val="25191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A25A4-BED0-4AC5-AD2A-18F5ECE7E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504"/>
          <a:stretch/>
        </p:blipFill>
        <p:spPr>
          <a:xfrm>
            <a:off x="12411" y="0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0" y="533400"/>
            <a:ext cx="6400801" cy="5124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900" b="1" u="sng" dirty="0">
                <a:solidFill>
                  <a:schemeClr val="tx1"/>
                </a:solidFill>
              </a:rPr>
              <a:t>QUESTIONS???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Title 6"/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Funding Sources</a:t>
            </a:r>
          </a:p>
        </p:txBody>
      </p:sp>
      <p:cxnSp>
        <p:nvCxnSpPr>
          <p:cNvPr id="19461" name="Straight Connector 7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3C8080-593C-4059-A134-0A9D303ED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5366" y="1504716"/>
            <a:ext cx="4915159" cy="38565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5AFD6-A6D1-4529-8BC8-67A8EEA0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06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636791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Imprint MT Shadow" panose="04020605060303030202" pitchFamily="82" charset="0"/>
              </a:rPr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1" y="1600200"/>
            <a:ext cx="4965379" cy="429457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/>
              <a:t>Title I – all K-4 and 5-8 schools </a:t>
            </a:r>
            <a:r>
              <a:rPr lang="en-US" sz="1200" dirty="0"/>
              <a:t>(9)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Budget - $2,464,812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Funds allocated based on per pupil allocation (PPA); determined by various factors including lunch status, total enrollment, hold harmless formula, etc.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2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/>
              <a:t>Title II – Professional Development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Budget - $374,986 (</a:t>
            </a:r>
            <a:r>
              <a:rPr lang="en-US" sz="1200" u="sng" dirty="0">
                <a:solidFill>
                  <a:srgbClr val="00B0F0"/>
                </a:solidFill>
              </a:rPr>
              <a:t>decrease of $37,000 from FY’19</a:t>
            </a:r>
            <a:r>
              <a:rPr lang="en-US" sz="1200" dirty="0"/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Used towards class-size reduction (CSR) units – used in some of our middle schools and high schools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Mentoring Program (</a:t>
            </a:r>
            <a:r>
              <a:rPr lang="en-US" sz="1200" dirty="0">
                <a:solidFill>
                  <a:srgbClr val="00B0F0"/>
                </a:solidFill>
              </a:rPr>
              <a:t>used to assist our younger teachers using veteran teachers or retired contract teachers</a:t>
            </a:r>
            <a:r>
              <a:rPr lang="en-US" sz="1200" dirty="0"/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Set Aside for FY’20 –  Off the top allocation of $19,174 to serve private schools' students who live in Elmore (</a:t>
            </a:r>
            <a:r>
              <a:rPr lang="en-US" sz="1200" dirty="0">
                <a:solidFill>
                  <a:srgbClr val="00B0F0"/>
                </a:solidFill>
              </a:rPr>
              <a:t>PCA</a:t>
            </a:r>
            <a:r>
              <a:rPr lang="en-US" sz="1200" dirty="0"/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Continuing to look at new opportunities to expand the professional develop for our schools' facilities (</a:t>
            </a:r>
            <a:r>
              <a:rPr lang="en-US" sz="1200" dirty="0">
                <a:solidFill>
                  <a:srgbClr val="00B0F0"/>
                </a:solidFill>
              </a:rPr>
              <a:t>ways which provide advanced learning platforms for EC students</a:t>
            </a:r>
            <a:r>
              <a:rPr lang="en-US" sz="1200" dirty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/>
              <a:t>Title III – ESL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Budget – $21,876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No Title III funds cover salaries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200" dirty="0"/>
              <a:t>Professional development and instructional resources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674CE-E754-4AC1-85D9-8B74A70966A1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://4closurefraud.org/2012/08/27/the-federal-government-conspiring-with-wall-street-and-foreign-banks-to-destroy-american-neighborhoods-through-foreclos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A28FB-05A5-44C5-A897-5701313D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6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731337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Imprint MT Shadow" panose="04020605060303030202" pitchFamily="82" charset="0"/>
              </a:rPr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37" y="1371600"/>
            <a:ext cx="4965379" cy="4343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/>
              <a:t>Special Education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dirty="0"/>
              <a:t>IDEA Allocation of $2,394,374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/>
              <a:t>IDEA Part B – Preschool Allocation of $46,946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/>
              <a:t>Used almost solely for salaries and benefits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B0F0"/>
                </a:solidFill>
              </a:rPr>
              <a:t>**These two programs alone are why it vital that our residents complete the upcoming census reports; this will assist us in being able to possibly obtain much need increased funding to meet these students needs.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9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/>
              <a:t>Career Technical Education – Carl Perkins Act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dirty="0"/>
              <a:t>Allocation of $137,800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dirty="0"/>
              <a:t>Covers travel, purchased services, computers and audio-visual equipment, software, and instructional equipment, material and supplies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u="sng" dirty="0">
                <a:solidFill>
                  <a:srgbClr val="00B0F0"/>
                </a:solidFill>
              </a:rPr>
              <a:t>**FY21 will move to incorporate down to as low as 5</a:t>
            </a:r>
            <a:r>
              <a:rPr lang="en-US" sz="1900" u="sng" baseline="30000" dirty="0">
                <a:solidFill>
                  <a:srgbClr val="00B0F0"/>
                </a:solidFill>
              </a:rPr>
              <a:t>th</a:t>
            </a:r>
            <a:r>
              <a:rPr lang="en-US" sz="1900" u="sng" dirty="0">
                <a:solidFill>
                  <a:srgbClr val="00B0F0"/>
                </a:solidFill>
              </a:rPr>
              <a:t>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8C2B0-D755-46C2-B39C-2B217EE90D8A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4closurefraud.org/2012/08/27/the-federal-government-conspiring-with-wall-street-and-foreign-banks-to-destroy-american-neighborhoods-through-foreclos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7833-C42A-4870-AAD5-D5872B59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Imprint MT Shadow" panose="04020605060303030202" pitchFamily="82" charset="0"/>
              </a:rPr>
              <a:t>Federal Funds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731071-6C9C-4BBB-9ED3-A6D42245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US" sz="2000" dirty="0"/>
              <a:t>Title IV, Part A</a:t>
            </a:r>
          </a:p>
          <a:p>
            <a:pPr lvl="1"/>
            <a:r>
              <a:rPr lang="en-US" sz="1600" dirty="0"/>
              <a:t>Allocation of $174,979</a:t>
            </a:r>
          </a:p>
          <a:p>
            <a:pPr lvl="1"/>
            <a:r>
              <a:rPr lang="en-US" sz="1600" dirty="0"/>
              <a:t>&gt;20% Well-Rounded Education, &gt;20% Improvement of School Conditions for Learning,           &lt;15% Technology</a:t>
            </a:r>
          </a:p>
          <a:p>
            <a:pPr lvl="1"/>
            <a:r>
              <a:rPr lang="en-US" sz="1600" dirty="0"/>
              <a:t>American Behavioral</a:t>
            </a:r>
          </a:p>
          <a:p>
            <a:pPr lvl="1"/>
            <a:r>
              <a:rPr lang="en-US" sz="1600" dirty="0"/>
              <a:t>Added Success Coaches</a:t>
            </a:r>
          </a:p>
          <a:p>
            <a:pPr lvl="1"/>
            <a:r>
              <a:rPr lang="en-US" sz="1600" dirty="0"/>
              <a:t>Instructional Software and devices</a:t>
            </a:r>
          </a:p>
          <a:p>
            <a:pPr lvl="1"/>
            <a:r>
              <a:rPr lang="en-US" sz="1600" dirty="0"/>
              <a:t>Social Services additions</a:t>
            </a:r>
          </a:p>
          <a:p>
            <a:pPr lvl="1"/>
            <a:r>
              <a:rPr lang="en-US" sz="1600" dirty="0"/>
              <a:t>PD focused toward Mental Health</a:t>
            </a:r>
          </a:p>
          <a:p>
            <a:pPr lvl="1"/>
            <a:endParaRPr lang="en-US" sz="1600" dirty="0"/>
          </a:p>
          <a:p>
            <a:pPr lvl="1"/>
            <a:endParaRPr lang="en-US" sz="12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D72667A-FDC4-4A4C-B846-12C13D9F3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206" r="24714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7C0C1-E63B-4708-B817-4AA43FF92144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4closurefraud.org/2012/08/27/the-federal-government-conspiring-with-wall-street-and-foreign-banks-to-destroy-american-neighborhoods-through-foreclos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5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9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9225A-597A-415E-8AED-623E9818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228600"/>
            <a:ext cx="9143980" cy="6090601"/>
          </a:xfrm>
          <a:prstGeom prst="rect">
            <a:avLst/>
          </a:prstGeom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209800" y="559580"/>
            <a:ext cx="4495800" cy="812019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u="sng" dirty="0">
                <a:solidFill>
                  <a:schemeClr val="bg2"/>
                </a:solidFill>
                <a:latin typeface="Kristen ITC" panose="03050502040202030202" pitchFamily="66" charset="0"/>
                <a:cs typeface="Kokila" panose="020B0502040204020203" pitchFamily="34" charset="0"/>
              </a:rPr>
              <a:t>Child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400"/>
            <a:ext cx="6457950" cy="3352800"/>
          </a:xfrm>
        </p:spPr>
        <p:txBody>
          <a:bodyPr rtlCol="0" anchor="b">
            <a:normAutofit fontScale="92500" lnSpcReduction="20000"/>
          </a:bodyPr>
          <a:lstStyle/>
          <a:p>
            <a:pPr marL="4000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$7.9 million operating budget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Salaries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Equipment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Purchased Food and Supplies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Staff Professional Development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</a:rPr>
              <a:t>Continued upgrades to facilities, as well as improving meal offerings to students</a:t>
            </a:r>
          </a:p>
          <a:p>
            <a:pPr marL="85725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Program now offers Breakfast in the Classroom, a Supper Program , as well as a strong Summer Feeding Program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83313-91DC-48E4-BA9F-10D9F3E0D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45" b="10699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Our Goals with Federal Funding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Use wisely and within the law (following the guidelines of the newly added </a:t>
            </a:r>
            <a:r>
              <a:rPr lang="en-US" sz="2000" b="1" i="1" dirty="0">
                <a:solidFill>
                  <a:srgbClr val="FFFFFF"/>
                </a:solidFill>
              </a:rPr>
              <a:t>Procurement Policy Part 200 </a:t>
            </a:r>
            <a:r>
              <a:rPr lang="en-US" sz="2000" i="1" dirty="0">
                <a:solidFill>
                  <a:srgbClr val="FFFFFF"/>
                </a:solidFill>
              </a:rPr>
              <a:t>- </a:t>
            </a:r>
            <a:r>
              <a:rPr lang="en-US" sz="2000" b="1" i="1" dirty="0">
                <a:solidFill>
                  <a:srgbClr val="FFFFFF"/>
                </a:solidFill>
              </a:rPr>
              <a:t>Uniform Administrative Requirements for Federal Awards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Financially support the mission of the system while minimizing any decrease to the general fund balance</a:t>
            </a:r>
          </a:p>
          <a:p>
            <a:r>
              <a:rPr lang="en-US" sz="2000" i="1" dirty="0">
                <a:solidFill>
                  <a:srgbClr val="FFFFFF"/>
                </a:solidFill>
              </a:rPr>
              <a:t>Keep student needs 1</a:t>
            </a:r>
            <a:r>
              <a:rPr lang="en-US" sz="2000" i="1" baseline="30000" dirty="0">
                <a:solidFill>
                  <a:srgbClr val="FFFFFF"/>
                </a:solidFill>
              </a:rPr>
              <a:t>st</a:t>
            </a:r>
            <a:r>
              <a:rPr lang="en-US" sz="2000" i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D31FF-72FF-4CB8-A564-FC2C18702F26}"/>
              </a:ext>
            </a:extLst>
          </p:cNvPr>
          <p:cNvSpPr txBox="1"/>
          <p:nvPr/>
        </p:nvSpPr>
        <p:spPr>
          <a:xfrm>
            <a:off x="6703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www.michellesmirror.com/2011_12_04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1934</Words>
  <Application>Microsoft Office PowerPoint</Application>
  <PresentationFormat>On-screen Show (4:3)</PresentationFormat>
  <Paragraphs>506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Imprint MT Shadow</vt:lpstr>
      <vt:lpstr>Kristen ITC</vt:lpstr>
      <vt:lpstr>Wingdings</vt:lpstr>
      <vt:lpstr>Office Theme</vt:lpstr>
      <vt:lpstr> Budget Hearing Elmore County Public Schools </vt:lpstr>
      <vt:lpstr>Collaborative Effort</vt:lpstr>
      <vt:lpstr>Budget Update</vt:lpstr>
      <vt:lpstr>Funding Sources</vt:lpstr>
      <vt:lpstr>Federal Funds</vt:lpstr>
      <vt:lpstr>Federal Funds</vt:lpstr>
      <vt:lpstr>Federal Funds</vt:lpstr>
      <vt:lpstr>Child Nutrition</vt:lpstr>
      <vt:lpstr>Our Goals with Federal Funding</vt:lpstr>
      <vt:lpstr>State Funding   “AKA” Foundation Program</vt:lpstr>
      <vt:lpstr>Foundation Program – State &amp; Local Funds</vt:lpstr>
      <vt:lpstr>PowerPoint Presentation</vt:lpstr>
      <vt:lpstr>PowerPoint Presentation</vt:lpstr>
      <vt:lpstr>Other State Funds </vt:lpstr>
      <vt:lpstr>Other State Funds</vt:lpstr>
      <vt:lpstr>Other State Funds</vt:lpstr>
      <vt:lpstr>Local Funds</vt:lpstr>
      <vt:lpstr>2018-2019 Revenue Sources</vt:lpstr>
      <vt:lpstr>2019-2020 Revenue Sources</vt:lpstr>
      <vt:lpstr>Fiscal Year Comparison</vt:lpstr>
      <vt:lpstr>Budget Year 2019-2020</vt:lpstr>
      <vt:lpstr>Budget Year 2019-2020</vt:lpstr>
      <vt:lpstr>Budget Year 2019-2020</vt:lpstr>
      <vt:lpstr>Budget Year 2019-2020</vt:lpstr>
      <vt:lpstr>General Fund Balance ‘13-’20</vt:lpstr>
      <vt:lpstr>One-Month Reserve Progress</vt:lpstr>
      <vt:lpstr>Construction Needs Facing ECBOE</vt:lpstr>
      <vt:lpstr>PowerPoint Presentation</vt:lpstr>
      <vt:lpstr>PowerPoint Presentation</vt:lpstr>
      <vt:lpstr>Other Important Needs Facing ECBOE This Year</vt:lpstr>
      <vt:lpstr>Financial Future </vt:lpstr>
      <vt:lpstr>Financial Future (cont.)</vt:lpstr>
      <vt:lpstr>Wrap Up </vt:lpstr>
      <vt:lpstr>QUESTIONS???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Hearing Elmore County Public Schools</dc:title>
  <dc:creator>jason mann</dc:creator>
  <cp:lastModifiedBy>jason mann</cp:lastModifiedBy>
  <cp:revision>31</cp:revision>
  <cp:lastPrinted>2019-09-05T16:37:37Z</cp:lastPrinted>
  <dcterms:created xsi:type="dcterms:W3CDTF">2018-09-06T16:23:08Z</dcterms:created>
  <dcterms:modified xsi:type="dcterms:W3CDTF">2019-09-05T16:37:53Z</dcterms:modified>
</cp:coreProperties>
</file>