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theme/theme7.xml" ContentType="application/vnd.openxmlformats-officedocument.theme+xml"/>
  <Override PartName="/ppt/slideLayouts/slideLayout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9" r:id="rId3"/>
    <p:sldMasterId id="2147483702" r:id="rId4"/>
    <p:sldMasterId id="2147483719" r:id="rId5"/>
    <p:sldMasterId id="2147483732" r:id="rId6"/>
    <p:sldMasterId id="2147483734" r:id="rId7"/>
    <p:sldMasterId id="2147483747" r:id="rId8"/>
  </p:sldMasterIdLst>
  <p:notesMasterIdLst>
    <p:notesMasterId r:id="rId66"/>
  </p:notesMasterIdLst>
  <p:sldIdLst>
    <p:sldId id="256" r:id="rId9"/>
    <p:sldId id="312" r:id="rId10"/>
    <p:sldId id="313" r:id="rId11"/>
    <p:sldId id="311" r:id="rId12"/>
    <p:sldId id="307" r:id="rId13"/>
    <p:sldId id="308" r:id="rId14"/>
    <p:sldId id="257" r:id="rId15"/>
    <p:sldId id="258" r:id="rId16"/>
    <p:sldId id="259" r:id="rId17"/>
    <p:sldId id="261" r:id="rId18"/>
    <p:sldId id="262" r:id="rId19"/>
    <p:sldId id="263" r:id="rId20"/>
    <p:sldId id="260"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297" r:id="rId55"/>
    <p:sldId id="301" r:id="rId56"/>
    <p:sldId id="298" r:id="rId57"/>
    <p:sldId id="300" r:id="rId58"/>
    <p:sldId id="302" r:id="rId59"/>
    <p:sldId id="303" r:id="rId60"/>
    <p:sldId id="304" r:id="rId61"/>
    <p:sldId id="305" r:id="rId62"/>
    <p:sldId id="306" r:id="rId63"/>
    <p:sldId id="309" r:id="rId64"/>
    <p:sldId id="310"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6464"/>
    <a:srgbClr val="006600"/>
    <a:srgbClr val="3403E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4" d="100"/>
          <a:sy n="44" d="100"/>
        </p:scale>
        <p:origin x="-14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1FCF09-6973-486D-8A2F-6488D7CF49B4}" type="datetimeFigureOut">
              <a:rPr lang="en-US" smtClean="0"/>
              <a:pPr/>
              <a:t>5/24/2012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CDE731-A71D-49A6-BFBD-87E06FBDBAF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CDE731-A71D-49A6-BFBD-87E06FBDBAF6}" type="slidenum">
              <a:rPr lang="en-US" smtClean="0"/>
              <a:pPr/>
              <a:t>40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Demo, Video etc. &quot;special&quot; slides">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6A362940-2193-4F58-8C71-09132EBA7BE8}" type="datetime4">
              <a:rPr lang="en-US" smtClean="0"/>
              <a:pPr/>
              <a:t>May 24, 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272044-370B-4351-A1E3-DEA74E5FD0B8}"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B6A59F8-38CA-4845-8B25-4E45E9FD748F}" type="datetime4">
              <a:rPr lang="en-US" smtClean="0"/>
              <a:pPr/>
              <a:t>May 24, 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272044-370B-4351-A1E3-DEA74E5FD0B8}"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BB6FD70-633C-4309-917D-787280435C1A}" type="datetime4">
              <a:rPr lang="en-US" smtClean="0"/>
              <a:pPr/>
              <a:t>May 24, 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272044-370B-4351-A1E3-DEA74E5FD0B8}"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76400"/>
            <a:ext cx="41148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148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73A7CB4-C38C-4147-99E3-9904C3D6D6EC}" type="datetime4">
              <a:rPr lang="en-US" smtClean="0"/>
              <a:pPr/>
              <a:t>May 24, 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8272044-370B-4351-A1E3-DEA74E5FD0B8}"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879C7B5C-B1B7-4774-A886-2D4673162A1C}" type="datetime4">
              <a:rPr lang="en-US" smtClean="0"/>
              <a:pPr/>
              <a:t>May 24, 2012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8272044-370B-4351-A1E3-DEA74E5FD0B8}"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7975FB1D-4FDA-401C-9466-B2DA3B1F0910}" type="datetime4">
              <a:rPr lang="en-US" smtClean="0"/>
              <a:pPr/>
              <a:t>May 24, 2012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8272044-370B-4351-A1E3-DEA74E5FD0B8}"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2282AFF-D884-4E6A-92A8-50ECC53A8EC2}" type="datetime4">
              <a:rPr lang="en-US" smtClean="0"/>
              <a:pPr/>
              <a:t>May 24, 2012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8272044-370B-4351-A1E3-DEA74E5FD0B8}"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2018498-FA81-46C0-A4BC-4D60396524EB}" type="datetime4">
              <a:rPr lang="en-US" smtClean="0"/>
              <a:pPr/>
              <a:t>May 24, 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8272044-370B-4351-A1E3-DEA74E5FD0B8}"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9C837AF-BE26-444F-8315-B98A39D913A7}" type="datetime4">
              <a:rPr lang="en-US" smtClean="0"/>
              <a:pPr/>
              <a:t>May 24, 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8272044-370B-4351-A1E3-DEA74E5FD0B8}"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F5ECA21-5A22-4874-944C-79DFAB397F59}" type="datetime4">
              <a:rPr lang="en-US" smtClean="0"/>
              <a:pPr/>
              <a:t>May 24, 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272044-370B-4351-A1E3-DEA74E5FD0B8}"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81000"/>
            <a:ext cx="20955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81000"/>
            <a:ext cx="61341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DDD5B3E-BF80-4B35-B224-B478CC9B3240}" type="datetime4">
              <a:rPr lang="en-US" smtClean="0"/>
              <a:pPr/>
              <a:t>May 24, 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272044-370B-4351-A1E3-DEA74E5FD0B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80" name="Picture 8" descr="wall"/>
          <p:cNvPicPr>
            <a:picLocks noChangeAspect="1" noChangeArrowheads="1"/>
          </p:cNvPicPr>
          <p:nvPr/>
        </p:nvPicPr>
        <p:blipFill>
          <a:blip r:embed="rId2" cstate="print"/>
          <a:srcRect t="2148" b="4123"/>
          <a:stretch>
            <a:fillRect/>
          </a:stretch>
        </p:blipFill>
        <p:spPr bwMode="auto">
          <a:xfrm>
            <a:off x="0" y="0"/>
            <a:ext cx="9144000" cy="6858000"/>
          </a:xfrm>
          <a:prstGeom prst="rect">
            <a:avLst/>
          </a:prstGeom>
          <a:noFill/>
        </p:spPr>
      </p:pic>
      <p:sp>
        <p:nvSpPr>
          <p:cNvPr id="3074" name="Rectangle 2"/>
          <p:cNvSpPr>
            <a:spLocks noGrp="1" noChangeArrowheads="1"/>
          </p:cNvSpPr>
          <p:nvPr>
            <p:ph type="ctrTitle"/>
          </p:nvPr>
        </p:nvSpPr>
        <p:spPr>
          <a:xfrm>
            <a:off x="685800" y="1196975"/>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fld id="{C80C1D4E-D5B3-46AB-9445-13EDD931520B}" type="datetime4">
              <a:rPr lang="en-US" smtClean="0"/>
              <a:pPr/>
              <a:t>May 24, 2012</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FBC466C6-E0AE-4D38-87F5-361726B3D96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9307A59-385A-4D48-993C-44AA3C4BDA46}" type="datetime4">
              <a:rPr lang="en-US" smtClean="0"/>
              <a:pPr/>
              <a:t>May 24, 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5C85B2-3B85-4AEC-9B01-4F5A696D578B}"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69BB82E-714E-483F-8D35-ECB0ECF5A771}" type="datetime4">
              <a:rPr lang="en-US" smtClean="0"/>
              <a:pPr/>
              <a:t>May 24, 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C9D665E-24AB-4690-ABC4-BC13FA996A8F}"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C8B358D0-F1F8-4004-B4AE-366F34FFAB22}" type="datetime4">
              <a:rPr lang="en-US" smtClean="0"/>
              <a:pPr/>
              <a:t>May 24, 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88B15DF-BE00-4571-9E59-02B1387CE20D}"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89F230A7-C265-4D57-A3FB-CF2EC62205E9}" type="datetime4">
              <a:rPr lang="en-US" smtClean="0"/>
              <a:pPr/>
              <a:t>May 24, 2012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8E5BED6-F36C-4302-9FF4-BA88AC638D7A}"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6A7F4F50-5EEC-4B03-9370-2875F21C7F8F}" type="datetime4">
              <a:rPr lang="en-US" smtClean="0"/>
              <a:pPr/>
              <a:t>May 24, 2012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E80C214-2D4A-4769-ABF8-BA071769314C}"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07E218D-3B4B-48CD-8D9E-097073DDFB7A}" type="datetime4">
              <a:rPr lang="en-US" smtClean="0"/>
              <a:pPr/>
              <a:t>May 24, 2012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19C898A-E836-48BD-AD51-DD86E93804CB}"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A038495-01B8-4D36-8F09-BCD5DB8A0D92}" type="datetime4">
              <a:rPr lang="en-US" smtClean="0"/>
              <a:pPr/>
              <a:t>May 24, 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970F061-4862-4775-A486-EF15F7AB7661}" type="slidenum">
              <a:rPr lang="en-US" smtClean="0"/>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D853D7E-BA9C-4756-B029-57844784B235}" type="datetime4">
              <a:rPr lang="en-US" smtClean="0"/>
              <a:pPr/>
              <a:t>May 24, 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9395250-F318-40F4-9D8D-8A9FABB5AAE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7EF6FE7-4CF8-44AE-8C84-2E6B21AF4856}" type="datetime4">
              <a:rPr lang="en-US" smtClean="0"/>
              <a:pPr/>
              <a:t>May 24, 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8CC3627-FDEF-4FB8-A2D8-53815307674D}"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26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026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0D9DDBC-23EF-4909-BDC1-35B556BA4519}" type="datetime4">
              <a:rPr lang="en-US" smtClean="0"/>
              <a:pPr/>
              <a:t>May 24, 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5F6FF59-31DF-4DE5-9728-EDF4511C1E32}"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3700463"/>
          </a:xfrm>
        </p:spPr>
        <p:txBody>
          <a:bodyPr/>
          <a:lstStyle/>
          <a:p>
            <a:r>
              <a:rPr lang="en-US" smtClean="0"/>
              <a:t>Click icon to add chart</a:t>
            </a:r>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9E48FB92-5551-4254-BBCA-EADE6075CBFF}" type="datetime4">
              <a:rPr lang="en-US" smtClean="0"/>
              <a:pPr/>
              <a:t>May 24, 2012</a:t>
            </a:fld>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29984E73-CF5E-4410-8E08-B0BF794213E4}"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BE08D92D-84CD-4595-A3EC-CCD512D50252}" type="datetime4">
              <a:rPr lang="en-US" smtClean="0"/>
              <a:pPr/>
              <a:t>May 24, 2012</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F62ABE8-BECD-4591-9A80-4C608A039C20}"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1_Demo, Video etc. &quot;special&quot; slides">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4.xml"/><Relationship Id="rId1" Type="http://schemas.openxmlformats.org/officeDocument/2006/relationships/slideLayout" Target="../slideLayouts/slideLayout25.xml"/><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8.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9.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6.xml"/><Relationship Id="rId1" Type="http://schemas.openxmlformats.org/officeDocument/2006/relationships/slideLayout" Target="../slideLayouts/slideLayout38.xm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7.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10.w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6" Type="http://schemas.openxmlformats.org/officeDocument/2006/relationships/image" Target="../media/image11.jpe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8.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hf sldNum="0" hdr="0" ftr="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Lst>
  <p:transition>
    <p:fade/>
  </p:transition>
  <p:hf sldNum="0" hdr="0" ftr="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ransition>
    <p:fade/>
  </p:transition>
  <p:hf sldNum="0" hdr="0" ftr="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03" r:id="rId1"/>
  </p:sldLayoutIdLst>
  <p:transition>
    <p:fade/>
  </p:transition>
  <p:hf sldNum="0" hdr="0" ftr="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transition>
    <p:fade/>
  </p:transition>
  <p:hf sldNum="0" hdr="0" ftr="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33" r:id="rId1"/>
  </p:sldLayoutIdLst>
  <p:transition>
    <p:fade/>
  </p:transition>
  <p:hf sldNum="0" hdr="0" ftr="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81000"/>
            <a:ext cx="83820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81000" y="1676400"/>
            <a:ext cx="8382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rgbClr val="010000"/>
                </a:solidFill>
                <a:latin typeface="+mn-lt"/>
              </a:defRPr>
            </a:lvl1pPr>
          </a:lstStyle>
          <a:p>
            <a:fld id="{35AE694D-BC1D-42FD-A8F3-5A24B125658A}" type="datetime4">
              <a:rPr lang="en-US" smtClean="0"/>
              <a:pPr/>
              <a:t>May 24, 2012</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rgbClr val="010000"/>
                </a:solidFill>
                <a:latin typeface="+mn-lt"/>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rgbClr val="010000"/>
                </a:solidFill>
                <a:latin typeface="+mn-lt"/>
              </a:defRPr>
            </a:lvl1pPr>
          </a:lstStyle>
          <a:p>
            <a:fld id="{68272044-370B-4351-A1E3-DEA74E5FD0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ransition>
    <p:fade/>
  </p:transition>
  <p:timing>
    <p:tnLst>
      <p:par>
        <p:cTn id="1" dur="indefinite" restart="never" nodeType="tmRoot"/>
      </p:par>
    </p:tnLst>
  </p:timing>
  <p:hf sldNum="0" hdr="0" ftr="0"/>
  <p:txStyles>
    <p:titleStyle>
      <a:lvl1pPr algn="ctr" rtl="0" eaLnBrk="1" fontAlgn="base" hangingPunct="1">
        <a:spcBef>
          <a:spcPct val="0"/>
        </a:spcBef>
        <a:spcAft>
          <a:spcPct val="0"/>
        </a:spcAft>
        <a:defRPr sz="4800">
          <a:solidFill>
            <a:schemeClr val="bg1"/>
          </a:solidFill>
          <a:latin typeface="+mj-lt"/>
          <a:ea typeface="+mj-ea"/>
          <a:cs typeface="+mj-cs"/>
        </a:defRPr>
      </a:lvl1pPr>
      <a:lvl2pPr algn="ctr" rtl="0" eaLnBrk="1" fontAlgn="base" hangingPunct="1">
        <a:spcBef>
          <a:spcPct val="0"/>
        </a:spcBef>
        <a:spcAft>
          <a:spcPct val="0"/>
        </a:spcAft>
        <a:defRPr sz="4800">
          <a:solidFill>
            <a:schemeClr val="bg1"/>
          </a:solidFill>
          <a:latin typeface="Arial" charset="0"/>
        </a:defRPr>
      </a:lvl2pPr>
      <a:lvl3pPr algn="ctr" rtl="0" eaLnBrk="1" fontAlgn="base" hangingPunct="1">
        <a:spcBef>
          <a:spcPct val="0"/>
        </a:spcBef>
        <a:spcAft>
          <a:spcPct val="0"/>
        </a:spcAft>
        <a:defRPr sz="4800">
          <a:solidFill>
            <a:schemeClr val="bg1"/>
          </a:solidFill>
          <a:latin typeface="Arial" charset="0"/>
        </a:defRPr>
      </a:lvl3pPr>
      <a:lvl4pPr algn="ctr" rtl="0" eaLnBrk="1" fontAlgn="base" hangingPunct="1">
        <a:spcBef>
          <a:spcPct val="0"/>
        </a:spcBef>
        <a:spcAft>
          <a:spcPct val="0"/>
        </a:spcAft>
        <a:defRPr sz="4800">
          <a:solidFill>
            <a:schemeClr val="bg1"/>
          </a:solidFill>
          <a:latin typeface="Arial" charset="0"/>
        </a:defRPr>
      </a:lvl4pPr>
      <a:lvl5pPr algn="ctr" rtl="0" eaLnBrk="1" fontAlgn="base" hangingPunct="1">
        <a:spcBef>
          <a:spcPct val="0"/>
        </a:spcBef>
        <a:spcAft>
          <a:spcPct val="0"/>
        </a:spcAft>
        <a:defRPr sz="4800">
          <a:solidFill>
            <a:schemeClr val="bg1"/>
          </a:solidFill>
          <a:latin typeface="Arial" charset="0"/>
        </a:defRPr>
      </a:lvl5pPr>
      <a:lvl6pPr marL="457200" algn="ctr" rtl="0" eaLnBrk="1" fontAlgn="base" hangingPunct="1">
        <a:spcBef>
          <a:spcPct val="0"/>
        </a:spcBef>
        <a:spcAft>
          <a:spcPct val="0"/>
        </a:spcAft>
        <a:defRPr sz="4800">
          <a:solidFill>
            <a:schemeClr val="bg1"/>
          </a:solidFill>
          <a:latin typeface="Arial" charset="0"/>
        </a:defRPr>
      </a:lvl6pPr>
      <a:lvl7pPr marL="914400" algn="ctr" rtl="0" eaLnBrk="1" fontAlgn="base" hangingPunct="1">
        <a:spcBef>
          <a:spcPct val="0"/>
        </a:spcBef>
        <a:spcAft>
          <a:spcPct val="0"/>
        </a:spcAft>
        <a:defRPr sz="4800">
          <a:solidFill>
            <a:schemeClr val="bg1"/>
          </a:solidFill>
          <a:latin typeface="Arial" charset="0"/>
        </a:defRPr>
      </a:lvl7pPr>
      <a:lvl8pPr marL="1371600" algn="ctr" rtl="0" eaLnBrk="1" fontAlgn="base" hangingPunct="1">
        <a:spcBef>
          <a:spcPct val="0"/>
        </a:spcBef>
        <a:spcAft>
          <a:spcPct val="0"/>
        </a:spcAft>
        <a:defRPr sz="4800">
          <a:solidFill>
            <a:schemeClr val="bg1"/>
          </a:solidFill>
          <a:latin typeface="Arial" charset="0"/>
        </a:defRPr>
      </a:lvl8pPr>
      <a:lvl9pPr marL="1828800" algn="ctr" rtl="0" eaLnBrk="1" fontAlgn="base" hangingPunct="1">
        <a:spcBef>
          <a:spcPct val="0"/>
        </a:spcBef>
        <a:spcAft>
          <a:spcPct val="0"/>
        </a:spcAft>
        <a:defRPr sz="4800">
          <a:solidFill>
            <a:schemeClr val="bg1"/>
          </a:solidFill>
          <a:latin typeface="Arial" charset="0"/>
        </a:defRPr>
      </a:lvl9pPr>
    </p:titleStyle>
    <p:bodyStyle>
      <a:lvl1pPr marL="342900" indent="-342900" algn="l" rtl="0" eaLnBrk="1" fontAlgn="base" hangingPunct="1">
        <a:spcBef>
          <a:spcPct val="20000"/>
        </a:spcBef>
        <a:spcAft>
          <a:spcPct val="0"/>
        </a:spcAft>
        <a:buSzPct val="80000"/>
        <a:buFont typeface="Wingdings" pitchFamily="2" charset="2"/>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SzPct val="80000"/>
        <a:buFont typeface="Wingdings" pitchFamily="2" charset="2"/>
        <a:buChar char="§"/>
        <a:defRPr sz="2800">
          <a:solidFill>
            <a:schemeClr val="bg1"/>
          </a:solidFill>
          <a:latin typeface="+mn-lt"/>
        </a:defRPr>
      </a:lvl2pPr>
      <a:lvl3pPr marL="1143000" indent="-228600" algn="l" rtl="0" eaLnBrk="1" fontAlgn="base" hangingPunct="1">
        <a:spcBef>
          <a:spcPct val="20000"/>
        </a:spcBef>
        <a:spcAft>
          <a:spcPct val="0"/>
        </a:spcAft>
        <a:buSzPct val="80000"/>
        <a:buFont typeface="Wingdings" pitchFamily="2" charset="2"/>
        <a:buChar char="§"/>
        <a:defRPr sz="2400">
          <a:solidFill>
            <a:schemeClr val="bg1"/>
          </a:solidFill>
          <a:latin typeface="+mn-lt"/>
        </a:defRPr>
      </a:lvl3pPr>
      <a:lvl4pPr marL="1600200" indent="-228600" algn="l" rtl="0" eaLnBrk="1" fontAlgn="base" hangingPunct="1">
        <a:spcBef>
          <a:spcPct val="20000"/>
        </a:spcBef>
        <a:spcAft>
          <a:spcPct val="0"/>
        </a:spcAft>
        <a:buSzPct val="80000"/>
        <a:buFont typeface="Wingdings" pitchFamily="2" charset="2"/>
        <a:buChar char="§"/>
        <a:defRPr sz="2000">
          <a:solidFill>
            <a:schemeClr val="bg1"/>
          </a:solidFill>
          <a:latin typeface="+mn-lt"/>
        </a:defRPr>
      </a:lvl4pPr>
      <a:lvl5pPr marL="2057400" indent="-228600" algn="l" rtl="0" eaLnBrk="1" fontAlgn="base" hangingPunct="1">
        <a:spcBef>
          <a:spcPct val="20000"/>
        </a:spcBef>
        <a:spcAft>
          <a:spcPct val="0"/>
        </a:spcAft>
        <a:buSzPct val="80000"/>
        <a:buFont typeface="Wingdings" pitchFamily="2" charset="2"/>
        <a:buChar char="§"/>
        <a:defRPr sz="2000">
          <a:solidFill>
            <a:schemeClr val="bg1"/>
          </a:solidFill>
          <a:latin typeface="+mn-lt"/>
        </a:defRPr>
      </a:lvl5pPr>
      <a:lvl6pPr marL="2514600" indent="-228600" algn="l" rtl="0" eaLnBrk="1" fontAlgn="base" hangingPunct="1">
        <a:spcBef>
          <a:spcPct val="20000"/>
        </a:spcBef>
        <a:spcAft>
          <a:spcPct val="0"/>
        </a:spcAft>
        <a:buSzPct val="80000"/>
        <a:buFont typeface="Wingdings" pitchFamily="2" charset="2"/>
        <a:buChar char="§"/>
        <a:defRPr sz="2000">
          <a:solidFill>
            <a:schemeClr val="bg1"/>
          </a:solidFill>
          <a:latin typeface="+mn-lt"/>
        </a:defRPr>
      </a:lvl6pPr>
      <a:lvl7pPr marL="2971800" indent="-228600" algn="l" rtl="0" eaLnBrk="1" fontAlgn="base" hangingPunct="1">
        <a:spcBef>
          <a:spcPct val="20000"/>
        </a:spcBef>
        <a:spcAft>
          <a:spcPct val="0"/>
        </a:spcAft>
        <a:buSzPct val="80000"/>
        <a:buFont typeface="Wingdings" pitchFamily="2" charset="2"/>
        <a:buChar char="§"/>
        <a:defRPr sz="2000">
          <a:solidFill>
            <a:schemeClr val="bg1"/>
          </a:solidFill>
          <a:latin typeface="+mn-lt"/>
        </a:defRPr>
      </a:lvl7pPr>
      <a:lvl8pPr marL="3429000" indent="-228600" algn="l" rtl="0" eaLnBrk="1" fontAlgn="base" hangingPunct="1">
        <a:spcBef>
          <a:spcPct val="20000"/>
        </a:spcBef>
        <a:spcAft>
          <a:spcPct val="0"/>
        </a:spcAft>
        <a:buSzPct val="80000"/>
        <a:buFont typeface="Wingdings" pitchFamily="2" charset="2"/>
        <a:buChar char="§"/>
        <a:defRPr sz="2000">
          <a:solidFill>
            <a:schemeClr val="bg1"/>
          </a:solidFill>
          <a:latin typeface="+mn-lt"/>
        </a:defRPr>
      </a:lvl8pPr>
      <a:lvl9pPr marL="3886200" indent="-228600" algn="l" rtl="0" eaLnBrk="1" fontAlgn="base" hangingPunct="1">
        <a:spcBef>
          <a:spcPct val="20000"/>
        </a:spcBef>
        <a:spcAft>
          <a:spcPct val="0"/>
        </a:spcAft>
        <a:buSzPct val="80000"/>
        <a:buFont typeface="Wingdings" pitchFamily="2" charset="2"/>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wall"/>
          <p:cNvPicPr>
            <a:picLocks noChangeAspect="1" noChangeArrowheads="1"/>
          </p:cNvPicPr>
          <p:nvPr/>
        </p:nvPicPr>
        <p:blipFill>
          <a:blip r:embed="rId16" cstate="print"/>
          <a:srcRect t="2148" b="4123"/>
          <a:stretch>
            <a:fillRect/>
          </a:stretch>
        </p:blipFill>
        <p:spPr bwMode="auto">
          <a:xfrm>
            <a:off x="0" y="0"/>
            <a:ext cx="9144000" cy="6858000"/>
          </a:xfrm>
          <a:prstGeom prst="rect">
            <a:avLst/>
          </a:prstGeom>
          <a:noFill/>
        </p:spPr>
      </p:pic>
      <p:sp>
        <p:nvSpPr>
          <p:cNvPr id="1033" name="Rectangle 9"/>
          <p:cNvSpPr>
            <a:spLocks noChangeArrowheads="1"/>
          </p:cNvSpPr>
          <p:nvPr/>
        </p:nvSpPr>
        <p:spPr bwMode="auto">
          <a:xfrm>
            <a:off x="0" y="0"/>
            <a:ext cx="9144000" cy="6858000"/>
          </a:xfrm>
          <a:prstGeom prst="rect">
            <a:avLst/>
          </a:prstGeom>
          <a:solidFill>
            <a:schemeClr val="accent1">
              <a:alpha val="24001"/>
            </a:schemeClr>
          </a:solidFill>
          <a:ln w="9525">
            <a:solidFill>
              <a:schemeClr val="tx1"/>
            </a:solidFill>
            <a:miter lim="800000"/>
            <a:headEnd/>
            <a:tailEnd/>
          </a:ln>
          <a:effectLst/>
        </p:spPr>
        <p:txBody>
          <a:bodyPr wrap="none" anchor="ctr"/>
          <a:lstStyle/>
          <a:p>
            <a:endParaRPr lang="en-US"/>
          </a:p>
        </p:txBody>
      </p:sp>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3700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69857B1B-9C9A-4F6F-80ED-720B7B5FDAC7}" type="datetime4">
              <a:rPr lang="en-US" smtClean="0"/>
              <a:pPr/>
              <a:t>May 24, 2012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C1293CC-4F14-46C3-8E78-0A6A15BBCE6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Lst>
  <p:transition>
    <p:fade/>
  </p:transition>
  <p:timing>
    <p:tnLst>
      <p:par>
        <p:cTn id="1" dur="indefinite" restart="never" nodeType="tmRoot"/>
      </p:par>
    </p:tnLst>
  </p:timing>
  <p:hf sldNum="0" hdr="0" ft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27.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7.jpe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6.pn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video" Target="file:///\\obhs-fs\Homedirs\lloyd.mitchell\My%20Documents\Power%20Point%20Presentation\Chapter%2016\John%20Kennedy.wmv" TargetMode="External"/><Relationship Id="rId6" Type="http://schemas.openxmlformats.org/officeDocument/2006/relationships/image" Target="../media/image13.jpeg"/><Relationship Id="rId5" Type="http://schemas.openxmlformats.org/officeDocument/2006/relationships/image" Target="../media/image45.gif"/><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50.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0.gif"/><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xml"/><Relationship Id="rId1" Type="http://schemas.openxmlformats.org/officeDocument/2006/relationships/slideLayout" Target="../slideLayouts/slideLayout50.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jpeg"/></Relationships>
</file>

<file path=ppt/slides/_rels/slide4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50.xml"/><Relationship Id="rId5" Type="http://schemas.openxmlformats.org/officeDocument/2006/relationships/image" Target="../media/image62.jpeg"/><Relationship Id="rId4" Type="http://schemas.openxmlformats.org/officeDocument/2006/relationships/image" Target="../media/image61.jpeg"/></Relationships>
</file>

<file path=ppt/slides/_rels/slide4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63.jpeg"/><Relationship Id="rId1" Type="http://schemas.openxmlformats.org/officeDocument/2006/relationships/slideLayout" Target="../slideLayouts/slideLayout50.xml"/><Relationship Id="rId4" Type="http://schemas.openxmlformats.org/officeDocument/2006/relationships/image" Target="../media/image5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50.xml"/><Relationship Id="rId5" Type="http://schemas.openxmlformats.org/officeDocument/2006/relationships/image" Target="../media/image67.jpeg"/><Relationship Id="rId4" Type="http://schemas.openxmlformats.org/officeDocument/2006/relationships/image" Target="../media/image66.jpeg"/></Relationships>
</file>

<file path=ppt/slides/_rels/slide4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50.xml"/><Relationship Id="rId4" Type="http://schemas.openxmlformats.org/officeDocument/2006/relationships/image" Target="../media/image70.jpeg"/></Relationships>
</file>

<file path=ppt/slides/_rels/slide4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5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9.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image" Target="../media/image71.gif"/><Relationship Id="rId1" Type="http://schemas.openxmlformats.org/officeDocument/2006/relationships/slideLayout" Target="../slideLayouts/slideLayout50.xml"/><Relationship Id="rId4" Type="http://schemas.openxmlformats.org/officeDocument/2006/relationships/image" Target="../media/image73.pn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gif"/><Relationship Id="rId1" Type="http://schemas.openxmlformats.org/officeDocument/2006/relationships/slideLayout" Target="../slideLayouts/slideLayout50.xml"/><Relationship Id="rId4" Type="http://schemas.openxmlformats.org/officeDocument/2006/relationships/image" Target="../media/image76.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upload.wikimedia.org/wikipedia/commons/2/24/ElectoralCollege2008.sv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581400" y="1295400"/>
            <a:ext cx="4495800" cy="1200329"/>
          </a:xfrm>
          <a:prstGeom prst="rect">
            <a:avLst/>
          </a:prstGeom>
        </p:spPr>
        <p:txBody>
          <a:bodyPr wrap="square">
            <a:spAutoFit/>
          </a:bodyPr>
          <a:lstStyle/>
          <a:p>
            <a:r>
              <a:rPr lang="en-US" sz="2400" dirty="0" smtClean="0"/>
              <a:t>"Ask not what your country can do for you; ask what you can do for your country."</a:t>
            </a:r>
            <a:endParaRPr lang="en-US" sz="2400" dirty="0"/>
          </a:p>
        </p:txBody>
      </p:sp>
      <p:sp>
        <p:nvSpPr>
          <p:cNvPr id="2" name="Title 1"/>
          <p:cNvSpPr>
            <a:spLocks noGrp="1"/>
          </p:cNvSpPr>
          <p:nvPr>
            <p:ph type="ctrTitle"/>
          </p:nvPr>
        </p:nvSpPr>
        <p:spPr>
          <a:xfrm>
            <a:off x="457200" y="381000"/>
            <a:ext cx="7681913" cy="838200"/>
          </a:xfrm>
        </p:spPr>
        <p:txBody>
          <a:bodyPr/>
          <a:lstStyle/>
          <a:p>
            <a:r>
              <a:rPr lang="en-US" dirty="0" smtClean="0"/>
              <a:t>Responsibilities of Citizenship</a:t>
            </a:r>
            <a:endParaRPr lang="en-US" dirty="0"/>
          </a:p>
        </p:txBody>
      </p:sp>
      <p:sp>
        <p:nvSpPr>
          <p:cNvPr id="3" name="Subtitle 2"/>
          <p:cNvSpPr>
            <a:spLocks noGrp="1"/>
          </p:cNvSpPr>
          <p:nvPr>
            <p:ph type="subTitle" idx="1"/>
          </p:nvPr>
        </p:nvSpPr>
        <p:spPr>
          <a:xfrm>
            <a:off x="152400" y="6019800"/>
            <a:ext cx="3384551" cy="609600"/>
          </a:xfrm>
        </p:spPr>
        <p:txBody>
          <a:bodyPr/>
          <a:lstStyle/>
          <a:p>
            <a:r>
              <a:rPr lang="en-US" sz="4800" dirty="0" smtClean="0"/>
              <a:t>Page 390</a:t>
            </a:r>
            <a:endParaRPr lang="en-US" sz="4800" dirty="0"/>
          </a:p>
        </p:txBody>
      </p:sp>
      <p:pic>
        <p:nvPicPr>
          <p:cNvPr id="25602" name="Picture 2" descr="http://www.cmstory.org/history/timeline/images/habitat2.jpg"/>
          <p:cNvPicPr>
            <a:picLocks noChangeAspect="1" noChangeArrowheads="1"/>
          </p:cNvPicPr>
          <p:nvPr/>
        </p:nvPicPr>
        <p:blipFill>
          <a:blip r:embed="rId2" cstate="print"/>
          <a:srcRect l="32299" r="9929"/>
          <a:stretch>
            <a:fillRect/>
          </a:stretch>
        </p:blipFill>
        <p:spPr bwMode="auto">
          <a:xfrm>
            <a:off x="5638800" y="3198019"/>
            <a:ext cx="2743200" cy="3450431"/>
          </a:xfrm>
          <a:prstGeom prst="rect">
            <a:avLst/>
          </a:prstGeom>
          <a:noFill/>
        </p:spPr>
      </p:pic>
      <p:pic>
        <p:nvPicPr>
          <p:cNvPr id="25606" name="Picture 6" descr="http://www.wwwk.co.uk/images/people/leaders/carter-jimmy.jpg"/>
          <p:cNvPicPr>
            <a:picLocks noChangeAspect="1" noChangeArrowheads="1"/>
          </p:cNvPicPr>
          <p:nvPr/>
        </p:nvPicPr>
        <p:blipFill>
          <a:blip r:embed="rId3" cstate="print"/>
          <a:srcRect/>
          <a:stretch>
            <a:fillRect/>
          </a:stretch>
        </p:blipFill>
        <p:spPr bwMode="auto">
          <a:xfrm>
            <a:off x="4038600" y="3276600"/>
            <a:ext cx="1428750" cy="1781175"/>
          </a:xfrm>
          <a:prstGeom prst="rect">
            <a:avLst/>
          </a:prstGeom>
          <a:solidFill>
            <a:srgbClr val="FFFFFF">
              <a:shade val="85000"/>
            </a:srgbClr>
          </a:solidFill>
          <a:ln w="57150" cap="rnd">
            <a:solidFill>
              <a:srgbClr val="FFFFFF"/>
            </a:solidFill>
          </a:ln>
          <a:effectLst>
            <a:outerShdw blurRad="76200" dir="13500000" sy="23000" kx="1200000" algn="br" rotWithShape="0">
              <a:prstClr val="black">
                <a:alpha val="20000"/>
              </a:prstClr>
            </a:outerShdw>
            <a:reflection blurRad="6350" stA="50000" endA="300" endPos="55000" dir="5400000" sy="-100000" algn="bl" rotWithShape="0"/>
          </a:effectLst>
          <a:scene3d>
            <a:camera prst="orthographicFront"/>
            <a:lightRig rig="twoPt" dir="t">
              <a:rot lat="0" lon="0" rev="7800000"/>
            </a:lightRig>
          </a:scene3d>
          <a:sp3d contourW="6350">
            <a:bevelT w="50800" h="16510"/>
            <a:contourClr>
              <a:srgbClr val="C0C0C0"/>
            </a:contourClr>
          </a:sp3d>
        </p:spPr>
      </p:pic>
      <p:sp>
        <p:nvSpPr>
          <p:cNvPr id="7" name="Rectangle 6"/>
          <p:cNvSpPr/>
          <p:nvPr/>
        </p:nvSpPr>
        <p:spPr>
          <a:xfrm>
            <a:off x="3962400" y="2743200"/>
            <a:ext cx="4419600" cy="492443"/>
          </a:xfrm>
          <a:prstGeom prst="rect">
            <a:avLst/>
          </a:prstGeom>
        </p:spPr>
        <p:txBody>
          <a:bodyPr wrap="square">
            <a:spAutoFit/>
          </a:bodyPr>
          <a:lstStyle/>
          <a:p>
            <a:pPr algn="ctr"/>
            <a:r>
              <a:rPr lang="en-US" sz="2600" b="1" dirty="0" smtClean="0"/>
              <a:t>James Earl</a:t>
            </a:r>
            <a:r>
              <a:rPr lang="en-US" sz="2600" dirty="0" smtClean="0"/>
              <a:t> "</a:t>
            </a:r>
            <a:r>
              <a:rPr lang="en-US" sz="2600" b="1" dirty="0" smtClean="0"/>
              <a:t>Jimmy</a:t>
            </a:r>
            <a:r>
              <a:rPr lang="en-US" sz="2600" dirty="0" smtClean="0"/>
              <a:t>" </a:t>
            </a:r>
            <a:r>
              <a:rPr lang="en-US" sz="2600" b="1" dirty="0" smtClean="0"/>
              <a:t>Carter, Jr.</a:t>
            </a:r>
            <a:r>
              <a:rPr lang="en-US" sz="2600" dirty="0" smtClean="0"/>
              <a:t> </a:t>
            </a:r>
            <a:endParaRPr lang="en-US" sz="2600" dirty="0"/>
          </a:p>
        </p:txBody>
      </p:sp>
      <p:pic>
        <p:nvPicPr>
          <p:cNvPr id="25608" name="Picture 8" descr="File:John F. Kennedy, White House color photo portrait.jpg"/>
          <p:cNvPicPr>
            <a:picLocks noChangeAspect="1" noChangeArrowheads="1"/>
          </p:cNvPicPr>
          <p:nvPr/>
        </p:nvPicPr>
        <p:blipFill>
          <a:blip r:embed="rId4" cstate="print"/>
          <a:srcRect/>
          <a:stretch>
            <a:fillRect/>
          </a:stretch>
        </p:blipFill>
        <p:spPr bwMode="auto">
          <a:xfrm>
            <a:off x="381000" y="1295400"/>
            <a:ext cx="3124200" cy="3742792"/>
          </a:xfrm>
          <a:prstGeom prst="rect">
            <a:avLst/>
          </a:prstGeom>
          <a:ln w="190500" cap="sq">
            <a:solidFill>
              <a:srgbClr val="C8C6BD"/>
            </a:solidFill>
            <a:prstDash val="solid"/>
            <a:miter lim="800000"/>
          </a:ln>
          <a:effectLst>
            <a:outerShdw blurRad="76200" dir="13500000" sy="23000" kx="1200000" algn="br" rotWithShape="0">
              <a:prstClr val="black">
                <a:alpha val="20000"/>
              </a:prstClr>
            </a:outerShdw>
            <a:reflection blurRad="6350" stA="52000" endA="300" endPos="35000" dir="5400000" sy="-100000" algn="bl" rotWithShape="0"/>
          </a:effectLst>
          <a:scene3d>
            <a:camera prst="perspectiveFront" fov="5400000"/>
            <a:lightRig rig="threePt" dir="t">
              <a:rot lat="0" lon="0" rev="2100000"/>
            </a:lightRig>
          </a:scene3d>
          <a:sp3d extrusionH="25400">
            <a:bevelT w="304800" h="152400" prst="softRound"/>
            <a:extrusionClr>
              <a:srgbClr val="000000"/>
            </a:extrusionClr>
          </a:sp3d>
        </p:spPr>
      </p:pic>
      <p:sp>
        <p:nvSpPr>
          <p:cNvPr id="9" name="Rectangle 8"/>
          <p:cNvSpPr/>
          <p:nvPr/>
        </p:nvSpPr>
        <p:spPr>
          <a:xfrm>
            <a:off x="5562600" y="1981200"/>
            <a:ext cx="2514600" cy="461665"/>
          </a:xfrm>
          <a:prstGeom prst="rect">
            <a:avLst/>
          </a:prstGeom>
        </p:spPr>
        <p:txBody>
          <a:bodyPr wrap="square">
            <a:spAutoFit/>
          </a:bodyPr>
          <a:lstStyle/>
          <a:p>
            <a:pPr algn="ctr"/>
            <a:r>
              <a:rPr lang="en-US" sz="2400" b="1" dirty="0" smtClean="0">
                <a:solidFill>
                  <a:srgbClr val="FFC000"/>
                </a:solidFill>
              </a:rPr>
              <a:t>John F. Kennedy</a:t>
            </a:r>
            <a:endParaRPr lang="en-US" sz="2400" dirty="0">
              <a:solidFill>
                <a:srgbClr val="FFC000"/>
              </a:solidFill>
            </a:endParaRPr>
          </a:p>
        </p:txBody>
      </p:sp>
      <p:sp>
        <p:nvSpPr>
          <p:cNvPr id="11" name="Rectangle 10"/>
          <p:cNvSpPr/>
          <p:nvPr/>
        </p:nvSpPr>
        <p:spPr>
          <a:xfrm>
            <a:off x="5867400" y="2286000"/>
            <a:ext cx="1876219" cy="369332"/>
          </a:xfrm>
          <a:prstGeom prst="rect">
            <a:avLst/>
          </a:prstGeom>
        </p:spPr>
        <p:txBody>
          <a:bodyPr wrap="none">
            <a:spAutoFit/>
          </a:bodyPr>
          <a:lstStyle/>
          <a:p>
            <a:r>
              <a:rPr lang="en-US" b="1" dirty="0" smtClean="0">
                <a:solidFill>
                  <a:srgbClr val="FFFF00"/>
                </a:solidFill>
              </a:rPr>
              <a:t>Inaugural address</a:t>
            </a:r>
            <a:endParaRPr lang="en-US" b="1" dirty="0">
              <a:solidFill>
                <a:srgbClr val="FFFF00"/>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600200"/>
            <a:ext cx="8229600" cy="1523494"/>
          </a:xfrm>
        </p:spPr>
        <p:txBody>
          <a:bodyPr/>
          <a:lstStyle/>
          <a:p>
            <a:r>
              <a:rPr lang="en-US" dirty="0" smtClean="0"/>
              <a:t>Mississippi law requires that a person register in order to vote.</a:t>
            </a:r>
            <a:endParaRPr lang="en-US" dirty="0"/>
          </a:p>
        </p:txBody>
      </p:sp>
      <p:sp>
        <p:nvSpPr>
          <p:cNvPr id="3" name="Subtitle 2"/>
          <p:cNvSpPr>
            <a:spLocks noGrp="1"/>
          </p:cNvSpPr>
          <p:nvPr>
            <p:ph type="subTitle" idx="1"/>
          </p:nvPr>
        </p:nvSpPr>
        <p:spPr>
          <a:xfrm>
            <a:off x="304800" y="3505200"/>
            <a:ext cx="8229600" cy="2895600"/>
          </a:xfrm>
        </p:spPr>
        <p:txBody>
          <a:bodyPr/>
          <a:lstStyle/>
          <a:p>
            <a:r>
              <a:rPr lang="en-US" sz="4000" dirty="0" smtClean="0"/>
              <a:t>Mississippi has permanent registration, which means that a person remains registered until he or she moves or is dead.</a:t>
            </a:r>
            <a:endParaRPr lang="en-US" sz="4000" dirty="0"/>
          </a:p>
        </p:txBody>
      </p:sp>
      <p:sp>
        <p:nvSpPr>
          <p:cNvPr id="4" name="Text Placeholder 3"/>
          <p:cNvSpPr>
            <a:spLocks noGrp="1"/>
          </p:cNvSpPr>
          <p:nvPr>
            <p:ph type="body" sz="quarter" idx="10"/>
          </p:nvPr>
        </p:nvSpPr>
        <p:spPr>
          <a:xfrm>
            <a:off x="304800" y="152400"/>
            <a:ext cx="7690114" cy="1384994"/>
          </a:xfrm>
        </p:spPr>
        <p:txBody>
          <a:bodyPr/>
          <a:lstStyle/>
          <a:p>
            <a:r>
              <a:rPr lang="en-US" dirty="0" smtClean="0"/>
              <a:t>Registration</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86800" cy="6324600"/>
          </a:xfrm>
        </p:spPr>
        <p:txBody>
          <a:bodyPr/>
          <a:lstStyle/>
          <a:p>
            <a:r>
              <a:rPr lang="en-US" sz="4800" dirty="0" smtClean="0"/>
              <a:t>A citizen may register in the </a:t>
            </a:r>
            <a:r>
              <a:rPr lang="en-US" sz="4800" dirty="0" smtClean="0">
                <a:gradFill flip="none" rotWithShape="1">
                  <a:gsLst>
                    <a:gs pos="0">
                      <a:srgbClr val="8488C4"/>
                    </a:gs>
                    <a:gs pos="53000">
                      <a:srgbClr val="D4DEFF"/>
                    </a:gs>
                    <a:gs pos="83000">
                      <a:srgbClr val="D4DEFF"/>
                    </a:gs>
                    <a:gs pos="100000">
                      <a:srgbClr val="96AB94"/>
                    </a:gs>
                  </a:gsLst>
                  <a:lin ang="5400000" scaled="0"/>
                  <a:tileRect/>
                </a:gradFill>
              </a:rPr>
              <a:t>circuit clerk’s</a:t>
            </a:r>
            <a:r>
              <a:rPr lang="en-US" sz="4800" dirty="0" smtClean="0"/>
              <a:t> office in the county courthouse</a:t>
            </a:r>
            <a:br>
              <a:rPr lang="en-US" sz="4800" dirty="0" smtClean="0"/>
            </a:br>
            <a:r>
              <a:rPr lang="en-US" sz="1800" dirty="0" smtClean="0"/>
              <a:t/>
            </a:r>
            <a:br>
              <a:rPr lang="en-US" sz="1800" dirty="0" smtClean="0"/>
            </a:br>
            <a:r>
              <a:rPr lang="en-US" sz="4800" dirty="0" smtClean="0"/>
              <a:t>City residents, can also register at the </a:t>
            </a:r>
            <a:r>
              <a:rPr lang="en-US" sz="4800" dirty="0" smtClean="0">
                <a:gradFill flip="none" rotWithShape="1">
                  <a:gsLst>
                    <a:gs pos="0">
                      <a:srgbClr val="8488C4"/>
                    </a:gs>
                    <a:gs pos="53000">
                      <a:srgbClr val="D4DEFF"/>
                    </a:gs>
                    <a:gs pos="83000">
                      <a:srgbClr val="D4DEFF"/>
                    </a:gs>
                    <a:gs pos="100000">
                      <a:srgbClr val="96AB94"/>
                    </a:gs>
                  </a:gsLst>
                  <a:lin ang="5400000" scaled="0"/>
                  <a:tileRect/>
                </a:gradFill>
              </a:rPr>
              <a:t>city clerk’s </a:t>
            </a:r>
            <a:r>
              <a:rPr lang="en-US" sz="4800" dirty="0" smtClean="0"/>
              <a:t>office.</a:t>
            </a:r>
            <a:br>
              <a:rPr lang="en-US" sz="4800" dirty="0" smtClean="0"/>
            </a:br>
            <a:r>
              <a:rPr lang="en-US" sz="1800" dirty="0" smtClean="0"/>
              <a:t/>
            </a:r>
            <a:br>
              <a:rPr lang="en-US" sz="1800" dirty="0" smtClean="0"/>
            </a:br>
            <a:r>
              <a:rPr lang="en-US" sz="4800" dirty="0" smtClean="0"/>
              <a:t>You can also register by </a:t>
            </a:r>
            <a:r>
              <a:rPr lang="en-US" sz="4800" dirty="0" smtClean="0">
                <a:gradFill flip="none" rotWithShape="1">
                  <a:gsLst>
                    <a:gs pos="0">
                      <a:srgbClr val="8488C4"/>
                    </a:gs>
                    <a:gs pos="53000">
                      <a:srgbClr val="D4DEFF"/>
                    </a:gs>
                    <a:gs pos="83000">
                      <a:srgbClr val="D4DEFF"/>
                    </a:gs>
                    <a:gs pos="100000">
                      <a:srgbClr val="96AB94"/>
                    </a:gs>
                  </a:gsLst>
                  <a:lin ang="5400000" scaled="0"/>
                  <a:tileRect/>
                </a:gradFill>
              </a:rPr>
              <a:t>mail</a:t>
            </a:r>
            <a:r>
              <a:rPr lang="en-US" sz="4800" dirty="0" smtClean="0"/>
              <a:t> if the</a:t>
            </a:r>
            <a:br>
              <a:rPr lang="en-US" sz="4800" dirty="0" smtClean="0"/>
            </a:br>
            <a:r>
              <a:rPr lang="en-US" sz="4800" dirty="0" smtClean="0"/>
              <a:t>application is witnessed and signed</a:t>
            </a:r>
            <a:br>
              <a:rPr lang="en-US" sz="4800" dirty="0" smtClean="0"/>
            </a:br>
            <a:r>
              <a:rPr lang="en-US" sz="4800" dirty="0" smtClean="0"/>
              <a:t>by a resident of the same county.</a:t>
            </a:r>
            <a:br>
              <a:rPr lang="en-US" sz="4800" dirty="0" smtClean="0"/>
            </a:br>
            <a:r>
              <a:rPr lang="en-US" sz="1800" dirty="0" smtClean="0"/>
              <a:t/>
            </a:r>
            <a:br>
              <a:rPr lang="en-US" sz="1800" dirty="0" smtClean="0"/>
            </a:br>
            <a:r>
              <a:rPr lang="en-US" sz="4800" dirty="0" smtClean="0"/>
              <a:t>When renewing your </a:t>
            </a:r>
            <a:r>
              <a:rPr lang="en-US" sz="4800" dirty="0" smtClean="0">
                <a:gradFill flip="none" rotWithShape="1">
                  <a:gsLst>
                    <a:gs pos="0">
                      <a:srgbClr val="8488C4"/>
                    </a:gs>
                    <a:gs pos="53000">
                      <a:srgbClr val="D4DEFF"/>
                    </a:gs>
                    <a:gs pos="83000">
                      <a:srgbClr val="D4DEFF"/>
                    </a:gs>
                    <a:gs pos="100000">
                      <a:srgbClr val="96AB94"/>
                    </a:gs>
                  </a:gsLst>
                  <a:lin ang="5400000" scaled="0"/>
                  <a:tileRect/>
                </a:gradFill>
              </a:rPr>
              <a:t>driver's license</a:t>
            </a:r>
            <a:r>
              <a:rPr lang="en-US" sz="4800" dirty="0" smtClean="0"/>
              <a:t>.</a:t>
            </a:r>
            <a:endParaRPr lang="en-US" sz="48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71600"/>
            <a:ext cx="8382000" cy="5257800"/>
          </a:xfrm>
        </p:spPr>
        <p:txBody>
          <a:bodyPr/>
          <a:lstStyle/>
          <a:p>
            <a:r>
              <a:rPr lang="en-US" sz="4800" dirty="0" smtClean="0"/>
              <a:t>Registration entitles a person to</a:t>
            </a:r>
            <a:br>
              <a:rPr lang="en-US" sz="4800" dirty="0" smtClean="0"/>
            </a:br>
            <a:r>
              <a:rPr lang="en-US" sz="4800" dirty="0" smtClean="0"/>
              <a:t>vote in federal, state, county, and city elections.</a:t>
            </a:r>
            <a:r>
              <a:rPr lang="en-US" dirty="0" smtClean="0"/>
              <a:t/>
            </a:r>
            <a:br>
              <a:rPr lang="en-US" dirty="0" smtClean="0"/>
            </a:br>
            <a:r>
              <a:rPr lang="en-US" sz="2000" dirty="0" smtClean="0"/>
              <a:t/>
            </a:r>
            <a:br>
              <a:rPr lang="en-US" sz="2000" dirty="0" smtClean="0"/>
            </a:br>
            <a:r>
              <a:rPr lang="en-US" sz="4800" dirty="0" smtClean="0"/>
              <a:t>In Mississippi, you do not register by party.</a:t>
            </a:r>
            <a:r>
              <a:rPr lang="en-US" dirty="0" smtClean="0"/>
              <a:t/>
            </a:r>
            <a:br>
              <a:rPr lang="en-US" dirty="0" smtClean="0"/>
            </a:br>
            <a:r>
              <a:rPr lang="en-US" sz="2000" dirty="0" smtClean="0"/>
              <a:t/>
            </a:r>
            <a:br>
              <a:rPr lang="en-US" sz="2000" dirty="0" smtClean="0"/>
            </a:br>
            <a:r>
              <a:rPr lang="en-US" sz="4800" dirty="0" smtClean="0"/>
              <a:t>Citizens must register at least thirty days before an election.</a:t>
            </a:r>
            <a:endParaRPr lang="en-US" dirty="0"/>
          </a:p>
        </p:txBody>
      </p:sp>
      <p:sp>
        <p:nvSpPr>
          <p:cNvPr id="11" name="Rounded Rectangle 10"/>
          <p:cNvSpPr/>
          <p:nvPr/>
        </p:nvSpPr>
        <p:spPr bwMode="auto">
          <a:xfrm>
            <a:off x="4724400" y="4267200"/>
            <a:ext cx="3657600" cy="838200"/>
          </a:xfrm>
          <a:prstGeom prst="roundRect">
            <a:avLst/>
          </a:prstGeom>
          <a:gradFill>
            <a:gsLst>
              <a:gs pos="0">
                <a:srgbClr val="8488C4"/>
              </a:gs>
              <a:gs pos="53000">
                <a:srgbClr val="D4DEFF"/>
              </a:gs>
              <a:gs pos="83000">
                <a:srgbClr val="D4DEFF"/>
              </a:gs>
              <a:gs pos="100000">
                <a:srgbClr val="96AB94"/>
              </a:gs>
            </a:gsLst>
            <a:lin ang="16200000" scaled="0"/>
          </a:gradFill>
          <a:ln w="31750">
            <a:solidFill>
              <a:schemeClr val="accent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050" name="Picture 2" descr="File:Democratslogo.svg"/>
          <p:cNvPicPr>
            <a:picLocks noChangeAspect="1" noChangeArrowheads="1"/>
          </p:cNvPicPr>
          <p:nvPr/>
        </p:nvPicPr>
        <p:blipFill>
          <a:blip r:embed="rId2" cstate="print"/>
          <a:srcRect/>
          <a:stretch>
            <a:fillRect/>
          </a:stretch>
        </p:blipFill>
        <p:spPr bwMode="auto">
          <a:xfrm>
            <a:off x="4800600" y="4267200"/>
            <a:ext cx="609600" cy="791645"/>
          </a:xfrm>
          <a:prstGeom prst="rect">
            <a:avLst/>
          </a:prstGeom>
          <a:noFill/>
        </p:spPr>
      </p:pic>
      <p:sp>
        <p:nvSpPr>
          <p:cNvPr id="5" name="Text Placeholder 3"/>
          <p:cNvSpPr txBox="1">
            <a:spLocks/>
          </p:cNvSpPr>
          <p:nvPr/>
        </p:nvSpPr>
        <p:spPr>
          <a:xfrm>
            <a:off x="228600" y="0"/>
            <a:ext cx="7689850" cy="1295400"/>
          </a:xfrm>
          <a:prstGeom prst="rect">
            <a:avLst/>
          </a:prstGeo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p>
            <a:pPr marL="0" marR="0" lvl="0" indent="0" algn="l" defTabSz="914363" rtl="0" eaLnBrk="1" fontAlgn="auto" latinLnBrk="0" hangingPunct="1">
              <a:lnSpc>
                <a:spcPct val="90000"/>
              </a:lnSpc>
              <a:spcBef>
                <a:spcPct val="20000"/>
              </a:spcBef>
              <a:spcAft>
                <a:spcPts val="0"/>
              </a:spcAft>
              <a:buClrTx/>
              <a:buSzTx/>
              <a:buFont typeface="Arial" pitchFamily="34" charset="0"/>
              <a:buNone/>
              <a:tabLst/>
              <a:defRPr/>
            </a:pPr>
            <a:r>
              <a: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rPr>
              <a:t>Registration</a:t>
            </a:r>
          </a:p>
        </p:txBody>
      </p:sp>
      <p:pic>
        <p:nvPicPr>
          <p:cNvPr id="2052" name="Picture 4" descr="File:Republicanlogo.svg"/>
          <p:cNvPicPr>
            <a:picLocks noChangeAspect="1" noChangeArrowheads="1"/>
          </p:cNvPicPr>
          <p:nvPr/>
        </p:nvPicPr>
        <p:blipFill>
          <a:blip r:embed="rId3" cstate="print"/>
          <a:srcRect/>
          <a:stretch>
            <a:fillRect/>
          </a:stretch>
        </p:blipFill>
        <p:spPr bwMode="auto">
          <a:xfrm>
            <a:off x="5562600" y="4267200"/>
            <a:ext cx="959813" cy="833438"/>
          </a:xfrm>
          <a:prstGeom prst="rect">
            <a:avLst/>
          </a:prstGeom>
          <a:noFill/>
        </p:spPr>
      </p:pic>
      <p:pic>
        <p:nvPicPr>
          <p:cNvPr id="2056" name="Picture 8" descr="File:Libertarian Party.svg"/>
          <p:cNvPicPr>
            <a:picLocks noChangeAspect="1" noChangeArrowheads="1"/>
          </p:cNvPicPr>
          <p:nvPr/>
        </p:nvPicPr>
        <p:blipFill>
          <a:blip r:embed="rId4" cstate="print"/>
          <a:srcRect/>
          <a:stretch>
            <a:fillRect/>
          </a:stretch>
        </p:blipFill>
        <p:spPr bwMode="auto">
          <a:xfrm>
            <a:off x="6629400" y="4267200"/>
            <a:ext cx="835292" cy="868438"/>
          </a:xfrm>
          <a:prstGeom prst="rect">
            <a:avLst/>
          </a:prstGeom>
          <a:noFill/>
        </p:spPr>
      </p:pic>
      <p:pic>
        <p:nvPicPr>
          <p:cNvPr id="2058" name="Picture 10" descr="File:SPUSA logo.png"/>
          <p:cNvPicPr>
            <a:picLocks noChangeAspect="1" noChangeArrowheads="1"/>
          </p:cNvPicPr>
          <p:nvPr/>
        </p:nvPicPr>
        <p:blipFill>
          <a:blip r:embed="rId5" cstate="print"/>
          <a:srcRect/>
          <a:stretch>
            <a:fillRect/>
          </a:stretch>
        </p:blipFill>
        <p:spPr bwMode="auto">
          <a:xfrm>
            <a:off x="7467600" y="4267200"/>
            <a:ext cx="838200" cy="827074"/>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52400" y="0"/>
            <a:ext cx="7690114" cy="1384994"/>
          </a:xfrm>
        </p:spPr>
        <p:txBody>
          <a:bodyPr/>
          <a:lstStyle/>
          <a:p>
            <a:r>
              <a:rPr lang="en-US" dirty="0" smtClean="0"/>
              <a:t>Qualifications </a:t>
            </a:r>
            <a:endParaRPr lang="en-US" dirty="0"/>
          </a:p>
        </p:txBody>
      </p:sp>
      <p:pic>
        <p:nvPicPr>
          <p:cNvPr id="1026" name="Picture 2"/>
          <p:cNvPicPr>
            <a:picLocks noChangeAspect="1" noChangeArrowheads="1"/>
          </p:cNvPicPr>
          <p:nvPr/>
        </p:nvPicPr>
        <p:blipFill>
          <a:blip r:embed="rId2" cstate="print"/>
          <a:srcRect l="9084" t="25641" r="39114" b="43261"/>
          <a:stretch>
            <a:fillRect/>
          </a:stretch>
        </p:blipFill>
        <p:spPr bwMode="auto">
          <a:xfrm>
            <a:off x="685800" y="1295400"/>
            <a:ext cx="7019026" cy="5391426"/>
          </a:xfrm>
          <a:prstGeom prst="rect">
            <a:avLst/>
          </a:prstGeom>
          <a:noFill/>
          <a:ln w="9525">
            <a:noFill/>
            <a:miter lim="800000"/>
            <a:headEnd/>
            <a:tailEnd/>
          </a:ln>
        </p:spPr>
      </p:pic>
      <p:sp>
        <p:nvSpPr>
          <p:cNvPr id="7" name="Rectangle 6"/>
          <p:cNvSpPr/>
          <p:nvPr/>
        </p:nvSpPr>
        <p:spPr>
          <a:xfrm>
            <a:off x="0" y="2895600"/>
            <a:ext cx="9144000" cy="1169551"/>
          </a:xfrm>
          <a:prstGeom prst="rect">
            <a:avLst/>
          </a:prstGeom>
        </p:spPr>
        <p:txBody>
          <a:bodyPr wrap="square">
            <a:spAutoFit/>
          </a:bodyPr>
          <a:lstStyle/>
          <a:p>
            <a:r>
              <a:rPr lang="en-US" sz="2600" b="1" dirty="0" smtClean="0">
                <a:solidFill>
                  <a:srgbClr val="FF0000"/>
                </a:solidFill>
              </a:rPr>
              <a:t> 1.</a:t>
            </a:r>
            <a:r>
              <a:rPr lang="en-US" sz="2600" b="1" dirty="0" smtClean="0"/>
              <a:t> Is a United States citizen and has not been declared mentally</a:t>
            </a:r>
          </a:p>
          <a:p>
            <a:r>
              <a:rPr lang="en-US" sz="2600" b="1" dirty="0" smtClean="0"/>
              <a:t>     incompetent</a:t>
            </a:r>
            <a:endParaRPr lang="en-US" sz="2600" dirty="0" smtClean="0"/>
          </a:p>
          <a:p>
            <a:r>
              <a:rPr lang="en-US" b="1" dirty="0" smtClean="0">
                <a:solidFill>
                  <a:srgbClr val="FF0000"/>
                </a:solidFill>
              </a:rPr>
              <a:t> </a:t>
            </a:r>
            <a:endParaRPr lang="en-US" sz="2400" dirty="0"/>
          </a:p>
        </p:txBody>
      </p:sp>
      <p:sp>
        <p:nvSpPr>
          <p:cNvPr id="8" name="Rectangle 7"/>
          <p:cNvSpPr/>
          <p:nvPr/>
        </p:nvSpPr>
        <p:spPr>
          <a:xfrm>
            <a:off x="0" y="3810000"/>
            <a:ext cx="9144000" cy="492443"/>
          </a:xfrm>
          <a:prstGeom prst="rect">
            <a:avLst/>
          </a:prstGeom>
        </p:spPr>
        <p:txBody>
          <a:bodyPr wrap="square">
            <a:spAutoFit/>
          </a:bodyPr>
          <a:lstStyle/>
          <a:p>
            <a:r>
              <a:rPr lang="en-US" sz="2600" b="1" dirty="0" smtClean="0">
                <a:solidFill>
                  <a:srgbClr val="FF0000"/>
                </a:solidFill>
              </a:rPr>
              <a:t> 2.</a:t>
            </a:r>
            <a:r>
              <a:rPr lang="en-US" sz="2600" b="1" dirty="0" smtClean="0"/>
              <a:t> Is at least 18 years old or will be by the next general election</a:t>
            </a:r>
            <a:endParaRPr lang="en-US" sz="2600" dirty="0"/>
          </a:p>
        </p:txBody>
      </p:sp>
      <p:sp>
        <p:nvSpPr>
          <p:cNvPr id="9" name="Rectangle 8"/>
          <p:cNvSpPr/>
          <p:nvPr/>
        </p:nvSpPr>
        <p:spPr>
          <a:xfrm>
            <a:off x="0" y="4419600"/>
            <a:ext cx="9144000" cy="892552"/>
          </a:xfrm>
          <a:prstGeom prst="rect">
            <a:avLst/>
          </a:prstGeom>
        </p:spPr>
        <p:txBody>
          <a:bodyPr wrap="square">
            <a:spAutoFit/>
          </a:bodyPr>
          <a:lstStyle/>
          <a:p>
            <a:r>
              <a:rPr lang="en-US" sz="2600" b="1" dirty="0" smtClean="0">
                <a:solidFill>
                  <a:srgbClr val="FF0000"/>
                </a:solidFill>
              </a:rPr>
              <a:t> 3.</a:t>
            </a:r>
            <a:r>
              <a:rPr lang="en-US" sz="2600" b="1" dirty="0" smtClean="0"/>
              <a:t> Has been a resident of the state, county, and supervisor’s</a:t>
            </a:r>
          </a:p>
          <a:p>
            <a:r>
              <a:rPr lang="en-US" sz="2600" b="1" dirty="0" smtClean="0"/>
              <a:t>     district for at least thirty days</a:t>
            </a:r>
            <a:endParaRPr lang="en-US" sz="2600" dirty="0"/>
          </a:p>
        </p:txBody>
      </p:sp>
      <p:sp>
        <p:nvSpPr>
          <p:cNvPr id="10" name="Rectangle 9"/>
          <p:cNvSpPr/>
          <p:nvPr/>
        </p:nvSpPr>
        <p:spPr>
          <a:xfrm>
            <a:off x="0" y="5334000"/>
            <a:ext cx="9144000" cy="1292662"/>
          </a:xfrm>
          <a:prstGeom prst="rect">
            <a:avLst/>
          </a:prstGeom>
        </p:spPr>
        <p:txBody>
          <a:bodyPr wrap="square">
            <a:spAutoFit/>
          </a:bodyPr>
          <a:lstStyle/>
          <a:p>
            <a:r>
              <a:rPr lang="en-US" sz="2600" b="1" dirty="0" smtClean="0">
                <a:solidFill>
                  <a:srgbClr val="FF0000"/>
                </a:solidFill>
              </a:rPr>
              <a:t> 4.</a:t>
            </a:r>
            <a:r>
              <a:rPr lang="en-US" sz="2600" b="1" dirty="0" smtClean="0"/>
              <a:t> Has never been convicted of murder, rape, bribery, burglary,</a:t>
            </a:r>
          </a:p>
          <a:p>
            <a:r>
              <a:rPr lang="en-US" sz="2600" b="1" dirty="0" smtClean="0"/>
              <a:t>     theft, arson, obtaining money or goods under false pretenses,</a:t>
            </a:r>
          </a:p>
          <a:p>
            <a:r>
              <a:rPr lang="en-US" sz="2600" b="1" dirty="0" smtClean="0"/>
              <a:t>     perjury, forgery, embezzlement, or bigamy.</a:t>
            </a:r>
            <a:endParaRPr lang="en-US" sz="2600" dirty="0"/>
          </a:p>
        </p:txBody>
      </p:sp>
      <p:cxnSp>
        <p:nvCxnSpPr>
          <p:cNvPr id="12" name="Straight Connector 11"/>
          <p:cNvCxnSpPr/>
          <p:nvPr/>
        </p:nvCxnSpPr>
        <p:spPr>
          <a:xfrm>
            <a:off x="228600" y="2895600"/>
            <a:ext cx="8610600" cy="1588"/>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8600" y="3886200"/>
            <a:ext cx="8610600" cy="1588"/>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4419600"/>
            <a:ext cx="8610600" cy="1588"/>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8600" y="3810000"/>
            <a:ext cx="8610600" cy="1588"/>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8600" y="4343400"/>
            <a:ext cx="8610600" cy="1588"/>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52400" y="5334000"/>
            <a:ext cx="8610600" cy="1588"/>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52400" y="5257800"/>
            <a:ext cx="8610600" cy="1588"/>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52400" y="6629400"/>
            <a:ext cx="8610600" cy="1588"/>
          </a:xfrm>
          <a:prstGeom prst="line">
            <a:avLst/>
          </a:prstGeom>
          <a:ln w="47625"/>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2"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102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8"/>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6"/>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0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102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9"/>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8"/>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9"/>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10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par>
                                <p:cTn id="71" presetID="1" presetClass="exit" presetSubtype="0" fill="hold" nodeType="withEffect">
                                  <p:stCondLst>
                                    <p:cond delay="0"/>
                                  </p:stCondLst>
                                  <p:childTnLst>
                                    <p:set>
                                      <p:cBhvr>
                                        <p:cTn id="72" dur="1" fill="hold">
                                          <p:stCondLst>
                                            <p:cond delay="0"/>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2"/>
      <p:bldP spid="8" grpId="0"/>
      <p:bldP spid="8" grpId="1"/>
      <p:bldP spid="9" grpId="0"/>
      <p:bldP spid="9" grpId="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0"/>
            <a:ext cx="8305800" cy="5105400"/>
          </a:xfrm>
        </p:spPr>
        <p:txBody>
          <a:bodyPr/>
          <a:lstStyle/>
          <a:p>
            <a:r>
              <a:rPr lang="en-US" dirty="0" smtClean="0"/>
              <a:t>Registered voters are assigned to certain </a:t>
            </a:r>
            <a:r>
              <a:rPr lang="en-US" b="1" dirty="0" smtClean="0">
                <a:solidFill>
                  <a:srgbClr val="FF0000"/>
                </a:solidFill>
              </a:rPr>
              <a:t>voting precincts</a:t>
            </a:r>
            <a:r>
              <a:rPr lang="en-US" b="1" dirty="0" smtClean="0"/>
              <a:t>.</a:t>
            </a:r>
            <a:br>
              <a:rPr lang="en-US" b="1" dirty="0" smtClean="0"/>
            </a:br>
            <a:r>
              <a:rPr lang="en-US" sz="1600" b="1" dirty="0" smtClean="0"/>
              <a:t/>
            </a:r>
            <a:br>
              <a:rPr lang="en-US" sz="1600" b="1" dirty="0" smtClean="0"/>
            </a:br>
            <a:r>
              <a:rPr lang="en-US" dirty="0" smtClean="0"/>
              <a:t>Each precinct has a designated polling place where voters go to cast their ballots.</a:t>
            </a:r>
            <a:endParaRPr lang="en-US" dirty="0"/>
          </a:p>
        </p:txBody>
      </p:sp>
      <p:sp>
        <p:nvSpPr>
          <p:cNvPr id="4" name="Text Placeholder 3"/>
          <p:cNvSpPr>
            <a:spLocks noGrp="1"/>
          </p:cNvSpPr>
          <p:nvPr>
            <p:ph type="body" sz="quarter" idx="10"/>
          </p:nvPr>
        </p:nvSpPr>
        <p:spPr>
          <a:xfrm>
            <a:off x="304800" y="152400"/>
            <a:ext cx="7690114" cy="1384994"/>
          </a:xfrm>
        </p:spPr>
        <p:txBody>
          <a:bodyPr/>
          <a:lstStyle/>
          <a:p>
            <a:r>
              <a:rPr lang="en-US" dirty="0" smtClean="0"/>
              <a:t>Voting Precincts</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743200"/>
            <a:ext cx="8001000" cy="1523494"/>
          </a:xfrm>
        </p:spPr>
        <p:txBody>
          <a:bodyPr/>
          <a:lstStyle/>
          <a:p>
            <a:r>
              <a:rPr lang="en-US" sz="6600" dirty="0" smtClean="0"/>
              <a:t>On election day, precinct polling places are open from </a:t>
            </a:r>
            <a:r>
              <a:rPr lang="en-US" sz="6600" dirty="0" smtClean="0">
                <a:gradFill flip="none" rotWithShape="1">
                  <a:gsLst>
                    <a:gs pos="0">
                      <a:srgbClr val="5E9EFF"/>
                    </a:gs>
                    <a:gs pos="39999">
                      <a:srgbClr val="85C2FF"/>
                    </a:gs>
                    <a:gs pos="70000">
                      <a:srgbClr val="C4D6EB"/>
                    </a:gs>
                    <a:gs pos="100000">
                      <a:srgbClr val="FFEBFA"/>
                    </a:gs>
                  </a:gsLst>
                  <a:lin ang="5400000" scaled="0"/>
                  <a:tileRect/>
                </a:gradFill>
              </a:rPr>
              <a:t>7 a.m</a:t>
            </a:r>
            <a:r>
              <a:rPr lang="en-US" sz="6600" dirty="0" smtClean="0"/>
              <a:t>. to </a:t>
            </a:r>
            <a:r>
              <a:rPr lang="en-US" sz="6600" dirty="0" smtClean="0">
                <a:gradFill flip="none" rotWithShape="1">
                  <a:gsLst>
                    <a:gs pos="0">
                      <a:srgbClr val="FFF200"/>
                    </a:gs>
                    <a:gs pos="45000">
                      <a:srgbClr val="FF7A00"/>
                    </a:gs>
                    <a:gs pos="70000">
                      <a:srgbClr val="FF0300"/>
                    </a:gs>
                    <a:gs pos="100000">
                      <a:srgbClr val="4D0808"/>
                    </a:gs>
                  </a:gsLst>
                  <a:lin ang="5400000" scaled="0"/>
                  <a:tileRect/>
                </a:gradFill>
              </a:rPr>
              <a:t>7 p.m</a:t>
            </a:r>
            <a:r>
              <a:rPr lang="en-US" sz="6600" dirty="0" smtClean="0"/>
              <a:t>.</a:t>
            </a:r>
            <a:endParaRPr lang="en-US" sz="6600" dirty="0"/>
          </a:p>
        </p:txBody>
      </p:sp>
      <p:sp>
        <p:nvSpPr>
          <p:cNvPr id="4" name="Text Placeholder 3"/>
          <p:cNvSpPr>
            <a:spLocks noGrp="1"/>
          </p:cNvSpPr>
          <p:nvPr>
            <p:ph type="body" sz="quarter" idx="10"/>
          </p:nvPr>
        </p:nvSpPr>
        <p:spPr>
          <a:xfrm>
            <a:off x="228600" y="0"/>
            <a:ext cx="7690114" cy="1384994"/>
          </a:xfrm>
        </p:spPr>
        <p:txBody>
          <a:bodyPr/>
          <a:lstStyle/>
          <a:p>
            <a:r>
              <a:rPr lang="en-US" dirty="0" smtClean="0"/>
              <a:t>Polling Places</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90600"/>
            <a:ext cx="8305800" cy="5486400"/>
          </a:xfrm>
        </p:spPr>
        <p:txBody>
          <a:bodyPr/>
          <a:lstStyle/>
          <a:p>
            <a:r>
              <a:rPr lang="en-US" sz="4800" dirty="0" smtClean="0"/>
              <a:t>If a person will be out of town on election day, or having surgery, or in a nursing home, in the military, he or she can request an absentee ballot (list of candidates), which must be returned by </a:t>
            </a:r>
            <a:r>
              <a:rPr lang="en-US" sz="4800" dirty="0" smtClean="0">
                <a:gradFill flip="none" rotWithShape="1">
                  <a:gsLst>
                    <a:gs pos="0">
                      <a:srgbClr val="8488C4"/>
                    </a:gs>
                    <a:gs pos="53000">
                      <a:srgbClr val="D4DEFF"/>
                    </a:gs>
                    <a:gs pos="83000">
                      <a:srgbClr val="D4DEFF"/>
                    </a:gs>
                    <a:gs pos="100000">
                      <a:srgbClr val="96AB94"/>
                    </a:gs>
                  </a:gsLst>
                  <a:lin ang="5400000" scaled="0"/>
                  <a:tileRect/>
                </a:gradFill>
              </a:rPr>
              <a:t>noon</a:t>
            </a:r>
            <a:r>
              <a:rPr lang="en-US" sz="4800" dirty="0" smtClean="0"/>
              <a:t> on the Saturday </a:t>
            </a:r>
            <a:r>
              <a:rPr lang="en-US" sz="4800" i="1" dirty="0" smtClean="0"/>
              <a:t>before election day.</a:t>
            </a:r>
            <a:endParaRPr lang="en-US" sz="4800" dirty="0"/>
          </a:p>
        </p:txBody>
      </p:sp>
      <p:sp>
        <p:nvSpPr>
          <p:cNvPr id="4" name="Text Placeholder 3"/>
          <p:cNvSpPr>
            <a:spLocks noGrp="1"/>
          </p:cNvSpPr>
          <p:nvPr>
            <p:ph type="body" sz="quarter" idx="10"/>
          </p:nvPr>
        </p:nvSpPr>
        <p:spPr>
          <a:xfrm>
            <a:off x="152400" y="0"/>
            <a:ext cx="7690114" cy="1384994"/>
          </a:xfrm>
        </p:spPr>
        <p:txBody>
          <a:bodyPr/>
          <a:lstStyle/>
          <a:p>
            <a:r>
              <a:rPr lang="en-US" dirty="0" smtClean="0"/>
              <a:t>Absentee Ballot</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0"/>
            <a:ext cx="3048000" cy="914400"/>
          </a:xfrm>
        </p:spPr>
        <p:txBody>
          <a:bodyPr/>
          <a:lstStyle/>
          <a:p>
            <a:r>
              <a:rPr lang="en-US" dirty="0" smtClean="0"/>
              <a:t>Primaries</a:t>
            </a:r>
            <a:endParaRPr lang="en-US" dirty="0"/>
          </a:p>
        </p:txBody>
      </p:sp>
      <p:sp>
        <p:nvSpPr>
          <p:cNvPr id="3" name="Subtitle 2"/>
          <p:cNvSpPr>
            <a:spLocks noGrp="1"/>
          </p:cNvSpPr>
          <p:nvPr>
            <p:ph type="subTitle" idx="1"/>
          </p:nvPr>
        </p:nvSpPr>
        <p:spPr>
          <a:xfrm>
            <a:off x="533400" y="1828800"/>
            <a:ext cx="8077200" cy="1371600"/>
          </a:xfrm>
        </p:spPr>
        <p:txBody>
          <a:bodyPr/>
          <a:lstStyle/>
          <a:p>
            <a:r>
              <a:rPr lang="en-US" dirty="0" smtClean="0"/>
              <a:t>                          are one means by which a </a:t>
            </a:r>
            <a:r>
              <a:rPr lang="en-US" b="1" dirty="0" smtClean="0">
                <a:gradFill>
                  <a:gsLst>
                    <a:gs pos="0">
                      <a:srgbClr val="5E9EFF"/>
                    </a:gs>
                    <a:gs pos="39999">
                      <a:srgbClr val="85C2FF"/>
                    </a:gs>
                    <a:gs pos="70000">
                      <a:srgbClr val="C4D6EB"/>
                    </a:gs>
                    <a:gs pos="100000">
                      <a:srgbClr val="FFEBFA"/>
                    </a:gs>
                  </a:gsLst>
                  <a:lin ang="5400000" scaled="0"/>
                </a:gradFill>
              </a:rPr>
              <a:t>political party nominates candidates </a:t>
            </a:r>
            <a:r>
              <a:rPr lang="en-US" dirty="0" smtClean="0"/>
              <a:t>for the following general election.</a:t>
            </a:r>
            <a:endParaRPr lang="en-US" dirty="0"/>
          </a:p>
        </p:txBody>
      </p:sp>
      <p:sp>
        <p:nvSpPr>
          <p:cNvPr id="4" name="Text Placeholder 3"/>
          <p:cNvSpPr>
            <a:spLocks noGrp="1"/>
          </p:cNvSpPr>
          <p:nvPr>
            <p:ph type="body" sz="quarter" idx="10"/>
          </p:nvPr>
        </p:nvSpPr>
        <p:spPr>
          <a:xfrm>
            <a:off x="152400" y="0"/>
            <a:ext cx="8153399" cy="1384994"/>
          </a:xfrm>
        </p:spPr>
        <p:txBody>
          <a:bodyPr/>
          <a:lstStyle/>
          <a:p>
            <a:r>
              <a:rPr lang="en-US" dirty="0" smtClean="0"/>
              <a:t>Types of Elections</a:t>
            </a:r>
            <a:endParaRPr lang="en-US" dirty="0"/>
          </a:p>
        </p:txBody>
      </p:sp>
      <p:pic>
        <p:nvPicPr>
          <p:cNvPr id="7" name="Picture 2" descr="File:Democratslogo.svg"/>
          <p:cNvPicPr>
            <a:picLocks noChangeAspect="1" noChangeArrowheads="1"/>
          </p:cNvPicPr>
          <p:nvPr/>
        </p:nvPicPr>
        <p:blipFill>
          <a:blip r:embed="rId2" cstate="print"/>
          <a:srcRect/>
          <a:stretch>
            <a:fillRect/>
          </a:stretch>
        </p:blipFill>
        <p:spPr bwMode="auto">
          <a:xfrm>
            <a:off x="4953000" y="2819400"/>
            <a:ext cx="1020340" cy="1325045"/>
          </a:xfrm>
          <a:prstGeom prst="roundRect">
            <a:avLst/>
          </a:prstGeom>
          <a:solidFill>
            <a:schemeClr val="tx1">
              <a:tint val="75000"/>
            </a:schemeClr>
          </a:solidFill>
        </p:spPr>
      </p:pic>
      <p:pic>
        <p:nvPicPr>
          <p:cNvPr id="8" name="Picture 4" descr="File:Republicanlogo.svg"/>
          <p:cNvPicPr>
            <a:picLocks noChangeAspect="1" noChangeArrowheads="1"/>
          </p:cNvPicPr>
          <p:nvPr/>
        </p:nvPicPr>
        <p:blipFill>
          <a:blip r:embed="rId3" cstate="print"/>
          <a:srcRect/>
          <a:stretch>
            <a:fillRect/>
          </a:stretch>
        </p:blipFill>
        <p:spPr bwMode="auto">
          <a:xfrm>
            <a:off x="6019800" y="2819400"/>
            <a:ext cx="1574093" cy="1366838"/>
          </a:xfrm>
          <a:prstGeom prst="roundRect">
            <a:avLst/>
          </a:prstGeom>
          <a:solidFill>
            <a:schemeClr val="tx1">
              <a:tint val="75000"/>
            </a:schemeClr>
          </a:solidFill>
        </p:spPr>
      </p:pic>
      <p:pic>
        <p:nvPicPr>
          <p:cNvPr id="9" name="Picture 8" descr="File:Libertarian Party.svg"/>
          <p:cNvPicPr>
            <a:picLocks noChangeAspect="1" noChangeArrowheads="1"/>
          </p:cNvPicPr>
          <p:nvPr/>
        </p:nvPicPr>
        <p:blipFill>
          <a:blip r:embed="rId4" cstate="print"/>
          <a:srcRect/>
          <a:stretch>
            <a:fillRect/>
          </a:stretch>
        </p:blipFill>
        <p:spPr bwMode="auto">
          <a:xfrm>
            <a:off x="457200" y="3352800"/>
            <a:ext cx="762000" cy="792238"/>
          </a:xfrm>
          <a:prstGeom prst="roundRect">
            <a:avLst/>
          </a:prstGeom>
          <a:solidFill>
            <a:schemeClr val="tx1">
              <a:tint val="75000"/>
            </a:schemeClr>
          </a:solidFill>
        </p:spPr>
      </p:pic>
      <p:pic>
        <p:nvPicPr>
          <p:cNvPr id="10" name="Picture 10" descr="File:SPUSA logo.png"/>
          <p:cNvPicPr>
            <a:picLocks noChangeAspect="1" noChangeArrowheads="1"/>
          </p:cNvPicPr>
          <p:nvPr/>
        </p:nvPicPr>
        <p:blipFill>
          <a:blip r:embed="rId5" cstate="print"/>
          <a:srcRect/>
          <a:stretch>
            <a:fillRect/>
          </a:stretch>
        </p:blipFill>
        <p:spPr bwMode="auto">
          <a:xfrm>
            <a:off x="1371600" y="3352800"/>
            <a:ext cx="762001" cy="751886"/>
          </a:xfrm>
          <a:prstGeom prst="roundRect">
            <a:avLst/>
          </a:prstGeom>
          <a:solidFill>
            <a:schemeClr val="tx1">
              <a:tint val="75000"/>
            </a:schemeClr>
          </a:solidFill>
        </p:spPr>
      </p:pic>
      <p:pic>
        <p:nvPicPr>
          <p:cNvPr id="23554" name="Picture 2" descr="File:Independence Party of America.JPG"/>
          <p:cNvPicPr>
            <a:picLocks noChangeAspect="1" noChangeArrowheads="1"/>
          </p:cNvPicPr>
          <p:nvPr/>
        </p:nvPicPr>
        <p:blipFill>
          <a:blip r:embed="rId6" cstate="print"/>
          <a:srcRect/>
          <a:stretch>
            <a:fillRect/>
          </a:stretch>
        </p:blipFill>
        <p:spPr bwMode="auto">
          <a:xfrm>
            <a:off x="2209800" y="3352800"/>
            <a:ext cx="762000" cy="794198"/>
          </a:xfrm>
          <a:prstGeom prst="rect">
            <a:avLst/>
          </a:prstGeom>
          <a:noFill/>
        </p:spPr>
      </p:pic>
      <p:pic>
        <p:nvPicPr>
          <p:cNvPr id="23556" name="Picture 4" descr="http://upload.wikimedia.org/wikipedia/en/7/75/Usmjparty-logo.png"/>
          <p:cNvPicPr>
            <a:picLocks noChangeAspect="1" noChangeArrowheads="1"/>
          </p:cNvPicPr>
          <p:nvPr/>
        </p:nvPicPr>
        <p:blipFill>
          <a:blip r:embed="rId7" cstate="print"/>
          <a:srcRect/>
          <a:stretch>
            <a:fillRect/>
          </a:stretch>
        </p:blipFill>
        <p:spPr bwMode="auto">
          <a:xfrm>
            <a:off x="3048000" y="3352800"/>
            <a:ext cx="939546" cy="771525"/>
          </a:xfrm>
          <a:prstGeom prst="roundRect">
            <a:avLst/>
          </a:prstGeom>
          <a:noFill/>
        </p:spPr>
      </p:pic>
      <p:pic>
        <p:nvPicPr>
          <p:cNvPr id="23558" name="Picture 6" descr="http://upload.wikimedia.org/wikipedia/commons/9/99/PFP-1A.jpg"/>
          <p:cNvPicPr>
            <a:picLocks noChangeAspect="1" noChangeArrowheads="1"/>
          </p:cNvPicPr>
          <p:nvPr/>
        </p:nvPicPr>
        <p:blipFill>
          <a:blip r:embed="rId8" cstate="print"/>
          <a:srcRect/>
          <a:stretch>
            <a:fillRect/>
          </a:stretch>
        </p:blipFill>
        <p:spPr bwMode="auto">
          <a:xfrm>
            <a:off x="4038600" y="3352800"/>
            <a:ext cx="741947" cy="762000"/>
          </a:xfrm>
          <a:prstGeom prst="roundRect">
            <a:avLst/>
          </a:prstGeom>
          <a:noFill/>
        </p:spPr>
      </p:pic>
      <p:sp>
        <p:nvSpPr>
          <p:cNvPr id="14" name="Rectangle 13"/>
          <p:cNvSpPr/>
          <p:nvPr/>
        </p:nvSpPr>
        <p:spPr>
          <a:xfrm>
            <a:off x="381000" y="4495800"/>
            <a:ext cx="8077200" cy="1569660"/>
          </a:xfrm>
          <a:prstGeom prst="rect">
            <a:avLst/>
          </a:prstGeom>
        </p:spPr>
        <p:txBody>
          <a:bodyPr wrap="square">
            <a:spAutoFit/>
          </a:bodyPr>
          <a:lstStyle/>
          <a:p>
            <a:r>
              <a:rPr lang="en-US" sz="3200" dirty="0" smtClean="0"/>
              <a:t>Mississippians do not register by party, so</a:t>
            </a:r>
          </a:p>
          <a:p>
            <a:r>
              <a:rPr lang="en-US" sz="3200" dirty="0" smtClean="0"/>
              <a:t>voters can participate in any party primary of their choice.</a:t>
            </a:r>
            <a:endParaRPr lang="en-US" sz="3200"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438400"/>
            <a:ext cx="7924800" cy="2667000"/>
          </a:xfrm>
        </p:spPr>
        <p:txBody>
          <a:bodyPr/>
          <a:lstStyle/>
          <a:p>
            <a:r>
              <a:rPr lang="en-US" sz="3600" dirty="0" smtClean="0"/>
              <a:t>To determine who will hold a particular</a:t>
            </a:r>
          </a:p>
          <a:p>
            <a:r>
              <a:rPr lang="en-US" sz="3600" dirty="0" smtClean="0"/>
              <a:t>office.</a:t>
            </a:r>
          </a:p>
          <a:p>
            <a:endParaRPr lang="en-US" sz="1000" dirty="0" smtClean="0"/>
          </a:p>
          <a:p>
            <a:r>
              <a:rPr lang="en-US" sz="3600" dirty="0" smtClean="0"/>
              <a:t>All candidates nominated in a primary and any other independent candidates who qualify appear on the ballot.</a:t>
            </a:r>
            <a:endParaRPr lang="en-US" sz="3600" dirty="0"/>
          </a:p>
        </p:txBody>
      </p:sp>
      <p:sp>
        <p:nvSpPr>
          <p:cNvPr id="5" name="Text Placeholder 3"/>
          <p:cNvSpPr txBox="1">
            <a:spLocks/>
          </p:cNvSpPr>
          <p:nvPr/>
        </p:nvSpPr>
        <p:spPr>
          <a:xfrm>
            <a:off x="152400" y="0"/>
            <a:ext cx="8153399" cy="1384994"/>
          </a:xfrm>
          <a:prstGeom prst="rect">
            <a:avLst/>
          </a:prstGeo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p>
            <a:pPr marL="0" marR="0" lvl="0" indent="0" algn="l" defTabSz="914363" rtl="0" eaLnBrk="1" fontAlgn="auto" latinLnBrk="0" hangingPunct="1">
              <a:lnSpc>
                <a:spcPct val="90000"/>
              </a:lnSpc>
              <a:spcBef>
                <a:spcPct val="20000"/>
              </a:spcBef>
              <a:spcAft>
                <a:spcPts val="0"/>
              </a:spcAft>
              <a:buClrTx/>
              <a:buSzTx/>
              <a:buFont typeface="Arial" pitchFamily="34" charset="0"/>
              <a:buNone/>
              <a:tabLst/>
              <a:defRPr/>
            </a:pPr>
            <a:r>
              <a:rPr kumimoji="0" lang="en-US" sz="10000" b="1" i="1" u="none" strike="noStrike" kern="1200" cap="none" spc="-642" normalizeH="0" baseline="0" noProof="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rPr>
              <a:t>Types of Elections</a:t>
            </a:r>
            <a:endPara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endParaRPr>
          </a:p>
        </p:txBody>
      </p:sp>
      <p:sp>
        <p:nvSpPr>
          <p:cNvPr id="6" name="Title 1"/>
          <p:cNvSpPr txBox="1">
            <a:spLocks/>
          </p:cNvSpPr>
          <p:nvPr/>
        </p:nvSpPr>
        <p:spPr>
          <a:xfrm>
            <a:off x="304800" y="1600200"/>
            <a:ext cx="4648200" cy="914400"/>
          </a:xfrm>
          <a:prstGeom prst="rect">
            <a:avLst/>
          </a:prstGeom>
        </p:spPr>
        <p:txBody>
          <a:bodyPr vert="horz" wrap="square" lIns="0" tIns="0" rIns="0" bIns="0" rtlCol="0" anchor="ctr"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General Elections</a:t>
            </a:r>
            <a:endParaRPr kumimoji="0" lang="en-US" sz="5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pic>
        <p:nvPicPr>
          <p:cNvPr id="7" name="Picture 6" descr="File:Libertarian Party.svg"/>
          <p:cNvPicPr>
            <a:picLocks noChangeAspect="1" noChangeArrowheads="1"/>
          </p:cNvPicPr>
          <p:nvPr/>
        </p:nvPicPr>
        <p:blipFill>
          <a:blip r:embed="rId2" cstate="print"/>
          <a:srcRect/>
          <a:stretch>
            <a:fillRect/>
          </a:stretch>
        </p:blipFill>
        <p:spPr bwMode="auto">
          <a:xfrm>
            <a:off x="533400" y="5181600"/>
            <a:ext cx="1172666" cy="1219200"/>
          </a:xfrm>
          <a:prstGeom prst="roundRect">
            <a:avLst/>
          </a:prstGeom>
          <a:solidFill>
            <a:schemeClr val="tx1">
              <a:tint val="75000"/>
            </a:schemeClr>
          </a:solidFill>
        </p:spPr>
      </p:pic>
      <p:pic>
        <p:nvPicPr>
          <p:cNvPr id="8" name="Picture 10" descr="File:SPUSA logo.png"/>
          <p:cNvPicPr>
            <a:picLocks noChangeAspect="1" noChangeArrowheads="1"/>
          </p:cNvPicPr>
          <p:nvPr/>
        </p:nvPicPr>
        <p:blipFill>
          <a:blip r:embed="rId3" cstate="print"/>
          <a:srcRect/>
          <a:stretch>
            <a:fillRect/>
          </a:stretch>
        </p:blipFill>
        <p:spPr bwMode="auto">
          <a:xfrm>
            <a:off x="1752600" y="5181600"/>
            <a:ext cx="1219200" cy="1203016"/>
          </a:xfrm>
          <a:prstGeom prst="roundRect">
            <a:avLst/>
          </a:prstGeom>
          <a:solidFill>
            <a:schemeClr val="tx1">
              <a:tint val="75000"/>
            </a:schemeClr>
          </a:solidFill>
        </p:spPr>
      </p:pic>
      <p:pic>
        <p:nvPicPr>
          <p:cNvPr id="9" name="Picture 2" descr="File:Independence Party of America.JPG"/>
          <p:cNvPicPr>
            <a:picLocks noChangeAspect="1" noChangeArrowheads="1"/>
          </p:cNvPicPr>
          <p:nvPr/>
        </p:nvPicPr>
        <p:blipFill>
          <a:blip r:embed="rId4" cstate="print"/>
          <a:srcRect/>
          <a:stretch>
            <a:fillRect/>
          </a:stretch>
        </p:blipFill>
        <p:spPr bwMode="auto">
          <a:xfrm>
            <a:off x="3048000" y="5181599"/>
            <a:ext cx="1143000" cy="1191297"/>
          </a:xfrm>
          <a:prstGeom prst="rect">
            <a:avLst/>
          </a:prstGeom>
          <a:noFill/>
        </p:spPr>
      </p:pic>
      <p:pic>
        <p:nvPicPr>
          <p:cNvPr id="10" name="Picture 4" descr="http://upload.wikimedia.org/wikipedia/en/7/75/Usmjparty-logo.png"/>
          <p:cNvPicPr>
            <a:picLocks noChangeAspect="1" noChangeArrowheads="1"/>
          </p:cNvPicPr>
          <p:nvPr/>
        </p:nvPicPr>
        <p:blipFill>
          <a:blip r:embed="rId5" cstate="print"/>
          <a:srcRect/>
          <a:stretch>
            <a:fillRect/>
          </a:stretch>
        </p:blipFill>
        <p:spPr bwMode="auto">
          <a:xfrm>
            <a:off x="4267199" y="5181600"/>
            <a:ext cx="1484715" cy="1219200"/>
          </a:xfrm>
          <a:prstGeom prst="roundRect">
            <a:avLst/>
          </a:prstGeom>
          <a:noFill/>
        </p:spPr>
      </p:pic>
      <p:pic>
        <p:nvPicPr>
          <p:cNvPr id="11" name="Picture 6" descr="http://upload.wikimedia.org/wikipedia/commons/9/99/PFP-1A.jpg"/>
          <p:cNvPicPr>
            <a:picLocks noChangeAspect="1" noChangeArrowheads="1"/>
          </p:cNvPicPr>
          <p:nvPr/>
        </p:nvPicPr>
        <p:blipFill>
          <a:blip r:embed="rId6" cstate="print"/>
          <a:srcRect/>
          <a:stretch>
            <a:fillRect/>
          </a:stretch>
        </p:blipFill>
        <p:spPr bwMode="auto">
          <a:xfrm>
            <a:off x="5791200" y="5181600"/>
            <a:ext cx="1187116" cy="1219200"/>
          </a:xfrm>
          <a:prstGeom prst="roundRect">
            <a:avLst/>
          </a:prstGeom>
          <a:noFill/>
        </p:spPr>
      </p:pic>
      <p:pic>
        <p:nvPicPr>
          <p:cNvPr id="27650" name="Picture 2" descr="http://upload.wikimedia.org/wikipedia/en/4/49/American_Party.jpg"/>
          <p:cNvPicPr>
            <a:picLocks noChangeAspect="1" noChangeArrowheads="1"/>
          </p:cNvPicPr>
          <p:nvPr/>
        </p:nvPicPr>
        <p:blipFill>
          <a:blip r:embed="rId7" cstate="print"/>
          <a:srcRect/>
          <a:stretch>
            <a:fillRect/>
          </a:stretch>
        </p:blipFill>
        <p:spPr bwMode="auto">
          <a:xfrm>
            <a:off x="7010401" y="5181600"/>
            <a:ext cx="1333858" cy="1190625"/>
          </a:xfrm>
          <a:prstGeom prst="roundRect">
            <a:avLst/>
          </a:prstGeom>
          <a:no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2" name="Picture 10" descr="http://www.cctb.com/attorneys/images/rmusgrove.jpg"/>
          <p:cNvPicPr>
            <a:picLocks noChangeAspect="1" noChangeArrowheads="1"/>
          </p:cNvPicPr>
          <p:nvPr/>
        </p:nvPicPr>
        <p:blipFill>
          <a:blip r:embed="rId2" cstate="print"/>
          <a:srcRect/>
          <a:stretch>
            <a:fillRect/>
          </a:stretch>
        </p:blipFill>
        <p:spPr bwMode="auto">
          <a:xfrm>
            <a:off x="4495800" y="4114800"/>
            <a:ext cx="1945532" cy="2438400"/>
          </a:xfrm>
          <a:prstGeom prst="rect">
            <a:avLst/>
          </a:prstGeom>
          <a:noFill/>
        </p:spPr>
      </p:pic>
      <p:sp>
        <p:nvSpPr>
          <p:cNvPr id="19" name="Rectangle 18"/>
          <p:cNvSpPr/>
          <p:nvPr/>
        </p:nvSpPr>
        <p:spPr>
          <a:xfrm>
            <a:off x="4343400" y="4800600"/>
            <a:ext cx="2508354" cy="1077218"/>
          </a:xfrm>
          <a:prstGeom prst="rect">
            <a:avLst/>
          </a:prstGeom>
        </p:spPr>
        <p:txBody>
          <a:bodyPr wrap="square">
            <a:spAutoFit/>
          </a:bodyPr>
          <a:lstStyle/>
          <a:p>
            <a:r>
              <a:rPr lang="en-US" sz="3200" dirty="0" smtClean="0"/>
              <a:t>United States Senator </a:t>
            </a:r>
            <a:endParaRPr lang="en-US" sz="3200" dirty="0"/>
          </a:p>
        </p:txBody>
      </p:sp>
      <p:sp>
        <p:nvSpPr>
          <p:cNvPr id="2" name="Title 1"/>
          <p:cNvSpPr>
            <a:spLocks noGrp="1"/>
          </p:cNvSpPr>
          <p:nvPr>
            <p:ph type="ctrTitle"/>
          </p:nvPr>
        </p:nvSpPr>
        <p:spPr>
          <a:xfrm>
            <a:off x="228600" y="1981200"/>
            <a:ext cx="8382000" cy="1523494"/>
          </a:xfrm>
        </p:spPr>
        <p:txBody>
          <a:bodyPr/>
          <a:lstStyle/>
          <a:p>
            <a:r>
              <a:rPr lang="en-US" sz="4800" dirty="0" smtClean="0"/>
              <a:t>Sometimes a special election is held to replace elected officials who have died or resigned from office or to settle a controversial issue.</a:t>
            </a:r>
            <a:endParaRPr lang="en-US" sz="4800" dirty="0"/>
          </a:p>
        </p:txBody>
      </p:sp>
      <p:sp>
        <p:nvSpPr>
          <p:cNvPr id="4" name="Text Placeholder 3"/>
          <p:cNvSpPr>
            <a:spLocks noGrp="1"/>
          </p:cNvSpPr>
          <p:nvPr>
            <p:ph type="body" sz="quarter" idx="10"/>
          </p:nvPr>
        </p:nvSpPr>
        <p:spPr>
          <a:xfrm>
            <a:off x="228600" y="0"/>
            <a:ext cx="7690114" cy="1384994"/>
          </a:xfrm>
        </p:spPr>
        <p:txBody>
          <a:bodyPr/>
          <a:lstStyle/>
          <a:p>
            <a:r>
              <a:rPr lang="en-US" dirty="0"/>
              <a:t>Special </a:t>
            </a:r>
            <a:r>
              <a:rPr lang="en-US" dirty="0" smtClean="0"/>
              <a:t>Elections</a:t>
            </a:r>
            <a:endParaRPr lang="en-US" dirty="0"/>
          </a:p>
        </p:txBody>
      </p:sp>
      <p:sp>
        <p:nvSpPr>
          <p:cNvPr id="5" name="TextBox 4"/>
          <p:cNvSpPr txBox="1"/>
          <p:nvPr/>
        </p:nvSpPr>
        <p:spPr>
          <a:xfrm>
            <a:off x="152400" y="4038600"/>
            <a:ext cx="2667000" cy="707886"/>
          </a:xfrm>
          <a:prstGeom prst="rect">
            <a:avLst/>
          </a:prstGeom>
          <a:noFill/>
        </p:spPr>
        <p:txBody>
          <a:bodyPr wrap="square" rtlCol="0">
            <a:spAutoFit/>
          </a:bodyPr>
          <a:lstStyle/>
          <a:p>
            <a:r>
              <a:rPr lang="en-US" sz="4000" dirty="0" smtClean="0"/>
              <a:t>Example:</a:t>
            </a:r>
            <a:endParaRPr lang="en-US" sz="4000" dirty="0"/>
          </a:p>
        </p:txBody>
      </p:sp>
      <p:pic>
        <p:nvPicPr>
          <p:cNvPr id="28674" name="Picture 2" descr="File:Trent Lott official photo 2007.jpg"/>
          <p:cNvPicPr>
            <a:picLocks noChangeAspect="1" noChangeArrowheads="1"/>
          </p:cNvPicPr>
          <p:nvPr/>
        </p:nvPicPr>
        <p:blipFill>
          <a:blip r:embed="rId3" cstate="print"/>
          <a:srcRect/>
          <a:stretch>
            <a:fillRect/>
          </a:stretch>
        </p:blipFill>
        <p:spPr bwMode="auto">
          <a:xfrm>
            <a:off x="2438400" y="4114800"/>
            <a:ext cx="1662502" cy="2428876"/>
          </a:xfrm>
          <a:prstGeom prst="rect">
            <a:avLst/>
          </a:prstGeom>
          <a:noFill/>
        </p:spPr>
      </p:pic>
      <p:sp>
        <p:nvSpPr>
          <p:cNvPr id="7" name="Rectangle 6"/>
          <p:cNvSpPr/>
          <p:nvPr/>
        </p:nvSpPr>
        <p:spPr>
          <a:xfrm>
            <a:off x="4191000" y="4267200"/>
            <a:ext cx="1934569" cy="584775"/>
          </a:xfrm>
          <a:prstGeom prst="rect">
            <a:avLst/>
          </a:prstGeom>
        </p:spPr>
        <p:txBody>
          <a:bodyPr wrap="none">
            <a:spAutoFit/>
          </a:bodyPr>
          <a:lstStyle/>
          <a:p>
            <a:r>
              <a:rPr lang="en-US" sz="3200" dirty="0" smtClean="0"/>
              <a:t>Trent Lott </a:t>
            </a:r>
            <a:endParaRPr lang="en-US" sz="3200" dirty="0"/>
          </a:p>
        </p:txBody>
      </p:sp>
      <p:sp>
        <p:nvSpPr>
          <p:cNvPr id="8" name="Rectangle 7"/>
          <p:cNvSpPr/>
          <p:nvPr/>
        </p:nvSpPr>
        <p:spPr>
          <a:xfrm>
            <a:off x="4191000" y="4724400"/>
            <a:ext cx="2964273" cy="461665"/>
          </a:xfrm>
          <a:prstGeom prst="rect">
            <a:avLst/>
          </a:prstGeom>
        </p:spPr>
        <p:txBody>
          <a:bodyPr wrap="none">
            <a:spAutoFit/>
          </a:bodyPr>
          <a:lstStyle/>
          <a:p>
            <a:r>
              <a:rPr lang="en-US" sz="2400" dirty="0" smtClean="0"/>
              <a:t>United States Senator </a:t>
            </a:r>
            <a:endParaRPr lang="en-US" sz="2400" dirty="0"/>
          </a:p>
        </p:txBody>
      </p:sp>
      <p:sp>
        <p:nvSpPr>
          <p:cNvPr id="9" name="Rectangle 8"/>
          <p:cNvSpPr/>
          <p:nvPr/>
        </p:nvSpPr>
        <p:spPr>
          <a:xfrm rot="20723147">
            <a:off x="1568472" y="4674593"/>
            <a:ext cx="5171609" cy="1015663"/>
          </a:xfrm>
          <a:prstGeom prst="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n-US" sz="6000" b="1" dirty="0" smtClean="0">
                <a:solidFill>
                  <a:srgbClr val="FF0000"/>
                </a:solidFill>
                <a:latin typeface="01" pitchFamily="34" charset="0"/>
              </a:rPr>
              <a:t>Resigned</a:t>
            </a:r>
            <a:endParaRPr lang="en-US" sz="6000" b="1" dirty="0">
              <a:solidFill>
                <a:srgbClr val="FF0000"/>
              </a:solidFill>
              <a:latin typeface="01" pitchFamily="34" charset="0"/>
            </a:endParaRPr>
          </a:p>
        </p:txBody>
      </p:sp>
      <p:pic>
        <p:nvPicPr>
          <p:cNvPr id="28676" name="Picture 4" descr="File:Haley Barbour at FEMA conference, Apr 14, 2006.jpg"/>
          <p:cNvPicPr>
            <a:picLocks noChangeAspect="1" noChangeArrowheads="1"/>
          </p:cNvPicPr>
          <p:nvPr/>
        </p:nvPicPr>
        <p:blipFill>
          <a:blip r:embed="rId4" cstate="print"/>
          <a:srcRect/>
          <a:stretch>
            <a:fillRect/>
          </a:stretch>
        </p:blipFill>
        <p:spPr bwMode="auto">
          <a:xfrm>
            <a:off x="2438400" y="4114800"/>
            <a:ext cx="1622086" cy="2429074"/>
          </a:xfrm>
          <a:prstGeom prst="rect">
            <a:avLst/>
          </a:prstGeom>
          <a:noFill/>
        </p:spPr>
      </p:pic>
      <p:sp>
        <p:nvSpPr>
          <p:cNvPr id="11" name="Rectangle 10"/>
          <p:cNvSpPr/>
          <p:nvPr/>
        </p:nvSpPr>
        <p:spPr>
          <a:xfrm>
            <a:off x="4191000" y="4267200"/>
            <a:ext cx="2660280" cy="584775"/>
          </a:xfrm>
          <a:prstGeom prst="rect">
            <a:avLst/>
          </a:prstGeom>
        </p:spPr>
        <p:txBody>
          <a:bodyPr wrap="none">
            <a:spAutoFit/>
          </a:bodyPr>
          <a:lstStyle/>
          <a:p>
            <a:r>
              <a:rPr lang="en-US" sz="3200" dirty="0" smtClean="0"/>
              <a:t>Haley Barbour </a:t>
            </a:r>
            <a:endParaRPr lang="en-US" sz="3200" dirty="0"/>
          </a:p>
        </p:txBody>
      </p:sp>
      <p:sp>
        <p:nvSpPr>
          <p:cNvPr id="12" name="Rectangle 11"/>
          <p:cNvSpPr/>
          <p:nvPr/>
        </p:nvSpPr>
        <p:spPr>
          <a:xfrm>
            <a:off x="4191000" y="4648200"/>
            <a:ext cx="3693319" cy="523220"/>
          </a:xfrm>
          <a:prstGeom prst="rect">
            <a:avLst/>
          </a:prstGeom>
        </p:spPr>
        <p:txBody>
          <a:bodyPr wrap="none">
            <a:spAutoFit/>
          </a:bodyPr>
          <a:lstStyle/>
          <a:p>
            <a:r>
              <a:rPr lang="en-US" sz="2800" dirty="0" smtClean="0"/>
              <a:t>Governor of Mississippi.</a:t>
            </a:r>
            <a:endParaRPr lang="en-US" sz="2800" dirty="0"/>
          </a:p>
        </p:txBody>
      </p:sp>
      <p:pic>
        <p:nvPicPr>
          <p:cNvPr id="28678" name="Picture 6" descr="http://upload.wikimedia.org/wikipedia/commons/9/9c/SenatorRogerWicker%28R-MS%29.jpg"/>
          <p:cNvPicPr>
            <a:picLocks noChangeAspect="1" noChangeArrowheads="1"/>
          </p:cNvPicPr>
          <p:nvPr/>
        </p:nvPicPr>
        <p:blipFill>
          <a:blip r:embed="rId5" cstate="print"/>
          <a:srcRect/>
          <a:stretch>
            <a:fillRect/>
          </a:stretch>
        </p:blipFill>
        <p:spPr bwMode="auto">
          <a:xfrm>
            <a:off x="2438400" y="4114800"/>
            <a:ext cx="1923393" cy="2438400"/>
          </a:xfrm>
          <a:prstGeom prst="rect">
            <a:avLst/>
          </a:prstGeom>
          <a:noFill/>
        </p:spPr>
      </p:pic>
      <p:sp>
        <p:nvSpPr>
          <p:cNvPr id="14" name="Rectangle 13"/>
          <p:cNvSpPr/>
          <p:nvPr/>
        </p:nvSpPr>
        <p:spPr>
          <a:xfrm>
            <a:off x="4343400" y="4267200"/>
            <a:ext cx="2447658" cy="584775"/>
          </a:xfrm>
          <a:prstGeom prst="rect">
            <a:avLst/>
          </a:prstGeom>
        </p:spPr>
        <p:txBody>
          <a:bodyPr wrap="none">
            <a:spAutoFit/>
          </a:bodyPr>
          <a:lstStyle/>
          <a:p>
            <a:r>
              <a:rPr lang="en-US" sz="3200" dirty="0" smtClean="0"/>
              <a:t>Roger Wicker</a:t>
            </a:r>
            <a:endParaRPr lang="en-US" sz="3200" dirty="0"/>
          </a:p>
        </p:txBody>
      </p:sp>
      <p:sp>
        <p:nvSpPr>
          <p:cNvPr id="16" name="TextBox 15"/>
          <p:cNvSpPr txBox="1"/>
          <p:nvPr/>
        </p:nvSpPr>
        <p:spPr>
          <a:xfrm rot="20681774">
            <a:off x="1517426" y="4787146"/>
            <a:ext cx="5181600" cy="646331"/>
          </a:xfrm>
          <a:prstGeom prst="rect">
            <a:avLst/>
          </a:prstGeom>
          <a:gradFill>
            <a:gsLst>
              <a:gs pos="0">
                <a:srgbClr val="8488C4"/>
              </a:gs>
              <a:gs pos="53000">
                <a:srgbClr val="D4DEFF"/>
              </a:gs>
              <a:gs pos="83000">
                <a:srgbClr val="D4DEFF"/>
              </a:gs>
              <a:gs pos="100000">
                <a:srgbClr val="96AB94"/>
              </a:gs>
            </a:gsLst>
            <a:lin ang="5400000" scaled="0"/>
          </a:gra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3600" dirty="0" smtClean="0">
                <a:solidFill>
                  <a:srgbClr val="FF0000"/>
                </a:solidFill>
                <a:latin typeface="01" pitchFamily="34" charset="0"/>
              </a:rPr>
              <a:t>Court said NO!</a:t>
            </a:r>
            <a:endParaRPr lang="en-US" sz="3600" dirty="0">
              <a:solidFill>
                <a:srgbClr val="FF0000"/>
              </a:solidFill>
              <a:latin typeface="01" pitchFamily="34" charset="0"/>
            </a:endParaRPr>
          </a:p>
        </p:txBody>
      </p:sp>
      <p:sp>
        <p:nvSpPr>
          <p:cNvPr id="18" name="Rectangle 17"/>
          <p:cNvSpPr/>
          <p:nvPr/>
        </p:nvSpPr>
        <p:spPr>
          <a:xfrm>
            <a:off x="6477000" y="4267200"/>
            <a:ext cx="1905000" cy="1077218"/>
          </a:xfrm>
          <a:prstGeom prst="rect">
            <a:avLst/>
          </a:prstGeom>
        </p:spPr>
        <p:txBody>
          <a:bodyPr wrap="square">
            <a:spAutoFit/>
          </a:bodyPr>
          <a:lstStyle/>
          <a:p>
            <a:r>
              <a:rPr lang="en-US" sz="3200" dirty="0" smtClean="0"/>
              <a:t>Ronnie Musgrove</a:t>
            </a:r>
            <a:endParaRPr lang="en-US" sz="3200" dirty="0"/>
          </a:p>
        </p:txBody>
      </p:sp>
      <p:sp>
        <p:nvSpPr>
          <p:cNvPr id="21" name="TextBox 20"/>
          <p:cNvSpPr txBox="1"/>
          <p:nvPr/>
        </p:nvSpPr>
        <p:spPr>
          <a:xfrm>
            <a:off x="762000" y="5029200"/>
            <a:ext cx="1676400" cy="1077218"/>
          </a:xfrm>
          <a:prstGeom prst="rect">
            <a:avLst/>
          </a:prstGeom>
          <a:noFill/>
        </p:spPr>
        <p:txBody>
          <a:bodyPr wrap="square" rtlCol="0">
            <a:spAutoFit/>
          </a:bodyPr>
          <a:lstStyle/>
          <a:p>
            <a:pPr algn="r"/>
            <a:r>
              <a:rPr lang="en-US" sz="3200" dirty="0" smtClean="0"/>
              <a:t>Roger Wicker</a:t>
            </a:r>
            <a:endParaRPr lang="en-US" sz="32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28674"/>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2867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28676"/>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28678"/>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16"/>
                                        </p:tgtEl>
                                        <p:attrNameLst>
                                          <p:attrName>style.visibility</p:attrName>
                                        </p:attrNameLst>
                                      </p:cBhvr>
                                      <p:to>
                                        <p:strVal val="hidden"/>
                                      </p:to>
                                    </p:set>
                                  </p:childTnLst>
                                </p:cTn>
                              </p:par>
                              <p:par>
                                <p:cTn id="55" presetID="1" presetClass="exit" presetSubtype="0" fill="hold" grpId="2" nodeType="withEffect">
                                  <p:stCondLst>
                                    <p:cond delay="0"/>
                                  </p:stCondLst>
                                  <p:childTnLst>
                                    <p:set>
                                      <p:cBhvr>
                                        <p:cTn id="56" dur="1" fill="hold">
                                          <p:stCondLst>
                                            <p:cond delay="0"/>
                                          </p:stCondLst>
                                        </p:cTn>
                                        <p:tgtEl>
                                          <p:spTgt spid="19"/>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4"/>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868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18"/>
                                        </p:tgtEl>
                                        <p:attrNameLst>
                                          <p:attrName>style.visibility</p:attrName>
                                        </p:attrNameLst>
                                      </p:cBhvr>
                                      <p:to>
                                        <p:strVal val="hidden"/>
                                      </p:to>
                                    </p:set>
                                  </p:childTnLst>
                                </p:cTn>
                              </p:par>
                              <p:par>
                                <p:cTn id="69" presetID="1" presetClass="entr" presetSubtype="0" fill="hold" grpId="2" nodeType="withEffect">
                                  <p:stCondLst>
                                    <p:cond delay="0"/>
                                  </p:stCondLst>
                                  <p:childTnLst>
                                    <p:set>
                                      <p:cBhvr>
                                        <p:cTn id="70" dur="1" fill="hold">
                                          <p:stCondLst>
                                            <p:cond delay="0"/>
                                          </p:stCondLst>
                                        </p:cTn>
                                        <p:tgtEl>
                                          <p:spTgt spid="1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par>
                                <p:cTn id="73" presetID="1" presetClass="exit" presetSubtype="0" fill="hold" grpId="1" nodeType="withEffect">
                                  <p:stCondLst>
                                    <p:cond delay="0"/>
                                  </p:stCondLst>
                                  <p:childTnLst>
                                    <p:set>
                                      <p:cBhvr>
                                        <p:cTn id="74" dur="1" fill="hold">
                                          <p:stCondLst>
                                            <p:cond delay="0"/>
                                          </p:stCondLst>
                                        </p:cTn>
                                        <p:tgtEl>
                                          <p:spTgt spid="21"/>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286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19" grpId="2"/>
      <p:bldP spid="5" grpId="0"/>
      <p:bldP spid="7" grpId="0"/>
      <p:bldP spid="7" grpId="1"/>
      <p:bldP spid="8" grpId="0"/>
      <p:bldP spid="8" grpId="1"/>
      <p:bldP spid="9" grpId="0" animBg="1"/>
      <p:bldP spid="9" grpId="1" animBg="1"/>
      <p:bldP spid="11" grpId="0"/>
      <p:bldP spid="11" grpId="1"/>
      <p:bldP spid="12" grpId="0"/>
      <p:bldP spid="12" grpId="1"/>
      <p:bldP spid="14" grpId="0"/>
      <p:bldP spid="14" grpId="1"/>
      <p:bldP spid="14" grpId="2"/>
      <p:bldP spid="16" grpId="0" animBg="1"/>
      <p:bldP spid="16" grpId="1" animBg="1"/>
      <p:bldP spid="18" grpId="0"/>
      <p:bldP spid="18" grpId="1"/>
      <p:bldP spid="21" grpId="0"/>
      <p:bldP spid="2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http://minutemanpatriot.homestead.com/files/Toons/Electionrigged/voting-electronic.jpg"/>
          <p:cNvPicPr>
            <a:picLocks noChangeAspect="1" noChangeArrowheads="1"/>
          </p:cNvPicPr>
          <p:nvPr/>
        </p:nvPicPr>
        <p:blipFill>
          <a:blip r:embed="rId2" cstate="print"/>
          <a:srcRect/>
          <a:stretch>
            <a:fillRect/>
          </a:stretch>
        </p:blipFill>
        <p:spPr bwMode="auto">
          <a:xfrm>
            <a:off x="0" y="0"/>
            <a:ext cx="9144000" cy="6861658"/>
          </a:xfrm>
          <a:prstGeom prst="rect">
            <a:avLst/>
          </a:prstGeom>
          <a:noFill/>
        </p:spPr>
      </p:pic>
      <p:pic>
        <p:nvPicPr>
          <p:cNvPr id="90116" name="Picture 4" descr="http://minutemanpatriot.homestead.com/files/Toons/Electionrigged/voting-electronic.jpg"/>
          <p:cNvPicPr>
            <a:picLocks noChangeAspect="1" noChangeArrowheads="1"/>
          </p:cNvPicPr>
          <p:nvPr/>
        </p:nvPicPr>
        <p:blipFill>
          <a:blip r:embed="rId2" cstate="print"/>
          <a:srcRect t="90769" r="81391"/>
          <a:stretch>
            <a:fillRect/>
          </a:stretch>
        </p:blipFill>
        <p:spPr bwMode="auto">
          <a:xfrm>
            <a:off x="7696200" y="6096000"/>
            <a:ext cx="1447800" cy="762000"/>
          </a:xfrm>
          <a:prstGeom prst="rect">
            <a:avLst/>
          </a:prstGeom>
          <a:noFill/>
        </p:spPr>
      </p:pic>
      <p:pic>
        <p:nvPicPr>
          <p:cNvPr id="9" name="Picture 4" descr="http://minutemanpatriot.homestead.com/files/Toons/Electionrigged/voting-electronic.jpg"/>
          <p:cNvPicPr>
            <a:picLocks noChangeAspect="1" noChangeArrowheads="1"/>
          </p:cNvPicPr>
          <p:nvPr/>
        </p:nvPicPr>
        <p:blipFill>
          <a:blip r:embed="rId2" cstate="print"/>
          <a:srcRect t="90769" r="81391"/>
          <a:stretch>
            <a:fillRect/>
          </a:stretch>
        </p:blipFill>
        <p:spPr bwMode="auto">
          <a:xfrm>
            <a:off x="8077205" y="6019800"/>
            <a:ext cx="1066795" cy="152399"/>
          </a:xfrm>
          <a:prstGeom prst="rect">
            <a:avLst/>
          </a:prstGeom>
          <a:noFill/>
        </p:spPr>
      </p:pic>
      <p:pic>
        <p:nvPicPr>
          <p:cNvPr id="10" name="Picture 4" descr="http://minutemanpatriot.homestead.com/files/Toons/Electionrigged/voting-electronic.jpg"/>
          <p:cNvPicPr>
            <a:picLocks noChangeAspect="1" noChangeArrowheads="1"/>
          </p:cNvPicPr>
          <p:nvPr/>
        </p:nvPicPr>
        <p:blipFill>
          <a:blip r:embed="rId2" cstate="print"/>
          <a:srcRect t="90769" r="81391"/>
          <a:stretch>
            <a:fillRect/>
          </a:stretch>
        </p:blipFill>
        <p:spPr bwMode="auto">
          <a:xfrm>
            <a:off x="8178802" y="5943600"/>
            <a:ext cx="965198" cy="152400"/>
          </a:xfrm>
          <a:prstGeom prst="rect">
            <a:avLst/>
          </a:prstGeom>
          <a:noFill/>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676400"/>
            <a:ext cx="8305800" cy="4724400"/>
          </a:xfrm>
        </p:spPr>
        <p:txBody>
          <a:bodyPr/>
          <a:lstStyle/>
          <a:p>
            <a:r>
              <a:rPr lang="en-US" sz="4400" dirty="0" smtClean="0"/>
              <a:t>Citizens who do not vote are ignoring one of their constitutional rights.</a:t>
            </a:r>
            <a:br>
              <a:rPr lang="en-US" sz="4400" dirty="0" smtClean="0"/>
            </a:br>
            <a:r>
              <a:rPr lang="en-US" sz="2400" dirty="0" smtClean="0"/>
              <a:t/>
            </a:r>
            <a:br>
              <a:rPr lang="en-US" sz="2400" dirty="0" smtClean="0"/>
            </a:br>
            <a:r>
              <a:rPr lang="en-US" sz="4400" dirty="0" smtClean="0"/>
              <a:t>Those who do not participate</a:t>
            </a:r>
            <a:br>
              <a:rPr lang="en-US" sz="4400" dirty="0" smtClean="0"/>
            </a:br>
            <a:r>
              <a:rPr lang="en-US" sz="4400" dirty="0" smtClean="0"/>
              <a:t>in the election process strengthen the value of someone else’s vote.</a:t>
            </a:r>
            <a:br>
              <a:rPr lang="en-US" sz="4400" dirty="0" smtClean="0"/>
            </a:br>
            <a:r>
              <a:rPr lang="en-US" sz="2400" dirty="0" smtClean="0"/>
              <a:t/>
            </a:r>
            <a:br>
              <a:rPr lang="en-US" sz="2400" dirty="0" smtClean="0"/>
            </a:br>
            <a:r>
              <a:rPr lang="en-US" sz="4400" dirty="0" smtClean="0"/>
              <a:t>Occasionally, an election has been decided by one vote.</a:t>
            </a:r>
            <a:br>
              <a:rPr lang="en-US" sz="4400" dirty="0" smtClean="0"/>
            </a:br>
            <a:endParaRPr lang="en-US" sz="1400" dirty="0"/>
          </a:p>
        </p:txBody>
      </p:sp>
      <p:sp>
        <p:nvSpPr>
          <p:cNvPr id="4" name="Text Placeholder 3"/>
          <p:cNvSpPr>
            <a:spLocks noGrp="1"/>
          </p:cNvSpPr>
          <p:nvPr>
            <p:ph type="body" sz="quarter" idx="10"/>
          </p:nvPr>
        </p:nvSpPr>
        <p:spPr>
          <a:xfrm>
            <a:off x="304800" y="0"/>
            <a:ext cx="7690114" cy="1384994"/>
          </a:xfrm>
        </p:spPr>
        <p:txBody>
          <a:bodyPr/>
          <a:lstStyle/>
          <a:p>
            <a:r>
              <a:rPr lang="en-US" dirty="0" smtClean="0"/>
              <a:t>Why Vote?</a:t>
            </a: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95400"/>
            <a:ext cx="4343400" cy="5334000"/>
          </a:xfrm>
        </p:spPr>
        <p:txBody>
          <a:bodyPr/>
          <a:lstStyle/>
          <a:p>
            <a:r>
              <a:rPr lang="en-US" dirty="0" smtClean="0"/>
              <a:t>Laws are rules are created to provide order to our society.</a:t>
            </a:r>
            <a:br>
              <a:rPr lang="en-US" dirty="0" smtClean="0"/>
            </a:br>
            <a:r>
              <a:rPr lang="en-US" sz="2000" dirty="0" smtClean="0"/>
              <a:t/>
            </a:r>
            <a:br>
              <a:rPr lang="en-US" sz="2000" dirty="0" smtClean="0"/>
            </a:br>
            <a:r>
              <a:rPr lang="en-US" dirty="0" smtClean="0"/>
              <a:t> </a:t>
            </a:r>
            <a:r>
              <a:rPr lang="en-US" sz="4800" dirty="0" smtClean="0"/>
              <a:t>Without laws,   – chaos and </a:t>
            </a:r>
            <a:r>
              <a:rPr lang="en-US" sz="4800" i="1" dirty="0" smtClean="0"/>
              <a:t>anarchy</a:t>
            </a:r>
            <a:br>
              <a:rPr lang="en-US" sz="4800" i="1" dirty="0" smtClean="0"/>
            </a:br>
            <a:r>
              <a:rPr lang="en-US" sz="4800" dirty="0" smtClean="0"/>
              <a:t>(mob rule).</a:t>
            </a:r>
            <a:endParaRPr lang="en-US" dirty="0"/>
          </a:p>
        </p:txBody>
      </p:sp>
      <p:sp>
        <p:nvSpPr>
          <p:cNvPr id="4" name="Text Placeholder 3"/>
          <p:cNvSpPr>
            <a:spLocks noGrp="1"/>
          </p:cNvSpPr>
          <p:nvPr>
            <p:ph type="body" sz="quarter" idx="10"/>
          </p:nvPr>
        </p:nvSpPr>
        <p:spPr>
          <a:xfrm>
            <a:off x="381000" y="0"/>
            <a:ext cx="7690114" cy="1384994"/>
          </a:xfrm>
        </p:spPr>
        <p:txBody>
          <a:bodyPr/>
          <a:lstStyle/>
          <a:p>
            <a:r>
              <a:rPr lang="en-US" dirty="0" smtClean="0"/>
              <a:t>Obeying the law.</a:t>
            </a:r>
            <a:endParaRPr lang="en-US" dirty="0"/>
          </a:p>
        </p:txBody>
      </p:sp>
      <p:pic>
        <p:nvPicPr>
          <p:cNvPr id="29698" name="Picture 2" descr="http://upload.wikimedia.org/wikipedia/en/0/0c/Black_hawk_down_ver1.jpg"/>
          <p:cNvPicPr>
            <a:picLocks noChangeAspect="1" noChangeArrowheads="1"/>
          </p:cNvPicPr>
          <p:nvPr/>
        </p:nvPicPr>
        <p:blipFill>
          <a:blip r:embed="rId2" cstate="print"/>
          <a:srcRect/>
          <a:stretch>
            <a:fillRect/>
          </a:stretch>
        </p:blipFill>
        <p:spPr bwMode="auto">
          <a:xfrm>
            <a:off x="4953000" y="1600200"/>
            <a:ext cx="3314700" cy="4962525"/>
          </a:xfrm>
          <a:prstGeom prst="rect">
            <a:avLst/>
          </a:prstGeom>
          <a:noFill/>
        </p:spPr>
      </p:pic>
      <p:sp>
        <p:nvSpPr>
          <p:cNvPr id="6" name="Rectangle 5"/>
          <p:cNvSpPr/>
          <p:nvPr/>
        </p:nvSpPr>
        <p:spPr>
          <a:xfrm>
            <a:off x="4114800" y="6172200"/>
            <a:ext cx="997389" cy="523220"/>
          </a:xfrm>
          <a:prstGeom prst="rect">
            <a:avLst/>
          </a:prstGeom>
        </p:spPr>
        <p:txBody>
          <a:bodyPr wrap="none">
            <a:spAutoFit/>
          </a:bodyPr>
          <a:lstStyle/>
          <a:p>
            <a:r>
              <a:rPr lang="en-US" sz="2800" dirty="0" smtClean="0"/>
              <a:t>2001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600200"/>
            <a:ext cx="8229600" cy="4724400"/>
          </a:xfrm>
        </p:spPr>
        <p:txBody>
          <a:bodyPr/>
          <a:lstStyle/>
          <a:p>
            <a:r>
              <a:rPr lang="en-US" dirty="0" smtClean="0"/>
              <a:t>In Mississippi, jurors are</a:t>
            </a:r>
            <a:br>
              <a:rPr lang="en-US" dirty="0" smtClean="0"/>
            </a:br>
            <a:r>
              <a:rPr lang="en-US" dirty="0" smtClean="0"/>
              <a:t>randomly selected from a list of </a:t>
            </a:r>
            <a:r>
              <a:rPr lang="en-US" dirty="0" smtClean="0">
                <a:gradFill flip="none" rotWithShape="1">
                  <a:gsLst>
                    <a:gs pos="0">
                      <a:srgbClr val="8488C4"/>
                    </a:gs>
                    <a:gs pos="53000">
                      <a:srgbClr val="D4DEFF"/>
                    </a:gs>
                    <a:gs pos="83000">
                      <a:srgbClr val="D4DEFF"/>
                    </a:gs>
                    <a:gs pos="100000">
                      <a:srgbClr val="96AB94"/>
                    </a:gs>
                  </a:gsLst>
                  <a:lin ang="5400000" scaled="0"/>
                  <a:tileRect/>
                </a:gradFill>
              </a:rPr>
              <a:t>registered voters </a:t>
            </a:r>
            <a:r>
              <a:rPr lang="en-US" dirty="0" smtClean="0"/>
              <a:t>who are 21 years of age, are literate, and have never been convicted of a felony.</a:t>
            </a:r>
            <a:endParaRPr lang="en-US" dirty="0"/>
          </a:p>
        </p:txBody>
      </p:sp>
      <p:sp>
        <p:nvSpPr>
          <p:cNvPr id="4" name="Text Placeholder 3"/>
          <p:cNvSpPr>
            <a:spLocks noGrp="1"/>
          </p:cNvSpPr>
          <p:nvPr>
            <p:ph type="body" sz="quarter" idx="10"/>
          </p:nvPr>
        </p:nvSpPr>
        <p:spPr>
          <a:xfrm>
            <a:off x="381000" y="0"/>
            <a:ext cx="7690114" cy="1384994"/>
          </a:xfrm>
        </p:spPr>
        <p:txBody>
          <a:bodyPr/>
          <a:lstStyle/>
          <a:p>
            <a:r>
              <a:rPr lang="en-US" dirty="0" smtClean="0"/>
              <a:t>Jury Duty</a:t>
            </a:r>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600200"/>
            <a:ext cx="8229600" cy="4724400"/>
          </a:xfrm>
        </p:spPr>
        <p:txBody>
          <a:bodyPr/>
          <a:lstStyle/>
          <a:p>
            <a:r>
              <a:rPr lang="en-US" dirty="0" smtClean="0"/>
              <a:t>Individuals who fail to appear for a call to jury duty may be fined or imprisoned.</a:t>
            </a:r>
            <a:br>
              <a:rPr lang="en-US" dirty="0" smtClean="0"/>
            </a:br>
            <a:r>
              <a:rPr lang="en-US" sz="4400" dirty="0" smtClean="0"/>
              <a:t/>
            </a:r>
            <a:br>
              <a:rPr lang="en-US" sz="4400" dirty="0" smtClean="0"/>
            </a:br>
            <a:r>
              <a:rPr lang="en-US" dirty="0" smtClean="0"/>
              <a:t>Individuals may request to be excused.</a:t>
            </a:r>
            <a:endParaRPr lang="en-US" dirty="0"/>
          </a:p>
        </p:txBody>
      </p:sp>
      <p:sp>
        <p:nvSpPr>
          <p:cNvPr id="4" name="Text Placeholder 3"/>
          <p:cNvSpPr>
            <a:spLocks noGrp="1"/>
          </p:cNvSpPr>
          <p:nvPr>
            <p:ph type="body" sz="quarter" idx="10"/>
          </p:nvPr>
        </p:nvSpPr>
        <p:spPr>
          <a:xfrm>
            <a:off x="381000" y="0"/>
            <a:ext cx="7690114" cy="1384994"/>
          </a:xfrm>
        </p:spPr>
        <p:txBody>
          <a:bodyPr/>
          <a:lstStyle/>
          <a:p>
            <a:r>
              <a:rPr lang="en-US" dirty="0" smtClean="0"/>
              <a:t>Jury Duty</a:t>
            </a:r>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828800"/>
            <a:ext cx="8001000" cy="4343400"/>
          </a:xfrm>
        </p:spPr>
        <p:txBody>
          <a:bodyPr/>
          <a:lstStyle/>
          <a:p>
            <a:r>
              <a:rPr lang="en-US" dirty="0" smtClean="0"/>
              <a:t>A trial jury has 12 jurors whose job it is to determine the guilt or innocence of an accused person (defendant).</a:t>
            </a:r>
            <a:br>
              <a:rPr lang="en-US" dirty="0" smtClean="0"/>
            </a:br>
            <a:r>
              <a:rPr lang="en-US" sz="1400" dirty="0" smtClean="0"/>
              <a:t/>
            </a:r>
            <a:br>
              <a:rPr lang="en-US" sz="1400" dirty="0" smtClean="0"/>
            </a:br>
            <a:r>
              <a:rPr lang="en-US" dirty="0" smtClean="0"/>
              <a:t>In criminal cases, a unanimous</a:t>
            </a:r>
            <a:br>
              <a:rPr lang="en-US" dirty="0" smtClean="0"/>
            </a:br>
            <a:r>
              <a:rPr lang="en-US" dirty="0" smtClean="0"/>
              <a:t>decision is necessary to return a verdict.</a:t>
            </a:r>
            <a:endParaRPr lang="en-US" dirty="0"/>
          </a:p>
        </p:txBody>
      </p:sp>
      <p:sp>
        <p:nvSpPr>
          <p:cNvPr id="4" name="Text Placeholder 3"/>
          <p:cNvSpPr>
            <a:spLocks noGrp="1"/>
          </p:cNvSpPr>
          <p:nvPr>
            <p:ph type="body" sz="quarter" idx="10"/>
          </p:nvPr>
        </p:nvSpPr>
        <p:spPr>
          <a:xfrm>
            <a:off x="228600" y="0"/>
            <a:ext cx="7690114" cy="1384994"/>
          </a:xfrm>
        </p:spPr>
        <p:txBody>
          <a:bodyPr/>
          <a:lstStyle/>
          <a:p>
            <a:r>
              <a:rPr lang="en-US" dirty="0" smtClean="0"/>
              <a:t>Trial Jury</a:t>
            </a: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743200"/>
            <a:ext cx="8153400" cy="1523494"/>
          </a:xfrm>
        </p:spPr>
        <p:txBody>
          <a:bodyPr/>
          <a:lstStyle/>
          <a:p>
            <a:r>
              <a:rPr lang="en-US" dirty="0" smtClean="0"/>
              <a:t>In civil cases (law suit), 9 of the 12 jurors must agree on a verdict.</a:t>
            </a:r>
            <a:endParaRPr lang="en-US" dirty="0"/>
          </a:p>
        </p:txBody>
      </p:sp>
      <p:sp>
        <p:nvSpPr>
          <p:cNvPr id="4" name="Text Placeholder 3"/>
          <p:cNvSpPr>
            <a:spLocks noGrp="1"/>
          </p:cNvSpPr>
          <p:nvPr>
            <p:ph type="body" sz="quarter" idx="10"/>
          </p:nvPr>
        </p:nvSpPr>
        <p:spPr>
          <a:xfrm>
            <a:off x="381000" y="0"/>
            <a:ext cx="7690114" cy="1384994"/>
          </a:xfrm>
        </p:spPr>
        <p:txBody>
          <a:bodyPr/>
          <a:lstStyle/>
          <a:p>
            <a:r>
              <a:rPr lang="en-US" dirty="0" smtClean="0"/>
              <a:t>Civil Cases (Torts)</a:t>
            </a:r>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447800"/>
            <a:ext cx="8186208" cy="4572000"/>
          </a:xfrm>
        </p:spPr>
        <p:txBody>
          <a:bodyPr/>
          <a:lstStyle/>
          <a:p>
            <a:r>
              <a:rPr lang="en-US" dirty="0" smtClean="0"/>
              <a:t>A jury consists of 15 to 20 citizens whose responsibility it is to determine if there is enough evidence against an accused person to issue an </a:t>
            </a:r>
            <a:r>
              <a:rPr lang="en-US" dirty="0" smtClean="0">
                <a:gradFill flip="none" rotWithShape="1">
                  <a:gsLst>
                    <a:gs pos="0">
                      <a:srgbClr val="8488C4"/>
                    </a:gs>
                    <a:gs pos="53000">
                      <a:srgbClr val="D4DEFF"/>
                    </a:gs>
                    <a:gs pos="83000">
                      <a:srgbClr val="D4DEFF"/>
                    </a:gs>
                    <a:gs pos="100000">
                      <a:srgbClr val="96AB94"/>
                    </a:gs>
                  </a:gsLst>
                  <a:lin ang="5400000" scaled="0"/>
                  <a:tileRect/>
                </a:gradFill>
              </a:rPr>
              <a:t>indictment</a:t>
            </a:r>
            <a:r>
              <a:rPr lang="en-US" dirty="0" smtClean="0"/>
              <a:t>.</a:t>
            </a:r>
            <a:endParaRPr lang="en-US" dirty="0"/>
          </a:p>
        </p:txBody>
      </p:sp>
      <p:sp>
        <p:nvSpPr>
          <p:cNvPr id="4" name="Text Placeholder 3"/>
          <p:cNvSpPr>
            <a:spLocks noGrp="1"/>
          </p:cNvSpPr>
          <p:nvPr>
            <p:ph type="body" sz="quarter" idx="10"/>
          </p:nvPr>
        </p:nvSpPr>
        <p:spPr>
          <a:xfrm>
            <a:off x="381000" y="0"/>
            <a:ext cx="7690114" cy="1384994"/>
          </a:xfrm>
        </p:spPr>
        <p:txBody>
          <a:bodyPr/>
          <a:lstStyle/>
          <a:p>
            <a:r>
              <a:rPr lang="en-US" dirty="0" smtClean="0"/>
              <a:t>Grand Jury</a:t>
            </a:r>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371600"/>
            <a:ext cx="8153400" cy="5257800"/>
          </a:xfrm>
        </p:spPr>
        <p:txBody>
          <a:bodyPr/>
          <a:lstStyle/>
          <a:p>
            <a:r>
              <a:rPr lang="en-US" dirty="0" smtClean="0"/>
              <a:t>A </a:t>
            </a:r>
            <a:r>
              <a:rPr lang="en-US" b="1" dirty="0" smtClean="0">
                <a:solidFill>
                  <a:srgbClr val="FF0000"/>
                </a:solidFill>
              </a:rPr>
              <a:t>tax </a:t>
            </a:r>
            <a:r>
              <a:rPr lang="en-US" b="1" dirty="0" smtClean="0"/>
              <a:t>is an amount of money charged citizens by their government to provide services.</a:t>
            </a:r>
            <a:br>
              <a:rPr lang="en-US" b="1" dirty="0" smtClean="0"/>
            </a:br>
            <a:r>
              <a:rPr lang="en-US" sz="3600" b="1" dirty="0" smtClean="0"/>
              <a:t/>
            </a:r>
            <a:br>
              <a:rPr lang="en-US" sz="3600" b="1" dirty="0" smtClean="0"/>
            </a:br>
            <a:r>
              <a:rPr lang="en-US" dirty="0" smtClean="0"/>
              <a:t> </a:t>
            </a:r>
            <a:r>
              <a:rPr lang="en-US" b="1" dirty="0" smtClean="0"/>
              <a:t>As long as citizens demand services, there will be taxes.</a:t>
            </a:r>
            <a:endParaRPr lang="en-US" b="1" dirty="0"/>
          </a:p>
        </p:txBody>
      </p:sp>
      <p:sp>
        <p:nvSpPr>
          <p:cNvPr id="4" name="Text Placeholder 3"/>
          <p:cNvSpPr>
            <a:spLocks noGrp="1"/>
          </p:cNvSpPr>
          <p:nvPr>
            <p:ph type="body" sz="quarter" idx="10"/>
          </p:nvPr>
        </p:nvSpPr>
        <p:spPr>
          <a:xfrm>
            <a:off x="304800" y="0"/>
            <a:ext cx="7690114" cy="1384994"/>
          </a:xfrm>
        </p:spPr>
        <p:txBody>
          <a:bodyPr/>
          <a:lstStyle/>
          <a:p>
            <a:r>
              <a:rPr lang="en-US" dirty="0" smtClean="0"/>
              <a:t>Paying Taxes</a:t>
            </a:r>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514600"/>
            <a:ext cx="3581400" cy="838200"/>
          </a:xfrm>
        </p:spPr>
        <p:txBody>
          <a:bodyPr/>
          <a:lstStyle/>
          <a:p>
            <a:r>
              <a:rPr lang="en-US" dirty="0" smtClean="0"/>
              <a:t>Newspapers</a:t>
            </a:r>
            <a:endParaRPr lang="en-US" dirty="0"/>
          </a:p>
        </p:txBody>
      </p:sp>
      <p:sp>
        <p:nvSpPr>
          <p:cNvPr id="3" name="Subtitle 2"/>
          <p:cNvSpPr>
            <a:spLocks noGrp="1"/>
          </p:cNvSpPr>
          <p:nvPr>
            <p:ph type="subTitle" idx="1"/>
          </p:nvPr>
        </p:nvSpPr>
        <p:spPr>
          <a:xfrm>
            <a:off x="381000" y="1219200"/>
            <a:ext cx="8031163" cy="1370012"/>
          </a:xfrm>
        </p:spPr>
        <p:txBody>
          <a:bodyPr/>
          <a:lstStyle/>
          <a:p>
            <a:r>
              <a:rPr lang="en-US" sz="4400" dirty="0" smtClean="0"/>
              <a:t>How many ways are there to stay informed?</a:t>
            </a:r>
            <a:endParaRPr lang="en-US" sz="4400" dirty="0"/>
          </a:p>
        </p:txBody>
      </p:sp>
      <p:sp>
        <p:nvSpPr>
          <p:cNvPr id="4" name="Text Placeholder 3"/>
          <p:cNvSpPr>
            <a:spLocks noGrp="1"/>
          </p:cNvSpPr>
          <p:nvPr>
            <p:ph type="body" sz="quarter" idx="10"/>
          </p:nvPr>
        </p:nvSpPr>
        <p:spPr>
          <a:xfrm>
            <a:off x="304800" y="0"/>
            <a:ext cx="7690114" cy="1384994"/>
          </a:xfrm>
        </p:spPr>
        <p:txBody>
          <a:bodyPr/>
          <a:lstStyle/>
          <a:p>
            <a:r>
              <a:rPr lang="en-US" dirty="0" smtClean="0"/>
              <a:t>Stay Informed</a:t>
            </a:r>
            <a:endParaRPr lang="en-US" dirty="0"/>
          </a:p>
        </p:txBody>
      </p:sp>
      <p:sp>
        <p:nvSpPr>
          <p:cNvPr id="5" name="Title 1"/>
          <p:cNvSpPr txBox="1">
            <a:spLocks/>
          </p:cNvSpPr>
          <p:nvPr/>
        </p:nvSpPr>
        <p:spPr>
          <a:xfrm>
            <a:off x="533400" y="3124200"/>
            <a:ext cx="3581400" cy="838200"/>
          </a:xfrm>
          <a:prstGeom prst="rect">
            <a:avLst/>
          </a:prstGeom>
        </p:spPr>
        <p:txBody>
          <a:bodyPr vert="horz" wrap="square" lIns="0" tIns="0" rIns="0" bIns="0" rtlCol="0" anchor="ctr"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Television</a:t>
            </a:r>
            <a:endParaRPr kumimoji="0" lang="en-US" sz="5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sp>
        <p:nvSpPr>
          <p:cNvPr id="8" name="Title 1"/>
          <p:cNvSpPr txBox="1">
            <a:spLocks/>
          </p:cNvSpPr>
          <p:nvPr/>
        </p:nvSpPr>
        <p:spPr>
          <a:xfrm>
            <a:off x="533400" y="4114800"/>
            <a:ext cx="3581400" cy="838200"/>
          </a:xfrm>
          <a:prstGeom prst="rect">
            <a:avLst/>
          </a:prstGeom>
        </p:spPr>
        <p:txBody>
          <a:bodyPr vert="horz" wrap="square" lIns="0" tIns="0" rIns="0" bIns="0" rtlCol="0" anchor="ctr"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Government 	Meeting</a:t>
            </a:r>
            <a:endParaRPr kumimoji="0" lang="en-US" sz="5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sp>
        <p:nvSpPr>
          <p:cNvPr id="10" name="Title 1"/>
          <p:cNvSpPr txBox="1">
            <a:spLocks/>
          </p:cNvSpPr>
          <p:nvPr/>
        </p:nvSpPr>
        <p:spPr>
          <a:xfrm>
            <a:off x="457200" y="5486400"/>
            <a:ext cx="4267200" cy="838200"/>
          </a:xfrm>
          <a:prstGeom prst="rect">
            <a:avLst/>
          </a:prstGeom>
        </p:spPr>
        <p:txBody>
          <a:bodyPr vert="horz" wrap="square" lIns="0" tIns="0" rIns="0" bIns="0" rtlCol="0" anchor="ctr" anchorCtr="0">
            <a:no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rPr>
              <a:t>Other Informed 	Citizens</a:t>
            </a:r>
            <a:endParaRPr kumimoji="0" lang="en-US" sz="5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sp>
        <p:nvSpPr>
          <p:cNvPr id="14" name="Rectangle 13"/>
          <p:cNvSpPr/>
          <p:nvPr/>
        </p:nvSpPr>
        <p:spPr>
          <a:xfrm>
            <a:off x="4953000" y="2514600"/>
            <a:ext cx="2311915" cy="840230"/>
          </a:xfrm>
          <a:prstGeom prst="rect">
            <a:avLst/>
          </a:prstGeom>
        </p:spPr>
        <p:txBody>
          <a:bodyPr wrap="none">
            <a:spAutoFit/>
          </a:bodyPr>
          <a:lstStyle/>
          <a:p>
            <a:pPr lvl="0" defTabSz="914363">
              <a:lnSpc>
                <a:spcPct val="90000"/>
              </a:lnSpc>
              <a:spcBef>
                <a:spcPct val="0"/>
              </a:spcBef>
              <a:defRPr/>
            </a:pPr>
            <a:r>
              <a:rPr lang="en-US" sz="54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Internet</a:t>
            </a:r>
            <a:endParaRPr lang="en-US" sz="5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endParaRPr>
          </a:p>
        </p:txBody>
      </p:sp>
      <p:sp>
        <p:nvSpPr>
          <p:cNvPr id="15" name="Rectangle 14"/>
          <p:cNvSpPr/>
          <p:nvPr/>
        </p:nvSpPr>
        <p:spPr>
          <a:xfrm>
            <a:off x="4953000" y="3124200"/>
            <a:ext cx="2036135" cy="840230"/>
          </a:xfrm>
          <a:prstGeom prst="rect">
            <a:avLst/>
          </a:prstGeom>
        </p:spPr>
        <p:txBody>
          <a:bodyPr wrap="none">
            <a:spAutoFit/>
          </a:bodyPr>
          <a:lstStyle/>
          <a:p>
            <a:pPr lvl="0" defTabSz="914363">
              <a:lnSpc>
                <a:spcPct val="90000"/>
              </a:lnSpc>
              <a:spcBef>
                <a:spcPct val="0"/>
              </a:spcBef>
              <a:defRPr/>
            </a:pPr>
            <a:r>
              <a:rPr lang="en-US" sz="54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Unions</a:t>
            </a:r>
            <a:endParaRPr lang="en-US" sz="5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endParaRPr>
          </a:p>
        </p:txBody>
      </p:sp>
      <p:sp>
        <p:nvSpPr>
          <p:cNvPr id="16" name="Rectangle 15"/>
          <p:cNvSpPr/>
          <p:nvPr/>
        </p:nvSpPr>
        <p:spPr>
          <a:xfrm>
            <a:off x="4953000" y="3733800"/>
            <a:ext cx="2631939" cy="840230"/>
          </a:xfrm>
          <a:prstGeom prst="rect">
            <a:avLst/>
          </a:prstGeom>
        </p:spPr>
        <p:txBody>
          <a:bodyPr wrap="none">
            <a:spAutoFit/>
          </a:bodyPr>
          <a:lstStyle/>
          <a:p>
            <a:pPr lvl="0" defTabSz="914363">
              <a:lnSpc>
                <a:spcPct val="90000"/>
              </a:lnSpc>
              <a:spcBef>
                <a:spcPct val="0"/>
              </a:spcBef>
              <a:defRPr/>
            </a:pPr>
            <a:r>
              <a:rPr lang="en-US" sz="54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Churches</a:t>
            </a:r>
            <a:endParaRPr lang="en-US" sz="5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endParaRPr>
          </a:p>
        </p:txBody>
      </p:sp>
      <p:sp>
        <p:nvSpPr>
          <p:cNvPr id="17" name="Rectangle 16"/>
          <p:cNvSpPr/>
          <p:nvPr/>
        </p:nvSpPr>
        <p:spPr>
          <a:xfrm>
            <a:off x="4953000" y="4343400"/>
            <a:ext cx="3143553" cy="840230"/>
          </a:xfrm>
          <a:prstGeom prst="rect">
            <a:avLst/>
          </a:prstGeom>
        </p:spPr>
        <p:txBody>
          <a:bodyPr wrap="none">
            <a:spAutoFit/>
          </a:bodyPr>
          <a:lstStyle/>
          <a:p>
            <a:pPr lvl="0" defTabSz="914363">
              <a:lnSpc>
                <a:spcPct val="90000"/>
              </a:lnSpc>
              <a:spcBef>
                <a:spcPct val="0"/>
              </a:spcBef>
              <a:defRPr/>
            </a:pPr>
            <a:r>
              <a:rPr lang="en-US" sz="54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Work Place</a:t>
            </a:r>
            <a:endParaRPr lang="en-US" sz="5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4" grpId="0"/>
      <p:bldP spid="15" grpId="0"/>
      <p:bldP spid="16"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http://www.habitat.org.au/view.image?Id=480"/>
          <p:cNvPicPr>
            <a:picLocks noChangeAspect="1" noChangeArrowheads="1"/>
          </p:cNvPicPr>
          <p:nvPr/>
        </p:nvPicPr>
        <p:blipFill>
          <a:blip r:embed="rId3" cstate="print"/>
          <a:srcRect/>
          <a:stretch>
            <a:fillRect/>
          </a:stretch>
        </p:blipFill>
        <p:spPr bwMode="auto">
          <a:xfrm>
            <a:off x="304800" y="3505200"/>
            <a:ext cx="3475789" cy="2971800"/>
          </a:xfrm>
          <a:prstGeom prst="roundRect">
            <a:avLst/>
          </a:prstGeom>
          <a:noFill/>
        </p:spPr>
      </p:pic>
      <p:pic>
        <p:nvPicPr>
          <p:cNvPr id="31752" name="Picture 8" descr="http://www.teach-kids-attitude-1st.com/images/jimmy-carter-2003-200pixelswide-200dpi.jpg"/>
          <p:cNvPicPr>
            <a:picLocks noChangeAspect="1" noChangeArrowheads="1"/>
          </p:cNvPicPr>
          <p:nvPr/>
        </p:nvPicPr>
        <p:blipFill>
          <a:blip r:embed="rId4" cstate="print"/>
          <a:srcRect/>
          <a:stretch>
            <a:fillRect/>
          </a:stretch>
        </p:blipFill>
        <p:spPr bwMode="auto">
          <a:xfrm>
            <a:off x="4267200" y="2743200"/>
            <a:ext cx="1320800" cy="1981200"/>
          </a:xfrm>
          <a:prstGeom prst="roundRect">
            <a:avLst/>
          </a:prstGeom>
          <a:noFill/>
        </p:spPr>
      </p:pic>
      <p:pic>
        <p:nvPicPr>
          <p:cNvPr id="31750" name="Picture 6" descr="JCWP"/>
          <p:cNvPicPr>
            <a:picLocks noChangeAspect="1" noChangeArrowheads="1"/>
          </p:cNvPicPr>
          <p:nvPr/>
        </p:nvPicPr>
        <p:blipFill>
          <a:blip r:embed="rId5" cstate="print"/>
          <a:srcRect/>
          <a:stretch>
            <a:fillRect/>
          </a:stretch>
        </p:blipFill>
        <p:spPr bwMode="auto">
          <a:xfrm>
            <a:off x="3962400" y="4876800"/>
            <a:ext cx="1905000" cy="1628776"/>
          </a:xfrm>
          <a:prstGeom prst="roundRect">
            <a:avLst/>
          </a:prstGeom>
          <a:noFill/>
        </p:spPr>
      </p:pic>
      <p:sp>
        <p:nvSpPr>
          <p:cNvPr id="7" name="Rectangle 6"/>
          <p:cNvSpPr/>
          <p:nvPr/>
        </p:nvSpPr>
        <p:spPr>
          <a:xfrm>
            <a:off x="304800" y="3657600"/>
            <a:ext cx="8077200" cy="2308324"/>
          </a:xfrm>
          <a:prstGeom prst="rect">
            <a:avLst/>
          </a:prstGeom>
        </p:spPr>
        <p:txBody>
          <a:bodyPr wrap="square">
            <a:spAutoFit/>
          </a:bodyPr>
          <a:lstStyle/>
          <a:p>
            <a:r>
              <a:rPr lang="en-US" sz="4800" dirty="0" smtClean="0"/>
              <a:t>"Ask not what your country can do for you; ask what you can do for your country."</a:t>
            </a:r>
            <a:endParaRPr lang="en-US" sz="4800" dirty="0"/>
          </a:p>
        </p:txBody>
      </p:sp>
      <p:sp>
        <p:nvSpPr>
          <p:cNvPr id="2" name="Title 1"/>
          <p:cNvSpPr>
            <a:spLocks noGrp="1"/>
          </p:cNvSpPr>
          <p:nvPr>
            <p:ph type="ctrTitle"/>
          </p:nvPr>
        </p:nvSpPr>
        <p:spPr>
          <a:xfrm>
            <a:off x="304800" y="1600200"/>
            <a:ext cx="7729008" cy="1523494"/>
          </a:xfrm>
        </p:spPr>
        <p:txBody>
          <a:bodyPr/>
          <a:lstStyle/>
          <a:p>
            <a:r>
              <a:rPr lang="en-US" dirty="0" smtClean="0"/>
              <a:t>A democratic government</a:t>
            </a:r>
            <a:br>
              <a:rPr lang="en-US" dirty="0" smtClean="0"/>
            </a:br>
            <a:r>
              <a:rPr lang="en-US" dirty="0" smtClean="0"/>
              <a:t>works best when its citizens are involved.</a:t>
            </a:r>
            <a:endParaRPr lang="en-US" dirty="0"/>
          </a:p>
        </p:txBody>
      </p:sp>
      <p:sp>
        <p:nvSpPr>
          <p:cNvPr id="4" name="Text Placeholder 3"/>
          <p:cNvSpPr>
            <a:spLocks noGrp="1"/>
          </p:cNvSpPr>
          <p:nvPr>
            <p:ph type="body" sz="quarter" idx="10"/>
          </p:nvPr>
        </p:nvSpPr>
        <p:spPr>
          <a:xfrm>
            <a:off x="228600" y="0"/>
            <a:ext cx="7690114" cy="1384994"/>
          </a:xfrm>
        </p:spPr>
        <p:txBody>
          <a:bodyPr/>
          <a:lstStyle/>
          <a:p>
            <a:r>
              <a:rPr lang="en-US" dirty="0" smtClean="0"/>
              <a:t>Getting Involved</a:t>
            </a:r>
            <a:endParaRPr lang="en-US" dirty="0"/>
          </a:p>
        </p:txBody>
      </p:sp>
      <p:pic>
        <p:nvPicPr>
          <p:cNvPr id="5" name="Picture 6" descr="http://www.wwwk.co.uk/images/people/leaders/carter-jimmy.jpg"/>
          <p:cNvPicPr>
            <a:picLocks noChangeAspect="1" noChangeArrowheads="1"/>
          </p:cNvPicPr>
          <p:nvPr/>
        </p:nvPicPr>
        <p:blipFill>
          <a:blip r:embed="rId6" cstate="print"/>
          <a:srcRect/>
          <a:stretch>
            <a:fillRect/>
          </a:stretch>
        </p:blipFill>
        <p:spPr bwMode="auto">
          <a:xfrm>
            <a:off x="6858000" y="2743200"/>
            <a:ext cx="1428750" cy="1781175"/>
          </a:xfrm>
          <a:prstGeom prst="rect">
            <a:avLst/>
          </a:prstGeom>
          <a:solidFill>
            <a:srgbClr val="FFFFFF">
              <a:shade val="85000"/>
            </a:srgbClr>
          </a:solidFill>
          <a:ln w="57150" cap="rnd">
            <a:solidFill>
              <a:srgbClr val="FFFFFF"/>
            </a:solidFill>
          </a:ln>
          <a:effectLst>
            <a:outerShdw blurRad="76200" dir="13500000" sy="23000" kx="1200000" algn="br" rotWithShape="0">
              <a:prstClr val="black">
                <a:alpha val="20000"/>
              </a:prstClr>
            </a:outerShdw>
            <a:reflection blurRad="6350" stA="50000" endA="300" endPos="55000" dir="5400000" sy="-100000" algn="bl" rotWithShape="0"/>
          </a:effectLst>
          <a:scene3d>
            <a:camera prst="orthographicFront"/>
            <a:lightRig rig="twoPt" dir="t">
              <a:rot lat="0" lon="0" rev="7800000"/>
            </a:lightRig>
          </a:scene3d>
          <a:sp3d contourW="6350">
            <a:bevelT w="50800" h="16510"/>
            <a:contourClr>
              <a:srgbClr val="C0C0C0"/>
            </a:contourClr>
          </a:sp3d>
        </p:spPr>
      </p:pic>
      <p:sp>
        <p:nvSpPr>
          <p:cNvPr id="6" name="Rectangle 5"/>
          <p:cNvSpPr/>
          <p:nvPr/>
        </p:nvSpPr>
        <p:spPr>
          <a:xfrm>
            <a:off x="6705600" y="4953000"/>
            <a:ext cx="1752600" cy="892552"/>
          </a:xfrm>
          <a:prstGeom prst="rect">
            <a:avLst/>
          </a:prstGeom>
        </p:spPr>
        <p:txBody>
          <a:bodyPr wrap="square">
            <a:spAutoFit/>
          </a:bodyPr>
          <a:lstStyle/>
          <a:p>
            <a:pPr algn="ctr"/>
            <a:r>
              <a:rPr lang="en-US" sz="2600" b="1" dirty="0" smtClean="0"/>
              <a:t>Jimmy</a:t>
            </a:r>
            <a:r>
              <a:rPr lang="en-US" sz="2600" dirty="0" smtClean="0"/>
              <a:t> </a:t>
            </a:r>
            <a:r>
              <a:rPr lang="en-US" sz="2600" b="1" dirty="0" smtClean="0"/>
              <a:t>Carter</a:t>
            </a:r>
            <a:endParaRPr lang="en-US" sz="2600" dirty="0"/>
          </a:p>
        </p:txBody>
      </p:sp>
      <p:sp>
        <p:nvSpPr>
          <p:cNvPr id="8" name="Rectangle 7"/>
          <p:cNvSpPr/>
          <p:nvPr/>
        </p:nvSpPr>
        <p:spPr>
          <a:xfrm>
            <a:off x="4876800" y="5257800"/>
            <a:ext cx="3352800" cy="646331"/>
          </a:xfrm>
          <a:prstGeom prst="rect">
            <a:avLst/>
          </a:prstGeom>
        </p:spPr>
        <p:txBody>
          <a:bodyPr wrap="square">
            <a:spAutoFit/>
          </a:bodyPr>
          <a:lstStyle/>
          <a:p>
            <a:pPr algn="ctr"/>
            <a:r>
              <a:rPr lang="en-US" sz="3600" b="1" dirty="0" smtClean="0">
                <a:solidFill>
                  <a:srgbClr val="FFC000"/>
                </a:solidFill>
              </a:rPr>
              <a:t>John F. Kennedy</a:t>
            </a:r>
            <a:endParaRPr lang="en-US" sz="3600" dirty="0">
              <a:solidFill>
                <a:srgbClr val="FFC000"/>
              </a:solidFill>
            </a:endParaRPr>
          </a:p>
        </p:txBody>
      </p:sp>
      <p:sp>
        <p:nvSpPr>
          <p:cNvPr id="9" name="Rectangle 8"/>
          <p:cNvSpPr/>
          <p:nvPr/>
        </p:nvSpPr>
        <p:spPr>
          <a:xfrm>
            <a:off x="4953000" y="5867400"/>
            <a:ext cx="3197478" cy="584775"/>
          </a:xfrm>
          <a:prstGeom prst="rect">
            <a:avLst/>
          </a:prstGeom>
        </p:spPr>
        <p:txBody>
          <a:bodyPr wrap="none">
            <a:spAutoFit/>
          </a:bodyPr>
          <a:lstStyle/>
          <a:p>
            <a:r>
              <a:rPr lang="en-US" sz="3200" b="1" dirty="0" smtClean="0">
                <a:solidFill>
                  <a:srgbClr val="FFFF00"/>
                </a:solidFill>
              </a:rPr>
              <a:t>Inaugural address</a:t>
            </a:r>
            <a:endParaRPr lang="en-US" sz="3200" b="1" dirty="0">
              <a:solidFill>
                <a:srgbClr val="FFFF00"/>
              </a:solidFill>
            </a:endParaRPr>
          </a:p>
        </p:txBody>
      </p:sp>
      <p:pic>
        <p:nvPicPr>
          <p:cNvPr id="13" name="John Kennedy.wmv">
            <a:hlinkClick r:id="" action="ppaction://media"/>
          </p:cNvPr>
          <p:cNvPicPr>
            <a:picLocks noRot="1" noChangeAspect="1"/>
          </p:cNvPicPr>
          <p:nvPr>
            <a:videoFile r:link="rId1"/>
          </p:nvPr>
        </p:nvPicPr>
        <p:blipFill>
          <a:blip r:embed="rId7" cstate="print"/>
          <a:stretch>
            <a:fillRect/>
          </a:stretch>
        </p:blipFill>
        <p:spPr>
          <a:xfrm>
            <a:off x="0" y="0"/>
            <a:ext cx="9144000" cy="6858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afterEffect">
                                  <p:stCondLst>
                                    <p:cond delay="0"/>
                                  </p:stCondLst>
                                  <p:childTnLst>
                                    <p:cmd type="call" cmd="togglePause">
                                      <p:cBhvr>
                                        <p:cTn id="6" dur="1" fill="hold"/>
                                        <p:tgtEl>
                                          <p:spTgt spid="13"/>
                                        </p:tgtEl>
                                      </p:cBhvr>
                                    </p:cmd>
                                  </p:childTnLst>
                                </p:cTn>
                              </p:par>
                            </p:childTnLst>
                          </p:cTn>
                        </p:par>
                        <p:par>
                          <p:cTn id="7" fill="hold">
                            <p:stCondLst>
                              <p:cond delay="0"/>
                            </p:stCondLst>
                            <p:childTnLst>
                              <p:par>
                                <p:cTn id="8" presetID="1" presetClass="exit" presetSubtype="0" fill="hold" nodeType="afterEffect">
                                  <p:stCondLst>
                                    <p:cond delay="14500"/>
                                  </p:stCondLst>
                                  <p:childTnLst>
                                    <p:set>
                                      <p:cBhvr>
                                        <p:cTn id="9" dur="1" fill="hold">
                                          <p:stCondLst>
                                            <p:cond delay="0"/>
                                          </p:stCondLst>
                                        </p:cTn>
                                        <p:tgtEl>
                                          <p:spTgt spid="13"/>
                                        </p:tgtEl>
                                        <p:attrNameLst>
                                          <p:attrName>style.visibility</p:attrName>
                                        </p:attrNameLst>
                                      </p:cBhvr>
                                      <p:to>
                                        <p:strVal val="hidden"/>
                                      </p:to>
                                    </p:set>
                                    <p:cmd type="call" cmd="stop">
                                      <p:cBhvr>
                                        <p:cTn id="10" dur="1">
                                          <p:stCondLst>
                                            <p:cond delay="0"/>
                                          </p:stCondLst>
                                        </p:cTn>
                                        <p:tgtEl>
                                          <p:spTgt spid="13"/>
                                        </p:tgtEl>
                                      </p:cBhvr>
                                    </p:cmd>
                                  </p:childTnLst>
                                </p:cTn>
                              </p:par>
                              <p:par>
                                <p:cTn id="11" presetID="1" presetClass="entr" presetSubtype="0" fill="hold" grpId="0" nodeType="withEffect">
                                  <p:stCondLst>
                                    <p:cond delay="1450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17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7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7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p:cTn id="35" fill="hold" display="0">
                  <p:stCondLst>
                    <p:cond delay="indefinite"/>
                  </p:stCondLst>
                  <p:endCondLst>
                    <p:cond evt="onNext" delay="0">
                      <p:tgtEl>
                        <p:sldTgt/>
                      </p:tgtEl>
                    </p:cond>
                    <p:cond evt="onPrev" delay="0">
                      <p:tgtEl>
                        <p:sldTgt/>
                      </p:tgtEl>
                    </p:cond>
                  </p:endCondLst>
                </p:cTn>
                <p:tgtEl>
                  <p:spTgt spid="13"/>
                </p:tgtEl>
              </p:cMediaNode>
            </p:video>
          </p:childTnLst>
        </p:cTn>
      </p:par>
    </p:tnLst>
    <p:bldLst>
      <p:bldP spid="7" grpId="0"/>
      <p:bldP spid="7" grpId="1"/>
      <p:bldP spid="6" grpId="0"/>
      <p:bldP spid="8" grpId="0"/>
      <p:bldP spid="8" grpId="1"/>
      <p:bldP spid="9" grpId="0"/>
      <p:bldP spid="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apezoid 6"/>
          <p:cNvSpPr/>
          <p:nvPr/>
        </p:nvSpPr>
        <p:spPr>
          <a:xfrm>
            <a:off x="914400" y="5641848"/>
            <a:ext cx="7315200" cy="1216152"/>
          </a:xfrm>
          <a:prstGeom prst="trapezoid">
            <a:avLst/>
          </a:prstGeo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Stored Data 8"/>
          <p:cNvSpPr/>
          <p:nvPr/>
        </p:nvSpPr>
        <p:spPr>
          <a:xfrm rot="16200000">
            <a:off x="1866900" y="114300"/>
            <a:ext cx="5410200" cy="7162800"/>
          </a:xfrm>
          <a:prstGeom prst="flowChartOnlineStorage">
            <a:avLst/>
          </a:prstGeom>
          <a:solidFill>
            <a:schemeClr val="accent3">
              <a:lumMod val="50000"/>
            </a:schemeClr>
          </a:solidFill>
          <a:effectLst>
            <a:outerShdw blurRad="88900" dist="228600" dir="3060000" algn="ctr" rotWithShape="0">
              <a:schemeClr val="accent6">
                <a:lumMod val="50000"/>
                <a:alpha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90600" y="381000"/>
            <a:ext cx="7162800" cy="1981200"/>
          </a:xfrm>
          <a:prstGeom prst="rect">
            <a:avLst/>
          </a:prstGeom>
          <a:solidFill>
            <a:schemeClr val="accent3">
              <a:lumMod val="50000"/>
            </a:schemeClr>
          </a:solidFill>
          <a:ln>
            <a:solidFill>
              <a:schemeClr val="accent1">
                <a:shade val="50000"/>
              </a:schemeClr>
            </a:solidFill>
          </a:ln>
          <a:effectLst>
            <a:outerShdw blurRad="50800" dist="139700" dir="21540000" algn="ctr" rotWithShape="0">
              <a:schemeClr val="accent6">
                <a:lumMod val="50000"/>
                <a:alpha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696200" y="1828800"/>
            <a:ext cx="381000" cy="762000"/>
          </a:xfrm>
          <a:prstGeom prst="rect">
            <a:avLst/>
          </a:prstGeom>
          <a:solidFill>
            <a:schemeClr val="accent5">
              <a:lumMod val="50000"/>
            </a:schemeClr>
          </a:solidFill>
          <a:ln w="1111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066800" y="1600200"/>
            <a:ext cx="381000" cy="762000"/>
          </a:xfrm>
          <a:prstGeom prst="rect">
            <a:avLst/>
          </a:prstGeom>
          <a:solidFill>
            <a:schemeClr val="accent5">
              <a:lumMod val="50000"/>
            </a:schemeClr>
          </a:solidFill>
          <a:ln w="11112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7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1" name="Rectangle 10"/>
          <p:cNvSpPr/>
          <p:nvPr/>
        </p:nvSpPr>
        <p:spPr>
          <a:xfrm>
            <a:off x="1371600" y="762000"/>
            <a:ext cx="6400800" cy="4800600"/>
          </a:xfrm>
          <a:prstGeom prst="rect">
            <a:avLst/>
          </a:prstGeom>
          <a:solidFill>
            <a:schemeClr val="tx1">
              <a:lumMod val="60000"/>
              <a:lumOff val="40000"/>
            </a:schemeClr>
          </a:solidFill>
          <a:ln>
            <a:solidFill>
              <a:schemeClr val="tx1">
                <a:lumMod val="50000"/>
              </a:schemeClr>
            </a:solidFill>
          </a:ln>
          <a:scene3d>
            <a:camera prst="orthographicFront"/>
            <a:lightRig rig="threePt" dir="t"/>
          </a:scene3d>
          <a:sp3d>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371600" y="838200"/>
            <a:ext cx="6400800" cy="584775"/>
          </a:xfrm>
          <a:prstGeom prst="rect">
            <a:avLst/>
          </a:prstGeom>
          <a:noFill/>
        </p:spPr>
        <p:txBody>
          <a:bodyPr wrap="square" lIns="91440" tIns="45720" rIns="91440" bIns="45720">
            <a:spAutoFit/>
          </a:bodyPr>
          <a:lstStyle/>
          <a:p>
            <a:pPr algn="ctr"/>
            <a:r>
              <a:rPr lang="en-US" sz="3200" b="1" cap="none" spc="0" dirty="0" smtClean="0">
                <a:ln w="17780" cmpd="sng">
                  <a:solidFill>
                    <a:srgbClr val="FFFFFF"/>
                  </a:solidFill>
                  <a:prstDash val="solid"/>
                  <a:miter lim="800000"/>
                </a:ln>
                <a:solidFill>
                  <a:schemeClr val="bg1"/>
                </a:solidFill>
                <a:effectLst>
                  <a:outerShdw blurRad="50800" algn="tl" rotWithShape="0">
                    <a:srgbClr val="000000"/>
                  </a:outerShdw>
                </a:effectLst>
              </a:rPr>
              <a:t>Touch Screen Voting System</a:t>
            </a:r>
            <a:endParaRPr lang="en-US" sz="32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sp>
        <p:nvSpPr>
          <p:cNvPr id="14" name="Minus 13"/>
          <p:cNvSpPr/>
          <p:nvPr/>
        </p:nvSpPr>
        <p:spPr>
          <a:xfrm>
            <a:off x="762000" y="1143000"/>
            <a:ext cx="7696200" cy="914400"/>
          </a:xfrm>
          <a:prstGeom prst="mathMin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371600" y="1828800"/>
            <a:ext cx="64008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cap="none" spc="0" dirty="0" smtClean="0">
                <a:ln w="11430"/>
                <a:solidFill>
                  <a:srgbClr val="FF0000"/>
                </a:solidFill>
                <a:effectLst>
                  <a:outerShdw blurRad="80000" dist="40000" dir="5040000" algn="tl">
                    <a:srgbClr val="000000">
                      <a:alpha val="30000"/>
                    </a:srgbClr>
                  </a:outerShdw>
                </a:effectLst>
              </a:rPr>
              <a:t>Choose One</a:t>
            </a:r>
            <a:endParaRPr lang="en-US" sz="3600" b="1" cap="none" spc="0" dirty="0">
              <a:ln w="11430"/>
              <a:solidFill>
                <a:srgbClr val="FF0000"/>
              </a:solidFill>
              <a:effectLst>
                <a:outerShdw blurRad="80000" dist="40000" dir="5040000" algn="tl">
                  <a:srgbClr val="000000">
                    <a:alpha val="30000"/>
                  </a:srgbClr>
                </a:outerShdw>
              </a:effectLst>
            </a:endParaRPr>
          </a:p>
        </p:txBody>
      </p:sp>
      <p:sp>
        <p:nvSpPr>
          <p:cNvPr id="17" name="Frame 16"/>
          <p:cNvSpPr/>
          <p:nvPr/>
        </p:nvSpPr>
        <p:spPr>
          <a:xfrm>
            <a:off x="2057400" y="2667000"/>
            <a:ext cx="457200" cy="4572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2667000" y="2590800"/>
            <a:ext cx="4267200" cy="523220"/>
          </a:xfrm>
          <a:prstGeom prst="rect">
            <a:avLst/>
          </a:prstGeom>
          <a:noFill/>
        </p:spPr>
        <p:txBody>
          <a:bodyPr wrap="square" rtlCol="0">
            <a:spAutoFit/>
          </a:bodyPr>
          <a:lstStyle/>
          <a:p>
            <a:r>
              <a:rPr lang="en-US" sz="2800" b="1" dirty="0" smtClean="0">
                <a:solidFill>
                  <a:srgbClr val="FFFF00"/>
                </a:solidFill>
              </a:rPr>
              <a:t>LOSE MY VOTE NOW.</a:t>
            </a:r>
            <a:endParaRPr lang="en-US" sz="2800" b="1" dirty="0">
              <a:solidFill>
                <a:srgbClr val="FFFF00"/>
              </a:solidFill>
            </a:endParaRPr>
          </a:p>
        </p:txBody>
      </p:sp>
      <p:sp>
        <p:nvSpPr>
          <p:cNvPr id="19" name="Frame 18"/>
          <p:cNvSpPr/>
          <p:nvPr/>
        </p:nvSpPr>
        <p:spPr>
          <a:xfrm>
            <a:off x="2057400" y="3352800"/>
            <a:ext cx="457200" cy="4572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ame 19"/>
          <p:cNvSpPr/>
          <p:nvPr/>
        </p:nvSpPr>
        <p:spPr>
          <a:xfrm>
            <a:off x="2057400" y="4038600"/>
            <a:ext cx="457200" cy="4572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p:cNvSpPr txBox="1"/>
          <p:nvPr/>
        </p:nvSpPr>
        <p:spPr>
          <a:xfrm>
            <a:off x="2667000" y="3276600"/>
            <a:ext cx="4267200" cy="523220"/>
          </a:xfrm>
          <a:prstGeom prst="rect">
            <a:avLst/>
          </a:prstGeom>
          <a:noFill/>
        </p:spPr>
        <p:txBody>
          <a:bodyPr wrap="square" rtlCol="0">
            <a:spAutoFit/>
          </a:bodyPr>
          <a:lstStyle/>
          <a:p>
            <a:r>
              <a:rPr lang="en-US" sz="2800" b="1" dirty="0" smtClean="0">
                <a:solidFill>
                  <a:srgbClr val="FFFF00"/>
                </a:solidFill>
              </a:rPr>
              <a:t>LOSE MY VOTE LATER.</a:t>
            </a:r>
            <a:endParaRPr lang="en-US" sz="2800" b="1" dirty="0">
              <a:solidFill>
                <a:srgbClr val="FFFF00"/>
              </a:solidFill>
            </a:endParaRPr>
          </a:p>
        </p:txBody>
      </p:sp>
      <p:sp>
        <p:nvSpPr>
          <p:cNvPr id="22" name="TextBox 21"/>
          <p:cNvSpPr txBox="1"/>
          <p:nvPr/>
        </p:nvSpPr>
        <p:spPr>
          <a:xfrm>
            <a:off x="2667000" y="3962400"/>
            <a:ext cx="4267200" cy="954107"/>
          </a:xfrm>
          <a:prstGeom prst="rect">
            <a:avLst/>
          </a:prstGeom>
          <a:noFill/>
        </p:spPr>
        <p:txBody>
          <a:bodyPr wrap="square" rtlCol="0">
            <a:spAutoFit/>
          </a:bodyPr>
          <a:lstStyle/>
          <a:p>
            <a:r>
              <a:rPr lang="en-US" sz="2800" b="1" dirty="0" smtClean="0">
                <a:solidFill>
                  <a:srgbClr val="FFFF00"/>
                </a:solidFill>
              </a:rPr>
              <a:t>LET A HACKER CHANGE MY VOTE.</a:t>
            </a:r>
            <a:endParaRPr lang="en-US" sz="2800" b="1" dirty="0">
              <a:solidFill>
                <a:srgbClr val="FFFF00"/>
              </a:solidFill>
            </a:endParaRPr>
          </a:p>
        </p:txBody>
      </p:sp>
      <p:sp>
        <p:nvSpPr>
          <p:cNvPr id="23" name="Frame 22"/>
          <p:cNvSpPr/>
          <p:nvPr/>
        </p:nvSpPr>
        <p:spPr>
          <a:xfrm>
            <a:off x="6324600" y="4572000"/>
            <a:ext cx="1371600" cy="6858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p:cNvSpPr txBox="1"/>
          <p:nvPr/>
        </p:nvSpPr>
        <p:spPr>
          <a:xfrm>
            <a:off x="6400800" y="4648200"/>
            <a:ext cx="1219200" cy="523220"/>
          </a:xfrm>
          <a:prstGeom prst="rect">
            <a:avLst/>
          </a:prstGeom>
          <a:noFill/>
        </p:spPr>
        <p:txBody>
          <a:bodyPr wrap="square" rtlCol="0">
            <a:spAutoFit/>
          </a:bodyPr>
          <a:lstStyle/>
          <a:p>
            <a:r>
              <a:rPr lang="en-US" sz="2800" b="1" dirty="0" smtClean="0">
                <a:solidFill>
                  <a:schemeClr val="bg1"/>
                </a:solidFill>
              </a:rPr>
              <a:t>VOTE</a:t>
            </a:r>
            <a:endParaRPr lang="en-US" sz="2800" b="1" dirty="0">
              <a:solidFill>
                <a:schemeClr val="bg1"/>
              </a:solidFill>
            </a:endParaRPr>
          </a:p>
        </p:txBody>
      </p:sp>
      <p:pic>
        <p:nvPicPr>
          <p:cNvPr id="116743" name="Picture 7" descr="File:Dell logo.svg"/>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4267200" y="5638800"/>
            <a:ext cx="685800" cy="695067"/>
          </a:xfrm>
          <a:prstGeom prst="rect">
            <a:avLst/>
          </a:prstGeom>
          <a:noFill/>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3810000"/>
            <a:ext cx="6248400" cy="2286000"/>
          </a:xfrm>
        </p:spPr>
        <p:style>
          <a:lnRef idx="0">
            <a:scrgbClr r="0" g="0" b="0"/>
          </a:lnRef>
          <a:fillRef idx="1003">
            <a:schemeClr val="dk2"/>
          </a:fillRef>
          <a:effectRef idx="0">
            <a:scrgbClr r="0" g="0" b="0"/>
          </a:effectRef>
          <a:fontRef idx="major"/>
        </p:style>
        <p:txBody>
          <a:bodyPr>
            <a:scene3d>
              <a:camera prst="orthographicFront"/>
              <a:lightRig rig="flat" dir="tl"/>
            </a:scene3d>
            <a:sp3d contourW="19050" prstMaterial="clear">
              <a:bevelT w="50800" h="50800"/>
              <a:contourClr>
                <a:schemeClr val="accent5">
                  <a:tint val="70000"/>
                  <a:satMod val="180000"/>
                  <a:alpha val="70000"/>
                </a:schemeClr>
              </a:contourClr>
            </a:sp3d>
          </a:bodyPr>
          <a:lstStyle/>
          <a:p>
            <a:r>
              <a:rPr lang="en-US" sz="13800" b="1" dirty="0" smtClean="0">
                <a:ln/>
                <a:solidFill>
                  <a:schemeClr val="accent5">
                    <a:tint val="50000"/>
                    <a:satMod val="180000"/>
                  </a:schemeClr>
                </a:solidFill>
              </a:rPr>
              <a:t>Age 21</a:t>
            </a:r>
            <a:endParaRPr lang="en-US" sz="13800" b="1" dirty="0">
              <a:ln/>
              <a:solidFill>
                <a:schemeClr val="accent5">
                  <a:tint val="50000"/>
                  <a:satMod val="180000"/>
                </a:schemeClr>
              </a:solidFill>
            </a:endParaRPr>
          </a:p>
        </p:txBody>
      </p:sp>
      <p:sp>
        <p:nvSpPr>
          <p:cNvPr id="3" name="Subtitle 2"/>
          <p:cNvSpPr>
            <a:spLocks noGrp="1"/>
          </p:cNvSpPr>
          <p:nvPr>
            <p:ph type="subTitle" idx="1"/>
          </p:nvPr>
        </p:nvSpPr>
        <p:spPr>
          <a:xfrm>
            <a:off x="228600" y="2590800"/>
            <a:ext cx="8458200" cy="1524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When do you become an adult?</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 Placeholder 3"/>
          <p:cNvSpPr>
            <a:spLocks noGrp="1"/>
          </p:cNvSpPr>
          <p:nvPr>
            <p:ph type="body" sz="quarter" idx="10"/>
          </p:nvPr>
        </p:nvSpPr>
        <p:spPr>
          <a:xfrm>
            <a:off x="381000" y="152400"/>
            <a:ext cx="8534399" cy="1384994"/>
          </a:xfrm>
        </p:spPr>
        <p:txBody>
          <a:bodyPr/>
          <a:lstStyle/>
          <a:p>
            <a:pPr algn="ctr"/>
            <a:r>
              <a:rPr lang="en-US" sz="8000" dirty="0" smtClean="0"/>
              <a:t>Mississippi Teens and the Law</a:t>
            </a:r>
            <a:endParaRPr lang="en-US" sz="8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752600"/>
            <a:ext cx="8534400" cy="1523494"/>
          </a:xfrm>
        </p:spPr>
        <p:txBody>
          <a:bodyPr>
            <a:scene3d>
              <a:camera prst="orthographicFront"/>
              <a:lightRig rig="threePt" dir="t"/>
            </a:scene3d>
            <a:sp3d extrusionH="57150">
              <a:bevelT w="82550" h="38100" prst="coolSlant"/>
            </a:sp3d>
          </a:bodyPr>
          <a:lstStyle/>
          <a:p>
            <a:r>
              <a:rPr lang="en-US" sz="4800" b="1" cap="all" dirty="0" smtClean="0">
                <a:ln w="9000" cmpd="sng">
                  <a:solidFill>
                    <a:schemeClr val="bg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Many exceptions are made for 18-year-olds.</a:t>
            </a:r>
            <a:endParaRPr lang="en-US" sz="4800" b="1" cap="all" dirty="0">
              <a:ln w="9000" cmpd="sng">
                <a:solidFill>
                  <a:schemeClr val="bg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Subtitle 2"/>
          <p:cNvSpPr>
            <a:spLocks noGrp="1"/>
          </p:cNvSpPr>
          <p:nvPr>
            <p:ph type="subTitle" idx="1"/>
          </p:nvPr>
        </p:nvSpPr>
        <p:spPr>
          <a:xfrm>
            <a:off x="304800" y="3352800"/>
            <a:ext cx="8382000" cy="1370012"/>
          </a:xfrm>
        </p:spPr>
        <p:txBody>
          <a:bodyPr/>
          <a:lstStyle/>
          <a:p>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what age can you sign a contracts (binding legal agreements) for a car?</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ext Placeholder 3"/>
          <p:cNvSpPr>
            <a:spLocks noGrp="1"/>
          </p:cNvSpPr>
          <p:nvPr>
            <p:ph type="body" sz="quarter" idx="10"/>
          </p:nvPr>
        </p:nvSpPr>
        <p:spPr>
          <a:xfrm>
            <a:off x="533400" y="0"/>
            <a:ext cx="7690114" cy="1384994"/>
          </a:xfrm>
        </p:spPr>
        <p:txBody>
          <a:bodyPr/>
          <a:lstStyle/>
          <a:p>
            <a:r>
              <a:rPr lang="en-US" dirty="0" smtClean="0"/>
              <a:t>Legal Status</a:t>
            </a:r>
            <a:endParaRPr lang="en-US" dirty="0"/>
          </a:p>
        </p:txBody>
      </p:sp>
      <p:pic>
        <p:nvPicPr>
          <p:cNvPr id="39945" name="Picture 9" descr="C:\Documents and Settings\Lloyd and Debbie\My Documents\My Pictures\AnimatedSharky.gif"/>
          <p:cNvPicPr>
            <a:picLocks noChangeAspect="1" noChangeArrowheads="1" noCrop="1"/>
          </p:cNvPicPr>
          <p:nvPr/>
        </p:nvPicPr>
        <p:blipFill>
          <a:blip r:embed="rId2" cstate="print"/>
          <a:srcRect/>
          <a:stretch>
            <a:fillRect/>
          </a:stretch>
        </p:blipFill>
        <p:spPr bwMode="auto">
          <a:xfrm>
            <a:off x="0" y="4572000"/>
            <a:ext cx="9144000" cy="2166825"/>
          </a:xfrm>
          <a:prstGeom prst="rect">
            <a:avLst/>
          </a:prstGeom>
          <a:noFill/>
        </p:spPr>
      </p:pic>
      <p:sp>
        <p:nvSpPr>
          <p:cNvPr id="10" name="Title 1"/>
          <p:cNvSpPr txBox="1">
            <a:spLocks/>
          </p:cNvSpPr>
          <p:nvPr/>
        </p:nvSpPr>
        <p:spPr bwMode="auto">
          <a:xfrm>
            <a:off x="1524000" y="4419600"/>
            <a:ext cx="6248400" cy="2286000"/>
          </a:xfrm>
          <a:prstGeom prst="rect">
            <a:avLst/>
          </a:prstGeom>
          <a:ln w="9525">
            <a:noFill/>
            <a:miter lim="800000"/>
            <a:headEnd/>
            <a:tailEnd/>
          </a:ln>
        </p:spPr>
        <p:style>
          <a:lnRef idx="0">
            <a:scrgbClr r="0" g="0" b="0"/>
          </a:lnRef>
          <a:fillRef idx="1003">
            <a:schemeClr val="dk2"/>
          </a:fillRef>
          <a:effectRef idx="0">
            <a:scrgbClr r="0" g="0" b="0"/>
          </a:effectRef>
          <a:fontRef idx="major"/>
        </p:style>
        <p:txBody>
          <a:bodyPr vert="horz" wrap="square" lIns="91440" tIns="45720" rIns="91440" bIns="45720" numCol="1" anchor="ctr" anchorCtr="0" compatLnSpc="1">
            <a:prstTxWarp prst="textNoShape">
              <a:avLst/>
            </a:prstTxWarp>
            <a:noAutofit/>
            <a:scene3d>
              <a:camera prst="orthographicFront"/>
              <a:lightRig rig="flat" dir="tl"/>
            </a:scene3d>
            <a:sp3d contourW="19050" prstMaterial="clear">
              <a:bevelT w="50800" h="50800"/>
              <a:contourClr>
                <a:schemeClr val="accent5">
                  <a:tint val="70000"/>
                  <a:satMod val="180000"/>
                  <a:alpha val="70000"/>
                </a:schemeClr>
              </a:contourClr>
            </a:sp3d>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3800" b="1" i="0" u="none" strike="noStrike" kern="0" cap="none" spc="0" normalizeH="0" baseline="0" noProof="0" dirty="0" smtClean="0">
                <a:ln/>
                <a:solidFill>
                  <a:schemeClr val="accent5">
                    <a:tint val="50000"/>
                    <a:satMod val="180000"/>
                  </a:schemeClr>
                </a:solidFill>
                <a:effectLst/>
                <a:uLnTx/>
                <a:uFillTx/>
                <a:latin typeface="+mj-lt"/>
                <a:ea typeface="+mj-ea"/>
                <a:cs typeface="+mj-cs"/>
              </a:rPr>
              <a:t>Age 18</a:t>
            </a:r>
            <a:endParaRPr kumimoji="0" lang="en-US" sz="13800" b="1" i="0" u="none" strike="noStrike" kern="0" cap="none" spc="0" normalizeH="0" baseline="0" noProof="0" dirty="0">
              <a:ln/>
              <a:solidFill>
                <a:schemeClr val="accent5">
                  <a:tint val="50000"/>
                  <a:satMod val="180000"/>
                </a:schemeClr>
              </a:solidFill>
              <a:effectLst/>
              <a:uLnTx/>
              <a:uFillTx/>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994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2971800"/>
            <a:ext cx="4191000" cy="3733800"/>
          </a:xfrm>
        </p:spPr>
        <p:txBody>
          <a:bodyPr/>
          <a:lstStyle/>
          <a:p>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If married, can make contracts for</a:t>
            </a:r>
            <a:b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real property (home).</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Text Placeholder 3"/>
          <p:cNvSpPr>
            <a:spLocks noGrp="1"/>
          </p:cNvSpPr>
          <p:nvPr>
            <p:ph type="body" sz="quarter" idx="10"/>
          </p:nvPr>
        </p:nvSpPr>
        <p:spPr>
          <a:xfrm>
            <a:off x="609600" y="0"/>
            <a:ext cx="7888551" cy="3429000"/>
          </a:xfrm>
        </p:spPr>
        <p:txBody>
          <a:bodyPr/>
          <a:lstStyle/>
          <a:p>
            <a:pPr algn="ctr"/>
            <a:r>
              <a:rPr lang="en-US" dirty="0" smtClean="0"/>
              <a:t>Can you buy a house?</a:t>
            </a:r>
            <a:endParaRPr lang="en-US" dirty="0"/>
          </a:p>
        </p:txBody>
      </p:sp>
      <p:pic>
        <p:nvPicPr>
          <p:cNvPr id="86022" name="Picture 6" descr="http://www.roadtripamerica.com/places/ballhous.jpg"/>
          <p:cNvPicPr>
            <a:picLocks noChangeAspect="1" noChangeArrowheads="1"/>
          </p:cNvPicPr>
          <p:nvPr/>
        </p:nvPicPr>
        <p:blipFill>
          <a:blip r:embed="rId3" cstate="print"/>
          <a:srcRect/>
          <a:stretch>
            <a:fillRect/>
          </a:stretch>
        </p:blipFill>
        <p:spPr bwMode="auto">
          <a:xfrm>
            <a:off x="304800" y="3200400"/>
            <a:ext cx="4343400" cy="3283610"/>
          </a:xfrm>
          <a:prstGeom prst="rect">
            <a:avLst/>
          </a:prstGeom>
          <a:noFill/>
        </p:spPr>
      </p:pic>
      <p:sp>
        <p:nvSpPr>
          <p:cNvPr id="8" name="Rectangle 7"/>
          <p:cNvSpPr/>
          <p:nvPr/>
        </p:nvSpPr>
        <p:spPr>
          <a:xfrm>
            <a:off x="228600" y="6488668"/>
            <a:ext cx="4540730" cy="369332"/>
          </a:xfrm>
          <a:prstGeom prst="rect">
            <a:avLst/>
          </a:prstGeom>
        </p:spPr>
        <p:txBody>
          <a:bodyPr wrap="none">
            <a:spAutoFit/>
          </a:bodyPr>
          <a:lstStyle/>
          <a:p>
            <a:r>
              <a:rPr lang="en-US" dirty="0" smtClean="0"/>
              <a:t>On Interstate 40 west of Flagstaff, Arizona.</a:t>
            </a:r>
            <a:endParaRPr lang="en-US" dirty="0"/>
          </a:p>
        </p:txBody>
      </p:sp>
      <p:sp>
        <p:nvSpPr>
          <p:cNvPr id="8602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aphicFrame>
        <p:nvGraphicFramePr>
          <p:cNvPr id="1026" name="Object 2"/>
          <p:cNvGraphicFramePr>
            <a:graphicFrameLocks noChangeAspect="1"/>
          </p:cNvGraphicFramePr>
          <p:nvPr/>
        </p:nvGraphicFramePr>
        <p:xfrm>
          <a:off x="457200" y="2133600"/>
          <a:ext cx="1615440" cy="1009650"/>
        </p:xfrm>
        <a:graphic>
          <a:graphicData uri="http://schemas.openxmlformats.org/presentationml/2006/ole">
            <p:oleObj spid="_x0000_s1026" name="Acrobat Document" r:id="rId4" imgW="2880000" imgH="1800000" progId="AcroExch.Document.7">
              <p:embed/>
            </p:oleObj>
          </a:graphicData>
        </a:graphic>
      </p:graphicFrame>
      <p:sp>
        <p:nvSpPr>
          <p:cNvPr id="9" name="Rectangle 8"/>
          <p:cNvSpPr/>
          <p:nvPr/>
        </p:nvSpPr>
        <p:spPr>
          <a:xfrm>
            <a:off x="457200" y="3124200"/>
            <a:ext cx="1600200" cy="381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Cheryl Fair</a:t>
            </a:r>
            <a:endParaRPr lang="en-US" dirty="0"/>
          </a:p>
        </p:txBody>
      </p:sp>
      <p:sp>
        <p:nvSpPr>
          <p:cNvPr id="10" name="Rounded Rectangle 9"/>
          <p:cNvSpPr/>
          <p:nvPr/>
        </p:nvSpPr>
        <p:spPr>
          <a:xfrm>
            <a:off x="533400" y="1828800"/>
            <a:ext cx="1447800" cy="304800"/>
          </a:xfrm>
          <a:prstGeom prst="roundRect">
            <a:avLst/>
          </a:prstGeom>
          <a:solidFill>
            <a:srgbClr val="00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 Sale</a:t>
            </a:r>
            <a:endParaRPr lang="en-US" dirty="0"/>
          </a:p>
        </p:txBody>
      </p:sp>
      <p:graphicFrame>
        <p:nvGraphicFramePr>
          <p:cNvPr id="1027" name="Object 3"/>
          <p:cNvGraphicFramePr>
            <a:graphicFrameLocks noChangeAspect="1"/>
          </p:cNvGraphicFramePr>
          <p:nvPr/>
        </p:nvGraphicFramePr>
        <p:xfrm>
          <a:off x="2895600" y="5867400"/>
          <a:ext cx="533400" cy="333244"/>
        </p:xfrm>
        <a:graphic>
          <a:graphicData uri="http://schemas.openxmlformats.org/presentationml/2006/ole">
            <p:oleObj spid="_x0000_s1027" name="Acrobat Document" r:id="rId5" imgW="2880000" imgH="1800000" progId="AcroExch.Document.7">
              <p:embed/>
            </p:oleObj>
          </a:graphicData>
        </a:graphic>
      </p:graphicFrame>
      <p:sp>
        <p:nvSpPr>
          <p:cNvPr id="14" name="Rectangle 13"/>
          <p:cNvSpPr/>
          <p:nvPr/>
        </p:nvSpPr>
        <p:spPr>
          <a:xfrm>
            <a:off x="2895600" y="6172200"/>
            <a:ext cx="533400" cy="1524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 dirty="0" smtClean="0"/>
              <a:t>Cheryl</a:t>
            </a:r>
            <a:r>
              <a:rPr lang="en-US" sz="600" dirty="0" smtClean="0"/>
              <a:t> </a:t>
            </a:r>
            <a:r>
              <a:rPr lang="en-US" sz="400" dirty="0" smtClean="0"/>
              <a:t>Fair</a:t>
            </a:r>
            <a:endParaRPr lang="en-US" sz="400" dirty="0"/>
          </a:p>
        </p:txBody>
      </p:sp>
      <p:sp>
        <p:nvSpPr>
          <p:cNvPr id="15" name="Rounded Rectangle 14"/>
          <p:cNvSpPr/>
          <p:nvPr/>
        </p:nvSpPr>
        <p:spPr>
          <a:xfrm>
            <a:off x="2895600" y="5715000"/>
            <a:ext cx="533400" cy="152400"/>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For Sale</a:t>
            </a:r>
            <a:endParaRPr lang="en-US" sz="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0"/>
            <a:ext cx="8839200" cy="1523494"/>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rgbClr val="8488C4"/>
                    </a:gs>
                    <a:gs pos="53000">
                      <a:srgbClr val="D4DEFF"/>
                    </a:gs>
                    <a:gs pos="83000">
                      <a:srgbClr val="D4DEFF"/>
                    </a:gs>
                    <a:gs pos="100000">
                      <a:srgbClr val="96AB94"/>
                    </a:gs>
                  </a:gsLst>
                  <a:lin ang="5400000" scaled="0"/>
                </a:gradFill>
                <a:effectLst>
                  <a:outerShdw blurRad="50800" dist="39000" dir="5460000" algn="tl">
                    <a:srgbClr val="000000">
                      <a:alpha val="38000"/>
                    </a:srgbClr>
                  </a:outerShdw>
                </a:effectLst>
              </a:rPr>
              <a:t>Any married minor can</a:t>
            </a:r>
            <a:br>
              <a:rPr lang="en-US" b="1" dirty="0" smtClean="0">
                <a:ln w="11430"/>
                <a:gradFill>
                  <a:gsLst>
                    <a:gs pos="0">
                      <a:srgbClr val="8488C4"/>
                    </a:gs>
                    <a:gs pos="53000">
                      <a:srgbClr val="D4DEFF"/>
                    </a:gs>
                    <a:gs pos="83000">
                      <a:srgbClr val="D4DEFF"/>
                    </a:gs>
                    <a:gs pos="100000">
                      <a:srgbClr val="96AB94"/>
                    </a:gs>
                  </a:gsLst>
                  <a:lin ang="5400000" scaled="0"/>
                </a:gradFill>
                <a:effectLst>
                  <a:outerShdw blurRad="50800" dist="39000" dir="5460000" algn="tl">
                    <a:srgbClr val="000000">
                      <a:alpha val="38000"/>
                    </a:srgbClr>
                  </a:outerShdw>
                </a:effectLst>
              </a:rPr>
            </a:br>
            <a:r>
              <a:rPr lang="en-US" b="1" dirty="0" smtClean="0">
                <a:ln w="11430"/>
                <a:gradFill>
                  <a:gsLst>
                    <a:gs pos="0">
                      <a:srgbClr val="8488C4"/>
                    </a:gs>
                    <a:gs pos="53000">
                      <a:srgbClr val="D4DEFF"/>
                    </a:gs>
                    <a:gs pos="83000">
                      <a:srgbClr val="D4DEFF"/>
                    </a:gs>
                    <a:gs pos="100000">
                      <a:srgbClr val="96AB94"/>
                    </a:gs>
                  </a:gsLst>
                  <a:lin ang="5400000" scaled="0"/>
                </a:gradFill>
                <a:effectLst>
                  <a:outerShdw blurRad="50800" dist="39000" dir="5460000" algn="tl">
                    <a:srgbClr val="000000">
                      <a:alpha val="38000"/>
                    </a:srgbClr>
                  </a:outerShdw>
                </a:effectLst>
              </a:rPr>
              <a:t>sue or </a:t>
            </a:r>
            <a:r>
              <a:rPr lang="en-US" b="1" dirty="0" smtClean="0">
                <a:ln w="11430"/>
                <a:gradFill flip="none" rotWithShape="1">
                  <a:gsLst>
                    <a:gs pos="0">
                      <a:srgbClr val="8488C4"/>
                    </a:gs>
                    <a:gs pos="53000">
                      <a:srgbClr val="D4DEFF"/>
                    </a:gs>
                    <a:gs pos="83000">
                      <a:srgbClr val="D4DEFF"/>
                    </a:gs>
                    <a:gs pos="100000">
                      <a:srgbClr val="96AB94"/>
                    </a:gs>
                  </a:gsLst>
                  <a:lin ang="5400000" scaled="0"/>
                  <a:tileRect l="-100000" t="-100000"/>
                </a:gradFill>
                <a:effectLst>
                  <a:outerShdw blurRad="50800" dist="39000" dir="5460000" algn="tl">
                    <a:srgbClr val="000000">
                      <a:alpha val="38000"/>
                    </a:srgbClr>
                  </a:outerShdw>
                </a:effectLst>
              </a:rPr>
              <a:t>be</a:t>
            </a:r>
            <a:r>
              <a:rPr lang="en-US" b="1" dirty="0" smtClean="0">
                <a:ln w="11430"/>
                <a:gradFill>
                  <a:gsLst>
                    <a:gs pos="0">
                      <a:srgbClr val="8488C4"/>
                    </a:gs>
                    <a:gs pos="53000">
                      <a:srgbClr val="D4DEFF"/>
                    </a:gs>
                    <a:gs pos="83000">
                      <a:srgbClr val="D4DEFF"/>
                    </a:gs>
                    <a:gs pos="100000">
                      <a:srgbClr val="96AB94"/>
                    </a:gs>
                  </a:gsLst>
                  <a:lin ang="5400000" scaled="0"/>
                </a:gradFill>
                <a:effectLst>
                  <a:outerShdw blurRad="50800" dist="39000" dir="5460000" algn="tl">
                    <a:srgbClr val="000000">
                      <a:alpha val="38000"/>
                    </a:srgbClr>
                  </a:outerShdw>
                </a:effectLst>
              </a:rPr>
              <a:t> sued for </a:t>
            </a:r>
            <a:r>
              <a:rPr lang="en-US" b="1" dirty="0" smtClean="0">
                <a:ln w="11430"/>
                <a:gradFill>
                  <a:gsLst>
                    <a:gs pos="0">
                      <a:srgbClr val="000082"/>
                    </a:gs>
                    <a:gs pos="30000">
                      <a:srgbClr val="66008F"/>
                    </a:gs>
                    <a:gs pos="64999">
                      <a:srgbClr val="BA0066"/>
                    </a:gs>
                    <a:gs pos="89999">
                      <a:srgbClr val="FF0000"/>
                    </a:gs>
                    <a:gs pos="100000">
                      <a:srgbClr val="FF8200"/>
                    </a:gs>
                  </a:gsLst>
                  <a:lin ang="5400000" scaled="0"/>
                </a:gradFill>
                <a:effectLst>
                  <a:outerShdw blurRad="50800" dist="39000" dir="5460000" algn="tl">
                    <a:srgbClr val="000000">
                      <a:alpha val="38000"/>
                    </a:srgbClr>
                  </a:outerShdw>
                </a:effectLst>
              </a:rPr>
              <a:t>divorce</a:t>
            </a:r>
            <a:r>
              <a:rPr lang="en-US" b="1" dirty="0" smtClean="0">
                <a:ln w="11430"/>
                <a:gradFill>
                  <a:gsLst>
                    <a:gs pos="0">
                      <a:srgbClr val="8488C4"/>
                    </a:gs>
                    <a:gs pos="53000">
                      <a:srgbClr val="D4DEFF"/>
                    </a:gs>
                    <a:gs pos="83000">
                      <a:srgbClr val="D4DEFF"/>
                    </a:gs>
                    <a:gs pos="100000">
                      <a:srgbClr val="96AB94"/>
                    </a:gs>
                  </a:gsLst>
                  <a:lin ang="5400000" scaled="0"/>
                </a:gradFill>
                <a:effectLst>
                  <a:outerShdw blurRad="50800" dist="39000" dir="5460000" algn="tl">
                    <a:srgbClr val="000000">
                      <a:alpha val="38000"/>
                    </a:srgbClr>
                  </a:outerShdw>
                </a:effectLst>
              </a:rPr>
              <a:t>, </a:t>
            </a:r>
            <a:r>
              <a:rPr lang="en-US" b="1" dirty="0" smtClean="0">
                <a:ln w="1143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outerShdw blurRad="50800" dist="39000" dir="5460000" algn="tl">
                    <a:srgbClr val="000000">
                      <a:alpha val="38000"/>
                    </a:srgbClr>
                  </a:outerShdw>
                </a:effectLst>
              </a:rPr>
              <a:t>child custody</a:t>
            </a:r>
            <a:r>
              <a:rPr lang="en-US" b="1" dirty="0" smtClean="0">
                <a:ln w="11430"/>
                <a:gradFill>
                  <a:gsLst>
                    <a:gs pos="0">
                      <a:srgbClr val="8488C4"/>
                    </a:gs>
                    <a:gs pos="53000">
                      <a:srgbClr val="D4DEFF"/>
                    </a:gs>
                    <a:gs pos="83000">
                      <a:srgbClr val="D4DEFF"/>
                    </a:gs>
                    <a:gs pos="100000">
                      <a:srgbClr val="96AB94"/>
                    </a:gs>
                  </a:gsLst>
                  <a:lin ang="5400000" scaled="0"/>
                </a:gradFill>
                <a:effectLst>
                  <a:outerShdw blurRad="50800" dist="39000" dir="5460000" algn="tl">
                    <a:srgbClr val="000000">
                      <a:alpha val="38000"/>
                    </a:srgbClr>
                  </a:outerShdw>
                </a:effectLst>
              </a:rPr>
              <a:t>, </a:t>
            </a:r>
            <a:r>
              <a:rPr lang="en-US" b="1" dirty="0" smtClean="0">
                <a:ln w="11430"/>
                <a:gradFill>
                  <a:gsLst>
                    <a:gs pos="0">
                      <a:srgbClr val="000000"/>
                    </a:gs>
                    <a:gs pos="39999">
                      <a:srgbClr val="0A128C"/>
                    </a:gs>
                    <a:gs pos="70000">
                      <a:srgbClr val="181CC7"/>
                    </a:gs>
                    <a:gs pos="88000">
                      <a:srgbClr val="7005D4"/>
                    </a:gs>
                    <a:gs pos="100000">
                      <a:srgbClr val="8C3D91"/>
                    </a:gs>
                  </a:gsLst>
                  <a:lin ang="5400000" scaled="0"/>
                </a:gradFill>
                <a:effectLst>
                  <a:outerShdw blurRad="50800" dist="39000" dir="5460000" algn="tl">
                    <a:srgbClr val="000000">
                      <a:alpha val="38000"/>
                    </a:srgbClr>
                  </a:outerShdw>
                </a:effectLst>
              </a:rPr>
              <a:t>child support</a:t>
            </a:r>
            <a:r>
              <a:rPr lang="en-US" b="1" dirty="0" smtClean="0">
                <a:ln w="11430"/>
                <a:gradFill>
                  <a:gsLst>
                    <a:gs pos="0">
                      <a:srgbClr val="8488C4"/>
                    </a:gs>
                    <a:gs pos="53000">
                      <a:srgbClr val="D4DEFF"/>
                    </a:gs>
                    <a:gs pos="83000">
                      <a:srgbClr val="D4DEFF"/>
                    </a:gs>
                    <a:gs pos="100000">
                      <a:srgbClr val="96AB94"/>
                    </a:gs>
                  </a:gsLst>
                  <a:lin ang="5400000" scaled="0"/>
                </a:gradFill>
                <a:effectLst>
                  <a:outerShdw blurRad="50800" dist="39000" dir="5460000" algn="tl">
                    <a:srgbClr val="000000">
                      <a:alpha val="38000"/>
                    </a:srgbClr>
                  </a:outerShdw>
                </a:effectLst>
              </a:rPr>
              <a:t>, or </a:t>
            </a:r>
            <a:r>
              <a:rPr lang="en-US" b="1" i="1" dirty="0" smtClean="0">
                <a:ln w="11430"/>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a:outerShdw blurRad="50800" dist="39000" dir="5460000" algn="tl">
                    <a:srgbClr val="000000">
                      <a:alpha val="38000"/>
                    </a:srgbClr>
                  </a:outerShdw>
                </a:effectLst>
              </a:rPr>
              <a:t>alimony</a:t>
            </a:r>
            <a:r>
              <a:rPr lang="en-US" b="1" i="1" dirty="0" smtClean="0">
                <a:ln w="11430"/>
                <a:gradFill>
                  <a:gsLst>
                    <a:gs pos="0">
                      <a:srgbClr val="8488C4"/>
                    </a:gs>
                    <a:gs pos="53000">
                      <a:srgbClr val="D4DEFF"/>
                    </a:gs>
                    <a:gs pos="83000">
                      <a:srgbClr val="D4DEFF"/>
                    </a:gs>
                    <a:gs pos="100000">
                      <a:srgbClr val="96AB94"/>
                    </a:gs>
                  </a:gsLst>
                  <a:lin ang="5400000" scaled="0"/>
                </a:gradFill>
                <a:effectLst>
                  <a:outerShdw blurRad="50800" dist="39000" dir="5460000" algn="tl">
                    <a:srgbClr val="000000">
                      <a:alpha val="38000"/>
                    </a:srgbClr>
                  </a:outerShdw>
                </a:effectLst>
              </a:rPr>
              <a:t> (money </a:t>
            </a:r>
            <a:r>
              <a:rPr lang="en-US" b="1" dirty="0" smtClean="0">
                <a:ln w="11430"/>
                <a:gradFill>
                  <a:gsLst>
                    <a:gs pos="0">
                      <a:srgbClr val="8488C4"/>
                    </a:gs>
                    <a:gs pos="53000">
                      <a:srgbClr val="D4DEFF"/>
                    </a:gs>
                    <a:gs pos="83000">
                      <a:srgbClr val="D4DEFF"/>
                    </a:gs>
                    <a:gs pos="100000">
                      <a:srgbClr val="96AB94"/>
                    </a:gs>
                  </a:gsLst>
                  <a:lin ang="5400000" scaled="0"/>
                </a:gradFill>
                <a:effectLst>
                  <a:outerShdw blurRad="50800" dist="39000" dir="5460000" algn="tl">
                    <a:srgbClr val="000000">
                      <a:alpha val="38000"/>
                    </a:srgbClr>
                  </a:outerShdw>
                </a:effectLst>
              </a:rPr>
              <a:t>paid by one ex-spouse to the other).</a:t>
            </a:r>
            <a:endParaRPr lang="en-US" b="1" dirty="0">
              <a:ln w="11430"/>
              <a:gradFill>
                <a:gsLst>
                  <a:gs pos="0">
                    <a:srgbClr val="8488C4"/>
                  </a:gs>
                  <a:gs pos="53000">
                    <a:srgbClr val="D4DEFF"/>
                  </a:gs>
                  <a:gs pos="83000">
                    <a:srgbClr val="D4DEFF"/>
                  </a:gs>
                  <a:gs pos="100000">
                    <a:srgbClr val="96AB94"/>
                  </a:gs>
                </a:gsLst>
                <a:lin ang="5400000" scaled="0"/>
              </a:gradFill>
              <a:effectLst>
                <a:outerShdw blurRad="50800" dist="39000" dir="5460000" algn="tl">
                  <a:srgbClr val="000000">
                    <a:alpha val="38000"/>
                  </a:srgbClr>
                </a:outerShdw>
              </a:effectLst>
            </a:endParaRPr>
          </a:p>
        </p:txBody>
      </p:sp>
      <p:sp>
        <p:nvSpPr>
          <p:cNvPr id="4" name="Text Placeholder 3"/>
          <p:cNvSpPr>
            <a:spLocks noGrp="1"/>
          </p:cNvSpPr>
          <p:nvPr>
            <p:ph type="body" sz="quarter" idx="10"/>
          </p:nvPr>
        </p:nvSpPr>
        <p:spPr>
          <a:xfrm>
            <a:off x="457200" y="0"/>
            <a:ext cx="7690114" cy="1384994"/>
          </a:xfrm>
        </p:spPr>
        <p:txBody>
          <a:bodyPr/>
          <a:lstStyle/>
          <a:p>
            <a:r>
              <a:rPr lang="en-US" dirty="0" smtClean="0"/>
              <a:t>Married Minor</a:t>
            </a:r>
            <a:endParaRPr lang="en-US"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71600"/>
            <a:ext cx="8610600" cy="1676400"/>
          </a:xfrm>
        </p:spPr>
        <p:txBody>
          <a:bodyPr/>
          <a:lstStyle/>
          <a:p>
            <a:pPr algn="l"/>
            <a:r>
              <a:rPr lang="en-US" b="1" dirty="0" smtClean="0">
                <a:ln w="19050">
                  <a:solidFill>
                    <a:schemeClr val="tx2">
                      <a:tint val="1000"/>
                    </a:schemeClr>
                  </a:solidFill>
                  <a:prstDash val="solid"/>
                </a:ln>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a:outerShdw blurRad="50000" dist="50800" dir="7500000" algn="tl">
                    <a:srgbClr val="000000">
                      <a:shade val="5000"/>
                      <a:alpha val="35000"/>
                    </a:srgbClr>
                  </a:outerShdw>
                </a:effectLst>
              </a:rPr>
              <a:t>At what age can you get married in Mississippi?</a:t>
            </a:r>
            <a:endParaRPr lang="en-US" b="1" dirty="0">
              <a:ln w="19050">
                <a:solidFill>
                  <a:schemeClr val="tx2">
                    <a:tint val="1000"/>
                  </a:schemeClr>
                </a:solidFill>
                <a:prstDash val="solid"/>
              </a:ln>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a:outerShdw blurRad="50000" dist="50800" dir="7500000" algn="tl">
                  <a:srgbClr val="000000">
                    <a:shade val="5000"/>
                    <a:alpha val="35000"/>
                  </a:srgbClr>
                </a:outerShdw>
              </a:effectLst>
            </a:endParaRPr>
          </a:p>
        </p:txBody>
      </p:sp>
      <p:sp>
        <p:nvSpPr>
          <p:cNvPr id="3" name="Subtitle 2"/>
          <p:cNvSpPr>
            <a:spLocks noGrp="1"/>
          </p:cNvSpPr>
          <p:nvPr>
            <p:ph type="subTitle" idx="1"/>
          </p:nvPr>
        </p:nvSpPr>
        <p:spPr>
          <a:xfrm>
            <a:off x="228600" y="2971800"/>
            <a:ext cx="8686800" cy="25146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dirty="0" smtClean="0">
                <a:ln w="11430"/>
                <a:gradFill>
                  <a:gsLst>
                    <a:gs pos="0">
                      <a:srgbClr val="000000"/>
                    </a:gs>
                    <a:gs pos="39999">
                      <a:srgbClr val="0A128C"/>
                    </a:gs>
                    <a:gs pos="70000">
                      <a:srgbClr val="181CC7"/>
                    </a:gs>
                    <a:gs pos="88000">
                      <a:srgbClr val="7005D4"/>
                    </a:gs>
                    <a:gs pos="100000">
                      <a:srgbClr val="8C3D91"/>
                    </a:gs>
                  </a:gsLst>
                  <a:lin ang="5400000" scaled="0"/>
                </a:gradFill>
                <a:effectLst>
                  <a:outerShdw blurRad="50800" dist="39000" dir="5460000" algn="tl">
                    <a:srgbClr val="000000">
                      <a:alpha val="38000"/>
                    </a:srgbClr>
                  </a:outerShdw>
                </a:effectLst>
              </a:rPr>
              <a:t>If either party is younger than </a:t>
            </a:r>
            <a:r>
              <a:rPr lang="en-US" sz="4400" b="1" dirty="0" smtClean="0">
                <a:ln w="11430"/>
                <a:gradFill>
                  <a:gsLst>
                    <a:gs pos="0">
                      <a:srgbClr val="8488C4"/>
                    </a:gs>
                    <a:gs pos="53000">
                      <a:srgbClr val="D4DEFF"/>
                    </a:gs>
                    <a:gs pos="83000">
                      <a:srgbClr val="D4DEFF"/>
                    </a:gs>
                    <a:gs pos="100000">
                      <a:srgbClr val="96AB94"/>
                    </a:gs>
                  </a:gsLst>
                  <a:lin ang="5400000" scaled="0"/>
                </a:gradFill>
                <a:effectLst>
                  <a:outerShdw blurRad="50800" dist="39000" dir="5460000" algn="tl">
                    <a:srgbClr val="000000">
                      <a:alpha val="38000"/>
                    </a:srgbClr>
                  </a:outerShdw>
                </a:effectLst>
              </a:rPr>
              <a:t>21</a:t>
            </a:r>
            <a:r>
              <a:rPr lang="en-US" sz="4400" b="1" dirty="0" smtClean="0">
                <a:ln w="11430"/>
                <a:gradFill>
                  <a:gsLst>
                    <a:gs pos="0">
                      <a:srgbClr val="000000"/>
                    </a:gs>
                    <a:gs pos="39999">
                      <a:srgbClr val="0A128C"/>
                    </a:gs>
                    <a:gs pos="70000">
                      <a:srgbClr val="181CC7"/>
                    </a:gs>
                    <a:gs pos="88000">
                      <a:srgbClr val="7005D4"/>
                    </a:gs>
                    <a:gs pos="100000">
                      <a:srgbClr val="8C3D91"/>
                    </a:gs>
                  </a:gsLst>
                  <a:lin ang="5400000" scaled="0"/>
                </a:gradFill>
                <a:effectLst>
                  <a:outerShdw blurRad="50800" dist="39000" dir="5460000" algn="tl">
                    <a:srgbClr val="000000">
                      <a:alpha val="38000"/>
                    </a:srgbClr>
                  </a:outerShdw>
                </a:effectLst>
              </a:rPr>
              <a:t>, the parents or guardians must be notified, one of them must sign the license.</a:t>
            </a:r>
            <a:endParaRPr lang="en-US" sz="4400" b="1" dirty="0">
              <a:ln w="11430"/>
              <a:gradFill>
                <a:gsLst>
                  <a:gs pos="0">
                    <a:srgbClr val="000000"/>
                  </a:gs>
                  <a:gs pos="39999">
                    <a:srgbClr val="0A128C"/>
                  </a:gs>
                  <a:gs pos="70000">
                    <a:srgbClr val="181CC7"/>
                  </a:gs>
                  <a:gs pos="88000">
                    <a:srgbClr val="7005D4"/>
                  </a:gs>
                  <a:gs pos="100000">
                    <a:srgbClr val="8C3D91"/>
                  </a:gs>
                </a:gsLst>
                <a:lin ang="5400000" scaled="0"/>
              </a:gradFill>
              <a:effectLst>
                <a:outerShdw blurRad="50800" dist="39000" dir="5460000" algn="tl">
                  <a:srgbClr val="000000">
                    <a:alpha val="38000"/>
                  </a:srgbClr>
                </a:outerShdw>
              </a:effectLst>
            </a:endParaRPr>
          </a:p>
        </p:txBody>
      </p:sp>
      <p:sp>
        <p:nvSpPr>
          <p:cNvPr id="4" name="Text Placeholder 3"/>
          <p:cNvSpPr>
            <a:spLocks noGrp="1"/>
          </p:cNvSpPr>
          <p:nvPr>
            <p:ph type="body" sz="quarter" idx="10"/>
          </p:nvPr>
        </p:nvSpPr>
        <p:spPr>
          <a:xfrm>
            <a:off x="609600" y="0"/>
            <a:ext cx="7690114" cy="1066800"/>
          </a:xfrm>
        </p:spPr>
        <p:txBody>
          <a:bodyPr/>
          <a:lstStyle/>
          <a:p>
            <a:r>
              <a:rPr lang="en-US" dirty="0" smtClean="0"/>
              <a:t>Marriage</a:t>
            </a:r>
            <a:endParaRPr lang="en-US" dirty="0"/>
          </a:p>
        </p:txBody>
      </p:sp>
      <p:sp>
        <p:nvSpPr>
          <p:cNvPr id="7" name="TextBox 6"/>
          <p:cNvSpPr txBox="1"/>
          <p:nvPr/>
        </p:nvSpPr>
        <p:spPr>
          <a:xfrm>
            <a:off x="304800" y="5638800"/>
            <a:ext cx="5943600" cy="83099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smtClean="0">
                <a:ln w="11430"/>
                <a:solidFill>
                  <a:srgbClr val="FF0000"/>
                </a:solidFill>
                <a:effectLst>
                  <a:outerShdw blurRad="76200" dist="50800" dir="5400000" algn="tl" rotWithShape="0">
                    <a:srgbClr val="000000">
                      <a:alpha val="65000"/>
                    </a:srgbClr>
                  </a:outerShdw>
                </a:effectLst>
              </a:rPr>
              <a:t>How many states?</a:t>
            </a:r>
            <a:endParaRPr lang="en-US" sz="4800" b="1" spc="50" dirty="0">
              <a:ln w="11430"/>
              <a:solidFill>
                <a:srgbClr val="FF0000"/>
              </a:solidFill>
              <a:effectLst>
                <a:outerShdw blurRad="76200" dist="50800" dir="5400000" algn="tl" rotWithShape="0">
                  <a:srgbClr val="000000">
                    <a:alpha val="65000"/>
                  </a:srgbClr>
                </a:outerShdw>
              </a:effectLst>
            </a:endParaRPr>
          </a:p>
        </p:txBody>
      </p:sp>
      <p:pic>
        <p:nvPicPr>
          <p:cNvPr id="87042" name="Picture 2" descr="C:\Documents and Settings\Lloyd and Debbie\My Documents\My Pictures\Mississippi flag 2.gif"/>
          <p:cNvPicPr>
            <a:picLocks noChangeAspect="1" noChangeArrowheads="1" noCrop="1"/>
          </p:cNvPicPr>
          <p:nvPr/>
        </p:nvPicPr>
        <p:blipFill>
          <a:blip r:embed="rId2" cstate="print"/>
          <a:srcRect/>
          <a:stretch>
            <a:fillRect/>
          </a:stretch>
        </p:blipFill>
        <p:spPr bwMode="auto">
          <a:xfrm>
            <a:off x="5943600" y="5410200"/>
            <a:ext cx="1530436" cy="1104900"/>
          </a:xfrm>
          <a:prstGeom prst="rect">
            <a:avLst/>
          </a:prstGeom>
          <a:noFill/>
        </p:spPr>
      </p:pic>
      <p:pic>
        <p:nvPicPr>
          <p:cNvPr id="87048" name="Picture 8" descr="http://www.multimediapalace.com/fl/flags-02/p/pr-flag1.gif"/>
          <p:cNvPicPr>
            <a:picLocks noChangeAspect="1" noChangeArrowheads="1" noCrop="1"/>
          </p:cNvPicPr>
          <p:nvPr/>
        </p:nvPicPr>
        <p:blipFill>
          <a:blip r:embed="rId3" cstate="print"/>
          <a:srcRect/>
          <a:stretch>
            <a:fillRect/>
          </a:stretch>
        </p:blipFill>
        <p:spPr bwMode="auto">
          <a:xfrm>
            <a:off x="7543800" y="5410200"/>
            <a:ext cx="1447800" cy="1028701"/>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0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0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bwMode="auto">
          <a:xfrm>
            <a:off x="0" y="0"/>
            <a:ext cx="91440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scene3d>
              <a:camera prst="orthographicFront"/>
              <a:lightRig rig="flat" dir="t"/>
            </a:scene3d>
            <a:sp3d extrusionH="88900" contourW="2540">
              <a:bevelT w="38100" h="31750"/>
              <a:contourClr>
                <a:srgbClr val="F4A234"/>
              </a:contourClr>
            </a:sp3d>
          </a:bodyPr>
          <a:lstStyle/>
          <a:p>
            <a:pPr marL="0" marR="0" lvl="0" indent="0" algn="l" defTabSz="914400" rtl="0" eaLnBrk="1" fontAlgn="base" latinLnBrk="0" hangingPunct="1">
              <a:lnSpc>
                <a:spcPct val="100000"/>
              </a:lnSpc>
              <a:spcBef>
                <a:spcPct val="20000"/>
              </a:spcBef>
              <a:spcAft>
                <a:spcPct val="0"/>
              </a:spcAft>
              <a:buClrTx/>
              <a:buSzPct val="80000"/>
              <a:buFont typeface="Arial" pitchFamily="34" charset="0"/>
              <a:buNone/>
              <a:tabLst/>
              <a:defRPr/>
            </a:pPr>
            <a:r>
              <a:rPr kumimoji="0" lang="en-US" sz="88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rPr>
              <a:t>Marriage Licenses</a:t>
            </a:r>
          </a:p>
        </p:txBody>
      </p:sp>
      <p:sp>
        <p:nvSpPr>
          <p:cNvPr id="7" name="Rectangle 6"/>
          <p:cNvSpPr/>
          <p:nvPr/>
        </p:nvSpPr>
        <p:spPr>
          <a:xfrm>
            <a:off x="381000" y="1752600"/>
            <a:ext cx="8077200" cy="144655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dirty="0" smtClean="0">
                <a:ln w="1143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effectLst>
                  <a:outerShdw blurRad="50800" dist="39000" dir="5460000" algn="tl">
                    <a:srgbClr val="000000">
                      <a:alpha val="38000"/>
                    </a:srgbClr>
                  </a:outerShdw>
                </a:effectLst>
              </a:rPr>
              <a:t>Marriage licenses cannot be issued to a </a:t>
            </a:r>
            <a:r>
              <a:rPr lang="en-US" sz="4400" b="1" dirty="0" smtClean="0">
                <a:ln w="11430"/>
                <a:gradFill flip="none" rotWithShape="1">
                  <a:gsLst>
                    <a:gs pos="0">
                      <a:srgbClr val="FFF200"/>
                    </a:gs>
                    <a:gs pos="45000">
                      <a:srgbClr val="FF7A00"/>
                    </a:gs>
                    <a:gs pos="70000">
                      <a:srgbClr val="FF0300"/>
                    </a:gs>
                    <a:gs pos="100000">
                      <a:srgbClr val="4D0808"/>
                    </a:gs>
                  </a:gsLst>
                  <a:lin ang="5400000" scaled="1"/>
                  <a:tileRect/>
                </a:gradFill>
                <a:effectLst>
                  <a:outerShdw blurRad="50800" dist="39000" dir="5460000" algn="tl">
                    <a:srgbClr val="000000">
                      <a:alpha val="38000"/>
                    </a:srgbClr>
                  </a:outerShdw>
                </a:effectLst>
              </a:rPr>
              <a:t>male</a:t>
            </a:r>
            <a:r>
              <a:rPr lang="en-US" sz="4400" b="1" dirty="0" smtClean="0">
                <a:ln w="1143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effectLst>
                  <a:outerShdw blurRad="50800" dist="39000" dir="5460000" algn="tl">
                    <a:srgbClr val="000000">
                      <a:alpha val="38000"/>
                    </a:srgbClr>
                  </a:outerShdw>
                </a:effectLst>
              </a:rPr>
              <a:t> under 17.</a:t>
            </a:r>
            <a:endParaRPr lang="en-US" sz="4400" b="1" dirty="0">
              <a:ln w="1143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effectLst>
                <a:outerShdw blurRad="50800" dist="39000" dir="5460000" algn="tl">
                  <a:srgbClr val="000000">
                    <a:alpha val="38000"/>
                  </a:srgbClr>
                </a:outerShdw>
              </a:effectLst>
            </a:endParaRPr>
          </a:p>
        </p:txBody>
      </p:sp>
      <p:sp>
        <p:nvSpPr>
          <p:cNvPr id="8" name="Rectangle 7"/>
          <p:cNvSpPr/>
          <p:nvPr/>
        </p:nvSpPr>
        <p:spPr>
          <a:xfrm>
            <a:off x="381000" y="3581400"/>
            <a:ext cx="8229600" cy="212365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dirty="0" smtClean="0">
                <a:ln w="1143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effectLst>
                  <a:outerShdw blurRad="50800" dist="39000" dir="5460000" algn="tl">
                    <a:srgbClr val="000000">
                      <a:alpha val="38000"/>
                    </a:srgbClr>
                  </a:outerShdw>
                </a:effectLst>
              </a:rPr>
              <a:t>Marriage licenses cannot be issued to a </a:t>
            </a:r>
            <a:r>
              <a:rPr lang="en-US" sz="4400" b="1" dirty="0" smtClean="0">
                <a:ln w="11430"/>
                <a:gradFill flip="none" rotWithShape="1">
                  <a:gsLst>
                    <a:gs pos="0">
                      <a:srgbClr val="FFF200"/>
                    </a:gs>
                    <a:gs pos="45000">
                      <a:srgbClr val="FF7A00"/>
                    </a:gs>
                    <a:gs pos="70000">
                      <a:srgbClr val="FF0300"/>
                    </a:gs>
                    <a:gs pos="100000">
                      <a:srgbClr val="4D0808"/>
                    </a:gs>
                  </a:gsLst>
                  <a:lin ang="5400000" scaled="1"/>
                  <a:tileRect/>
                </a:gradFill>
                <a:effectLst>
                  <a:outerShdw blurRad="50800" dist="39000" dir="5460000" algn="tl">
                    <a:srgbClr val="000000">
                      <a:alpha val="38000"/>
                    </a:srgbClr>
                  </a:outerShdw>
                </a:effectLst>
              </a:rPr>
              <a:t>female</a:t>
            </a:r>
            <a:r>
              <a:rPr lang="en-US" sz="4400" b="1" dirty="0" smtClean="0">
                <a:ln w="1143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effectLst>
                  <a:outerShdw blurRad="50800" dist="39000" dir="5460000" algn="tl">
                    <a:srgbClr val="000000">
                      <a:alpha val="38000"/>
                    </a:srgbClr>
                  </a:outerShdw>
                </a:effectLst>
              </a:rPr>
              <a:t> under 15 unless a chancellor approves.</a:t>
            </a:r>
            <a:endParaRPr lang="en-US" sz="4400" b="1" dirty="0">
              <a:ln w="1143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effectLst>
                <a:outerShdw blurRad="50800" dist="39000" dir="5460000" algn="tl">
                  <a:srgbClr val="000000">
                    <a:alpha val="38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71600"/>
            <a:ext cx="8610600" cy="1523494"/>
          </a:xfrm>
        </p:spPr>
        <p:txBody>
          <a:bodyPr/>
          <a:lstStyle/>
          <a:p>
            <a:pPr algn="l"/>
            <a:r>
              <a:rPr lang="en-US" sz="4400" dirty="0" smtClean="0"/>
              <a:t>A delinquent child is one between the ages of 10 and 18 who has committed a delinquent act.</a:t>
            </a:r>
            <a:endParaRPr lang="en-US" sz="4400" dirty="0"/>
          </a:p>
        </p:txBody>
      </p:sp>
      <p:sp>
        <p:nvSpPr>
          <p:cNvPr id="3" name="Subtitle 2"/>
          <p:cNvSpPr>
            <a:spLocks noGrp="1"/>
          </p:cNvSpPr>
          <p:nvPr>
            <p:ph type="subTitle" idx="1"/>
          </p:nvPr>
        </p:nvSpPr>
        <p:spPr>
          <a:xfrm>
            <a:off x="228600" y="3352800"/>
            <a:ext cx="8610600" cy="1905000"/>
          </a:xfrm>
        </p:spPr>
        <p:txBody>
          <a:bodyPr/>
          <a:lstStyle/>
          <a:p>
            <a:r>
              <a:rPr lang="en-US" sz="4400" b="1" dirty="0" smtClean="0">
                <a:solidFill>
                  <a:schemeClr val="tx1"/>
                </a:solidFill>
              </a:rPr>
              <a:t>A delinquent act is any act that if committed by an adult would be a crime.</a:t>
            </a:r>
            <a:endParaRPr lang="en-US" sz="4400" b="1" dirty="0">
              <a:solidFill>
                <a:schemeClr val="tx1"/>
              </a:solidFill>
            </a:endParaRPr>
          </a:p>
        </p:txBody>
      </p:sp>
      <p:sp>
        <p:nvSpPr>
          <p:cNvPr id="4" name="Text Placeholder 3"/>
          <p:cNvSpPr>
            <a:spLocks noGrp="1"/>
          </p:cNvSpPr>
          <p:nvPr>
            <p:ph type="body" sz="quarter" idx="10"/>
          </p:nvPr>
        </p:nvSpPr>
        <p:spPr>
          <a:xfrm>
            <a:off x="228600" y="0"/>
            <a:ext cx="8686799" cy="1384994"/>
          </a:xfrm>
        </p:spPr>
        <p:txBody>
          <a:bodyPr/>
          <a:lstStyle/>
          <a:p>
            <a:r>
              <a:rPr lang="en-US" sz="6600" dirty="0"/>
              <a:t>Juvenile Justice System</a:t>
            </a:r>
          </a:p>
        </p:txBody>
      </p:sp>
      <p:pic>
        <p:nvPicPr>
          <p:cNvPr id="90114" name="Picture 2" descr="http://ksax.com/ksaxImages/vandalism%20copy.JPG"/>
          <p:cNvPicPr>
            <a:picLocks noChangeAspect="1" noChangeArrowheads="1"/>
          </p:cNvPicPr>
          <p:nvPr/>
        </p:nvPicPr>
        <p:blipFill>
          <a:blip r:embed="rId2" cstate="print"/>
          <a:srcRect/>
          <a:stretch>
            <a:fillRect/>
          </a:stretch>
        </p:blipFill>
        <p:spPr bwMode="auto">
          <a:xfrm>
            <a:off x="4038600" y="4648200"/>
            <a:ext cx="2743200" cy="20574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0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71600"/>
            <a:ext cx="8610600" cy="1523494"/>
          </a:xfrm>
        </p:spPr>
        <p:txBody>
          <a:bodyPr/>
          <a:lstStyle/>
          <a:p>
            <a:pPr algn="l"/>
            <a:r>
              <a:rPr lang="en-US" sz="4400" dirty="0" smtClean="0"/>
              <a:t>A “child in need of supervision” is between the ages of 7 and 18.</a:t>
            </a:r>
            <a:endParaRPr lang="en-US" sz="4400" dirty="0"/>
          </a:p>
        </p:txBody>
      </p:sp>
      <p:sp>
        <p:nvSpPr>
          <p:cNvPr id="3" name="Subtitle 2"/>
          <p:cNvSpPr>
            <a:spLocks noGrp="1"/>
          </p:cNvSpPr>
          <p:nvPr>
            <p:ph type="subTitle" idx="1"/>
          </p:nvPr>
        </p:nvSpPr>
        <p:spPr>
          <a:xfrm>
            <a:off x="152400" y="2895600"/>
            <a:ext cx="8763000" cy="3733800"/>
          </a:xfrm>
        </p:spPr>
        <p:txBody>
          <a:bodyPr/>
          <a:lstStyle/>
          <a:p>
            <a:r>
              <a:rPr lang="en-US" sz="4400" b="1" dirty="0" smtClean="0">
                <a:solidFill>
                  <a:schemeClr val="tx1"/>
                </a:solidFill>
              </a:rPr>
              <a:t>This child either cannot be controlled by her or his parents, constantly violates school rules, runs away without good cause, or commits a delinquent act.</a:t>
            </a:r>
            <a:endParaRPr lang="en-US" sz="4400" b="1" dirty="0">
              <a:solidFill>
                <a:schemeClr val="tx1"/>
              </a:solidFill>
            </a:endParaRPr>
          </a:p>
        </p:txBody>
      </p:sp>
      <p:sp>
        <p:nvSpPr>
          <p:cNvPr id="4" name="Text Placeholder 3"/>
          <p:cNvSpPr>
            <a:spLocks noGrp="1"/>
          </p:cNvSpPr>
          <p:nvPr>
            <p:ph type="body" sz="quarter" idx="10"/>
          </p:nvPr>
        </p:nvSpPr>
        <p:spPr>
          <a:xfrm>
            <a:off x="228600" y="0"/>
            <a:ext cx="8686799" cy="1384994"/>
          </a:xfrm>
        </p:spPr>
        <p:txBody>
          <a:bodyPr/>
          <a:lstStyle/>
          <a:p>
            <a:r>
              <a:rPr lang="en-US" sz="6600" dirty="0"/>
              <a:t>Juvenile Justice System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66800"/>
            <a:ext cx="8458200" cy="2895600"/>
          </a:xfrm>
        </p:spPr>
        <p:txBody>
          <a:bodyPr/>
          <a:lstStyle/>
          <a:p>
            <a:pPr algn="l"/>
            <a:r>
              <a:rPr lang="en-US" sz="4400" b="1" dirty="0" smtClean="0">
                <a:ln>
                  <a:solidFill>
                    <a:schemeClr val="tx1"/>
                  </a:solidFill>
                </a:ln>
                <a:latin typeface="09" pitchFamily="34" charset="0"/>
              </a:rPr>
              <a:t>Youth court proceedings are not open to the public and are done without a jury.</a:t>
            </a:r>
            <a:endParaRPr lang="en-US" sz="4400" b="1" dirty="0">
              <a:ln>
                <a:solidFill>
                  <a:schemeClr val="tx1"/>
                </a:solidFill>
              </a:ln>
              <a:latin typeface="09" pitchFamily="34" charset="0"/>
            </a:endParaRPr>
          </a:p>
        </p:txBody>
      </p:sp>
      <p:sp>
        <p:nvSpPr>
          <p:cNvPr id="3" name="Subtitle 2"/>
          <p:cNvSpPr>
            <a:spLocks noGrp="1"/>
          </p:cNvSpPr>
          <p:nvPr>
            <p:ph type="subTitle" idx="1"/>
          </p:nvPr>
        </p:nvSpPr>
        <p:spPr>
          <a:xfrm>
            <a:off x="457200" y="4038600"/>
            <a:ext cx="8305799" cy="2819400"/>
          </a:xfrm>
        </p:spPr>
        <p:txBody>
          <a:bodyPr/>
          <a:lstStyle/>
          <a:p>
            <a:r>
              <a:rPr lang="en-US" sz="4000" b="1" dirty="0" smtClean="0">
                <a:solidFill>
                  <a:schemeClr val="tx1"/>
                </a:solidFill>
                <a:latin typeface="10" pitchFamily="34" charset="0"/>
              </a:rPr>
              <a:t>Records are kept confidential and </a:t>
            </a:r>
            <a:r>
              <a:rPr lang="en-US" sz="4000" b="1" dirty="0" smtClean="0">
                <a:ln>
                  <a:solidFill>
                    <a:schemeClr val="tx1"/>
                  </a:solidFill>
                </a:ln>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atin typeface="10" pitchFamily="34" charset="0"/>
              </a:rPr>
              <a:t>may</a:t>
            </a:r>
            <a:r>
              <a:rPr lang="en-US" sz="4000" b="1" dirty="0" smtClean="0">
                <a:solidFill>
                  <a:schemeClr val="tx1"/>
                </a:solidFill>
                <a:latin typeface="10" pitchFamily="34" charset="0"/>
              </a:rPr>
              <a:t> be ordered sealed once a case is dismissed or the youth reaches age 20.</a:t>
            </a:r>
            <a:endParaRPr lang="en-US" sz="4000" b="1" dirty="0">
              <a:solidFill>
                <a:schemeClr val="tx1"/>
              </a:solidFill>
              <a:latin typeface="10" pitchFamily="34" charset="0"/>
            </a:endParaRPr>
          </a:p>
        </p:txBody>
      </p:sp>
      <p:sp>
        <p:nvSpPr>
          <p:cNvPr id="5" name="Text Placeholder 3"/>
          <p:cNvSpPr txBox="1">
            <a:spLocks/>
          </p:cNvSpPr>
          <p:nvPr/>
        </p:nvSpPr>
        <p:spPr bwMode="auto">
          <a:xfrm>
            <a:off x="228600" y="0"/>
            <a:ext cx="8686799" cy="13849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scene3d>
              <a:camera prst="orthographicFront"/>
              <a:lightRig rig="flat" dir="t"/>
            </a:scene3d>
            <a:sp3d extrusionH="88900" contourW="2540">
              <a:bevelT w="38100" h="31750"/>
              <a:contourClr>
                <a:srgbClr val="F4A234"/>
              </a:contourClr>
            </a:sp3d>
          </a:bodyPr>
          <a:lstStyle/>
          <a:p>
            <a:pPr marL="0" marR="0" lvl="0" indent="0" algn="l" defTabSz="914400" rtl="0" eaLnBrk="1" fontAlgn="base" latinLnBrk="0" hangingPunct="1">
              <a:lnSpc>
                <a:spcPct val="100000"/>
              </a:lnSpc>
              <a:spcBef>
                <a:spcPct val="20000"/>
              </a:spcBef>
              <a:spcAft>
                <a:spcPct val="0"/>
              </a:spcAft>
              <a:buClrTx/>
              <a:buSzPct val="80000"/>
              <a:buFont typeface="Arial" pitchFamily="34" charset="0"/>
              <a:buNone/>
              <a:tabLst/>
              <a:defRPr/>
            </a:pPr>
            <a:r>
              <a:rPr kumimoji="0" lang="en-US" sz="66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rPr>
              <a:t>Juvenile Justice System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85800"/>
            <a:ext cx="8610600" cy="2057400"/>
          </a:xfrm>
        </p:spPr>
        <p:txBody>
          <a:bodyPr/>
          <a:lstStyle/>
          <a:p>
            <a:pPr algn="l"/>
            <a:r>
              <a:rPr lang="en-US" sz="4800" b="1" dirty="0" smtClean="0">
                <a:ln>
                  <a:solidFill>
                    <a:schemeClr val="tx1"/>
                  </a:solidFill>
                </a:ln>
                <a:latin typeface="36" pitchFamily="34" charset="0"/>
              </a:rPr>
              <a:t>A person under 18 may be tried as an adult for certain serious crimes.</a:t>
            </a:r>
            <a:endParaRPr lang="en-US" sz="4800" b="1" dirty="0">
              <a:ln>
                <a:solidFill>
                  <a:schemeClr val="tx1"/>
                </a:solidFill>
              </a:ln>
              <a:latin typeface="36" pitchFamily="34" charset="0"/>
            </a:endParaRPr>
          </a:p>
        </p:txBody>
      </p:sp>
      <p:sp>
        <p:nvSpPr>
          <p:cNvPr id="3" name="Subtitle 2"/>
          <p:cNvSpPr>
            <a:spLocks noGrp="1"/>
          </p:cNvSpPr>
          <p:nvPr>
            <p:ph type="subTitle" idx="1"/>
          </p:nvPr>
        </p:nvSpPr>
        <p:spPr>
          <a:xfrm>
            <a:off x="228600" y="2362200"/>
            <a:ext cx="7620000" cy="4495800"/>
          </a:xfrm>
          <a:gradFill>
            <a:gsLst>
              <a:gs pos="0">
                <a:srgbClr val="5E9EFF"/>
              </a:gs>
              <a:gs pos="39999">
                <a:srgbClr val="85C2FF"/>
              </a:gs>
              <a:gs pos="70000">
                <a:srgbClr val="C4D6EB"/>
              </a:gs>
              <a:gs pos="100000">
                <a:srgbClr val="FFEBFA"/>
              </a:gs>
            </a:gsLst>
            <a:lin ang="5400000" scaled="0"/>
          </a:gradFill>
        </p:spPr>
        <p:txBody>
          <a:bodyPr/>
          <a:lstStyle/>
          <a:p>
            <a:r>
              <a:rPr lang="en-US" b="1" dirty="0" smtClean="0">
                <a:solidFill>
                  <a:schemeClr val="tx1"/>
                </a:solidFill>
              </a:rPr>
              <a:t>In July 2004, after almost two years              of county jail incarceration awaiting          trial after his arrest at age 13, Tyler Edmonds was tried for the murder of        his half sister's husband in Starkville, Mississippi. Sentence to life in prison.   Tyler is now out of prison after a </a:t>
            </a:r>
          </a:p>
          <a:p>
            <a:r>
              <a:rPr lang="en-US" b="1" dirty="0" smtClean="0">
                <a:solidFill>
                  <a:schemeClr val="tx1"/>
                </a:solidFill>
              </a:rPr>
              <a:t>second trial in 2007.</a:t>
            </a:r>
            <a:r>
              <a:rPr lang="en-US" b="1" dirty="0" smtClean="0"/>
              <a:t> </a:t>
            </a:r>
            <a:r>
              <a:rPr lang="en-US" b="1" dirty="0" smtClean="0">
                <a:solidFill>
                  <a:schemeClr val="tx1"/>
                </a:solidFill>
              </a:rPr>
              <a:t>Kristi </a:t>
            </a:r>
            <a:r>
              <a:rPr lang="en-US" b="1" dirty="0" err="1" smtClean="0">
                <a:solidFill>
                  <a:schemeClr val="tx1"/>
                </a:solidFill>
              </a:rPr>
              <a:t>Fulgham</a:t>
            </a:r>
            <a:r>
              <a:rPr lang="en-US" b="1" dirty="0" smtClean="0">
                <a:solidFill>
                  <a:schemeClr val="tx1"/>
                </a:solidFill>
              </a:rPr>
              <a:t> </a:t>
            </a:r>
          </a:p>
          <a:p>
            <a:r>
              <a:rPr lang="en-US" b="1" dirty="0" smtClean="0">
                <a:solidFill>
                  <a:schemeClr val="tx1"/>
                </a:solidFill>
              </a:rPr>
              <a:t>sentenced to death. She is now </a:t>
            </a:r>
          </a:p>
          <a:p>
            <a:r>
              <a:rPr lang="en-US" b="1" dirty="0" smtClean="0">
                <a:solidFill>
                  <a:schemeClr val="tx1"/>
                </a:solidFill>
              </a:rPr>
              <a:t>sentenced to life. </a:t>
            </a:r>
            <a:endParaRPr lang="en-US" b="1" dirty="0">
              <a:solidFill>
                <a:schemeClr val="tx1"/>
              </a:solidFill>
            </a:endParaRPr>
          </a:p>
        </p:txBody>
      </p:sp>
      <p:sp>
        <p:nvSpPr>
          <p:cNvPr id="5" name="Text Placeholder 3"/>
          <p:cNvSpPr txBox="1">
            <a:spLocks/>
          </p:cNvSpPr>
          <p:nvPr/>
        </p:nvSpPr>
        <p:spPr bwMode="auto">
          <a:xfrm>
            <a:off x="228600" y="0"/>
            <a:ext cx="8686799" cy="13849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scene3d>
              <a:camera prst="orthographicFront"/>
              <a:lightRig rig="flat" dir="t"/>
            </a:scene3d>
            <a:sp3d extrusionH="88900" contourW="2540">
              <a:bevelT w="38100" h="31750"/>
              <a:contourClr>
                <a:srgbClr val="F4A234"/>
              </a:contourClr>
            </a:sp3d>
          </a:bodyPr>
          <a:lstStyle/>
          <a:p>
            <a:pPr marL="0" marR="0" lvl="0" indent="0" algn="l" defTabSz="914400" rtl="0" eaLnBrk="1" fontAlgn="base" latinLnBrk="0" hangingPunct="1">
              <a:lnSpc>
                <a:spcPct val="100000"/>
              </a:lnSpc>
              <a:spcBef>
                <a:spcPct val="20000"/>
              </a:spcBef>
              <a:spcAft>
                <a:spcPct val="0"/>
              </a:spcAft>
              <a:buClrTx/>
              <a:buSzPct val="80000"/>
              <a:buFont typeface="Arial" pitchFamily="34" charset="0"/>
              <a:buNone/>
              <a:tabLst/>
              <a:defRPr/>
            </a:pPr>
            <a:r>
              <a:rPr kumimoji="0" lang="en-US" sz="66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rPr>
              <a:t>Juvenile Justice System</a:t>
            </a:r>
          </a:p>
        </p:txBody>
      </p:sp>
      <p:pic>
        <p:nvPicPr>
          <p:cNvPr id="91138" name="Picture 2" descr="tyler_edmonds.jpg"/>
          <p:cNvPicPr>
            <a:picLocks noChangeAspect="1" noChangeArrowheads="1"/>
          </p:cNvPicPr>
          <p:nvPr/>
        </p:nvPicPr>
        <p:blipFill>
          <a:blip r:embed="rId2" cstate="print"/>
          <a:srcRect/>
          <a:stretch>
            <a:fillRect/>
          </a:stretch>
        </p:blipFill>
        <p:spPr bwMode="auto">
          <a:xfrm>
            <a:off x="7315200" y="2362200"/>
            <a:ext cx="1828800" cy="1291590"/>
          </a:xfrm>
          <a:prstGeom prst="rect">
            <a:avLst/>
          </a:prstGeom>
          <a:noFill/>
        </p:spPr>
      </p:pic>
      <p:pic>
        <p:nvPicPr>
          <p:cNvPr id="1026" name="Picture 2" descr="http://deathpenaltyfencesitters.googlepages.com/fulgham.jpg/fulgham-full.jpg"/>
          <p:cNvPicPr>
            <a:picLocks noChangeAspect="1" noChangeArrowheads="1"/>
          </p:cNvPicPr>
          <p:nvPr/>
        </p:nvPicPr>
        <p:blipFill>
          <a:blip r:embed="rId3" cstate="print"/>
          <a:srcRect t="8577"/>
          <a:stretch>
            <a:fillRect/>
          </a:stretch>
        </p:blipFill>
        <p:spPr bwMode="auto">
          <a:xfrm>
            <a:off x="7467600" y="5029199"/>
            <a:ext cx="1500696" cy="170797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11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
            <a:ext cx="7681913" cy="1142999"/>
          </a:xfrm>
        </p:spPr>
        <p:txBody>
          <a:bodyPr/>
          <a:lstStyle/>
          <a:p>
            <a:pPr algn="ctr"/>
            <a:r>
              <a:rPr lang="en-US" sz="8000" dirty="0" smtClean="0"/>
              <a:t>Review</a:t>
            </a:r>
            <a:endParaRPr lang="en-US" sz="8000" dirty="0"/>
          </a:p>
        </p:txBody>
      </p:sp>
      <p:sp>
        <p:nvSpPr>
          <p:cNvPr id="5" name="Subtitle 4"/>
          <p:cNvSpPr>
            <a:spLocks noGrp="1"/>
          </p:cNvSpPr>
          <p:nvPr>
            <p:ph type="subTitle" idx="1"/>
          </p:nvPr>
        </p:nvSpPr>
        <p:spPr>
          <a:xfrm>
            <a:off x="533400" y="1066800"/>
            <a:ext cx="7681913" cy="5334000"/>
          </a:xfrm>
          <a:noFill/>
          <a:ln>
            <a:noFill/>
          </a:ln>
        </p:spPr>
        <p:style>
          <a:lnRef idx="1">
            <a:schemeClr val="accent1"/>
          </a:lnRef>
          <a:fillRef idx="2">
            <a:schemeClr val="accent1"/>
          </a:fillRef>
          <a:effectRef idx="1">
            <a:schemeClr val="accent1"/>
          </a:effectRef>
          <a:fontRef idx="minor">
            <a:schemeClr val="dk1"/>
          </a:fontRef>
        </p:style>
        <p:txBody>
          <a:bodyPr/>
          <a:lstStyle/>
          <a:p>
            <a:pPr algn="l">
              <a:buClr>
                <a:srgbClr val="FFFF00"/>
              </a:buClr>
              <a:buSzPct val="125000"/>
            </a:pPr>
            <a:endParaRPr lang="en-US" sz="1800" dirty="0" smtClean="0"/>
          </a:p>
          <a:p>
            <a:pPr algn="l">
              <a:buClr>
                <a:srgbClr val="FFFF00"/>
              </a:buClr>
              <a:buSzPct val="125000"/>
            </a:pPr>
            <a:endParaRPr lang="en-US" sz="4000" dirty="0" smtClean="0"/>
          </a:p>
          <a:p>
            <a:pPr algn="l">
              <a:buClr>
                <a:srgbClr val="FFFF00"/>
              </a:buClr>
              <a:buSzPct val="125000"/>
              <a:buNone/>
            </a:pPr>
            <a:r>
              <a:rPr lang="en-US" sz="4000" dirty="0" smtClean="0"/>
              <a:t>	           </a:t>
            </a:r>
            <a:r>
              <a:rPr lang="en-US" sz="4000" dirty="0" smtClean="0">
                <a:solidFill>
                  <a:schemeClr val="tx1"/>
                </a:solidFill>
              </a:rPr>
              <a:t>Right to bear Arms</a:t>
            </a:r>
          </a:p>
          <a:p>
            <a:pPr algn="l">
              <a:buClr>
                <a:srgbClr val="FFFF00"/>
              </a:buClr>
              <a:buSzPct val="125000"/>
              <a:buNone/>
            </a:pPr>
            <a:endParaRPr lang="en-US" dirty="0" smtClean="0"/>
          </a:p>
          <a:p>
            <a:pPr algn="l">
              <a:buClr>
                <a:srgbClr val="FFFF00"/>
              </a:buClr>
              <a:buSzPct val="125000"/>
              <a:buNone/>
            </a:pPr>
            <a:r>
              <a:rPr lang="en-US" sz="4000" dirty="0" smtClean="0"/>
              <a:t>	           </a:t>
            </a:r>
            <a:r>
              <a:rPr lang="en-US" sz="4000" dirty="0" smtClean="0">
                <a:solidFill>
                  <a:schemeClr val="tx1"/>
                </a:solidFill>
              </a:rPr>
              <a:t>Property Rights</a:t>
            </a:r>
          </a:p>
          <a:p>
            <a:pPr algn="l">
              <a:buClr>
                <a:srgbClr val="FFFF00"/>
              </a:buClr>
              <a:buSzPct val="125000"/>
              <a:buNone/>
            </a:pPr>
            <a:endParaRPr lang="en-US" dirty="0" smtClean="0"/>
          </a:p>
          <a:p>
            <a:pPr algn="l">
              <a:buClr>
                <a:srgbClr val="FFFF00"/>
              </a:buClr>
              <a:buSzPct val="125000"/>
              <a:buNone/>
            </a:pPr>
            <a:r>
              <a:rPr lang="en-US" sz="4000" dirty="0" smtClean="0"/>
              <a:t>	</a:t>
            </a:r>
            <a:r>
              <a:rPr lang="en-US" sz="4000" dirty="0" smtClean="0">
                <a:solidFill>
                  <a:schemeClr val="tx1"/>
                </a:solidFill>
              </a:rPr>
              <a:t>           Rights of the Accused</a:t>
            </a:r>
          </a:p>
          <a:p>
            <a:pPr algn="l">
              <a:buClr>
                <a:srgbClr val="FFFF00"/>
              </a:buClr>
              <a:buSzPct val="125000"/>
              <a:buNone/>
            </a:pPr>
            <a:endParaRPr lang="en-US" dirty="0" smtClean="0"/>
          </a:p>
          <a:p>
            <a:pPr algn="l">
              <a:buClr>
                <a:srgbClr val="FFFF00"/>
              </a:buClr>
              <a:buSzPct val="125000"/>
              <a:buNone/>
            </a:pPr>
            <a:r>
              <a:rPr lang="en-US" sz="4000" dirty="0" smtClean="0"/>
              <a:t>	           </a:t>
            </a:r>
            <a:r>
              <a:rPr lang="en-US" sz="4000" dirty="0" smtClean="0">
                <a:solidFill>
                  <a:schemeClr val="tx1"/>
                </a:solidFill>
              </a:rPr>
              <a:t>Equal Protection Under 				the Law</a:t>
            </a:r>
            <a:endParaRPr lang="en-US" sz="4000" dirty="0">
              <a:solidFill>
                <a:schemeClr val="tx1"/>
              </a:solidFill>
            </a:endParaRPr>
          </a:p>
        </p:txBody>
      </p:sp>
      <p:pic>
        <p:nvPicPr>
          <p:cNvPr id="6" name="Picture 18" descr="http://kleissink.com/images/quill_pen.png"/>
          <p:cNvPicPr>
            <a:picLocks noChangeAspect="1" noChangeArrowheads="1"/>
          </p:cNvPicPr>
          <p:nvPr/>
        </p:nvPicPr>
        <p:blipFill>
          <a:blip r:embed="rId3" cstate="print"/>
          <a:srcRect/>
          <a:stretch>
            <a:fillRect/>
          </a:stretch>
        </p:blipFill>
        <p:spPr bwMode="auto">
          <a:xfrm flipH="1">
            <a:off x="1219200" y="838200"/>
            <a:ext cx="1566333" cy="1057275"/>
          </a:xfrm>
          <a:prstGeom prst="rect">
            <a:avLst/>
          </a:prstGeom>
          <a:noFill/>
        </p:spPr>
      </p:pic>
      <p:pic>
        <p:nvPicPr>
          <p:cNvPr id="7" name="Picture 18" descr="http://kleissink.com/images/quill_pen.png"/>
          <p:cNvPicPr>
            <a:picLocks noChangeAspect="1" noChangeArrowheads="1"/>
          </p:cNvPicPr>
          <p:nvPr/>
        </p:nvPicPr>
        <p:blipFill>
          <a:blip r:embed="rId3" cstate="print"/>
          <a:srcRect/>
          <a:stretch>
            <a:fillRect/>
          </a:stretch>
        </p:blipFill>
        <p:spPr bwMode="auto">
          <a:xfrm flipH="1">
            <a:off x="1295400" y="1828800"/>
            <a:ext cx="1566333" cy="1057275"/>
          </a:xfrm>
          <a:prstGeom prst="rect">
            <a:avLst/>
          </a:prstGeom>
          <a:noFill/>
        </p:spPr>
      </p:pic>
      <p:pic>
        <p:nvPicPr>
          <p:cNvPr id="8" name="Picture 18" descr="http://kleissink.com/images/quill_pen.png"/>
          <p:cNvPicPr>
            <a:picLocks noChangeAspect="1" noChangeArrowheads="1"/>
          </p:cNvPicPr>
          <p:nvPr/>
        </p:nvPicPr>
        <p:blipFill>
          <a:blip r:embed="rId3" cstate="print"/>
          <a:srcRect/>
          <a:stretch>
            <a:fillRect/>
          </a:stretch>
        </p:blipFill>
        <p:spPr bwMode="auto">
          <a:xfrm flipH="1">
            <a:off x="1295400" y="2819400"/>
            <a:ext cx="1566333" cy="1057275"/>
          </a:xfrm>
          <a:prstGeom prst="rect">
            <a:avLst/>
          </a:prstGeom>
          <a:noFill/>
        </p:spPr>
      </p:pic>
      <p:pic>
        <p:nvPicPr>
          <p:cNvPr id="9" name="Picture 18" descr="http://kleissink.com/images/quill_pen.png"/>
          <p:cNvPicPr>
            <a:picLocks noChangeAspect="1" noChangeArrowheads="1"/>
          </p:cNvPicPr>
          <p:nvPr/>
        </p:nvPicPr>
        <p:blipFill>
          <a:blip r:embed="rId3" cstate="print"/>
          <a:srcRect/>
          <a:stretch>
            <a:fillRect/>
          </a:stretch>
        </p:blipFill>
        <p:spPr bwMode="auto">
          <a:xfrm flipH="1">
            <a:off x="1295400" y="3810000"/>
            <a:ext cx="1566333" cy="105727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066800"/>
            <a:ext cx="8763000" cy="2286000"/>
          </a:xfrm>
        </p:spPr>
        <p:txBody>
          <a:bodyPr>
            <a:normAutofit fontScale="90000"/>
          </a:bodyPr>
          <a:lstStyle/>
          <a:p>
            <a:pPr algn="l"/>
            <a:r>
              <a:rPr lang="en-US" sz="4000" b="1" dirty="0" smtClean="0">
                <a:ln>
                  <a:solidFill>
                    <a:schemeClr val="tx1"/>
                  </a:solidFill>
                </a:ln>
              </a:rPr>
              <a:t>As in other states, the legal drinking age is 21, and an individual must also be 21 to work as a bartender or to handle alcohol in a liquor store.</a:t>
            </a:r>
            <a:endParaRPr lang="en-US" b="1" dirty="0">
              <a:ln>
                <a:solidFill>
                  <a:schemeClr val="tx1"/>
                </a:solidFill>
              </a:ln>
            </a:endParaRPr>
          </a:p>
        </p:txBody>
      </p:sp>
      <p:sp>
        <p:nvSpPr>
          <p:cNvPr id="4" name="Text Placeholder 3"/>
          <p:cNvSpPr>
            <a:spLocks noGrp="1"/>
          </p:cNvSpPr>
          <p:nvPr>
            <p:ph type="body" sz="quarter" idx="10"/>
          </p:nvPr>
        </p:nvSpPr>
        <p:spPr>
          <a:xfrm>
            <a:off x="0" y="0"/>
            <a:ext cx="8458200" cy="1384994"/>
          </a:xfrm>
        </p:spPr>
        <p:txBody>
          <a:bodyPr/>
          <a:lstStyle/>
          <a:p>
            <a:r>
              <a:rPr lang="en-US" sz="6600" dirty="0"/>
              <a:t>Restrictions on Alcohol</a:t>
            </a:r>
          </a:p>
        </p:txBody>
      </p:sp>
      <p:sp>
        <p:nvSpPr>
          <p:cNvPr id="5" name="Rectangle 4"/>
          <p:cNvSpPr/>
          <p:nvPr/>
        </p:nvSpPr>
        <p:spPr>
          <a:xfrm>
            <a:off x="304800" y="3276600"/>
            <a:ext cx="8458200" cy="1200329"/>
          </a:xfrm>
          <a:prstGeom prst="rect">
            <a:avLst/>
          </a:prstGeom>
        </p:spPr>
        <p:txBody>
          <a:bodyPr wrap="square">
            <a:spAutoFit/>
          </a:bodyPr>
          <a:lstStyle/>
          <a:p>
            <a:r>
              <a:rPr lang="en-US" sz="3600" b="1" dirty="0" smtClean="0"/>
              <a:t>However, it is legal to work in a restaurant selling alcohol at age 18.</a:t>
            </a:r>
            <a:endParaRPr lang="en-US" sz="3600" b="1" dirty="0"/>
          </a:p>
        </p:txBody>
      </p:sp>
      <p:sp>
        <p:nvSpPr>
          <p:cNvPr id="8" name="Rectangle 7"/>
          <p:cNvSpPr/>
          <p:nvPr/>
        </p:nvSpPr>
        <p:spPr>
          <a:xfrm>
            <a:off x="152400" y="4572000"/>
            <a:ext cx="2286000" cy="19050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1000" y="4572000"/>
            <a:ext cx="1828800" cy="190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1000" y="4572000"/>
            <a:ext cx="1828800" cy="1969770"/>
          </a:xfrm>
          <a:prstGeom prst="rect">
            <a:avLst/>
          </a:prstGeom>
          <a:noFill/>
        </p:spPr>
        <p:txBody>
          <a:bodyPr wrap="square" rtlCol="0">
            <a:spAutoFit/>
          </a:bodyPr>
          <a:lstStyle/>
          <a:p>
            <a:pPr algn="ctr"/>
            <a:r>
              <a:rPr lang="en-US" b="1" dirty="0" smtClean="0"/>
              <a:t>Born before</a:t>
            </a:r>
          </a:p>
          <a:p>
            <a:pPr algn="ctr"/>
            <a:endParaRPr lang="en-US" sz="2800" b="1" dirty="0" smtClean="0"/>
          </a:p>
          <a:p>
            <a:pPr algn="ctr"/>
            <a:endParaRPr lang="en-US" sz="2800" b="1" dirty="0" smtClean="0"/>
          </a:p>
          <a:p>
            <a:pPr algn="ctr"/>
            <a:r>
              <a:rPr lang="en-US" sz="2400" b="1" dirty="0" smtClean="0"/>
              <a:t>We</a:t>
            </a:r>
          </a:p>
          <a:p>
            <a:pPr algn="ctr"/>
            <a:r>
              <a:rPr lang="en-US" sz="2400" b="1" dirty="0" smtClean="0"/>
              <a:t>I.D.</a:t>
            </a:r>
            <a:endParaRPr lang="en-US" sz="1600" b="1" dirty="0"/>
          </a:p>
        </p:txBody>
      </p:sp>
      <p:graphicFrame>
        <p:nvGraphicFramePr>
          <p:cNvPr id="12" name="Table 11"/>
          <p:cNvGraphicFramePr>
            <a:graphicFrameLocks noGrp="1"/>
          </p:cNvGraphicFramePr>
          <p:nvPr/>
        </p:nvGraphicFramePr>
        <p:xfrm>
          <a:off x="533400" y="4876800"/>
          <a:ext cx="1447800" cy="283845"/>
        </p:xfrm>
        <a:graphic>
          <a:graphicData uri="http://schemas.openxmlformats.org/drawingml/2006/table">
            <a:tbl>
              <a:tblPr/>
              <a:tblGrid>
                <a:gridCol w="1447800"/>
              </a:tblGrid>
              <a:tr h="228600">
                <a:tc>
                  <a:txBody>
                    <a:bodyPr/>
                    <a:lstStyle/>
                    <a:p>
                      <a:pPr algn="ctr" fontAlgn="b"/>
                      <a:fld id="{6DE19411-0609-475A-AF98-65BE65A475AA}" type="datetime4">
                        <a:rPr lang="en-US" sz="1800" b="1" i="0" u="none" strike="noStrike" smtClean="0">
                          <a:latin typeface="Arial"/>
                        </a:rPr>
                        <a:pPr algn="ctr" fontAlgn="b"/>
                        <a:t>May 24, 2012</a:t>
                      </a:fld>
                      <a:endParaRPr lang="en-US" sz="1800" b="1" i="0" u="none" strike="noStrike" dirty="0">
                        <a:latin typeface="Arial"/>
                      </a:endParaRPr>
                    </a:p>
                  </a:txBody>
                  <a:tcPr marL="9525" marR="9525" marT="9525" marB="0" anchor="b">
                    <a:lnL>
                      <a:noFill/>
                    </a:lnL>
                    <a:lnR>
                      <a:noFill/>
                    </a:lnR>
                    <a:lnT>
                      <a:noFill/>
                    </a:lnT>
                    <a:lnB>
                      <a:noFill/>
                    </a:lnB>
                  </a:tcPr>
                </a:tc>
              </a:tr>
            </a:tbl>
          </a:graphicData>
        </a:graphic>
      </p:graphicFrame>
      <p:sp>
        <p:nvSpPr>
          <p:cNvPr id="13" name="Rectangle 12"/>
          <p:cNvSpPr/>
          <p:nvPr/>
        </p:nvSpPr>
        <p:spPr>
          <a:xfrm>
            <a:off x="2438400" y="4495800"/>
            <a:ext cx="6172200" cy="2062103"/>
          </a:xfrm>
          <a:prstGeom prst="rect">
            <a:avLst/>
          </a:prstGeom>
        </p:spPr>
        <p:txBody>
          <a:bodyPr wrap="square">
            <a:spAutoFit/>
          </a:bodyPr>
          <a:lstStyle/>
          <a:p>
            <a:r>
              <a:rPr lang="en-US" sz="3200" b="1" dirty="0" smtClean="0">
                <a:ln w="19050">
                  <a:solidFill>
                    <a:schemeClr val="bg1"/>
                  </a:solidFill>
                </a:ln>
                <a:latin typeface="11" pitchFamily="34" charset="0"/>
              </a:rPr>
              <a:t>In Mississippi, it is unlawful for any person under age 21 to have or to buy alcoholic beverages.</a:t>
            </a:r>
            <a:endParaRPr lang="en-US" sz="3200" b="1" dirty="0">
              <a:ln w="19050">
                <a:solidFill>
                  <a:schemeClr val="bg1"/>
                </a:solidFill>
              </a:ln>
              <a:latin typeface="11" pitchFamily="34" charset="0"/>
            </a:endParaRPr>
          </a:p>
        </p:txBody>
      </p:sp>
      <p:pic>
        <p:nvPicPr>
          <p:cNvPr id="1050" name="Picture 26" descr="File:A&amp;Eagle.png"/>
          <p:cNvPicPr>
            <a:picLocks noChangeAspect="1" noChangeArrowheads="1"/>
          </p:cNvPicPr>
          <p:nvPr/>
        </p:nvPicPr>
        <p:blipFill>
          <a:blip r:embed="rId3" cstate="print"/>
          <a:srcRect/>
          <a:stretch>
            <a:fillRect/>
          </a:stretch>
        </p:blipFill>
        <p:spPr bwMode="auto">
          <a:xfrm>
            <a:off x="5715000" y="5943600"/>
            <a:ext cx="914399" cy="722168"/>
          </a:xfrm>
          <a:prstGeom prst="rect">
            <a:avLst/>
          </a:prstGeom>
          <a:noFill/>
        </p:spPr>
      </p:pic>
      <p:pic>
        <p:nvPicPr>
          <p:cNvPr id="1052" name="Picture 28" descr="http://upload.wikimedia.org/wikipedia/en/d/db/Coors_Brewing_Company_Logo.jpg"/>
          <p:cNvPicPr>
            <a:picLocks noChangeAspect="1" noChangeArrowheads="1"/>
          </p:cNvPicPr>
          <p:nvPr/>
        </p:nvPicPr>
        <p:blipFill>
          <a:blip r:embed="rId4" cstate="print"/>
          <a:srcRect/>
          <a:stretch>
            <a:fillRect/>
          </a:stretch>
        </p:blipFill>
        <p:spPr bwMode="auto">
          <a:xfrm>
            <a:off x="7772400" y="6019800"/>
            <a:ext cx="1066800" cy="675338"/>
          </a:xfrm>
          <a:prstGeom prst="rect">
            <a:avLst/>
          </a:prstGeom>
          <a:noFill/>
        </p:spPr>
      </p:pic>
      <p:pic>
        <p:nvPicPr>
          <p:cNvPr id="1054" name="Picture 30" descr="File:Miller Brewery Logo.svg"/>
          <p:cNvPicPr>
            <a:picLocks noChangeAspect="1" noChangeArrowheads="1"/>
          </p:cNvPicPr>
          <p:nvPr/>
        </p:nvPicPr>
        <p:blipFill>
          <a:blip r:embed="rId5" cstate="print"/>
          <a:srcRect/>
          <a:stretch>
            <a:fillRect/>
          </a:stretch>
        </p:blipFill>
        <p:spPr bwMode="auto">
          <a:xfrm>
            <a:off x="6705600" y="6019800"/>
            <a:ext cx="990600" cy="673608"/>
          </a:xfrm>
          <a:prstGeom prst="rect">
            <a:avLst/>
          </a:prstGeom>
          <a:noFill/>
        </p:spPr>
      </p:pic>
      <p:pic>
        <p:nvPicPr>
          <p:cNvPr id="1058" name="Picture 34" descr="http://upload.wikimedia.org/wikipedia/en/9/9d/Samadamsovallogo.png"/>
          <p:cNvPicPr>
            <a:picLocks noChangeAspect="1" noChangeArrowheads="1"/>
          </p:cNvPicPr>
          <p:nvPr/>
        </p:nvPicPr>
        <p:blipFill>
          <a:blip r:embed="rId6" cstate="print"/>
          <a:srcRect/>
          <a:stretch>
            <a:fillRect/>
          </a:stretch>
        </p:blipFill>
        <p:spPr bwMode="auto">
          <a:xfrm>
            <a:off x="4876800" y="6096000"/>
            <a:ext cx="788894" cy="609600"/>
          </a:xfrm>
          <a:prstGeom prst="rect">
            <a:avLst/>
          </a:prstGeom>
          <a:noFill/>
        </p:spPr>
      </p:pic>
      <p:sp>
        <p:nvSpPr>
          <p:cNvPr id="14" name="TextBox 13"/>
          <p:cNvSpPr txBox="1"/>
          <p:nvPr/>
        </p:nvSpPr>
        <p:spPr>
          <a:xfrm>
            <a:off x="914400" y="5105400"/>
            <a:ext cx="718131" cy="369332"/>
          </a:xfrm>
          <a:prstGeom prst="rect">
            <a:avLst/>
          </a:prstGeom>
          <a:solidFill>
            <a:schemeClr val="bg1"/>
          </a:solidFill>
        </p:spPr>
        <p:txBody>
          <a:bodyPr wrap="square" rtlCol="0">
            <a:spAutoFit/>
          </a:bodyPr>
          <a:lstStyle/>
          <a:p>
            <a:r>
              <a:rPr lang="en-US" b="1" dirty="0" smtClean="0"/>
              <a:t>1991</a:t>
            </a:r>
            <a:endParaRPr lang="en-US"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5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5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5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219200"/>
            <a:ext cx="8763000" cy="2819400"/>
          </a:xfrm>
        </p:spPr>
        <p:txBody>
          <a:bodyPr/>
          <a:lstStyle/>
          <a:p>
            <a:pPr algn="l"/>
            <a:r>
              <a:rPr lang="en-US" sz="4400" b="1" dirty="0" smtClean="0">
                <a:ln>
                  <a:solidFill>
                    <a:schemeClr val="tx1"/>
                  </a:solidFill>
                </a:ln>
              </a:rPr>
              <a:t>Any teenager convicted of possessing alcoholic beverages may be fined up to $100.</a:t>
            </a:r>
            <a:br>
              <a:rPr lang="en-US" sz="4400" b="1" dirty="0" smtClean="0">
                <a:ln>
                  <a:solidFill>
                    <a:schemeClr val="tx1"/>
                  </a:solidFill>
                </a:ln>
              </a:rPr>
            </a:br>
            <a:r>
              <a:rPr lang="en-US" sz="4400" dirty="0" smtClean="0"/>
              <a:t/>
            </a:r>
            <a:br>
              <a:rPr lang="en-US" sz="4400" dirty="0" smtClean="0"/>
            </a:br>
            <a:endParaRPr lang="en-US" sz="4400" dirty="0">
              <a:ln>
                <a:solidFill>
                  <a:srgbClr val="FF0000"/>
                </a:solidFill>
              </a:ln>
              <a:latin typeface="13" pitchFamily="18" charset="0"/>
            </a:endParaRPr>
          </a:p>
        </p:txBody>
      </p:sp>
      <p:sp>
        <p:nvSpPr>
          <p:cNvPr id="23" name="Title 1"/>
          <p:cNvSpPr txBox="1">
            <a:spLocks/>
          </p:cNvSpPr>
          <p:nvPr/>
        </p:nvSpPr>
        <p:spPr bwMode="auto">
          <a:xfrm>
            <a:off x="228600" y="3048000"/>
            <a:ext cx="8763000" cy="3276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bg1"/>
                </a:solidFill>
                <a:effectLst/>
                <a:uLnTx/>
                <a:uFillTx/>
                <a:latin typeface="+mj-lt"/>
                <a:ea typeface="+mj-ea"/>
                <a:cs typeface="+mj-cs"/>
              </a:rPr>
              <a:t/>
            </a:r>
            <a:br>
              <a:rPr kumimoji="0" lang="en-US" sz="4400" b="0" i="0" u="none" strike="noStrike" kern="0" cap="none" spc="0" normalizeH="0" baseline="0" noProof="0" dirty="0" smtClean="0">
                <a:ln>
                  <a:noFill/>
                </a:ln>
                <a:solidFill>
                  <a:schemeClr val="bg1"/>
                </a:solidFill>
                <a:effectLst/>
                <a:uLnTx/>
                <a:uFillTx/>
                <a:latin typeface="+mj-lt"/>
                <a:ea typeface="+mj-ea"/>
                <a:cs typeface="+mj-cs"/>
              </a:rPr>
            </a:br>
            <a:r>
              <a:rPr kumimoji="0" lang="en-US" sz="4000" b="0" i="0" u="none" strike="noStrike" kern="0" cap="none" spc="0" normalizeH="0" baseline="0" noProof="0" dirty="0" smtClean="0">
                <a:ln>
                  <a:solidFill>
                    <a:srgbClr val="FF0000"/>
                  </a:solidFill>
                </a:ln>
                <a:solidFill>
                  <a:schemeClr val="bg1"/>
                </a:solidFill>
                <a:effectLst/>
                <a:uLnTx/>
                <a:uFillTx/>
                <a:latin typeface="13" pitchFamily="18" charset="0"/>
                <a:ea typeface="+mj-ea"/>
                <a:cs typeface="+mj-cs"/>
              </a:rPr>
              <a:t>Using fake identification to purchase alcoholic beverages is punishable by a fine of up to $200 or by a jail term of five to thirty days.</a:t>
            </a:r>
            <a:endParaRPr kumimoji="0" lang="en-US" sz="4400" b="0" i="0" u="none" strike="noStrike" kern="0" cap="none" spc="0" normalizeH="0" baseline="0" noProof="0" dirty="0">
              <a:ln>
                <a:solidFill>
                  <a:srgbClr val="FF0000"/>
                </a:solidFill>
              </a:ln>
              <a:solidFill>
                <a:schemeClr val="bg1"/>
              </a:solidFill>
              <a:effectLst/>
              <a:uLnTx/>
              <a:uFillTx/>
              <a:latin typeface="13" pitchFamily="18" charset="0"/>
              <a:ea typeface="+mj-ea"/>
              <a:cs typeface="+mj-cs"/>
            </a:endParaRPr>
          </a:p>
        </p:txBody>
      </p:sp>
      <p:sp>
        <p:nvSpPr>
          <p:cNvPr id="4" name="Text Placeholder 3"/>
          <p:cNvSpPr>
            <a:spLocks noGrp="1"/>
          </p:cNvSpPr>
          <p:nvPr>
            <p:ph type="body" sz="quarter" idx="10"/>
          </p:nvPr>
        </p:nvSpPr>
        <p:spPr>
          <a:xfrm>
            <a:off x="152400" y="0"/>
            <a:ext cx="7690114" cy="1295400"/>
          </a:xfrm>
        </p:spPr>
        <p:txBody>
          <a:bodyPr/>
          <a:lstStyle/>
          <a:p>
            <a:r>
              <a:rPr lang="en-US" sz="8000" dirty="0" smtClean="0"/>
              <a:t>Conviction</a:t>
            </a:r>
            <a:endParaRPr lang="en-US" sz="8000" dirty="0"/>
          </a:p>
        </p:txBody>
      </p:sp>
      <p:pic>
        <p:nvPicPr>
          <p:cNvPr id="8" name="Picture 3" descr="http://www.dps.state.ms.us/dps/dps.nsf/196087ccf64becfb862569d20058646a/9e869d6e0d5ec4fe8625732a00122153/bodyofweb/0.A3BE?OpenElement&amp;FieldElemFormat=jpg"/>
          <p:cNvPicPr>
            <a:picLocks noChangeAspect="1" noChangeArrowheads="1"/>
          </p:cNvPicPr>
          <p:nvPr/>
        </p:nvPicPr>
        <p:blipFill>
          <a:blip r:embed="rId2" cstate="print"/>
          <a:srcRect l="1370" r="1370" b="34844"/>
          <a:stretch>
            <a:fillRect/>
          </a:stretch>
        </p:blipFill>
        <p:spPr bwMode="auto">
          <a:xfrm>
            <a:off x="6934200" y="2438400"/>
            <a:ext cx="1801455" cy="1103114"/>
          </a:xfrm>
          <a:prstGeom prst="rect">
            <a:avLst/>
          </a:prstGeom>
          <a:noFill/>
        </p:spPr>
      </p:pic>
      <p:pic>
        <p:nvPicPr>
          <p:cNvPr id="10" name="Picture 5" descr="http://www.dps.state.ms.us/dps/dps.nsf/196087ccf64becfb862569d20058646a/9e869d6e0d5ec4fe8625732a00122153/bodyofweb/0.3CA?OpenElement&amp;FieldElemFormat=jpg"/>
          <p:cNvPicPr>
            <a:picLocks noChangeAspect="1" noChangeArrowheads="1"/>
          </p:cNvPicPr>
          <p:nvPr/>
        </p:nvPicPr>
        <p:blipFill>
          <a:blip r:embed="rId3" cstate="print"/>
          <a:srcRect l="56160" t="10161" r="2703" b="55814"/>
          <a:stretch>
            <a:fillRect/>
          </a:stretch>
        </p:blipFill>
        <p:spPr bwMode="auto">
          <a:xfrm>
            <a:off x="7848600" y="2438400"/>
            <a:ext cx="838200" cy="474489"/>
          </a:xfrm>
          <a:prstGeom prst="rect">
            <a:avLst/>
          </a:prstGeom>
          <a:noFill/>
        </p:spPr>
      </p:pic>
      <p:pic>
        <p:nvPicPr>
          <p:cNvPr id="11" name="Picture 7" descr="http://www.dps.state.ms.us/dps/dps.nsf/196087ccf64becfb862569d20058646a/9e869d6e0d5ec4fe8625732a00122153/bodyofweb/0.323E?OpenElement&amp;FieldElemFormat=jpg"/>
          <p:cNvPicPr>
            <a:picLocks noChangeAspect="1" noChangeArrowheads="1"/>
          </p:cNvPicPr>
          <p:nvPr/>
        </p:nvPicPr>
        <p:blipFill>
          <a:blip r:embed="rId4" cstate="print"/>
          <a:srcRect l="77465" t="2282" r="14084" b="68056"/>
          <a:stretch>
            <a:fillRect/>
          </a:stretch>
        </p:blipFill>
        <p:spPr bwMode="auto">
          <a:xfrm>
            <a:off x="8305800" y="2438400"/>
            <a:ext cx="140677" cy="304800"/>
          </a:xfrm>
          <a:prstGeom prst="rect">
            <a:avLst/>
          </a:prstGeom>
          <a:noFill/>
        </p:spPr>
      </p:pic>
      <p:pic>
        <p:nvPicPr>
          <p:cNvPr id="1050" name="Picture 26" descr="ANNIV-mickey.jpg"/>
          <p:cNvPicPr>
            <a:picLocks noChangeAspect="1" noChangeArrowheads="1"/>
          </p:cNvPicPr>
          <p:nvPr/>
        </p:nvPicPr>
        <p:blipFill>
          <a:blip r:embed="rId5" cstate="print"/>
          <a:srcRect l="26512" r="20464" b="47059"/>
          <a:stretch>
            <a:fillRect/>
          </a:stretch>
        </p:blipFill>
        <p:spPr bwMode="auto">
          <a:xfrm>
            <a:off x="7010400" y="2590800"/>
            <a:ext cx="609600" cy="762000"/>
          </a:xfrm>
          <a:prstGeom prst="rect">
            <a:avLst/>
          </a:prstGeom>
          <a:noFill/>
        </p:spPr>
      </p:pic>
      <p:pic>
        <p:nvPicPr>
          <p:cNvPr id="1052" name="Picture 28" descr="ANNIV-mickey.jpg"/>
          <p:cNvPicPr>
            <a:picLocks noChangeAspect="1" noChangeArrowheads="1"/>
          </p:cNvPicPr>
          <p:nvPr/>
        </p:nvPicPr>
        <p:blipFill>
          <a:blip r:embed="rId5" cstate="print">
            <a:duotone>
              <a:schemeClr val="accent3">
                <a:shade val="45000"/>
                <a:satMod val="135000"/>
              </a:schemeClr>
              <a:prstClr val="white"/>
            </a:duotone>
          </a:blip>
          <a:srcRect l="22535" r="21127" b="50000"/>
          <a:stretch>
            <a:fillRect/>
          </a:stretch>
        </p:blipFill>
        <p:spPr bwMode="auto">
          <a:xfrm>
            <a:off x="8382000" y="3200400"/>
            <a:ext cx="304800" cy="3048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8153400" cy="3505200"/>
          </a:xfrm>
        </p:spPr>
        <p:txBody>
          <a:bodyPr/>
          <a:lstStyle/>
          <a:p>
            <a:pPr algn="l"/>
            <a:r>
              <a:rPr lang="en-US" sz="4400" b="1" dirty="0" smtClean="0">
                <a:ln w="19050">
                  <a:solidFill>
                    <a:schemeClr val="tx1"/>
                  </a:solidFill>
                </a:ln>
              </a:rPr>
              <a:t>You are eligible if you are fifteen (15) years of age or older and held a Learner's Permit for a minimum of </a:t>
            </a:r>
            <a:r>
              <a:rPr lang="en-US" sz="4400" b="1" smtClean="0">
                <a:ln w="19050">
                  <a:solidFill>
                    <a:schemeClr val="tx1"/>
                  </a:solidFill>
                </a:ln>
              </a:rPr>
              <a:t>12 months</a:t>
            </a:r>
            <a:r>
              <a:rPr lang="en-US" sz="4400" b="1" dirty="0" smtClean="0">
                <a:ln w="19050">
                  <a:solidFill>
                    <a:schemeClr val="tx1"/>
                  </a:solidFill>
                </a:ln>
              </a:rPr>
              <a:t>.</a:t>
            </a:r>
            <a:endParaRPr lang="en-US" sz="4400" b="1" dirty="0">
              <a:ln w="19050">
                <a:solidFill>
                  <a:schemeClr val="tx1"/>
                </a:solidFill>
              </a:ln>
            </a:endParaRPr>
          </a:p>
        </p:txBody>
      </p:sp>
      <p:sp>
        <p:nvSpPr>
          <p:cNvPr id="4" name="Text Placeholder 3"/>
          <p:cNvSpPr>
            <a:spLocks noGrp="1"/>
          </p:cNvSpPr>
          <p:nvPr>
            <p:ph type="body" sz="quarter" idx="10"/>
          </p:nvPr>
        </p:nvSpPr>
        <p:spPr>
          <a:xfrm>
            <a:off x="457201" y="0"/>
            <a:ext cx="8686799" cy="1384994"/>
          </a:xfrm>
        </p:spPr>
        <p:txBody>
          <a:bodyPr/>
          <a:lstStyle/>
          <a:p>
            <a:r>
              <a:rPr lang="en-US" sz="9600" dirty="0" smtClean="0"/>
              <a:t>Driver’s License</a:t>
            </a:r>
            <a:endParaRPr lang="en-US" sz="9600" dirty="0"/>
          </a:p>
        </p:txBody>
      </p:sp>
      <p:sp>
        <p:nvSpPr>
          <p:cNvPr id="8" name="Rectangle 7"/>
          <p:cNvSpPr/>
          <p:nvPr/>
        </p:nvSpPr>
        <p:spPr>
          <a:xfrm>
            <a:off x="2209800" y="4953000"/>
            <a:ext cx="6705600" cy="1569660"/>
          </a:xfrm>
          <a:prstGeom prst="rect">
            <a:avLst/>
          </a:prstGeom>
        </p:spPr>
        <p:txBody>
          <a:bodyPr wrap="square">
            <a:spAutoFit/>
          </a:bodyPr>
          <a:lstStyle/>
          <a:p>
            <a:r>
              <a:rPr lang="en-US" sz="3200" b="1" dirty="0" smtClean="0"/>
              <a:t>An intermediate license allows unsupervised driving from 6:00 a.m. to 10:00 p.m. </a:t>
            </a:r>
            <a:endParaRPr lang="en-US" sz="3200" b="1" dirty="0"/>
          </a:p>
        </p:txBody>
      </p:sp>
      <p:pic>
        <p:nvPicPr>
          <p:cNvPr id="10" name="Picture 3" descr="http://www.dps.state.ms.us/dps/dps.nsf/196087ccf64becfb862569d20058646a/9e869d6e0d5ec4fe8625732a00122153/bodyofweb/0.6BFE?OpenElement&amp;FieldElemFormat=jpg"/>
          <p:cNvPicPr>
            <a:picLocks noChangeAspect="1" noChangeArrowheads="1"/>
          </p:cNvPicPr>
          <p:nvPr/>
        </p:nvPicPr>
        <p:blipFill>
          <a:blip r:embed="rId2" cstate="print"/>
          <a:srcRect l="20313" t="1412" r="28761" b="20569"/>
          <a:stretch>
            <a:fillRect/>
          </a:stretch>
        </p:blipFill>
        <p:spPr bwMode="auto">
          <a:xfrm>
            <a:off x="762000" y="4724400"/>
            <a:ext cx="1227785" cy="1981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5" descr="http://www.dps.state.ms.us/dps/dps.nsf/196087ccf64becfb862569d20058646a/9e869d6e0d5ec4fe8625732a00122153/bodyofweb/0.3CA?OpenElement&amp;FieldElemFormat=jpg"/>
          <p:cNvPicPr>
            <a:picLocks noChangeAspect="1" noChangeArrowheads="1"/>
          </p:cNvPicPr>
          <p:nvPr/>
        </p:nvPicPr>
        <p:blipFill>
          <a:blip r:embed="rId3" cstate="print"/>
          <a:srcRect l="44595" t="10331" r="2968" b="54975"/>
          <a:stretch>
            <a:fillRect/>
          </a:stretch>
        </p:blipFill>
        <p:spPr bwMode="auto">
          <a:xfrm>
            <a:off x="762000" y="4724400"/>
            <a:ext cx="1219200" cy="533400"/>
          </a:xfrm>
          <a:prstGeom prst="rect">
            <a:avLst/>
          </a:prstGeom>
          <a:noFill/>
        </p:spPr>
      </p:pic>
      <p:pic>
        <p:nvPicPr>
          <p:cNvPr id="12" name="Picture 3" descr="http://www.dps.state.ms.us/dps/dps.nsf/196087ccf64becfb862569d20058646a/9e869d6e0d5ec4fe8625732a00122153/bodyofweb/0.A3BE?OpenElement&amp;FieldElemFormat=jpg"/>
          <p:cNvPicPr>
            <a:picLocks noChangeAspect="1" noChangeArrowheads="1"/>
          </p:cNvPicPr>
          <p:nvPr/>
        </p:nvPicPr>
        <p:blipFill>
          <a:blip r:embed="rId4" cstate="print"/>
          <a:srcRect l="31081" t="56179" r="54054" b="34950"/>
          <a:stretch>
            <a:fillRect/>
          </a:stretch>
        </p:blipFill>
        <p:spPr bwMode="auto">
          <a:xfrm>
            <a:off x="1524000" y="5867399"/>
            <a:ext cx="457200" cy="332509"/>
          </a:xfrm>
          <a:prstGeom prst="rect">
            <a:avLst/>
          </a:prstGeom>
          <a:noFill/>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0"/>
            <a:ext cx="8686800" cy="1523494"/>
          </a:xfrm>
        </p:spPr>
        <p:txBody>
          <a:bodyPr/>
          <a:lstStyle/>
          <a:p>
            <a:pPr algn="l"/>
            <a:r>
              <a:rPr lang="en-US" sz="4000" b="1" dirty="0" smtClean="0">
                <a:solidFill>
                  <a:schemeClr val="tx1"/>
                </a:solidFill>
              </a:rPr>
              <a:t>By getting a license, a person gives law enforcement officers permission to check for blood alcohol concentration levels if stopped lawfully while driving        a vehicle.</a:t>
            </a:r>
            <a:endParaRPr lang="en-US" sz="4000" b="1" dirty="0">
              <a:solidFill>
                <a:schemeClr val="tx1"/>
              </a:solidFill>
            </a:endParaRPr>
          </a:p>
        </p:txBody>
      </p:sp>
      <p:sp>
        <p:nvSpPr>
          <p:cNvPr id="4" name="Text Placeholder 3"/>
          <p:cNvSpPr>
            <a:spLocks noGrp="1"/>
          </p:cNvSpPr>
          <p:nvPr>
            <p:ph type="body" sz="quarter" idx="10"/>
          </p:nvPr>
        </p:nvSpPr>
        <p:spPr>
          <a:xfrm>
            <a:off x="304800" y="0"/>
            <a:ext cx="7690114" cy="1384994"/>
          </a:xfrm>
        </p:spPr>
        <p:txBody>
          <a:bodyPr/>
          <a:lstStyle/>
          <a:p>
            <a:r>
              <a:rPr lang="en-US" sz="8800" dirty="0"/>
              <a:t>Implied Consent Law</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0"/>
            <a:ext cx="8686800" cy="3657600"/>
          </a:xfrm>
        </p:spPr>
        <p:txBody>
          <a:bodyPr/>
          <a:lstStyle/>
          <a:p>
            <a:pPr algn="l"/>
            <a:r>
              <a:rPr lang="en-US" sz="4800" b="1" dirty="0" smtClean="0">
                <a:solidFill>
                  <a:schemeClr val="tx1"/>
                </a:solidFill>
              </a:rPr>
              <a:t>If you are arrested in Mississippi for driving under the influence (DUI) and you </a:t>
            </a:r>
            <a:r>
              <a:rPr lang="en-US" sz="4800" b="1" dirty="0" smtClean="0">
                <a:solidFill>
                  <a:srgbClr val="FF0000"/>
                </a:solidFill>
              </a:rPr>
              <a:t>refuse</a:t>
            </a:r>
            <a:r>
              <a:rPr lang="en-US" sz="4800" b="1" dirty="0" smtClean="0">
                <a:solidFill>
                  <a:schemeClr val="tx1"/>
                </a:solidFill>
              </a:rPr>
              <a:t> a breath, blood or urine test, you basically have two cases. </a:t>
            </a:r>
            <a:endParaRPr lang="en-US" sz="6600" b="1" dirty="0">
              <a:solidFill>
                <a:schemeClr val="tx1"/>
              </a:solidFill>
            </a:endParaRPr>
          </a:p>
        </p:txBody>
      </p:sp>
      <p:sp>
        <p:nvSpPr>
          <p:cNvPr id="4" name="Text Placeholder 3"/>
          <p:cNvSpPr>
            <a:spLocks noGrp="1"/>
          </p:cNvSpPr>
          <p:nvPr>
            <p:ph type="body" sz="quarter" idx="10"/>
          </p:nvPr>
        </p:nvSpPr>
        <p:spPr>
          <a:xfrm>
            <a:off x="304800" y="0"/>
            <a:ext cx="7690114" cy="1384994"/>
          </a:xfrm>
        </p:spPr>
        <p:txBody>
          <a:bodyPr/>
          <a:lstStyle/>
          <a:p>
            <a:r>
              <a:rPr lang="en-US" sz="8800" dirty="0"/>
              <a:t>Implied Consent Law</a:t>
            </a:r>
          </a:p>
        </p:txBody>
      </p:sp>
      <p:pic>
        <p:nvPicPr>
          <p:cNvPr id="100356" name="Picture 4" descr="http://lib.store.yahoo.net/lib/breathalyzer-net/S80-in-use3.jpg"/>
          <p:cNvPicPr>
            <a:picLocks noChangeAspect="1" noChangeArrowheads="1"/>
          </p:cNvPicPr>
          <p:nvPr/>
        </p:nvPicPr>
        <p:blipFill>
          <a:blip r:embed="rId2" cstate="print"/>
          <a:srcRect/>
          <a:stretch>
            <a:fillRect/>
          </a:stretch>
        </p:blipFill>
        <p:spPr bwMode="auto">
          <a:xfrm>
            <a:off x="2743200" y="1371600"/>
            <a:ext cx="1524000" cy="1524000"/>
          </a:xfrm>
          <a:prstGeom prst="rect">
            <a:avLst/>
          </a:prstGeom>
          <a:noFill/>
        </p:spPr>
      </p:pic>
      <p:pic>
        <p:nvPicPr>
          <p:cNvPr id="100358" name="Picture 6" descr="bloodtest.jpg"/>
          <p:cNvPicPr>
            <a:picLocks noChangeAspect="1" noChangeArrowheads="1"/>
          </p:cNvPicPr>
          <p:nvPr/>
        </p:nvPicPr>
        <p:blipFill>
          <a:blip r:embed="rId3" cstate="print"/>
          <a:srcRect/>
          <a:stretch>
            <a:fillRect/>
          </a:stretch>
        </p:blipFill>
        <p:spPr bwMode="auto">
          <a:xfrm>
            <a:off x="4343400" y="1371600"/>
            <a:ext cx="1908000" cy="1514476"/>
          </a:xfrm>
          <a:prstGeom prst="rect">
            <a:avLst/>
          </a:prstGeom>
          <a:noFill/>
        </p:spPr>
      </p:pic>
      <p:pic>
        <p:nvPicPr>
          <p:cNvPr id="100362" name="Picture 10" descr="http://www.coxwelllaw.com/images/dui.jpg"/>
          <p:cNvPicPr>
            <a:picLocks noChangeAspect="1" noChangeArrowheads="1"/>
          </p:cNvPicPr>
          <p:nvPr/>
        </p:nvPicPr>
        <p:blipFill>
          <a:blip r:embed="rId4" cstate="print"/>
          <a:srcRect l="4839" t="6140" r="8064" b="7552"/>
          <a:stretch>
            <a:fillRect/>
          </a:stretch>
        </p:blipFill>
        <p:spPr bwMode="auto">
          <a:xfrm>
            <a:off x="7696200" y="1371600"/>
            <a:ext cx="1175657" cy="1524000"/>
          </a:xfrm>
          <a:prstGeom prst="rect">
            <a:avLst/>
          </a:prstGeom>
          <a:noFill/>
        </p:spPr>
      </p:pic>
      <p:pic>
        <p:nvPicPr>
          <p:cNvPr id="101378" name="Picture 2" descr="istock_urine.jpg"/>
          <p:cNvPicPr>
            <a:picLocks noChangeAspect="1" noChangeArrowheads="1"/>
          </p:cNvPicPr>
          <p:nvPr/>
        </p:nvPicPr>
        <p:blipFill>
          <a:blip r:embed="rId5" cstate="print"/>
          <a:srcRect l="20000" r="25000"/>
          <a:stretch>
            <a:fillRect/>
          </a:stretch>
        </p:blipFill>
        <p:spPr bwMode="auto">
          <a:xfrm>
            <a:off x="6324600" y="1371600"/>
            <a:ext cx="1285240" cy="1533526"/>
          </a:xfrm>
          <a:prstGeom prst="rect">
            <a:avLst/>
          </a:prstGeom>
          <a:noFill/>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057400"/>
            <a:ext cx="8686800" cy="3505200"/>
          </a:xfrm>
        </p:spPr>
        <p:txBody>
          <a:bodyPr/>
          <a:lstStyle/>
          <a:p>
            <a:pPr algn="l"/>
            <a:r>
              <a:rPr lang="en-US" b="1" dirty="0" smtClean="0">
                <a:solidFill>
                  <a:schemeClr val="tx1"/>
                </a:solidFill>
              </a:rPr>
              <a:t>First there is the criminal case where a DUI conviction can result in fines, jail time, mandatory alcohol education programs, and more.</a:t>
            </a:r>
            <a:endParaRPr lang="en-US" dirty="0"/>
          </a:p>
        </p:txBody>
      </p:sp>
      <p:sp>
        <p:nvSpPr>
          <p:cNvPr id="4" name="Text Placeholder 3"/>
          <p:cNvSpPr>
            <a:spLocks noGrp="1"/>
          </p:cNvSpPr>
          <p:nvPr>
            <p:ph type="body" sz="quarter" idx="10"/>
          </p:nvPr>
        </p:nvSpPr>
        <p:spPr>
          <a:xfrm>
            <a:off x="457200" y="152400"/>
            <a:ext cx="7690114" cy="1384994"/>
          </a:xfrm>
        </p:spPr>
        <p:txBody>
          <a:bodyPr/>
          <a:lstStyle/>
          <a:p>
            <a:r>
              <a:rPr lang="en-US" dirty="0" smtClean="0"/>
              <a:t>Case 1</a:t>
            </a:r>
            <a:endParaRPr lang="en-US" dirty="0"/>
          </a:p>
        </p:txBody>
      </p:sp>
      <p:pic>
        <p:nvPicPr>
          <p:cNvPr id="103426" name="Picture 2" descr="money.jpg"/>
          <p:cNvPicPr>
            <a:picLocks noChangeAspect="1" noChangeArrowheads="1"/>
          </p:cNvPicPr>
          <p:nvPr/>
        </p:nvPicPr>
        <p:blipFill>
          <a:blip r:embed="rId2" cstate="print"/>
          <a:srcRect/>
          <a:stretch>
            <a:fillRect/>
          </a:stretch>
        </p:blipFill>
        <p:spPr bwMode="auto">
          <a:xfrm>
            <a:off x="4495800" y="381000"/>
            <a:ext cx="1128713" cy="1143001"/>
          </a:xfrm>
          <a:prstGeom prst="rect">
            <a:avLst/>
          </a:prstGeom>
          <a:noFill/>
        </p:spPr>
      </p:pic>
      <p:pic>
        <p:nvPicPr>
          <p:cNvPr id="103428" name="Picture 4" descr="chicago-mls-jail.jpg"/>
          <p:cNvPicPr>
            <a:picLocks noChangeAspect="1" noChangeArrowheads="1"/>
          </p:cNvPicPr>
          <p:nvPr/>
        </p:nvPicPr>
        <p:blipFill>
          <a:blip r:embed="rId3" cstate="print"/>
          <a:srcRect/>
          <a:stretch>
            <a:fillRect/>
          </a:stretch>
        </p:blipFill>
        <p:spPr bwMode="auto">
          <a:xfrm>
            <a:off x="5715000" y="381000"/>
            <a:ext cx="1143000" cy="1143000"/>
          </a:xfrm>
          <a:prstGeom prst="rect">
            <a:avLst/>
          </a:prstGeom>
          <a:noFill/>
        </p:spPr>
      </p:pic>
      <p:pic>
        <p:nvPicPr>
          <p:cNvPr id="103430" name="Picture 6" descr="http://www.floridachildinjurylawyer.com/477035_classroom.jpg"/>
          <p:cNvPicPr>
            <a:picLocks noChangeAspect="1" noChangeArrowheads="1"/>
          </p:cNvPicPr>
          <p:nvPr/>
        </p:nvPicPr>
        <p:blipFill>
          <a:blip r:embed="rId4" cstate="print"/>
          <a:srcRect/>
          <a:stretch>
            <a:fillRect/>
          </a:stretch>
        </p:blipFill>
        <p:spPr bwMode="auto">
          <a:xfrm>
            <a:off x="7010400" y="381000"/>
            <a:ext cx="1536700" cy="1152525"/>
          </a:xfrm>
          <a:prstGeom prst="rect">
            <a:avLst/>
          </a:prstGeom>
          <a:noFill/>
        </p:spPr>
      </p:pic>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http://www.dps.state.ms.us/dps/dps.nsf/196087ccf64becfb862569d20058646a/9e869d6e0d5ec4fe8625732a00122153/bodyofweb/0.3CA?OpenElement&amp;FieldElemFormat=jpg"/>
          <p:cNvPicPr>
            <a:picLocks noChangeAspect="1" noChangeArrowheads="1"/>
          </p:cNvPicPr>
          <p:nvPr/>
        </p:nvPicPr>
        <p:blipFill>
          <a:blip r:embed="rId2" cstate="print"/>
          <a:srcRect l="11503" t="11694" r="2227" b="12605"/>
          <a:stretch>
            <a:fillRect/>
          </a:stretch>
        </p:blipFill>
        <p:spPr bwMode="auto">
          <a:xfrm>
            <a:off x="5562600" y="609600"/>
            <a:ext cx="2918298"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rot="20475051">
            <a:off x="5074480" y="904863"/>
            <a:ext cx="3886200" cy="923330"/>
          </a:xfrm>
          <a:prstGeom prst="rect">
            <a:avLst/>
          </a:prstGeom>
          <a:noFill/>
          <a:ln>
            <a:solidFill>
              <a:schemeClr val="tx1"/>
            </a:solidFill>
          </a:ln>
        </p:spPr>
        <p:style>
          <a:lnRef idx="3">
            <a:schemeClr val="lt1"/>
          </a:lnRef>
          <a:fillRef idx="1">
            <a:schemeClr val="accent2"/>
          </a:fillRef>
          <a:effectRef idx="1">
            <a:schemeClr val="accent2"/>
          </a:effectRef>
          <a:fontRef idx="minor">
            <a:schemeClr val="lt1"/>
          </a:fontRef>
        </p:style>
        <p:txBody>
          <a:bodyPr wrap="square">
            <a:spAutoFit/>
          </a:bodyPr>
          <a:lstStyle/>
          <a:p>
            <a:r>
              <a:rPr lang="en-US" sz="5400" b="1" dirty="0" smtClean="0">
                <a:solidFill>
                  <a:srgbClr val="FF0000"/>
                </a:solidFill>
              </a:rPr>
              <a:t>suspended</a:t>
            </a:r>
            <a:endParaRPr lang="en-US" sz="5400" b="1" dirty="0">
              <a:solidFill>
                <a:srgbClr val="FF0000"/>
              </a:solidFill>
            </a:endParaRPr>
          </a:p>
        </p:txBody>
      </p:sp>
      <p:sp>
        <p:nvSpPr>
          <p:cNvPr id="2" name="Title 1"/>
          <p:cNvSpPr>
            <a:spLocks noGrp="1"/>
          </p:cNvSpPr>
          <p:nvPr>
            <p:ph type="ctrTitle"/>
          </p:nvPr>
        </p:nvSpPr>
        <p:spPr>
          <a:xfrm>
            <a:off x="228600" y="2514600"/>
            <a:ext cx="8686800" cy="3505200"/>
          </a:xfrm>
        </p:spPr>
        <p:txBody>
          <a:bodyPr/>
          <a:lstStyle/>
          <a:p>
            <a:pPr algn="l"/>
            <a:r>
              <a:rPr lang="en-US" sz="4400" b="1" dirty="0" smtClean="0">
                <a:solidFill>
                  <a:schemeClr val="tx1"/>
                </a:solidFill>
              </a:rPr>
              <a:t>The second case is the administrative hearing where the Department of Public Safety attempts to suspend your license (90 days) for refusing the blood, breath or urine test.</a:t>
            </a:r>
            <a:endParaRPr lang="en-US" sz="4400" dirty="0"/>
          </a:p>
        </p:txBody>
      </p:sp>
      <p:sp>
        <p:nvSpPr>
          <p:cNvPr id="4" name="Text Placeholder 3"/>
          <p:cNvSpPr>
            <a:spLocks noGrp="1"/>
          </p:cNvSpPr>
          <p:nvPr>
            <p:ph type="body" sz="quarter" idx="10"/>
          </p:nvPr>
        </p:nvSpPr>
        <p:spPr>
          <a:xfrm>
            <a:off x="457200" y="152400"/>
            <a:ext cx="4876800" cy="1384994"/>
          </a:xfrm>
        </p:spPr>
        <p:txBody>
          <a:bodyPr/>
          <a:lstStyle/>
          <a:p>
            <a:r>
              <a:rPr lang="en-US" dirty="0" smtClean="0"/>
              <a:t>Case 2</a:t>
            </a:r>
            <a:endParaRPr lang="en-US" dirty="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3600"/>
            <a:ext cx="8381999" cy="3657094"/>
          </a:xfrm>
        </p:spPr>
        <p:txBody>
          <a:bodyPr/>
          <a:lstStyle/>
          <a:p>
            <a:r>
              <a:rPr lang="en-US" sz="4800" b="1" dirty="0" smtClean="0">
                <a:solidFill>
                  <a:schemeClr val="tx1"/>
                </a:solidFill>
              </a:rPr>
              <a:t>If a driver’s blood alcohol level registers 0.08 percent or above, he or she can be charged with </a:t>
            </a:r>
            <a:r>
              <a:rPr lang="en-US" sz="4800" b="1" i="1" dirty="0" smtClean="0">
                <a:solidFill>
                  <a:schemeClr val="tx1"/>
                </a:solidFill>
              </a:rPr>
              <a:t>driving under the influence (DUI).</a:t>
            </a:r>
            <a:endParaRPr lang="en-US" sz="4800" b="1" dirty="0">
              <a:solidFill>
                <a:schemeClr val="tx1"/>
              </a:solidFill>
            </a:endParaRPr>
          </a:p>
        </p:txBody>
      </p:sp>
      <p:sp>
        <p:nvSpPr>
          <p:cNvPr id="4" name="Text Placeholder 3"/>
          <p:cNvSpPr>
            <a:spLocks noGrp="1"/>
          </p:cNvSpPr>
          <p:nvPr>
            <p:ph type="body" sz="quarter" idx="10"/>
          </p:nvPr>
        </p:nvSpPr>
        <p:spPr>
          <a:xfrm>
            <a:off x="381000" y="304800"/>
            <a:ext cx="7690114" cy="1384994"/>
          </a:xfrm>
        </p:spPr>
        <p:txBody>
          <a:bodyPr/>
          <a:lstStyle/>
          <a:p>
            <a:r>
              <a:rPr lang="en-US" sz="9600" dirty="0" smtClean="0"/>
              <a:t>Blood Alcohol</a:t>
            </a:r>
            <a:endParaRPr lang="en-US" dirty="0"/>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28800"/>
            <a:ext cx="9144000" cy="4038600"/>
          </a:xfrm>
        </p:spPr>
        <p:txBody>
          <a:bodyPr/>
          <a:lstStyle/>
          <a:p>
            <a:r>
              <a:rPr lang="en-US" sz="5600" b="1" dirty="0" smtClean="0">
                <a:solidFill>
                  <a:schemeClr val="tx1"/>
                </a:solidFill>
              </a:rPr>
              <a:t>Mississippi law puts drugs into five categories (</a:t>
            </a:r>
            <a:r>
              <a:rPr lang="en-US" sz="5600" b="1" i="1" dirty="0" smtClean="0">
                <a:solidFill>
                  <a:schemeClr val="tx1"/>
                </a:solidFill>
              </a:rPr>
              <a:t>schedules) based on their </a:t>
            </a:r>
            <a:r>
              <a:rPr lang="en-US" sz="5600" b="1" dirty="0" smtClean="0">
                <a:solidFill>
                  <a:schemeClr val="tx1"/>
                </a:solidFill>
              </a:rPr>
              <a:t>potential for abuse and medical use.</a:t>
            </a:r>
            <a:endParaRPr lang="en-US" sz="5600" b="1" dirty="0">
              <a:solidFill>
                <a:schemeClr val="tx1"/>
              </a:solidFill>
            </a:endParaRPr>
          </a:p>
        </p:txBody>
      </p:sp>
      <p:sp>
        <p:nvSpPr>
          <p:cNvPr id="4" name="Text Placeholder 3"/>
          <p:cNvSpPr>
            <a:spLocks noGrp="1"/>
          </p:cNvSpPr>
          <p:nvPr>
            <p:ph type="body" sz="quarter" idx="10"/>
          </p:nvPr>
        </p:nvSpPr>
        <p:spPr>
          <a:xfrm>
            <a:off x="228600" y="0"/>
            <a:ext cx="7690114" cy="1384994"/>
          </a:xfrm>
        </p:spPr>
        <p:txBody>
          <a:bodyPr/>
          <a:lstStyle/>
          <a:p>
            <a:r>
              <a:rPr lang="en-US" dirty="0" smtClean="0"/>
              <a:t>Drugs</a:t>
            </a:r>
            <a:endParaRPr lang="en-US" dirty="0"/>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981200"/>
            <a:ext cx="8686800" cy="4572000"/>
          </a:xfrm>
        </p:spPr>
        <p:txBody>
          <a:bodyPr/>
          <a:lstStyle/>
          <a:p>
            <a:pPr algn="l"/>
            <a:r>
              <a:rPr lang="en-US" sz="3000" b="1" dirty="0" smtClean="0">
                <a:solidFill>
                  <a:srgbClr val="FFC000"/>
                </a:solidFill>
              </a:rPr>
              <a:t>Controlled Substance Abuse (CSA) Schedules </a:t>
            </a:r>
            <a:r>
              <a:rPr lang="en-US" sz="2000" b="1" dirty="0" smtClean="0"/>
              <a:t/>
            </a:r>
            <a:br>
              <a:rPr lang="en-US" sz="2000" b="1" dirty="0" smtClean="0"/>
            </a:br>
            <a:r>
              <a:rPr lang="en-US" sz="2800" b="1" dirty="0" smtClean="0">
                <a:solidFill>
                  <a:srgbClr val="FFFF00"/>
                </a:solidFill>
              </a:rPr>
              <a:t>(Some drugs appear on more than one schedule)</a:t>
            </a:r>
            <a:r>
              <a:rPr lang="en-US" sz="2800" b="1" dirty="0" smtClean="0"/>
              <a:t/>
            </a:r>
            <a:br>
              <a:rPr lang="en-US" sz="2800" b="1" dirty="0" smtClean="0"/>
            </a:br>
            <a:r>
              <a:rPr lang="en-US" sz="2800" b="1" dirty="0" smtClean="0"/>
              <a:t> </a:t>
            </a:r>
            <a:r>
              <a:rPr lang="en-US" sz="2000" b="1" dirty="0" smtClean="0"/>
              <a:t/>
            </a:r>
            <a:br>
              <a:rPr lang="en-US" sz="2000" b="1" dirty="0" smtClean="0"/>
            </a:br>
            <a:r>
              <a:rPr lang="en-US" sz="2000" b="1" dirty="0" smtClean="0">
                <a:solidFill>
                  <a:schemeClr val="tx1"/>
                </a:solidFill>
              </a:rPr>
              <a:t>Schedule I: </a:t>
            </a:r>
            <a:r>
              <a:rPr lang="en-US" sz="2000" b="1" dirty="0" smtClean="0"/>
              <a:t>Amphetamine Variants, Hashish, Hashish Oil, Heroin, LSD, Marijuana Mescaline and Peyote, </a:t>
            </a:r>
            <a:r>
              <a:rPr lang="en-US" sz="2000" b="1" dirty="0" err="1" smtClean="0"/>
              <a:t>Methaqualone</a:t>
            </a:r>
            <a:r>
              <a:rPr lang="en-US" sz="2000" b="1" dirty="0" smtClean="0"/>
              <a:t>, and Phencyclidine Analogues </a:t>
            </a:r>
            <a:br>
              <a:rPr lang="en-US" sz="2000" b="1" dirty="0" smtClean="0"/>
            </a:br>
            <a:r>
              <a:rPr lang="en-US" sz="1100" b="1" dirty="0" smtClean="0"/>
              <a:t/>
            </a:r>
            <a:br>
              <a:rPr lang="en-US" sz="1100" b="1" dirty="0" smtClean="0"/>
            </a:br>
            <a:r>
              <a:rPr lang="en-US" sz="2000" b="1" dirty="0" smtClean="0">
                <a:solidFill>
                  <a:schemeClr val="tx1"/>
                </a:solidFill>
              </a:rPr>
              <a:t>Schedule II: </a:t>
            </a:r>
            <a:r>
              <a:rPr lang="en-US" sz="2000" b="1" dirty="0" smtClean="0">
                <a:solidFill>
                  <a:srgbClr val="C00000"/>
                </a:solidFill>
              </a:rPr>
              <a:t>Amphetamines, Barbiturates, Cocaine, Codeine, </a:t>
            </a:r>
            <a:r>
              <a:rPr lang="en-US" sz="2000" b="1" dirty="0" err="1" smtClean="0">
                <a:solidFill>
                  <a:srgbClr val="C00000"/>
                </a:solidFill>
              </a:rPr>
              <a:t>Hydromorphone</a:t>
            </a:r>
            <a:r>
              <a:rPr lang="en-US" sz="2000" b="1" dirty="0" smtClean="0">
                <a:solidFill>
                  <a:srgbClr val="C00000"/>
                </a:solidFill>
              </a:rPr>
              <a:t>, </a:t>
            </a:r>
            <a:r>
              <a:rPr lang="en-US" sz="2000" b="1" dirty="0" err="1" smtClean="0">
                <a:solidFill>
                  <a:srgbClr val="C00000"/>
                </a:solidFill>
              </a:rPr>
              <a:t>Meperidine</a:t>
            </a:r>
            <a:r>
              <a:rPr lang="en-US" sz="2000" b="1" dirty="0" smtClean="0">
                <a:solidFill>
                  <a:srgbClr val="C00000"/>
                </a:solidFill>
              </a:rPr>
              <a:t> </a:t>
            </a:r>
            <a:r>
              <a:rPr lang="en-US" sz="2000" b="1" i="1" dirty="0" smtClean="0">
                <a:solidFill>
                  <a:srgbClr val="C00000"/>
                </a:solidFill>
              </a:rPr>
              <a:t>(</a:t>
            </a:r>
            <a:r>
              <a:rPr lang="en-US" sz="2000" b="1" i="1" dirty="0" err="1" smtClean="0">
                <a:solidFill>
                  <a:srgbClr val="C00000"/>
                </a:solidFill>
              </a:rPr>
              <a:t>Pethidine</a:t>
            </a:r>
            <a:r>
              <a:rPr lang="en-US" sz="2000" b="1" i="1" dirty="0" smtClean="0">
                <a:solidFill>
                  <a:srgbClr val="C00000"/>
                </a:solidFill>
              </a:rPr>
              <a:t>), Methadone, Methylphenidate, Morphine, Opium, Phencyclidine, </a:t>
            </a:r>
            <a:r>
              <a:rPr lang="en-US" sz="2000" b="1" i="1" dirty="0" err="1" smtClean="0">
                <a:solidFill>
                  <a:srgbClr val="C00000"/>
                </a:solidFill>
              </a:rPr>
              <a:t>Phenmetrazine</a:t>
            </a:r>
            <a:r>
              <a:rPr lang="en-US" sz="2000" b="1" i="1" dirty="0" smtClean="0">
                <a:solidFill>
                  <a:srgbClr val="C00000"/>
                </a:solidFill>
              </a:rPr>
              <a:t>, and </a:t>
            </a:r>
            <a:r>
              <a:rPr lang="en-US" sz="2000" b="1" i="1" dirty="0" err="1" smtClean="0">
                <a:solidFill>
                  <a:srgbClr val="C00000"/>
                </a:solidFill>
              </a:rPr>
              <a:t>Tetrahydrocannabinol</a:t>
            </a:r>
            <a:r>
              <a:rPr lang="en-US" sz="2000" b="1" i="1" dirty="0" smtClean="0">
                <a:solidFill>
                  <a:srgbClr val="C00000"/>
                </a:solidFill>
              </a:rPr>
              <a:t> </a:t>
            </a:r>
            <a:r>
              <a:rPr lang="en-US" sz="2000" b="1" i="1" dirty="0" smtClean="0"/>
              <a:t/>
            </a:r>
            <a:br>
              <a:rPr lang="en-US" sz="2000" b="1" i="1" dirty="0" smtClean="0"/>
            </a:br>
            <a:r>
              <a:rPr lang="en-US" sz="1100" b="1" i="1" dirty="0" smtClean="0"/>
              <a:t/>
            </a:r>
            <a:br>
              <a:rPr lang="en-US" sz="1100" b="1" i="1" dirty="0" smtClean="0"/>
            </a:br>
            <a:r>
              <a:rPr lang="en-US" sz="2000" b="1" i="1" dirty="0" smtClean="0">
                <a:solidFill>
                  <a:schemeClr val="tx1"/>
                </a:solidFill>
              </a:rPr>
              <a:t>Schedule III: </a:t>
            </a:r>
            <a:r>
              <a:rPr lang="en-US" sz="2000" b="1" i="1" dirty="0" smtClean="0">
                <a:solidFill>
                  <a:srgbClr val="7030A0"/>
                </a:solidFill>
              </a:rPr>
              <a:t>Barbiturates, Codeine, </a:t>
            </a:r>
            <a:r>
              <a:rPr lang="en-US" sz="2000" b="1" i="1" dirty="0" err="1" smtClean="0">
                <a:solidFill>
                  <a:srgbClr val="7030A0"/>
                </a:solidFill>
              </a:rPr>
              <a:t>Glutethimide</a:t>
            </a:r>
            <a:r>
              <a:rPr lang="en-US" sz="2000" b="1" i="1" dirty="0" smtClean="0">
                <a:solidFill>
                  <a:srgbClr val="7030A0"/>
                </a:solidFill>
              </a:rPr>
              <a:t>, Morphine, and Opium </a:t>
            </a:r>
            <a:r>
              <a:rPr lang="en-US" sz="2000" b="1" i="1" dirty="0" smtClean="0"/>
              <a:t/>
            </a:r>
            <a:br>
              <a:rPr lang="en-US" sz="2000" b="1" i="1" dirty="0" smtClean="0"/>
            </a:br>
            <a:r>
              <a:rPr lang="en-US" sz="1100" b="1" i="1" dirty="0" smtClean="0"/>
              <a:t/>
            </a:r>
            <a:br>
              <a:rPr lang="en-US" sz="1100" b="1" i="1" dirty="0" smtClean="0"/>
            </a:br>
            <a:r>
              <a:rPr lang="en-US" sz="2000" b="1" i="1" dirty="0" smtClean="0">
                <a:solidFill>
                  <a:schemeClr val="tx1"/>
                </a:solidFill>
              </a:rPr>
              <a:t>Schedule IV: </a:t>
            </a:r>
            <a:r>
              <a:rPr lang="en-US" sz="2000" b="1" i="1" dirty="0" smtClean="0">
                <a:solidFill>
                  <a:srgbClr val="FF0000"/>
                </a:solidFill>
              </a:rPr>
              <a:t>Barbiturates, Benzodiazepines, and Chloral Hydrate </a:t>
            </a:r>
            <a:r>
              <a:rPr lang="en-US" sz="2000" b="1" i="1" dirty="0" smtClean="0"/>
              <a:t/>
            </a:r>
            <a:br>
              <a:rPr lang="en-US" sz="2000" b="1" i="1" dirty="0" smtClean="0"/>
            </a:br>
            <a:r>
              <a:rPr lang="en-US" sz="1100" b="1" i="1" dirty="0" smtClean="0"/>
              <a:t/>
            </a:r>
            <a:br>
              <a:rPr lang="en-US" sz="1100" b="1" i="1" dirty="0" smtClean="0"/>
            </a:br>
            <a:r>
              <a:rPr lang="en-US" sz="2000" b="1" i="1" dirty="0" smtClean="0">
                <a:solidFill>
                  <a:schemeClr val="tx1"/>
                </a:solidFill>
              </a:rPr>
              <a:t>Schedule V:</a:t>
            </a:r>
            <a:r>
              <a:rPr lang="en-US" sz="2000" b="1" i="1" dirty="0" smtClean="0"/>
              <a:t> </a:t>
            </a:r>
            <a:r>
              <a:rPr lang="en-US" sz="2000" b="1" i="1" dirty="0" smtClean="0">
                <a:solidFill>
                  <a:srgbClr val="3403E7"/>
                </a:solidFill>
              </a:rPr>
              <a:t>Codeine and Opium</a:t>
            </a:r>
            <a:endParaRPr lang="en-US" sz="2000" dirty="0">
              <a:solidFill>
                <a:srgbClr val="3403E7"/>
              </a:solidFill>
            </a:endParaRPr>
          </a:p>
        </p:txBody>
      </p:sp>
      <p:sp>
        <p:nvSpPr>
          <p:cNvPr id="4" name="Text Placeholder 3"/>
          <p:cNvSpPr>
            <a:spLocks noGrp="1"/>
          </p:cNvSpPr>
          <p:nvPr>
            <p:ph type="body" sz="quarter" idx="10"/>
          </p:nvPr>
        </p:nvSpPr>
        <p:spPr>
          <a:xfrm>
            <a:off x="533400" y="0"/>
            <a:ext cx="7690114" cy="1384994"/>
          </a:xfrm>
        </p:spPr>
        <p:txBody>
          <a:bodyPr/>
          <a:lstStyle/>
          <a:p>
            <a:r>
              <a:rPr lang="en-US" dirty="0" smtClean="0"/>
              <a:t>Drugs</a:t>
            </a:r>
            <a:endParaRPr lang="en-US" dirty="0"/>
          </a:p>
        </p:txBody>
      </p:sp>
      <p:pic>
        <p:nvPicPr>
          <p:cNvPr id="8" name="Picture 3" descr="Bureau of Narcotics Seal"/>
          <p:cNvPicPr>
            <a:picLocks noChangeAspect="1" noChangeArrowheads="1"/>
          </p:cNvPicPr>
          <p:nvPr/>
        </p:nvPicPr>
        <p:blipFill>
          <a:blip r:embed="rId2" cstate="print"/>
          <a:srcRect/>
          <a:stretch>
            <a:fillRect/>
          </a:stretch>
        </p:blipFill>
        <p:spPr bwMode="auto">
          <a:xfrm>
            <a:off x="4191000" y="381000"/>
            <a:ext cx="1143000" cy="1123950"/>
          </a:xfrm>
          <a:prstGeom prst="rect">
            <a:avLst/>
          </a:prstGeom>
          <a:noFill/>
        </p:spPr>
      </p:pic>
      <p:pic>
        <p:nvPicPr>
          <p:cNvPr id="9" name="Picture 5" descr="Public Safety Seal"/>
          <p:cNvPicPr>
            <a:picLocks noChangeAspect="1" noChangeArrowheads="1"/>
          </p:cNvPicPr>
          <p:nvPr/>
        </p:nvPicPr>
        <p:blipFill>
          <a:blip r:embed="rId3" cstate="print"/>
          <a:srcRect/>
          <a:stretch>
            <a:fillRect/>
          </a:stretch>
        </p:blipFill>
        <p:spPr bwMode="auto">
          <a:xfrm>
            <a:off x="5486400" y="381000"/>
            <a:ext cx="1143000" cy="1143001"/>
          </a:xfrm>
          <a:prstGeom prst="rect">
            <a:avLst/>
          </a:prstGeom>
          <a:noFill/>
        </p:spPr>
      </p:pic>
      <p:pic>
        <p:nvPicPr>
          <p:cNvPr id="10" name="Picture 9" descr="File:Dea color logo.svg"/>
          <p:cNvPicPr>
            <a:picLocks noChangeAspect="1" noChangeArrowheads="1"/>
          </p:cNvPicPr>
          <p:nvPr/>
        </p:nvPicPr>
        <p:blipFill>
          <a:blip r:embed="rId4" cstate="print"/>
          <a:srcRect/>
          <a:stretch>
            <a:fillRect/>
          </a:stretch>
        </p:blipFill>
        <p:spPr bwMode="auto">
          <a:xfrm>
            <a:off x="6781800" y="381000"/>
            <a:ext cx="1135899" cy="1142999"/>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85800" y="0"/>
            <a:ext cx="7681913" cy="1523495"/>
          </a:xfrm>
        </p:spPr>
        <p:txBody>
          <a:bodyPr/>
          <a:lstStyle/>
          <a:p>
            <a:r>
              <a:rPr lang="en-US" sz="8000" dirty="0" smtClean="0"/>
              <a:t>Objectives</a:t>
            </a:r>
            <a:endParaRPr lang="en-US" sz="8000" dirty="0"/>
          </a:p>
        </p:txBody>
      </p:sp>
      <p:sp>
        <p:nvSpPr>
          <p:cNvPr id="5" name="Subtitle 4"/>
          <p:cNvSpPr>
            <a:spLocks noGrp="1"/>
          </p:cNvSpPr>
          <p:nvPr>
            <p:ph type="subTitle" idx="1"/>
          </p:nvPr>
        </p:nvSpPr>
        <p:spPr>
          <a:xfrm>
            <a:off x="762000" y="1143000"/>
            <a:ext cx="7681913" cy="533400"/>
          </a:xfrm>
          <a:gradFill>
            <a:gsLst>
              <a:gs pos="100000">
                <a:schemeClr val="accent1">
                  <a:tint val="50000"/>
                  <a:satMod val="300000"/>
                  <a:alpha val="19000"/>
                </a:schemeClr>
              </a:gs>
              <a:gs pos="35000">
                <a:schemeClr val="accent1">
                  <a:tint val="37000"/>
                  <a:satMod val="300000"/>
                </a:schemeClr>
              </a:gs>
              <a:gs pos="100000">
                <a:schemeClr val="accent1">
                  <a:tint val="15000"/>
                  <a:satMod val="350000"/>
                </a:schemeClr>
              </a:gs>
            </a:gsLst>
          </a:gradFill>
          <a:ln>
            <a:noFill/>
          </a:ln>
        </p:spPr>
        <p:style>
          <a:lnRef idx="1">
            <a:schemeClr val="accent1"/>
          </a:lnRef>
          <a:fillRef idx="2">
            <a:schemeClr val="accent1"/>
          </a:fillRef>
          <a:effectRef idx="1">
            <a:schemeClr val="accent1"/>
          </a:effectRef>
          <a:fontRef idx="minor">
            <a:schemeClr val="dk1"/>
          </a:fontRef>
        </p:style>
        <p:txBody>
          <a:bodyPr/>
          <a:lstStyle/>
          <a:p>
            <a:pPr algn="l">
              <a:buClr>
                <a:srgbClr val="FFFF00"/>
              </a:buClr>
              <a:buSzPct val="125000"/>
            </a:pPr>
            <a:endParaRPr lang="en-US" sz="5000" dirty="0" smtClean="0"/>
          </a:p>
          <a:p>
            <a:pPr algn="l">
              <a:buClr>
                <a:srgbClr val="FFFF00"/>
              </a:buClr>
              <a:buSzPct val="125000"/>
            </a:pPr>
            <a:endParaRPr lang="en-US" sz="1100" dirty="0" smtClean="0"/>
          </a:p>
          <a:p>
            <a:pPr algn="l">
              <a:buClr>
                <a:srgbClr val="FFFF00"/>
              </a:buClr>
              <a:buSzPct val="125000"/>
            </a:pPr>
            <a:r>
              <a:rPr lang="en-US" sz="4000" dirty="0" smtClean="0"/>
              <a:t>      	Explain how civic 	   		  	responsibilities are important to 	Mississippians as citizens of the 	United States and residents of a 	global setting. </a:t>
            </a:r>
            <a:r>
              <a:rPr lang="en-US" sz="3600" dirty="0" smtClean="0">
                <a:solidFill>
                  <a:srgbClr val="3399FF"/>
                </a:solidFill>
              </a:rPr>
              <a:t>MS5</a:t>
            </a:r>
            <a:endParaRPr lang="en-US" dirty="0" smtClean="0"/>
          </a:p>
          <a:p>
            <a:pPr algn="l">
              <a:buClr>
                <a:srgbClr val="FFFF00"/>
              </a:buClr>
              <a:buSzPct val="125000"/>
            </a:pPr>
            <a:endParaRPr lang="en-US" dirty="0" smtClean="0"/>
          </a:p>
          <a:p>
            <a:pPr algn="l">
              <a:buClr>
                <a:srgbClr val="FFFF00"/>
              </a:buClr>
              <a:buSzPct val="125000"/>
            </a:pPr>
            <a:r>
              <a:rPr lang="en-US" sz="4000" dirty="0" smtClean="0"/>
              <a:t>   </a:t>
            </a:r>
            <a:r>
              <a:rPr lang="en-US" sz="900" dirty="0" smtClean="0"/>
              <a:t> </a:t>
            </a:r>
            <a:r>
              <a:rPr lang="en-US" sz="4000" dirty="0" smtClean="0"/>
              <a:t>   	Describe the roles of citizens 	    	in the state and nation.</a:t>
            </a:r>
            <a:r>
              <a:rPr lang="en-US" sz="4000" dirty="0" smtClean="0">
                <a:solidFill>
                  <a:srgbClr val="3399FF"/>
                </a:solidFill>
              </a:rPr>
              <a:t> </a:t>
            </a:r>
            <a:r>
              <a:rPr lang="en-US" sz="3600" dirty="0" smtClean="0">
                <a:solidFill>
                  <a:srgbClr val="3399FF"/>
                </a:solidFill>
              </a:rPr>
              <a:t>MS5b</a:t>
            </a:r>
            <a:endParaRPr lang="en-US" sz="4000" dirty="0"/>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600200"/>
            <a:ext cx="8991600" cy="3505200"/>
          </a:xfrm>
        </p:spPr>
        <p:txBody>
          <a:bodyPr/>
          <a:lstStyle/>
          <a:p>
            <a:pPr algn="l"/>
            <a:r>
              <a:rPr lang="en-US" sz="4400" dirty="0" smtClean="0">
                <a:solidFill>
                  <a:schemeClr val="tx1"/>
                </a:solidFill>
              </a:rPr>
              <a:t>Penalties for the possession, sale, and manufacture of controlled substances are based on the type and amount of drug possessed and whether or not a conviction is a first, second, or third offense.</a:t>
            </a:r>
            <a:endParaRPr lang="en-US" sz="7200" dirty="0">
              <a:solidFill>
                <a:schemeClr val="tx1"/>
              </a:solidFill>
            </a:endParaRPr>
          </a:p>
        </p:txBody>
      </p:sp>
      <p:sp>
        <p:nvSpPr>
          <p:cNvPr id="4" name="Text Placeholder 3"/>
          <p:cNvSpPr>
            <a:spLocks noGrp="1"/>
          </p:cNvSpPr>
          <p:nvPr>
            <p:ph type="body" sz="quarter" idx="10"/>
          </p:nvPr>
        </p:nvSpPr>
        <p:spPr>
          <a:xfrm>
            <a:off x="457200" y="0"/>
            <a:ext cx="7690114" cy="1384994"/>
          </a:xfrm>
        </p:spPr>
        <p:txBody>
          <a:bodyPr/>
          <a:lstStyle/>
          <a:p>
            <a:r>
              <a:rPr lang="en-US" sz="9600" dirty="0"/>
              <a:t>Penalties</a:t>
            </a:r>
            <a:endParaRPr lang="en-US" dirty="0"/>
          </a:p>
        </p:txBody>
      </p:sp>
      <p:sp>
        <p:nvSpPr>
          <p:cNvPr id="7" name="Rectangle 6"/>
          <p:cNvSpPr/>
          <p:nvPr/>
        </p:nvSpPr>
        <p:spPr>
          <a:xfrm>
            <a:off x="457200" y="5181600"/>
            <a:ext cx="3241593" cy="461665"/>
          </a:xfrm>
          <a:prstGeom prst="rect">
            <a:avLst/>
          </a:prstGeom>
        </p:spPr>
        <p:txBody>
          <a:bodyPr wrap="none">
            <a:spAutoFit/>
          </a:bodyPr>
          <a:lstStyle/>
          <a:p>
            <a:pPr>
              <a:buFont typeface="Wingdings" pitchFamily="2" charset="2"/>
              <a:buChar char="q"/>
            </a:pPr>
            <a:r>
              <a:rPr lang="en-US" sz="2400" dirty="0" smtClean="0"/>
              <a:t>  </a:t>
            </a:r>
            <a:r>
              <a:rPr lang="en-US" sz="2400" b="1" dirty="0" smtClean="0">
                <a:solidFill>
                  <a:schemeClr val="bg1"/>
                </a:solidFill>
              </a:rPr>
              <a:t>Drug Distribution </a:t>
            </a:r>
          </a:p>
        </p:txBody>
      </p:sp>
      <p:sp>
        <p:nvSpPr>
          <p:cNvPr id="8" name="Rectangle 7"/>
          <p:cNvSpPr/>
          <p:nvPr/>
        </p:nvSpPr>
        <p:spPr>
          <a:xfrm>
            <a:off x="457200" y="5715000"/>
            <a:ext cx="4044697" cy="461665"/>
          </a:xfrm>
          <a:prstGeom prst="rect">
            <a:avLst/>
          </a:prstGeom>
        </p:spPr>
        <p:txBody>
          <a:bodyPr wrap="none">
            <a:spAutoFit/>
          </a:bodyPr>
          <a:lstStyle/>
          <a:p>
            <a:pPr>
              <a:buFont typeface="Wingdings" pitchFamily="2" charset="2"/>
              <a:buChar char="q"/>
            </a:pPr>
            <a:r>
              <a:rPr lang="en-US" sz="2400" dirty="0" smtClean="0"/>
              <a:t>  </a:t>
            </a:r>
            <a:r>
              <a:rPr lang="en-US" sz="2400" b="1" dirty="0" smtClean="0">
                <a:solidFill>
                  <a:srgbClr val="FF0000"/>
                </a:solidFill>
              </a:rPr>
              <a:t>Possession with Intent </a:t>
            </a:r>
          </a:p>
        </p:txBody>
      </p:sp>
      <p:sp>
        <p:nvSpPr>
          <p:cNvPr id="9" name="Rectangle 8"/>
          <p:cNvSpPr/>
          <p:nvPr/>
        </p:nvSpPr>
        <p:spPr>
          <a:xfrm>
            <a:off x="4419600" y="5181600"/>
            <a:ext cx="4511171" cy="461665"/>
          </a:xfrm>
          <a:prstGeom prst="rect">
            <a:avLst/>
          </a:prstGeom>
        </p:spPr>
        <p:txBody>
          <a:bodyPr wrap="none">
            <a:spAutoFit/>
          </a:bodyPr>
          <a:lstStyle/>
          <a:p>
            <a:pPr>
              <a:buFont typeface="Wingdings" pitchFamily="2" charset="2"/>
              <a:buChar char="q"/>
            </a:pPr>
            <a:r>
              <a:rPr lang="en-US" sz="2400" dirty="0" smtClean="0"/>
              <a:t>  </a:t>
            </a:r>
            <a:r>
              <a:rPr lang="en-US" sz="2400" b="1" dirty="0" smtClean="0">
                <a:solidFill>
                  <a:srgbClr val="7030A0"/>
                </a:solidFill>
              </a:rPr>
              <a:t>Possession of Precursors </a:t>
            </a:r>
          </a:p>
        </p:txBody>
      </p:sp>
      <p:sp>
        <p:nvSpPr>
          <p:cNvPr id="10" name="Rectangle 9"/>
          <p:cNvSpPr/>
          <p:nvPr/>
        </p:nvSpPr>
        <p:spPr>
          <a:xfrm>
            <a:off x="4419600" y="6248400"/>
            <a:ext cx="4919937" cy="461665"/>
          </a:xfrm>
          <a:prstGeom prst="rect">
            <a:avLst/>
          </a:prstGeom>
        </p:spPr>
        <p:txBody>
          <a:bodyPr wrap="none">
            <a:spAutoFit/>
          </a:bodyPr>
          <a:lstStyle/>
          <a:p>
            <a:pPr>
              <a:buFont typeface="Wingdings" pitchFamily="2" charset="2"/>
              <a:buChar char="q"/>
            </a:pPr>
            <a:r>
              <a:rPr lang="en-US" sz="2400" dirty="0" smtClean="0"/>
              <a:t>  </a:t>
            </a:r>
            <a:r>
              <a:rPr lang="en-US" sz="2400" b="1" dirty="0" smtClean="0">
                <a:solidFill>
                  <a:srgbClr val="002060"/>
                </a:solidFill>
              </a:rPr>
              <a:t>Possession of Paraphernalia </a:t>
            </a:r>
          </a:p>
        </p:txBody>
      </p:sp>
      <p:sp>
        <p:nvSpPr>
          <p:cNvPr id="11" name="Rectangle 10"/>
          <p:cNvSpPr/>
          <p:nvPr/>
        </p:nvSpPr>
        <p:spPr>
          <a:xfrm>
            <a:off x="457200" y="6248400"/>
            <a:ext cx="3635932" cy="461665"/>
          </a:xfrm>
          <a:prstGeom prst="rect">
            <a:avLst/>
          </a:prstGeom>
        </p:spPr>
        <p:txBody>
          <a:bodyPr wrap="none">
            <a:spAutoFit/>
          </a:bodyPr>
          <a:lstStyle/>
          <a:p>
            <a:pPr>
              <a:buFont typeface="Wingdings" pitchFamily="2" charset="2"/>
              <a:buChar char="q"/>
            </a:pPr>
            <a:r>
              <a:rPr lang="en-US" sz="2400" dirty="0" smtClean="0"/>
              <a:t>  </a:t>
            </a:r>
            <a:r>
              <a:rPr lang="en-US" sz="2400" b="1" dirty="0" smtClean="0">
                <a:solidFill>
                  <a:srgbClr val="3403E7"/>
                </a:solidFill>
              </a:rPr>
              <a:t>Drug Manufacturing </a:t>
            </a:r>
          </a:p>
        </p:txBody>
      </p:sp>
      <p:sp>
        <p:nvSpPr>
          <p:cNvPr id="12" name="Rectangle 11"/>
          <p:cNvSpPr/>
          <p:nvPr/>
        </p:nvSpPr>
        <p:spPr>
          <a:xfrm>
            <a:off x="4419600" y="5715000"/>
            <a:ext cx="3740126" cy="461665"/>
          </a:xfrm>
          <a:prstGeom prst="rect">
            <a:avLst/>
          </a:prstGeom>
        </p:spPr>
        <p:txBody>
          <a:bodyPr wrap="none">
            <a:spAutoFit/>
          </a:bodyPr>
          <a:lstStyle/>
          <a:p>
            <a:pPr>
              <a:buFont typeface="Wingdings" pitchFamily="2" charset="2"/>
              <a:buChar char="q"/>
            </a:pPr>
            <a:r>
              <a:rPr lang="en-US" sz="2400" dirty="0" smtClean="0"/>
              <a:t>  </a:t>
            </a:r>
            <a:r>
              <a:rPr lang="en-US" sz="2400" b="1" dirty="0" smtClean="0">
                <a:solidFill>
                  <a:srgbClr val="C00000"/>
                </a:solidFill>
              </a:rPr>
              <a:t>Prescription Forgery </a:t>
            </a:r>
            <a:endParaRPr lang="en-US" sz="2400" b="1" dirty="0">
              <a:solidFill>
                <a:srgbClr val="C00000"/>
              </a:solidFill>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934200" y="228600"/>
            <a:ext cx="1752600" cy="1524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7522" name="Picture 2" descr="https://www.dshs.state.tx.us/tobacco/images/under18.gif"/>
          <p:cNvPicPr>
            <a:picLocks noChangeAspect="1" noChangeArrowheads="1"/>
          </p:cNvPicPr>
          <p:nvPr/>
        </p:nvPicPr>
        <p:blipFill>
          <a:blip r:embed="rId2" cstate="print"/>
          <a:srcRect/>
          <a:stretch>
            <a:fillRect/>
          </a:stretch>
        </p:blipFill>
        <p:spPr bwMode="auto">
          <a:xfrm>
            <a:off x="6019800" y="228600"/>
            <a:ext cx="2667000" cy="1981200"/>
          </a:xfrm>
          <a:prstGeom prst="round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ctrTitle"/>
          </p:nvPr>
        </p:nvSpPr>
        <p:spPr>
          <a:xfrm>
            <a:off x="381000" y="2133600"/>
            <a:ext cx="8763000" cy="4572000"/>
          </a:xfrm>
        </p:spPr>
        <p:txBody>
          <a:bodyPr/>
          <a:lstStyle/>
          <a:p>
            <a:pPr algn="l"/>
            <a:r>
              <a:rPr lang="en-US" sz="4400" b="1" dirty="0" smtClean="0">
                <a:solidFill>
                  <a:schemeClr val="tx1"/>
                </a:solidFill>
              </a:rPr>
              <a:t>Under Mississippi law, it is unlawful for any person under 18 to buy or be given tobacco products (cigars, cigarettes, etc.) without written authorization by a parent         or guardian.</a:t>
            </a:r>
            <a:endParaRPr lang="en-US" sz="4400" b="1" dirty="0">
              <a:solidFill>
                <a:schemeClr val="tx1"/>
              </a:solidFill>
            </a:endParaRPr>
          </a:p>
        </p:txBody>
      </p:sp>
      <p:sp>
        <p:nvSpPr>
          <p:cNvPr id="4" name="Text Placeholder 3"/>
          <p:cNvSpPr>
            <a:spLocks noGrp="1"/>
          </p:cNvSpPr>
          <p:nvPr>
            <p:ph type="body" sz="quarter" idx="10"/>
          </p:nvPr>
        </p:nvSpPr>
        <p:spPr>
          <a:xfrm>
            <a:off x="609600" y="0"/>
            <a:ext cx="7690114" cy="1384994"/>
          </a:xfrm>
        </p:spPr>
        <p:txBody>
          <a:bodyPr/>
          <a:lstStyle/>
          <a:p>
            <a:r>
              <a:rPr lang="en-US" dirty="0" smtClean="0"/>
              <a:t>Tobacco</a:t>
            </a:r>
            <a:endParaRPr lang="en-US" dirty="0"/>
          </a:p>
        </p:txBody>
      </p:sp>
      <p:pic>
        <p:nvPicPr>
          <p:cNvPr id="107528" name="Picture 8" descr="cigarette-butts.jpg"/>
          <p:cNvPicPr>
            <a:picLocks noChangeAspect="1" noChangeArrowheads="1"/>
          </p:cNvPicPr>
          <p:nvPr/>
        </p:nvPicPr>
        <p:blipFill>
          <a:blip r:embed="rId3" cstate="print"/>
          <a:srcRect/>
          <a:stretch>
            <a:fillRect/>
          </a:stretch>
        </p:blipFill>
        <p:spPr bwMode="auto">
          <a:xfrm>
            <a:off x="7239000" y="4800600"/>
            <a:ext cx="1318260" cy="18832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753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107547" name="Picture 27" descr="http://bp0.blogger.com/_RAhxJfeWghE/SAidkoGMm9I/AAAAAAAAAAc/1iCZPCtkDUs/s320/skoal_long_cut_mint_smokeless_tobacco.jpg"/>
          <p:cNvPicPr>
            <a:picLocks noChangeAspect="1" noChangeArrowheads="1"/>
          </p:cNvPicPr>
          <p:nvPr/>
        </p:nvPicPr>
        <p:blipFill>
          <a:blip r:embed="rId4" cstate="print"/>
          <a:srcRect/>
          <a:stretch>
            <a:fillRect/>
          </a:stretch>
        </p:blipFill>
        <p:spPr bwMode="auto">
          <a:xfrm>
            <a:off x="6019800" y="5867400"/>
            <a:ext cx="857250" cy="857250"/>
          </a:xfrm>
          <a:prstGeom prst="flowChartConnector">
            <a:avLst/>
          </a:prstGeom>
          <a:noFill/>
        </p:spPr>
      </p:pic>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676400"/>
            <a:ext cx="8610599" cy="4495800"/>
          </a:xfrm>
        </p:spPr>
        <p:txBody>
          <a:bodyPr/>
          <a:lstStyle/>
          <a:p>
            <a:r>
              <a:rPr lang="en-US" b="1" smtClean="0">
                <a:solidFill>
                  <a:schemeClr val="tx1"/>
                </a:solidFill>
              </a:rPr>
              <a:t>A penalty of up to $100 and three months in the county jail may be imposed on any person convicted of selling tobacco to anyone under age 18.</a:t>
            </a:r>
            <a:endParaRPr lang="en-US" b="1" dirty="0">
              <a:solidFill>
                <a:schemeClr val="tx1"/>
              </a:solidFill>
            </a:endParaRPr>
          </a:p>
        </p:txBody>
      </p:sp>
      <p:sp>
        <p:nvSpPr>
          <p:cNvPr id="5" name="Text Placeholder 3"/>
          <p:cNvSpPr>
            <a:spLocks noGrp="1"/>
          </p:cNvSpPr>
          <p:nvPr>
            <p:ph type="body" sz="quarter" idx="10"/>
          </p:nvPr>
        </p:nvSpPr>
        <p:spPr>
          <a:xfrm>
            <a:off x="1219200" y="0"/>
            <a:ext cx="6623050" cy="1384300"/>
          </a:xfrm>
        </p:spPr>
        <p:txBody>
          <a:bodyPr/>
          <a:lstStyle/>
          <a:p>
            <a:r>
              <a:rPr lang="en-US" sz="8000" dirty="0" smtClean="0"/>
              <a:t>Penalty</a:t>
            </a:r>
            <a:endParaRPr lang="en-US" sz="8800" dirty="0"/>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600200"/>
            <a:ext cx="8686800" cy="4876800"/>
          </a:xfrm>
        </p:spPr>
        <p:txBody>
          <a:bodyPr/>
          <a:lstStyle/>
          <a:p>
            <a:r>
              <a:rPr lang="en-US" b="1" dirty="0" smtClean="0">
                <a:ln w="28575">
                  <a:solidFill>
                    <a:schemeClr val="bg1"/>
                  </a:solidFill>
                </a:ln>
                <a:solidFill>
                  <a:schemeClr val="tx1"/>
                </a:solidFill>
                <a:latin typeface="04" pitchFamily="34" charset="0"/>
              </a:rPr>
              <a:t>Students between the ages of 6 and 21 have a right to a free public education.</a:t>
            </a:r>
            <a:endParaRPr lang="en-US" b="1" dirty="0">
              <a:ln w="28575">
                <a:solidFill>
                  <a:schemeClr val="bg1"/>
                </a:solidFill>
              </a:ln>
              <a:solidFill>
                <a:schemeClr val="tx1"/>
              </a:solidFill>
              <a:latin typeface="04" pitchFamily="34" charset="0"/>
            </a:endParaRPr>
          </a:p>
        </p:txBody>
      </p:sp>
      <p:sp>
        <p:nvSpPr>
          <p:cNvPr id="4" name="Text Placeholder 3"/>
          <p:cNvSpPr>
            <a:spLocks noGrp="1"/>
          </p:cNvSpPr>
          <p:nvPr>
            <p:ph type="body" sz="quarter" idx="10"/>
          </p:nvPr>
        </p:nvSpPr>
        <p:spPr>
          <a:xfrm>
            <a:off x="381000" y="0"/>
            <a:ext cx="7690114" cy="1384994"/>
          </a:xfrm>
        </p:spPr>
        <p:txBody>
          <a:bodyPr/>
          <a:lstStyle/>
          <a:p>
            <a:r>
              <a:rPr lang="en-US" dirty="0" smtClean="0"/>
              <a:t>School</a:t>
            </a:r>
            <a:endParaRPr lang="en-US" dirty="0"/>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0"/>
            <a:ext cx="8534399" cy="1384994"/>
          </a:xfrm>
        </p:spPr>
        <p:txBody>
          <a:bodyPr/>
          <a:lstStyle/>
          <a:p>
            <a:pPr algn="ctr"/>
            <a:r>
              <a:rPr lang="en-US" sz="6000" dirty="0"/>
              <a:t>Compulsory </a:t>
            </a:r>
            <a:r>
              <a:rPr lang="en-US" sz="6000" dirty="0" smtClean="0"/>
              <a:t>Attendance Laws</a:t>
            </a:r>
            <a:endParaRPr lang="en-US" sz="6600" dirty="0"/>
          </a:p>
        </p:txBody>
      </p:sp>
      <p:sp>
        <p:nvSpPr>
          <p:cNvPr id="5" name="Title 1"/>
          <p:cNvSpPr txBox="1">
            <a:spLocks/>
          </p:cNvSpPr>
          <p:nvPr/>
        </p:nvSpPr>
        <p:spPr bwMode="auto">
          <a:xfrm>
            <a:off x="228600" y="1524000"/>
            <a:ext cx="8915400" cy="3733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r>
              <a:rPr lang="en-US" sz="4800" b="1" dirty="0" smtClean="0">
                <a:solidFill>
                  <a:schemeClr val="accent1">
                    <a:lumMod val="60000"/>
                    <a:lumOff val="40000"/>
                  </a:schemeClr>
                </a:solidFill>
              </a:rPr>
              <a:t>Mississippi students to attend school until the age of 17</a:t>
            </a:r>
            <a:r>
              <a:rPr lang="en-US" sz="4800" dirty="0" smtClean="0">
                <a:solidFill>
                  <a:schemeClr val="accent1">
                    <a:lumMod val="60000"/>
                    <a:lumOff val="40000"/>
                  </a:schemeClr>
                </a:solidFill>
              </a:rPr>
              <a:t> </a:t>
            </a:r>
            <a:r>
              <a:rPr lang="en-US" sz="4800" b="1" dirty="0" smtClean="0">
                <a:solidFill>
                  <a:schemeClr val="accent1">
                    <a:lumMod val="60000"/>
                    <a:lumOff val="40000"/>
                  </a:schemeClr>
                </a:solidFill>
              </a:rPr>
              <a:t>on or before September 1 of the calendar year.</a:t>
            </a:r>
            <a:endParaRPr lang="en-US" sz="6000" b="1" dirty="0" smtClean="0">
              <a:solidFill>
                <a:schemeClr val="accent1">
                  <a:lumMod val="60000"/>
                  <a:lumOff val="40000"/>
                </a:schemeClr>
              </a:solidFill>
            </a:endParaRPr>
          </a:p>
        </p:txBody>
      </p:sp>
      <p:sp>
        <p:nvSpPr>
          <p:cNvPr id="6" name="Rectangle 5"/>
          <p:cNvSpPr/>
          <p:nvPr/>
        </p:nvSpPr>
        <p:spPr>
          <a:xfrm>
            <a:off x="304800" y="5105400"/>
            <a:ext cx="8839200" cy="1077218"/>
          </a:xfrm>
          <a:prstGeom prst="rect">
            <a:avLst/>
          </a:prstGeom>
        </p:spPr>
        <p:txBody>
          <a:bodyPr wrap="square">
            <a:spAutoFit/>
          </a:bodyPr>
          <a:lstStyle/>
          <a:p>
            <a:r>
              <a:rPr lang="en-US" sz="3200" b="1" dirty="0" smtClean="0">
                <a:solidFill>
                  <a:srgbClr val="FF0000"/>
                </a:solidFill>
              </a:rPr>
              <a:t>In 1918 Mississippi was the last state to enact a compulsory attendance law.</a:t>
            </a:r>
            <a:endParaRPr lang="en-US" sz="32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667000"/>
            <a:ext cx="8686800" cy="4038600"/>
          </a:xfrm>
        </p:spPr>
        <p:txBody>
          <a:bodyPr/>
          <a:lstStyle/>
          <a:p>
            <a:r>
              <a:rPr lang="en-US" sz="4800" b="1" dirty="0" smtClean="0">
                <a:solidFill>
                  <a:schemeClr val="tx1"/>
                </a:solidFill>
              </a:rPr>
              <a:t>Students have the right to expect that their academic and personal records (</a:t>
            </a:r>
            <a:r>
              <a:rPr lang="en-US" sz="4800" b="1" i="1" dirty="0" smtClean="0">
                <a:solidFill>
                  <a:schemeClr val="tx1"/>
                </a:solidFill>
              </a:rPr>
              <a:t>transcripts) will be kept private.</a:t>
            </a:r>
            <a:endParaRPr lang="en-US" sz="4800" b="1" dirty="0">
              <a:solidFill>
                <a:schemeClr val="tx1"/>
              </a:solidFill>
            </a:endParaRPr>
          </a:p>
        </p:txBody>
      </p:sp>
      <p:sp>
        <p:nvSpPr>
          <p:cNvPr id="4" name="Text Placeholder 3"/>
          <p:cNvSpPr>
            <a:spLocks noGrp="1"/>
          </p:cNvSpPr>
          <p:nvPr>
            <p:ph type="body" sz="quarter" idx="10"/>
          </p:nvPr>
        </p:nvSpPr>
        <p:spPr>
          <a:xfrm>
            <a:off x="228600" y="0"/>
            <a:ext cx="8915400" cy="1384994"/>
          </a:xfrm>
        </p:spPr>
        <p:txBody>
          <a:bodyPr/>
          <a:lstStyle/>
          <a:p>
            <a:r>
              <a:rPr lang="en-US" sz="6000" dirty="0" smtClean="0"/>
              <a:t>Family Educational Rights and Privacy Act of 1974  </a:t>
            </a:r>
            <a:r>
              <a:rPr lang="en-US" sz="6000" dirty="0" smtClean="0">
                <a:solidFill>
                  <a:schemeClr val="bg1"/>
                </a:solidFill>
              </a:rPr>
              <a:t>and the </a:t>
            </a:r>
            <a:r>
              <a:rPr lang="en-US" sz="6000" dirty="0" smtClean="0">
                <a:gradFill>
                  <a:gsLst>
                    <a:gs pos="0">
                      <a:srgbClr val="8488C4"/>
                    </a:gs>
                    <a:gs pos="53000">
                      <a:srgbClr val="D4DEFF"/>
                    </a:gs>
                    <a:gs pos="83000">
                      <a:srgbClr val="D4DEFF"/>
                    </a:gs>
                    <a:gs pos="100000">
                      <a:srgbClr val="96AB94"/>
                    </a:gs>
                  </a:gsLst>
                  <a:lin ang="5400000" scaled="0"/>
                </a:gradFill>
              </a:rPr>
              <a:t>Privacy </a:t>
            </a:r>
            <a:r>
              <a:rPr lang="en-US" sz="6000" dirty="0">
                <a:gradFill>
                  <a:gsLst>
                    <a:gs pos="0">
                      <a:srgbClr val="8488C4"/>
                    </a:gs>
                    <a:gs pos="53000">
                      <a:srgbClr val="D4DEFF"/>
                    </a:gs>
                    <a:gs pos="83000">
                      <a:srgbClr val="D4DEFF"/>
                    </a:gs>
                    <a:gs pos="100000">
                      <a:srgbClr val="96AB94"/>
                    </a:gs>
                  </a:gsLst>
                  <a:lin ang="5400000" scaled="0"/>
                </a:gradFill>
              </a:rPr>
              <a:t>Act of 1974</a:t>
            </a: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057400"/>
            <a:ext cx="7043208" cy="4648200"/>
          </a:xfrm>
        </p:spPr>
        <p:txBody>
          <a:bodyPr/>
          <a:lstStyle/>
          <a:p>
            <a:r>
              <a:rPr lang="en-US" dirty="0" smtClean="0"/>
              <a:t>Responsibilities of Citizenship </a:t>
            </a:r>
            <a:r>
              <a:rPr lang="en-US" sz="4400" dirty="0" smtClean="0"/>
              <a:t>(Voting, obeying law, juries, paying taxes, staying informed and getting involved.)</a:t>
            </a:r>
            <a:r>
              <a:rPr lang="en-US" dirty="0" smtClean="0"/>
              <a:t/>
            </a:r>
            <a:br>
              <a:rPr lang="en-US" dirty="0" smtClean="0"/>
            </a:br>
            <a:r>
              <a:rPr lang="en-US" sz="6600" dirty="0" smtClean="0"/>
              <a:t/>
            </a:r>
            <a:br>
              <a:rPr lang="en-US" sz="6600" dirty="0" smtClean="0"/>
            </a:br>
            <a:r>
              <a:rPr lang="en-US" dirty="0" smtClean="0"/>
              <a:t>Teenagers and the Law</a:t>
            </a:r>
            <a:endParaRPr lang="en-US" dirty="0"/>
          </a:p>
        </p:txBody>
      </p:sp>
      <p:sp>
        <p:nvSpPr>
          <p:cNvPr id="4" name="Text Placeholder 3"/>
          <p:cNvSpPr>
            <a:spLocks noGrp="1"/>
          </p:cNvSpPr>
          <p:nvPr>
            <p:ph type="body" sz="quarter" idx="10"/>
          </p:nvPr>
        </p:nvSpPr>
        <p:spPr>
          <a:xfrm>
            <a:off x="228600" y="152400"/>
            <a:ext cx="7690114" cy="1384994"/>
          </a:xfrm>
        </p:spPr>
        <p:txBody>
          <a:bodyPr/>
          <a:lstStyle/>
          <a:p>
            <a:r>
              <a:rPr lang="en-US" dirty="0" smtClean="0"/>
              <a:t>Review</a:t>
            </a:r>
            <a:endParaRPr lang="en-US" dirty="0"/>
          </a:p>
        </p:txBody>
      </p:sp>
      <p:sp>
        <p:nvSpPr>
          <p:cNvPr id="5" name="Subtitle 4"/>
          <p:cNvSpPr>
            <a:spLocks noGrp="1"/>
          </p:cNvSpPr>
          <p:nvPr>
            <p:ph type="subTitle" idx="1"/>
          </p:nvPr>
        </p:nvSpPr>
        <p:spPr>
          <a:xfrm>
            <a:off x="762000" y="1295400"/>
            <a:ext cx="7681913" cy="533400"/>
          </a:xfrm>
          <a:gradFill>
            <a:gsLst>
              <a:gs pos="100000">
                <a:schemeClr val="accent1">
                  <a:tint val="50000"/>
                  <a:satMod val="300000"/>
                  <a:alpha val="19000"/>
                </a:schemeClr>
              </a:gs>
              <a:gs pos="35000">
                <a:schemeClr val="accent1">
                  <a:tint val="37000"/>
                  <a:satMod val="300000"/>
                </a:schemeClr>
              </a:gs>
              <a:gs pos="100000">
                <a:schemeClr val="accent1">
                  <a:tint val="15000"/>
                  <a:satMod val="350000"/>
                </a:schemeClr>
              </a:gs>
            </a:gsLst>
          </a:gradFill>
          <a:ln>
            <a:noFill/>
          </a:ln>
        </p:spPr>
        <p:style>
          <a:lnRef idx="1">
            <a:schemeClr val="accent1"/>
          </a:lnRef>
          <a:fillRef idx="2">
            <a:schemeClr val="accent1"/>
          </a:fillRef>
          <a:effectRef idx="1">
            <a:schemeClr val="accent1"/>
          </a:effectRef>
          <a:fontRef idx="minor">
            <a:schemeClr val="dk1"/>
          </a:fontRef>
        </p:style>
        <p:txBody>
          <a:bodyPr/>
          <a:lstStyle/>
          <a:p>
            <a:pPr algn="l">
              <a:buClr>
                <a:srgbClr val="FFFF00"/>
              </a:buClr>
              <a:buSzPct val="125000"/>
            </a:pPr>
            <a:endParaRPr lang="en-US" sz="5000" dirty="0" smtClean="0"/>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0"/>
            <a:ext cx="7043208" cy="1523494"/>
          </a:xfrm>
        </p:spPr>
        <p:txBody>
          <a:bodyPr/>
          <a:lstStyle/>
          <a:p>
            <a:pPr algn="ctr"/>
            <a:r>
              <a:rPr lang="en-US" sz="9600" dirty="0" smtClean="0"/>
              <a:t>Study for Chapter 16 Test.</a:t>
            </a:r>
            <a:endParaRPr lang="en-US" sz="9600" dirty="0"/>
          </a:p>
        </p:txBody>
      </p:sp>
      <p:sp>
        <p:nvSpPr>
          <p:cNvPr id="4" name="Text Placeholder 3"/>
          <p:cNvSpPr>
            <a:spLocks noGrp="1"/>
          </p:cNvSpPr>
          <p:nvPr>
            <p:ph type="body" sz="quarter" idx="10"/>
          </p:nvPr>
        </p:nvSpPr>
        <p:spPr>
          <a:xfrm>
            <a:off x="381000" y="0"/>
            <a:ext cx="7690114" cy="1384994"/>
          </a:xfrm>
        </p:spPr>
        <p:txBody>
          <a:bodyPr/>
          <a:lstStyle/>
          <a:p>
            <a:r>
              <a:rPr lang="en-US" dirty="0" smtClean="0"/>
              <a:t>Homework</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057400"/>
            <a:ext cx="7043208" cy="4648200"/>
          </a:xfrm>
        </p:spPr>
        <p:txBody>
          <a:bodyPr/>
          <a:lstStyle/>
          <a:p>
            <a:r>
              <a:rPr lang="en-US" dirty="0" smtClean="0"/>
              <a:t>Responsibilities of Citizenship </a:t>
            </a:r>
            <a:r>
              <a:rPr lang="en-US" sz="4400" dirty="0" smtClean="0"/>
              <a:t>(Voting, obeying law, juries, paying taxes, staying informed and getting involved.)</a:t>
            </a:r>
            <a:r>
              <a:rPr lang="en-US" dirty="0" smtClean="0"/>
              <a:t/>
            </a:r>
            <a:br>
              <a:rPr lang="en-US" dirty="0" smtClean="0"/>
            </a:br>
            <a:r>
              <a:rPr lang="en-US" sz="6600" dirty="0" smtClean="0"/>
              <a:t/>
            </a:r>
            <a:br>
              <a:rPr lang="en-US" sz="6600" dirty="0" smtClean="0"/>
            </a:br>
            <a:r>
              <a:rPr lang="en-US" dirty="0" smtClean="0"/>
              <a:t>Teenagers and the Law</a:t>
            </a:r>
            <a:endParaRPr lang="en-US" dirty="0"/>
          </a:p>
        </p:txBody>
      </p:sp>
      <p:sp>
        <p:nvSpPr>
          <p:cNvPr id="4" name="Text Placeholder 3"/>
          <p:cNvSpPr>
            <a:spLocks noGrp="1"/>
          </p:cNvSpPr>
          <p:nvPr>
            <p:ph type="body" sz="quarter" idx="10"/>
          </p:nvPr>
        </p:nvSpPr>
        <p:spPr>
          <a:xfrm>
            <a:off x="228600" y="152400"/>
            <a:ext cx="7690114" cy="1384994"/>
          </a:xfrm>
        </p:spPr>
        <p:txBody>
          <a:bodyPr/>
          <a:lstStyle/>
          <a:p>
            <a:r>
              <a:rPr lang="en-US" dirty="0" smtClean="0"/>
              <a:t>Overview</a:t>
            </a:r>
            <a:endParaRPr lang="en-US" dirty="0"/>
          </a:p>
        </p:txBody>
      </p:sp>
      <p:sp>
        <p:nvSpPr>
          <p:cNvPr id="5" name="Subtitle 4"/>
          <p:cNvSpPr>
            <a:spLocks noGrp="1"/>
          </p:cNvSpPr>
          <p:nvPr>
            <p:ph type="subTitle" idx="1"/>
          </p:nvPr>
        </p:nvSpPr>
        <p:spPr>
          <a:xfrm>
            <a:off x="762000" y="1295400"/>
            <a:ext cx="7681913" cy="533400"/>
          </a:xfrm>
          <a:gradFill>
            <a:gsLst>
              <a:gs pos="100000">
                <a:schemeClr val="accent1">
                  <a:tint val="50000"/>
                  <a:satMod val="300000"/>
                  <a:alpha val="19000"/>
                </a:schemeClr>
              </a:gs>
              <a:gs pos="35000">
                <a:schemeClr val="accent1">
                  <a:tint val="37000"/>
                  <a:satMod val="300000"/>
                </a:schemeClr>
              </a:gs>
              <a:gs pos="100000">
                <a:schemeClr val="accent1">
                  <a:tint val="15000"/>
                  <a:satMod val="350000"/>
                </a:schemeClr>
              </a:gs>
            </a:gsLst>
          </a:gradFill>
          <a:ln>
            <a:noFill/>
          </a:ln>
        </p:spPr>
        <p:style>
          <a:lnRef idx="1">
            <a:schemeClr val="accent1"/>
          </a:lnRef>
          <a:fillRef idx="2">
            <a:schemeClr val="accent1"/>
          </a:fillRef>
          <a:effectRef idx="1">
            <a:schemeClr val="accent1"/>
          </a:effectRef>
          <a:fontRef idx="minor">
            <a:schemeClr val="dk1"/>
          </a:fontRef>
        </p:style>
        <p:txBody>
          <a:bodyPr/>
          <a:lstStyle/>
          <a:p>
            <a:pPr algn="l">
              <a:buClr>
                <a:srgbClr val="FFFF00"/>
              </a:buClr>
              <a:buSzPct val="125000"/>
            </a:pPr>
            <a:endParaRPr lang="en-US" sz="5000" dirty="0" smtClean="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2286000"/>
            <a:ext cx="7043208" cy="461665"/>
          </a:xfrm>
        </p:spPr>
        <p:txBody>
          <a:bodyPr/>
          <a:lstStyle/>
          <a:p>
            <a:r>
              <a:rPr lang="en-US" sz="4000" dirty="0" smtClean="0"/>
              <a:t>Voting.</a:t>
            </a:r>
          </a:p>
          <a:p>
            <a:endParaRPr lang="en-US" sz="1000" dirty="0" smtClean="0"/>
          </a:p>
          <a:p>
            <a:r>
              <a:rPr lang="en-US" sz="4000" dirty="0" smtClean="0"/>
              <a:t>Obeying the law.</a:t>
            </a:r>
          </a:p>
          <a:p>
            <a:endParaRPr lang="en-US" sz="1000" dirty="0" smtClean="0"/>
          </a:p>
          <a:p>
            <a:r>
              <a:rPr lang="en-US" sz="4000" dirty="0" smtClean="0"/>
              <a:t>Serving on a jury.</a:t>
            </a:r>
          </a:p>
          <a:p>
            <a:endParaRPr lang="en-US" sz="1000" dirty="0" smtClean="0"/>
          </a:p>
          <a:p>
            <a:r>
              <a:rPr lang="en-US" sz="4000" dirty="0" smtClean="0"/>
              <a:t>Paying taxes.</a:t>
            </a:r>
          </a:p>
          <a:p>
            <a:endParaRPr lang="en-US" sz="1000" dirty="0" smtClean="0"/>
          </a:p>
          <a:p>
            <a:r>
              <a:rPr lang="en-US" sz="4000" dirty="0" smtClean="0"/>
              <a:t>Stay informed.</a:t>
            </a:r>
          </a:p>
          <a:p>
            <a:endParaRPr lang="en-US" sz="1000" dirty="0" smtClean="0"/>
          </a:p>
          <a:p>
            <a:r>
              <a:rPr lang="en-US" sz="4000" dirty="0" smtClean="0"/>
              <a:t>Getting involved.</a:t>
            </a:r>
            <a:endParaRPr lang="en-US" sz="4000" dirty="0"/>
          </a:p>
        </p:txBody>
      </p:sp>
      <p:sp>
        <p:nvSpPr>
          <p:cNvPr id="5" name="Title 1"/>
          <p:cNvSpPr>
            <a:spLocks noGrp="1"/>
          </p:cNvSpPr>
          <p:nvPr>
            <p:ph type="ctrTitle"/>
          </p:nvPr>
        </p:nvSpPr>
        <p:spPr>
          <a:xfrm>
            <a:off x="304800" y="304800"/>
            <a:ext cx="7043208" cy="1523494"/>
          </a:xfrm>
        </p:spPr>
        <p:txBody>
          <a:bodyPr/>
          <a:lstStyle/>
          <a:p>
            <a:r>
              <a:rPr lang="en-US" dirty="0" smtClean="0"/>
              <a:t>Responsibilities of Citizenship</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4800" y="304800"/>
            <a:ext cx="7690114" cy="1384994"/>
          </a:xfrm>
        </p:spPr>
        <p:txBody>
          <a:bodyPr/>
          <a:lstStyle/>
          <a:p>
            <a:pPr>
              <a:buClr>
                <a:schemeClr val="tx1"/>
              </a:buClr>
              <a:buSzPct val="125000"/>
              <a:buFont typeface="Wingdings 2" pitchFamily="18" charset="2"/>
              <a:buChar char=""/>
            </a:pPr>
            <a:r>
              <a:rPr lang="en-US" dirty="0" smtClean="0"/>
              <a:t> Voting</a:t>
            </a:r>
            <a:endParaRPr lang="en-US" dirty="0"/>
          </a:p>
        </p:txBody>
      </p:sp>
      <p:pic>
        <p:nvPicPr>
          <p:cNvPr id="1026" name="Picture 2" descr="File:Official portrait of Barack Obama-2.jpg"/>
          <p:cNvPicPr>
            <a:picLocks noChangeAspect="1" noChangeArrowheads="1"/>
          </p:cNvPicPr>
          <p:nvPr/>
        </p:nvPicPr>
        <p:blipFill>
          <a:blip r:embed="rId2" cstate="print"/>
          <a:srcRect/>
          <a:stretch>
            <a:fillRect/>
          </a:stretch>
        </p:blipFill>
        <p:spPr bwMode="auto">
          <a:xfrm>
            <a:off x="5257800" y="762000"/>
            <a:ext cx="1491816" cy="2200979"/>
          </a:xfrm>
          <a:prstGeom prst="rect">
            <a:avLst/>
          </a:prstGeom>
          <a:noFill/>
        </p:spPr>
      </p:pic>
      <p:pic>
        <p:nvPicPr>
          <p:cNvPr id="1028" name="Picture 4" descr="File:John McCain official photo portrait-cropped-2.JPG"/>
          <p:cNvPicPr>
            <a:picLocks noChangeAspect="1" noChangeArrowheads="1"/>
          </p:cNvPicPr>
          <p:nvPr/>
        </p:nvPicPr>
        <p:blipFill>
          <a:blip r:embed="rId3" cstate="print"/>
          <a:srcRect r="-3030"/>
          <a:stretch>
            <a:fillRect/>
          </a:stretch>
        </p:blipFill>
        <p:spPr bwMode="auto">
          <a:xfrm>
            <a:off x="6858000" y="762000"/>
            <a:ext cx="1570183" cy="2219418"/>
          </a:xfrm>
          <a:prstGeom prst="rect">
            <a:avLst/>
          </a:prstGeom>
          <a:noFill/>
        </p:spPr>
      </p:pic>
      <p:graphicFrame>
        <p:nvGraphicFramePr>
          <p:cNvPr id="7" name="Table 6"/>
          <p:cNvGraphicFramePr>
            <a:graphicFrameLocks noGrp="1"/>
          </p:cNvGraphicFramePr>
          <p:nvPr/>
        </p:nvGraphicFramePr>
        <p:xfrm>
          <a:off x="3505200" y="2590800"/>
          <a:ext cx="4876800" cy="4084321"/>
        </p:xfrm>
        <a:graphic>
          <a:graphicData uri="http://schemas.openxmlformats.org/drawingml/2006/table">
            <a:tbl>
              <a:tblPr/>
              <a:tblGrid>
                <a:gridCol w="1752600"/>
                <a:gridCol w="1562100"/>
                <a:gridCol w="1562100"/>
              </a:tblGrid>
              <a:tr h="388983">
                <a:tc>
                  <a:txBody>
                    <a:bodyPr/>
                    <a:lstStyle/>
                    <a:p>
                      <a:endParaRPr lang="en-US" dirty="0"/>
                    </a:p>
                  </a:txBody>
                  <a:tcPr anchor="ctr">
                    <a:lnL>
                      <a:noFill/>
                    </a:lnL>
                    <a:lnR>
                      <a:noFill/>
                    </a:lnR>
                    <a:lnT>
                      <a:noFill/>
                    </a:lnT>
                    <a:lnB>
                      <a:noFill/>
                    </a:lnB>
                  </a:tcPr>
                </a:tc>
                <a:tc>
                  <a:txBody>
                    <a:bodyPr/>
                    <a:lstStyle/>
                    <a:p>
                      <a:pPr algn="ctr"/>
                      <a:endParaRPr lang="en-US"/>
                    </a:p>
                  </a:txBody>
                  <a:tcPr anchor="ctr">
                    <a:lnL>
                      <a:noFill/>
                    </a:lnL>
                    <a:lnR>
                      <a:noFill/>
                    </a:lnR>
                    <a:lnT>
                      <a:noFill/>
                    </a:lnT>
                    <a:lnB w="57150" cap="flat" cmpd="sng" algn="ctr">
                      <a:solidFill>
                        <a:srgbClr val="3333FF"/>
                      </a:solidFill>
                      <a:prstDash val="solid"/>
                      <a:round/>
                      <a:headEnd type="none" w="med" len="med"/>
                      <a:tailEnd type="none" w="med" len="med"/>
                    </a:lnB>
                  </a:tcPr>
                </a:tc>
                <a:tc>
                  <a:txBody>
                    <a:bodyPr/>
                    <a:lstStyle/>
                    <a:p>
                      <a:pPr algn="ctr"/>
                      <a:endParaRPr lang="en-US" dirty="0"/>
                    </a:p>
                  </a:txBody>
                  <a:tcPr anchor="ctr">
                    <a:lnL>
                      <a:noFill/>
                    </a:lnL>
                    <a:lnR>
                      <a:noFill/>
                    </a:lnR>
                    <a:lnT>
                      <a:noFill/>
                    </a:lnT>
                    <a:lnB w="57150" cap="flat" cmpd="sng" algn="ctr">
                      <a:solidFill>
                        <a:srgbClr val="FF3333"/>
                      </a:solidFill>
                      <a:prstDash val="solid"/>
                      <a:round/>
                      <a:headEnd type="none" w="med" len="med"/>
                      <a:tailEnd type="none" w="med" len="med"/>
                    </a:lnB>
                  </a:tcPr>
                </a:tc>
              </a:tr>
              <a:tr h="680720">
                <a:tc>
                  <a:txBody>
                    <a:bodyPr/>
                    <a:lstStyle/>
                    <a:p>
                      <a:pPr algn="r"/>
                      <a:r>
                        <a:rPr lang="en-US" dirty="0"/>
                        <a:t>Nominee</a:t>
                      </a:r>
                    </a:p>
                  </a:txBody>
                  <a:tcPr anchor="ctr">
                    <a:lnL>
                      <a:noFill/>
                    </a:lnL>
                    <a:lnR>
                      <a:noFill/>
                    </a:lnR>
                    <a:lnT>
                      <a:noFill/>
                    </a:lnT>
                    <a:lnB>
                      <a:noFill/>
                    </a:lnB>
                  </a:tcPr>
                </a:tc>
                <a:tc>
                  <a:txBody>
                    <a:bodyPr/>
                    <a:lstStyle/>
                    <a:p>
                      <a:pPr algn="ctr"/>
                      <a:r>
                        <a:rPr lang="en-US" b="1" dirty="0"/>
                        <a:t>Barack Obama</a:t>
                      </a:r>
                      <a:endParaRPr lang="en-US" dirty="0"/>
                    </a:p>
                  </a:txBody>
                  <a:tcPr anchor="ctr">
                    <a:lnL>
                      <a:noFill/>
                    </a:lnL>
                    <a:lnR>
                      <a:noFill/>
                    </a:lnR>
                    <a:lnT w="57150" cap="flat" cmpd="sng" algn="ctr">
                      <a:solidFill>
                        <a:srgbClr val="3333FF"/>
                      </a:solidFill>
                      <a:prstDash val="solid"/>
                      <a:round/>
                      <a:headEnd type="none" w="med" len="med"/>
                      <a:tailEnd type="none" w="med" len="med"/>
                    </a:lnT>
                    <a:lnB>
                      <a:noFill/>
                    </a:lnB>
                  </a:tcPr>
                </a:tc>
                <a:tc>
                  <a:txBody>
                    <a:bodyPr/>
                    <a:lstStyle/>
                    <a:p>
                      <a:pPr algn="ctr"/>
                      <a:r>
                        <a:rPr lang="en-US" dirty="0"/>
                        <a:t>John McCain</a:t>
                      </a:r>
                    </a:p>
                  </a:txBody>
                  <a:tcPr anchor="ctr">
                    <a:lnL>
                      <a:noFill/>
                    </a:lnL>
                    <a:lnR>
                      <a:noFill/>
                    </a:lnR>
                    <a:lnT w="57150" cap="flat" cmpd="sng" algn="ctr">
                      <a:solidFill>
                        <a:srgbClr val="FF3333"/>
                      </a:solidFill>
                      <a:prstDash val="solid"/>
                      <a:round/>
                      <a:headEnd type="none" w="med" len="med"/>
                      <a:tailEnd type="none" w="med" len="med"/>
                    </a:lnT>
                    <a:lnB>
                      <a:noFill/>
                    </a:lnB>
                  </a:tcPr>
                </a:tc>
              </a:tr>
              <a:tr h="388983">
                <a:tc>
                  <a:txBody>
                    <a:bodyPr/>
                    <a:lstStyle/>
                    <a:p>
                      <a:pPr algn="r"/>
                      <a:r>
                        <a:rPr lang="en-US" dirty="0"/>
                        <a:t>Party</a:t>
                      </a:r>
                    </a:p>
                  </a:txBody>
                  <a:tcPr anchor="ctr">
                    <a:lnL>
                      <a:noFill/>
                    </a:lnL>
                    <a:lnR>
                      <a:noFill/>
                    </a:lnR>
                    <a:lnT>
                      <a:noFill/>
                    </a:lnT>
                    <a:lnB>
                      <a:noFill/>
                    </a:lnB>
                  </a:tcPr>
                </a:tc>
                <a:tc>
                  <a:txBody>
                    <a:bodyPr/>
                    <a:lstStyle/>
                    <a:p>
                      <a:pPr algn="ctr"/>
                      <a:r>
                        <a:rPr lang="en-US" dirty="0"/>
                        <a:t>Democratic</a:t>
                      </a:r>
                    </a:p>
                  </a:txBody>
                  <a:tcPr anchor="ctr">
                    <a:lnL>
                      <a:noFill/>
                    </a:lnL>
                    <a:lnR>
                      <a:noFill/>
                    </a:lnR>
                    <a:lnT>
                      <a:noFill/>
                    </a:lnT>
                    <a:lnB>
                      <a:noFill/>
                    </a:lnB>
                  </a:tcPr>
                </a:tc>
                <a:tc>
                  <a:txBody>
                    <a:bodyPr/>
                    <a:lstStyle/>
                    <a:p>
                      <a:pPr algn="ctr"/>
                      <a:r>
                        <a:rPr lang="en-US" dirty="0"/>
                        <a:t>Republican</a:t>
                      </a:r>
                    </a:p>
                  </a:txBody>
                  <a:tcPr anchor="ctr">
                    <a:lnL>
                      <a:noFill/>
                    </a:lnL>
                    <a:lnR>
                      <a:noFill/>
                    </a:lnR>
                    <a:lnT>
                      <a:noFill/>
                    </a:lnT>
                    <a:lnB>
                      <a:noFill/>
                    </a:lnB>
                  </a:tcPr>
                </a:tc>
              </a:tr>
              <a:tr h="388983">
                <a:tc>
                  <a:txBody>
                    <a:bodyPr/>
                    <a:lstStyle/>
                    <a:p>
                      <a:pPr algn="r"/>
                      <a:r>
                        <a:rPr lang="en-US" dirty="0"/>
                        <a:t>Home state</a:t>
                      </a:r>
                    </a:p>
                  </a:txBody>
                  <a:tcPr anchor="ctr">
                    <a:lnL>
                      <a:noFill/>
                    </a:lnL>
                    <a:lnR>
                      <a:noFill/>
                    </a:lnR>
                    <a:lnT>
                      <a:noFill/>
                    </a:lnT>
                    <a:lnB>
                      <a:noFill/>
                    </a:lnB>
                  </a:tcPr>
                </a:tc>
                <a:tc>
                  <a:txBody>
                    <a:bodyPr/>
                    <a:lstStyle/>
                    <a:p>
                      <a:pPr algn="ctr"/>
                      <a:r>
                        <a:rPr lang="en-US" dirty="0"/>
                        <a:t>Illinois</a:t>
                      </a:r>
                    </a:p>
                  </a:txBody>
                  <a:tcPr anchor="ctr">
                    <a:lnL>
                      <a:noFill/>
                    </a:lnL>
                    <a:lnR>
                      <a:noFill/>
                    </a:lnR>
                    <a:lnT>
                      <a:noFill/>
                    </a:lnT>
                    <a:lnB>
                      <a:noFill/>
                    </a:lnB>
                  </a:tcPr>
                </a:tc>
                <a:tc>
                  <a:txBody>
                    <a:bodyPr/>
                    <a:lstStyle/>
                    <a:p>
                      <a:pPr algn="ctr"/>
                      <a:r>
                        <a:rPr lang="en-US" dirty="0"/>
                        <a:t>Arizona</a:t>
                      </a:r>
                    </a:p>
                  </a:txBody>
                  <a:tcPr anchor="ctr">
                    <a:lnL>
                      <a:noFill/>
                    </a:lnL>
                    <a:lnR>
                      <a:noFill/>
                    </a:lnR>
                    <a:lnT>
                      <a:noFill/>
                    </a:lnT>
                    <a:lnB>
                      <a:noFill/>
                    </a:lnB>
                  </a:tcPr>
                </a:tc>
              </a:tr>
              <a:tr h="388983">
                <a:tc>
                  <a:txBody>
                    <a:bodyPr/>
                    <a:lstStyle/>
                    <a:p>
                      <a:pPr algn="r"/>
                      <a:r>
                        <a:rPr lang="en-US" dirty="0"/>
                        <a:t>Running mate</a:t>
                      </a:r>
                    </a:p>
                  </a:txBody>
                  <a:tcPr anchor="ctr">
                    <a:lnL>
                      <a:noFill/>
                    </a:lnL>
                    <a:lnR>
                      <a:noFill/>
                    </a:lnR>
                    <a:lnT>
                      <a:noFill/>
                    </a:lnT>
                    <a:lnB>
                      <a:noFill/>
                    </a:lnB>
                  </a:tcPr>
                </a:tc>
                <a:tc>
                  <a:txBody>
                    <a:bodyPr/>
                    <a:lstStyle/>
                    <a:p>
                      <a:pPr algn="ctr"/>
                      <a:r>
                        <a:rPr lang="en-US" b="0" dirty="0"/>
                        <a:t>Joe</a:t>
                      </a:r>
                      <a:r>
                        <a:rPr lang="en-US" b="1" dirty="0"/>
                        <a:t> </a:t>
                      </a:r>
                      <a:r>
                        <a:rPr lang="en-US" b="0" dirty="0"/>
                        <a:t>Biden</a:t>
                      </a:r>
                    </a:p>
                  </a:txBody>
                  <a:tcPr anchor="ctr">
                    <a:lnL>
                      <a:noFill/>
                    </a:lnL>
                    <a:lnR>
                      <a:noFill/>
                    </a:lnR>
                    <a:lnT>
                      <a:noFill/>
                    </a:lnT>
                    <a:lnB>
                      <a:noFill/>
                    </a:lnB>
                  </a:tcPr>
                </a:tc>
                <a:tc>
                  <a:txBody>
                    <a:bodyPr/>
                    <a:lstStyle/>
                    <a:p>
                      <a:pPr algn="ctr"/>
                      <a:r>
                        <a:rPr lang="en-US" dirty="0"/>
                        <a:t>Sarah </a:t>
                      </a:r>
                      <a:r>
                        <a:rPr lang="en-US" dirty="0" err="1"/>
                        <a:t>Palin</a:t>
                      </a:r>
                      <a:endParaRPr lang="en-US" dirty="0"/>
                    </a:p>
                  </a:txBody>
                  <a:tcPr anchor="ctr">
                    <a:lnL>
                      <a:noFill/>
                    </a:lnL>
                    <a:lnR>
                      <a:noFill/>
                    </a:lnR>
                    <a:lnT>
                      <a:noFill/>
                    </a:lnT>
                    <a:lnB>
                      <a:noFill/>
                    </a:lnB>
                  </a:tcPr>
                </a:tc>
              </a:tr>
              <a:tr h="388983">
                <a:tc>
                  <a:txBody>
                    <a:bodyPr/>
                    <a:lstStyle/>
                    <a:p>
                      <a:pPr algn="r"/>
                      <a:r>
                        <a:rPr lang="en-US" dirty="0"/>
                        <a:t>Electoral vote</a:t>
                      </a:r>
                    </a:p>
                  </a:txBody>
                  <a:tcPr anchor="ctr">
                    <a:lnL>
                      <a:noFill/>
                    </a:lnL>
                    <a:lnR>
                      <a:noFill/>
                    </a:lnR>
                    <a:lnT>
                      <a:noFill/>
                    </a:lnT>
                    <a:lnB>
                      <a:noFill/>
                    </a:lnB>
                  </a:tcPr>
                </a:tc>
                <a:tc>
                  <a:txBody>
                    <a:bodyPr/>
                    <a:lstStyle/>
                    <a:p>
                      <a:pPr algn="ctr"/>
                      <a:r>
                        <a:rPr lang="en-US"/>
                        <a:t>365</a:t>
                      </a:r>
                    </a:p>
                  </a:txBody>
                  <a:tcPr anchor="ctr">
                    <a:lnL>
                      <a:noFill/>
                    </a:lnL>
                    <a:lnR>
                      <a:noFill/>
                    </a:lnR>
                    <a:lnT>
                      <a:noFill/>
                    </a:lnT>
                    <a:lnB>
                      <a:noFill/>
                    </a:lnB>
                  </a:tcPr>
                </a:tc>
                <a:tc>
                  <a:txBody>
                    <a:bodyPr/>
                    <a:lstStyle/>
                    <a:p>
                      <a:pPr algn="ctr"/>
                      <a:r>
                        <a:rPr lang="en-US"/>
                        <a:t>173</a:t>
                      </a:r>
                    </a:p>
                  </a:txBody>
                  <a:tcPr anchor="ctr">
                    <a:lnL>
                      <a:noFill/>
                    </a:lnL>
                    <a:lnR>
                      <a:noFill/>
                    </a:lnR>
                    <a:lnT>
                      <a:noFill/>
                    </a:lnT>
                    <a:lnB>
                      <a:noFill/>
                    </a:lnB>
                  </a:tcPr>
                </a:tc>
              </a:tr>
              <a:tr h="680720">
                <a:tc>
                  <a:txBody>
                    <a:bodyPr/>
                    <a:lstStyle/>
                    <a:p>
                      <a:pPr algn="r"/>
                      <a:r>
                        <a:rPr lang="en-US" dirty="0"/>
                        <a:t>States carried</a:t>
                      </a:r>
                    </a:p>
                  </a:txBody>
                  <a:tcPr anchor="ctr">
                    <a:lnL>
                      <a:noFill/>
                    </a:lnL>
                    <a:lnR>
                      <a:noFill/>
                    </a:lnR>
                    <a:lnT>
                      <a:noFill/>
                    </a:lnT>
                    <a:lnB>
                      <a:noFill/>
                    </a:lnB>
                  </a:tcPr>
                </a:tc>
                <a:tc>
                  <a:txBody>
                    <a:bodyPr/>
                    <a:lstStyle/>
                    <a:p>
                      <a:pPr algn="ctr"/>
                      <a:r>
                        <a:rPr lang="en-US" dirty="0"/>
                        <a:t>28 + DC + NE-02</a:t>
                      </a:r>
                    </a:p>
                  </a:txBody>
                  <a:tcPr anchor="ctr">
                    <a:lnL>
                      <a:noFill/>
                    </a:lnL>
                    <a:lnR>
                      <a:noFill/>
                    </a:lnR>
                    <a:lnT>
                      <a:noFill/>
                    </a:lnT>
                    <a:lnB>
                      <a:noFill/>
                    </a:lnB>
                  </a:tcPr>
                </a:tc>
                <a:tc>
                  <a:txBody>
                    <a:bodyPr/>
                    <a:lstStyle/>
                    <a:p>
                      <a:pPr algn="ctr"/>
                      <a:r>
                        <a:rPr lang="en-US"/>
                        <a:t>22</a:t>
                      </a:r>
                    </a:p>
                  </a:txBody>
                  <a:tcPr anchor="ctr">
                    <a:lnL>
                      <a:noFill/>
                    </a:lnL>
                    <a:lnR>
                      <a:noFill/>
                    </a:lnR>
                    <a:lnT>
                      <a:noFill/>
                    </a:lnT>
                    <a:lnB>
                      <a:noFill/>
                    </a:lnB>
                  </a:tcPr>
                </a:tc>
              </a:tr>
              <a:tr h="388983">
                <a:tc>
                  <a:txBody>
                    <a:bodyPr/>
                    <a:lstStyle/>
                    <a:p>
                      <a:pPr algn="r"/>
                      <a:r>
                        <a:rPr lang="en-US" dirty="0"/>
                        <a:t>Popular vote</a:t>
                      </a:r>
                    </a:p>
                  </a:txBody>
                  <a:tcPr anchor="ctr">
                    <a:lnL>
                      <a:noFill/>
                    </a:lnL>
                    <a:lnR>
                      <a:noFill/>
                    </a:lnR>
                    <a:lnT>
                      <a:noFill/>
                    </a:lnT>
                    <a:lnB>
                      <a:noFill/>
                    </a:lnB>
                  </a:tcPr>
                </a:tc>
                <a:tc>
                  <a:txBody>
                    <a:bodyPr/>
                    <a:lstStyle/>
                    <a:p>
                      <a:pPr algn="ctr"/>
                      <a:r>
                        <a:rPr lang="en-US"/>
                        <a:t>69,456,897</a:t>
                      </a:r>
                    </a:p>
                  </a:txBody>
                  <a:tcPr anchor="ctr">
                    <a:lnL>
                      <a:noFill/>
                    </a:lnL>
                    <a:lnR>
                      <a:noFill/>
                    </a:lnR>
                    <a:lnT>
                      <a:noFill/>
                    </a:lnT>
                    <a:lnB>
                      <a:noFill/>
                    </a:lnB>
                  </a:tcPr>
                </a:tc>
                <a:tc>
                  <a:txBody>
                    <a:bodyPr/>
                    <a:lstStyle/>
                    <a:p>
                      <a:pPr algn="ctr"/>
                      <a:r>
                        <a:rPr lang="en-US"/>
                        <a:t>59,934,814</a:t>
                      </a:r>
                    </a:p>
                  </a:txBody>
                  <a:tcPr anchor="ctr">
                    <a:lnL>
                      <a:noFill/>
                    </a:lnL>
                    <a:lnR>
                      <a:noFill/>
                    </a:lnR>
                    <a:lnT>
                      <a:noFill/>
                    </a:lnT>
                    <a:lnB>
                      <a:noFill/>
                    </a:lnB>
                  </a:tcPr>
                </a:tc>
              </a:tr>
              <a:tr h="388983">
                <a:tc>
                  <a:txBody>
                    <a:bodyPr/>
                    <a:lstStyle/>
                    <a:p>
                      <a:pPr algn="r"/>
                      <a:r>
                        <a:rPr lang="en-US" dirty="0"/>
                        <a:t>Percentage</a:t>
                      </a:r>
                    </a:p>
                  </a:txBody>
                  <a:tcPr anchor="ctr">
                    <a:lnL>
                      <a:noFill/>
                    </a:lnL>
                    <a:lnR>
                      <a:noFill/>
                    </a:lnR>
                    <a:lnT>
                      <a:noFill/>
                    </a:lnT>
                    <a:lnB>
                      <a:noFill/>
                    </a:lnB>
                  </a:tcPr>
                </a:tc>
                <a:tc>
                  <a:txBody>
                    <a:bodyPr/>
                    <a:lstStyle/>
                    <a:p>
                      <a:pPr algn="ctr"/>
                      <a:r>
                        <a:rPr lang="en-US" dirty="0"/>
                        <a:t>52.9%</a:t>
                      </a:r>
                    </a:p>
                  </a:txBody>
                  <a:tcPr anchor="ctr">
                    <a:lnL>
                      <a:noFill/>
                    </a:lnL>
                    <a:lnR>
                      <a:noFill/>
                    </a:lnR>
                    <a:lnT>
                      <a:noFill/>
                    </a:lnT>
                    <a:lnB>
                      <a:noFill/>
                    </a:lnB>
                  </a:tcPr>
                </a:tc>
                <a:tc>
                  <a:txBody>
                    <a:bodyPr/>
                    <a:lstStyle/>
                    <a:p>
                      <a:pPr algn="ctr"/>
                      <a:r>
                        <a:rPr lang="en-US" dirty="0"/>
                        <a:t>45.7%</a:t>
                      </a:r>
                    </a:p>
                  </a:txBody>
                  <a:tcPr anchor="ctr">
                    <a:lnL>
                      <a:noFill/>
                    </a:lnL>
                    <a:lnR>
                      <a:noFill/>
                    </a:lnR>
                    <a:lnT>
                      <a:noFill/>
                    </a:lnT>
                    <a:lnB>
                      <a:noFill/>
                    </a:lnB>
                  </a:tcPr>
                </a:tc>
              </a:tr>
            </a:tbl>
          </a:graphicData>
        </a:graphic>
      </p:graphicFrame>
      <p:pic>
        <p:nvPicPr>
          <p:cNvPr id="1032" name="Picture 8" descr="File:ElectoralCollege2008.svg">
            <a:hlinkClick r:id="rId4"/>
          </p:cNvPr>
          <p:cNvPicPr>
            <a:picLocks noChangeAspect="1" noChangeArrowheads="1"/>
          </p:cNvPicPr>
          <p:nvPr/>
        </p:nvPicPr>
        <p:blipFill>
          <a:blip r:embed="rId5" cstate="print"/>
          <a:srcRect/>
          <a:stretch>
            <a:fillRect/>
          </a:stretch>
        </p:blipFill>
        <p:spPr bwMode="auto">
          <a:xfrm>
            <a:off x="152400" y="1600200"/>
            <a:ext cx="4724400" cy="2746058"/>
          </a:xfrm>
          <a:prstGeom prst="rect">
            <a:avLst/>
          </a:prstGeom>
          <a:noFill/>
        </p:spPr>
      </p:pic>
      <p:sp>
        <p:nvSpPr>
          <p:cNvPr id="11" name="Rectangle 10"/>
          <p:cNvSpPr/>
          <p:nvPr/>
        </p:nvSpPr>
        <p:spPr>
          <a:xfrm>
            <a:off x="609600" y="4549676"/>
            <a:ext cx="2895600" cy="2308324"/>
          </a:xfrm>
          <a:prstGeom prst="rect">
            <a:avLst/>
          </a:prstGeom>
        </p:spPr>
        <p:txBody>
          <a:bodyPr wrap="square">
            <a:spAutoFit/>
          </a:bodyPr>
          <a:lstStyle/>
          <a:p>
            <a:r>
              <a:rPr lang="en-US" sz="4800" dirty="0" smtClean="0"/>
              <a:t>63.0% of eligible voters.</a:t>
            </a:r>
            <a:endParaRPr lang="en-US" sz="48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7043208" cy="2209800"/>
          </a:xfrm>
        </p:spPr>
        <p:txBody>
          <a:bodyPr/>
          <a:lstStyle/>
          <a:p>
            <a:r>
              <a:rPr lang="en-US" sz="4800" b="1" dirty="0" smtClean="0"/>
              <a:t>Turnout in national lower house elections, 1960–1995</a:t>
            </a:r>
            <a:endParaRPr lang="en-US" sz="4800" dirty="0"/>
          </a:p>
        </p:txBody>
      </p:sp>
      <p:sp>
        <p:nvSpPr>
          <p:cNvPr id="3" name="Subtitle 2"/>
          <p:cNvSpPr>
            <a:spLocks noGrp="1"/>
          </p:cNvSpPr>
          <p:nvPr>
            <p:ph type="subTitle" idx="1"/>
          </p:nvPr>
        </p:nvSpPr>
        <p:spPr>
          <a:xfrm>
            <a:off x="304800" y="2667000"/>
            <a:ext cx="7043208" cy="3124200"/>
          </a:xfrm>
        </p:spPr>
        <p:txBody>
          <a:bodyPr/>
          <a:lstStyle/>
          <a:p>
            <a:r>
              <a:rPr lang="en-US" dirty="0" smtClean="0"/>
              <a:t>        Country   Compulsory   №   Turnout</a:t>
            </a:r>
          </a:p>
          <a:p>
            <a:endParaRPr lang="en-US" sz="1800" dirty="0" smtClean="0"/>
          </a:p>
          <a:p>
            <a:r>
              <a:rPr lang="en-US" dirty="0" smtClean="0"/>
              <a:t>1      Australia         Y              14       95%</a:t>
            </a:r>
          </a:p>
          <a:p>
            <a:r>
              <a:rPr lang="en-US" dirty="0" smtClean="0"/>
              <a:t>2      Malta              N               6        94%</a:t>
            </a:r>
          </a:p>
          <a:p>
            <a:endParaRPr lang="en-US" dirty="0" smtClean="0"/>
          </a:p>
          <a:p>
            <a:r>
              <a:rPr lang="en-US" dirty="0" smtClean="0"/>
              <a:t>34    United            N                9        54%</a:t>
            </a:r>
            <a:r>
              <a:rPr lang="en-US" dirty="0" smtClean="0">
                <a:solidFill>
                  <a:srgbClr val="FF0000"/>
                </a:solidFill>
              </a:rPr>
              <a:t>*</a:t>
            </a:r>
          </a:p>
          <a:p>
            <a:r>
              <a:rPr lang="en-US" dirty="0" smtClean="0"/>
              <a:t>         States</a:t>
            </a:r>
            <a:endParaRPr lang="en-US" dirty="0"/>
          </a:p>
        </p:txBody>
      </p:sp>
      <p:sp>
        <p:nvSpPr>
          <p:cNvPr id="5" name="Text Placeholder 3"/>
          <p:cNvSpPr>
            <a:spLocks noGrp="1"/>
          </p:cNvSpPr>
          <p:nvPr>
            <p:ph type="body" sz="quarter" idx="10"/>
          </p:nvPr>
        </p:nvSpPr>
        <p:spPr>
          <a:xfrm>
            <a:off x="152400" y="152400"/>
            <a:ext cx="5562600" cy="1384994"/>
          </a:xfrm>
        </p:spPr>
        <p:txBody>
          <a:bodyPr/>
          <a:lstStyle/>
          <a:p>
            <a:pPr>
              <a:buClr>
                <a:schemeClr val="tx1"/>
              </a:buClr>
              <a:buSzPct val="125000"/>
              <a:buFont typeface="Wingdings 2" pitchFamily="18" charset="2"/>
              <a:buChar char=""/>
            </a:pPr>
            <a:r>
              <a:rPr lang="en-US" dirty="0" smtClean="0"/>
              <a:t> Voting</a:t>
            </a:r>
            <a:endParaRPr lang="en-US" dirty="0"/>
          </a:p>
        </p:txBody>
      </p:sp>
      <p:sp>
        <p:nvSpPr>
          <p:cNvPr id="19457" name="Rectangle 1"/>
          <p:cNvSpPr>
            <a:spLocks noChangeArrowheads="1"/>
          </p:cNvSpPr>
          <p:nvPr/>
        </p:nvSpPr>
        <p:spPr bwMode="auto">
          <a:xfrm>
            <a:off x="228600" y="5349895"/>
            <a:ext cx="8077200"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0000"/>
                </a:solidFill>
                <a:effectLst/>
                <a:latin typeface="Arial" charset="0"/>
              </a:rPr>
              <a:t>*</a:t>
            </a:r>
            <a:r>
              <a:rPr kumimoji="0" lang="en-US" sz="2000" b="0" i="0" u="none" strike="noStrike" cap="none" normalizeH="0" baseline="0" dirty="0" smtClean="0">
                <a:ln>
                  <a:noFill/>
                </a:ln>
                <a:solidFill>
                  <a:schemeClr val="tx1"/>
                </a:solidFill>
                <a:effectLst/>
                <a:latin typeface="Arial" charset="0"/>
              </a:rPr>
              <a:t> Only Congressional elections held the same year as presidential ones. Turnout rates for midterm election are approximately 10–15 percentage points lower than the general election immediately preceding it. </a:t>
            </a:r>
          </a:p>
        </p:txBody>
      </p:sp>
      <p:pic>
        <p:nvPicPr>
          <p:cNvPr id="19459" name="Picture 3" descr="File:Flag of Australia.svg"/>
          <p:cNvPicPr>
            <a:picLocks noChangeAspect="1" noChangeArrowheads="1"/>
          </p:cNvPicPr>
          <p:nvPr/>
        </p:nvPicPr>
        <p:blipFill>
          <a:blip r:embed="rId2" cstate="print"/>
          <a:srcRect/>
          <a:stretch>
            <a:fillRect/>
          </a:stretch>
        </p:blipFill>
        <p:spPr bwMode="auto">
          <a:xfrm>
            <a:off x="2514600" y="3429000"/>
            <a:ext cx="685800" cy="342900"/>
          </a:xfrm>
          <a:prstGeom prst="rect">
            <a:avLst/>
          </a:prstGeom>
          <a:noFill/>
        </p:spPr>
      </p:pic>
      <p:pic>
        <p:nvPicPr>
          <p:cNvPr id="19461" name="Picture 5" descr="File:Flag of Malta.svg"/>
          <p:cNvPicPr>
            <a:picLocks noChangeAspect="1" noChangeArrowheads="1"/>
          </p:cNvPicPr>
          <p:nvPr/>
        </p:nvPicPr>
        <p:blipFill>
          <a:blip r:embed="rId3" cstate="print"/>
          <a:srcRect/>
          <a:stretch>
            <a:fillRect/>
          </a:stretch>
        </p:blipFill>
        <p:spPr bwMode="auto">
          <a:xfrm>
            <a:off x="2057400" y="3810001"/>
            <a:ext cx="457484" cy="304799"/>
          </a:xfrm>
          <a:prstGeom prst="rect">
            <a:avLst/>
          </a:prstGeom>
          <a:noFill/>
        </p:spPr>
      </p:pic>
      <p:pic>
        <p:nvPicPr>
          <p:cNvPr id="19463" name="Picture 7" descr="File:Flag of the United States.svg"/>
          <p:cNvPicPr>
            <a:picLocks noChangeAspect="1" noChangeArrowheads="1"/>
          </p:cNvPicPr>
          <p:nvPr/>
        </p:nvPicPr>
        <p:blipFill>
          <a:blip r:embed="rId4" cstate="print"/>
          <a:srcRect/>
          <a:stretch>
            <a:fillRect/>
          </a:stretch>
        </p:blipFill>
        <p:spPr bwMode="auto">
          <a:xfrm>
            <a:off x="2209800" y="4724400"/>
            <a:ext cx="606425" cy="319131"/>
          </a:xfrm>
          <a:prstGeom prst="rect">
            <a:avLst/>
          </a:prstGeom>
          <a:noFill/>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heme79">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Theme81">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Theme78">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6.xml><?xml version="1.0" encoding="utf-8"?>
<a:theme xmlns:a="http://schemas.openxmlformats.org/drawingml/2006/main" name="2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7.xml><?xml version="1.0" encoding="utf-8"?>
<a:theme xmlns:a="http://schemas.openxmlformats.org/drawingml/2006/main" name="Theme57">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heme52">
  <a:themeElements>
    <a:clrScheme name="">
      <a:dk1>
        <a:srgbClr val="004080"/>
      </a:dk1>
      <a:lt1>
        <a:srgbClr val="FFFFFF"/>
      </a:lt1>
      <a:dk2>
        <a:srgbClr val="800000"/>
      </a:dk2>
      <a:lt2>
        <a:srgbClr val="004080"/>
      </a:lt2>
      <a:accent1>
        <a:srgbClr val="FFFFFF"/>
      </a:accent1>
      <a:accent2>
        <a:srgbClr val="333399"/>
      </a:accent2>
      <a:accent3>
        <a:srgbClr val="FFFFFF"/>
      </a:accent3>
      <a:accent4>
        <a:srgbClr val="00356C"/>
      </a:accent4>
      <a:accent5>
        <a:srgbClr val="FFFFFF"/>
      </a:accent5>
      <a:accent6>
        <a:srgbClr val="2D2D8A"/>
      </a:accent6>
      <a:hlink>
        <a:srgbClr val="000066"/>
      </a:hlink>
      <a:folHlink>
        <a:srgbClr val="0080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Theme79</Template>
  <TotalTime>1383</TotalTime>
  <Words>1691</Words>
  <Application>Microsoft Office PowerPoint</Application>
  <PresentationFormat>On-screen Show (4:3)</PresentationFormat>
  <Paragraphs>251</Paragraphs>
  <Slides>57</Slides>
  <Notes>1</Notes>
  <HiddenSlides>0</HiddenSlides>
  <MMClips>1</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57</vt:i4>
      </vt:variant>
    </vt:vector>
  </HeadingPairs>
  <TitlesOfParts>
    <vt:vector size="66" baseType="lpstr">
      <vt:lpstr>Theme79</vt:lpstr>
      <vt:lpstr>White with Courier font for code slides</vt:lpstr>
      <vt:lpstr>Theme81</vt:lpstr>
      <vt:lpstr>1_White with Courier font for code slides</vt:lpstr>
      <vt:lpstr>Theme78</vt:lpstr>
      <vt:lpstr>2_White with Courier font for code slides</vt:lpstr>
      <vt:lpstr>Theme57</vt:lpstr>
      <vt:lpstr>Theme52</vt:lpstr>
      <vt:lpstr>Acrobat Document</vt:lpstr>
      <vt:lpstr>Responsibilities of Citizenship</vt:lpstr>
      <vt:lpstr>Slide 2</vt:lpstr>
      <vt:lpstr>Slide 3</vt:lpstr>
      <vt:lpstr>Review</vt:lpstr>
      <vt:lpstr>Objectives</vt:lpstr>
      <vt:lpstr>Responsibilities of Citizenship (Voting, obeying law, juries, paying taxes, staying informed and getting involved.)  Teenagers and the Law</vt:lpstr>
      <vt:lpstr>Responsibilities of Citizenship</vt:lpstr>
      <vt:lpstr>Slide 8</vt:lpstr>
      <vt:lpstr>Turnout in national lower house elections, 1960–1995</vt:lpstr>
      <vt:lpstr>Mississippi law requires that a person register in order to vote.</vt:lpstr>
      <vt:lpstr>A citizen may register in the circuit clerk’s office in the county courthouse  City residents, can also register at the city clerk’s office.  You can also register by mail if the application is witnessed and signed by a resident of the same county.  When renewing your driver's license.</vt:lpstr>
      <vt:lpstr>Registration entitles a person to vote in federal, state, county, and city elections.  In Mississippi, you do not register by party.  Citizens must register at least thirty days before an election.</vt:lpstr>
      <vt:lpstr>Slide 13</vt:lpstr>
      <vt:lpstr>Registered voters are assigned to certain voting precincts.  Each precinct has a designated polling place where voters go to cast their ballots.</vt:lpstr>
      <vt:lpstr>On election day, precinct polling places are open from 7 a.m. to 7 p.m.</vt:lpstr>
      <vt:lpstr>If a person will be out of town on election day, or having surgery, or in a nursing home, in the military, he or she can request an absentee ballot (list of candidates), which must be returned by noon on the Saturday before election day.</vt:lpstr>
      <vt:lpstr>Primaries</vt:lpstr>
      <vt:lpstr>Slide 18</vt:lpstr>
      <vt:lpstr>Sometimes a special election is held to replace elected officials who have died or resigned from office or to settle a controversial issue.</vt:lpstr>
      <vt:lpstr>Citizens who do not vote are ignoring one of their constitutional rights.  Those who do not participate in the election process strengthen the value of someone else’s vote.  Occasionally, an election has been decided by one vote. </vt:lpstr>
      <vt:lpstr>Laws are rules are created to provide order to our society.   Without laws,   – chaos and anarchy (mob rule).</vt:lpstr>
      <vt:lpstr>In Mississippi, jurors are randomly selected from a list of registered voters who are 21 years of age, are literate, and have never been convicted of a felony.</vt:lpstr>
      <vt:lpstr>Individuals who fail to appear for a call to jury duty may be fined or imprisoned.  Individuals may request to be excused.</vt:lpstr>
      <vt:lpstr>A trial jury has 12 jurors whose job it is to determine the guilt or innocence of an accused person (defendant).  In criminal cases, a unanimous decision is necessary to return a verdict.</vt:lpstr>
      <vt:lpstr>In civil cases (law suit), 9 of the 12 jurors must agree on a verdict.</vt:lpstr>
      <vt:lpstr>A jury consists of 15 to 20 citizens whose responsibility it is to determine if there is enough evidence against an accused person to issue an indictment.</vt:lpstr>
      <vt:lpstr>A tax is an amount of money charged citizens by their government to provide services.   As long as citizens demand services, there will be taxes.</vt:lpstr>
      <vt:lpstr>Newspapers</vt:lpstr>
      <vt:lpstr>A democratic government works best when its citizens are involved.</vt:lpstr>
      <vt:lpstr>Age 21</vt:lpstr>
      <vt:lpstr>Many exceptions are made for 18-year-olds.</vt:lpstr>
      <vt:lpstr>If married, can make contracts for real property (home).</vt:lpstr>
      <vt:lpstr>Any married minor can sue or be sued for divorce, child custody, child support, or alimony (money paid by one ex-spouse to the other).</vt:lpstr>
      <vt:lpstr>At what age can you get married in Mississippi?</vt:lpstr>
      <vt:lpstr>Slide 35</vt:lpstr>
      <vt:lpstr>A delinquent child is one between the ages of 10 and 18 who has committed a delinquent act.</vt:lpstr>
      <vt:lpstr>A “child in need of supervision” is between the ages of 7 and 18.</vt:lpstr>
      <vt:lpstr>Youth court proceedings are not open to the public and are done without a jury.</vt:lpstr>
      <vt:lpstr>A person under 18 may be tried as an adult for certain serious crimes.</vt:lpstr>
      <vt:lpstr>As in other states, the legal drinking age is 21, and an individual must also be 21 to work as a bartender or to handle alcohol in a liquor store.</vt:lpstr>
      <vt:lpstr>Any teenager convicted of possessing alcoholic beverages may be fined up to $100.  </vt:lpstr>
      <vt:lpstr>You are eligible if you are fifteen (15) years of age or older and held a Learner's Permit for a minimum of 12 months.</vt:lpstr>
      <vt:lpstr>By getting a license, a person gives law enforcement officers permission to check for blood alcohol concentration levels if stopped lawfully while driving        a vehicle.</vt:lpstr>
      <vt:lpstr>If you are arrested in Mississippi for driving under the influence (DUI) and you refuse a breath, blood or urine test, you basically have two cases. </vt:lpstr>
      <vt:lpstr>First there is the criminal case where a DUI conviction can result in fines, jail time, mandatory alcohol education programs, and more.</vt:lpstr>
      <vt:lpstr>The second case is the administrative hearing where the Department of Public Safety attempts to suspend your license (90 days) for refusing the blood, breath or urine test.</vt:lpstr>
      <vt:lpstr>If a driver’s blood alcohol level registers 0.08 percent or above, he or she can be charged with driving under the influence (DUI).</vt:lpstr>
      <vt:lpstr>Mississippi law puts drugs into five categories (schedules) based on their potential for abuse and medical use.</vt:lpstr>
      <vt:lpstr>Controlled Substance Abuse (CSA) Schedules  (Some drugs appear on more than one schedule)   Schedule I: Amphetamine Variants, Hashish, Hashish Oil, Heroin, LSD, Marijuana Mescaline and Peyote, Methaqualone, and Phencyclidine Analogues   Schedule II: Amphetamines, Barbiturates, Cocaine, Codeine, Hydromorphone, Meperidine (Pethidine), Methadone, Methylphenidate, Morphine, Opium, Phencyclidine, Phenmetrazine, and Tetrahydrocannabinol   Schedule III: Barbiturates, Codeine, Glutethimide, Morphine, and Opium   Schedule IV: Barbiturates, Benzodiazepines, and Chloral Hydrate   Schedule V: Codeine and Opium</vt:lpstr>
      <vt:lpstr>Penalties for the possession, sale, and manufacture of controlled substances are based on the type and amount of drug possessed and whether or not a conviction is a first, second, or third offense.</vt:lpstr>
      <vt:lpstr>Under Mississippi law, it is unlawful for any person under 18 to buy or be given tobacco products (cigars, cigarettes, etc.) without written authorization by a parent         or guardian.</vt:lpstr>
      <vt:lpstr>A penalty of up to $100 and three months in the county jail may be imposed on any person convicted of selling tobacco to anyone under age 18.</vt:lpstr>
      <vt:lpstr>Students between the ages of 6 and 21 have a right to a free public education.</vt:lpstr>
      <vt:lpstr>Slide 54</vt:lpstr>
      <vt:lpstr>Students have the right to expect that their academic and personal records (transcripts) will be kept private.</vt:lpstr>
      <vt:lpstr>Responsibilities of Citizenship (Voting, obeying law, juries, paying taxes, staying informed and getting involved.)  Teenagers and the Law</vt:lpstr>
      <vt:lpstr>Study for Chapter 16 Test.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Responsibilities of Citizenship</dc:title>
  <dc:creator>Lloyd Mitchell</dc:creator>
  <cp:lastModifiedBy>lloyd.mitchell</cp:lastModifiedBy>
  <cp:revision>150</cp:revision>
  <dcterms:created xsi:type="dcterms:W3CDTF">2009-07-15T00:22:20Z</dcterms:created>
  <dcterms:modified xsi:type="dcterms:W3CDTF">2012-05-24T13:55:37Z</dcterms:modified>
</cp:coreProperties>
</file>