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8"/>
  </p:notesMasterIdLst>
  <p:sldIdLst>
    <p:sldId id="256" r:id="rId2"/>
    <p:sldId id="308" r:id="rId3"/>
    <p:sldId id="330" r:id="rId4"/>
    <p:sldId id="309" r:id="rId5"/>
    <p:sldId id="311" r:id="rId6"/>
    <p:sldId id="310" r:id="rId7"/>
    <p:sldId id="312" r:id="rId8"/>
    <p:sldId id="328" r:id="rId9"/>
    <p:sldId id="313" r:id="rId10"/>
    <p:sldId id="314" r:id="rId11"/>
    <p:sldId id="315" r:id="rId12"/>
    <p:sldId id="318" r:id="rId13"/>
    <p:sldId id="316" r:id="rId14"/>
    <p:sldId id="317" r:id="rId15"/>
    <p:sldId id="327" r:id="rId16"/>
    <p:sldId id="323" r:id="rId17"/>
    <p:sldId id="329" r:id="rId18"/>
    <p:sldId id="324" r:id="rId19"/>
    <p:sldId id="325" r:id="rId20"/>
    <p:sldId id="319" r:id="rId21"/>
    <p:sldId id="320" r:id="rId22"/>
    <p:sldId id="321" r:id="rId23"/>
    <p:sldId id="322" r:id="rId24"/>
    <p:sldId id="326" r:id="rId25"/>
    <p:sldId id="331" r:id="rId26"/>
    <p:sldId id="30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E88"/>
    <a:srgbClr val="E3B542"/>
    <a:srgbClr val="E1B96C"/>
    <a:srgbClr val="A10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54" d="100"/>
          <a:sy n="54" d="100"/>
        </p:scale>
        <p:origin x="-1968" y="-3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E68709-6282-2748-8CDB-497581C74B8A}" type="datetimeFigureOut">
              <a:rPr lang="en-US" smtClean="0"/>
              <a:t>16-01-07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003CE-A7E7-6644-954F-C6523FF4DD7D}" type="slidenum">
              <a:rPr lang="en-US" smtClean="0"/>
              <a:t>‹#›</a:t>
            </a:fld>
            <a:endParaRPr lang="en-US"/>
          </a:p>
        </p:txBody>
      </p:sp>
    </p:spTree>
    <p:extLst>
      <p:ext uri="{BB962C8B-B14F-4D97-AF65-F5344CB8AC3E}">
        <p14:creationId xmlns:p14="http://schemas.microsoft.com/office/powerpoint/2010/main" val="20427233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E1DADB-CD24-454B-B626-B3E9388E454C}"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7E947-1135-F14C-8D06-3CA3A170AA66}" type="datetimeFigureOut">
              <a:rPr lang="en-US" smtClean="0"/>
              <a:pPr/>
              <a:t>16-01-07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7E947-1135-F14C-8D06-3CA3A170AA66}" type="datetimeFigureOut">
              <a:rPr lang="en-US" smtClean="0"/>
              <a:pPr/>
              <a:t>16-01-07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7E947-1135-F14C-8D06-3CA3A170AA66}" type="datetimeFigureOut">
              <a:rPr lang="en-US" smtClean="0"/>
              <a:pPr/>
              <a:t>16-01-07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7E947-1135-F14C-8D06-3CA3A170AA66}" type="datetimeFigureOut">
              <a:rPr lang="en-US" smtClean="0"/>
              <a:pPr/>
              <a:t>16-01-07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7E947-1135-F14C-8D06-3CA3A170AA66}" type="datetimeFigureOut">
              <a:rPr lang="en-US" smtClean="0"/>
              <a:pPr/>
              <a:t>16-01-07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7E947-1135-F14C-8D06-3CA3A170AA66}" type="datetimeFigureOut">
              <a:rPr lang="en-US" smtClean="0"/>
              <a:pPr/>
              <a:t>16-01-07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7E947-1135-F14C-8D06-3CA3A170AA66}" type="datetimeFigureOut">
              <a:rPr lang="en-US" smtClean="0"/>
              <a:pPr/>
              <a:t>16-01-07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7E947-1135-F14C-8D06-3CA3A170AA66}" type="datetimeFigureOut">
              <a:rPr lang="en-US" smtClean="0"/>
              <a:pPr/>
              <a:t>16-01-07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7E947-1135-F14C-8D06-3CA3A170AA66}" type="datetimeFigureOut">
              <a:rPr lang="en-US" smtClean="0"/>
              <a:pPr/>
              <a:t>16-01-07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7E947-1135-F14C-8D06-3CA3A170AA66}" type="datetimeFigureOut">
              <a:rPr lang="en-US" smtClean="0"/>
              <a:pPr/>
              <a:t>16-01-07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7E947-1135-F14C-8D06-3CA3A170AA66}" type="datetimeFigureOut">
              <a:rPr lang="en-US" smtClean="0"/>
              <a:pPr/>
              <a:t>16-01-07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C57D5-6AC8-0346-830D-BF611F6E59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defRPr>
            </a:lvl1pPr>
          </a:lstStyle>
          <a:p>
            <a:fld id="{2ED7E947-1135-F14C-8D06-3CA3A170AA66}" type="datetimeFigureOut">
              <a:rPr lang="en-US" smtClean="0"/>
              <a:pPr/>
              <a:t>16-01-07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a:defRPr>
            </a:lvl1pPr>
          </a:lstStyle>
          <a:p>
            <a:fld id="{446C57D5-6AC8-0346-830D-BF611F6E593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Times New Roman"/>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hyperlink" Target="https://www.youtube.com/watch?v=lOig2v7Zfc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mailto:prestoplans@gmail.com" TargetMode="External"/><Relationship Id="rId4" Type="http://schemas.openxmlformats.org/officeDocument/2006/relationships/hyperlink" Target="http://www.teacherspayteachers.com/Store/Presto-Plans" TargetMode="External"/><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hyperlink" Target="https://www.youtube.com/watch?v=eP1PeR4huu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149752" y="1772816"/>
            <a:ext cx="5040560" cy="1400383"/>
          </a:xfrm>
          <a:prstGeom prst="rect">
            <a:avLst/>
          </a:prstGeom>
          <a:noFill/>
        </p:spPr>
        <p:txBody>
          <a:bodyPr wrap="square" rtlCol="0">
            <a:spAutoFit/>
          </a:bodyPr>
          <a:lstStyle/>
          <a:p>
            <a:pPr algn="ctr"/>
            <a:r>
              <a:rPr lang="en-US" sz="8500" b="1" dirty="0" smtClean="0">
                <a:solidFill>
                  <a:srgbClr val="204E88"/>
                </a:solidFill>
                <a:latin typeface="Times New Roman"/>
                <a:cs typeface="Times New Roman"/>
              </a:rPr>
              <a:t>Martin</a:t>
            </a:r>
            <a:endParaRPr lang="en-US" sz="8500" b="1" dirty="0">
              <a:solidFill>
                <a:srgbClr val="204E88"/>
              </a:solidFill>
              <a:latin typeface="Times New Roman"/>
              <a:cs typeface="Times New Roman"/>
            </a:endParaRPr>
          </a:p>
        </p:txBody>
      </p:sp>
      <p:pic>
        <p:nvPicPr>
          <p:cNvPr id="6" name="Picture 5"/>
          <p:cNvPicPr>
            <a:picLocks noChangeAspect="1"/>
          </p:cNvPicPr>
          <p:nvPr/>
        </p:nvPicPr>
        <p:blipFill>
          <a:blip r:embed="rId2"/>
          <a:stretch>
            <a:fillRect/>
          </a:stretch>
        </p:blipFill>
        <p:spPr>
          <a:xfrm>
            <a:off x="0" y="0"/>
            <a:ext cx="5480685" cy="6858000"/>
          </a:xfrm>
          <a:prstGeom prst="rect">
            <a:avLst/>
          </a:prstGeom>
        </p:spPr>
      </p:pic>
      <p:sp>
        <p:nvSpPr>
          <p:cNvPr id="15" name="TextBox 14"/>
          <p:cNvSpPr txBox="1"/>
          <p:nvPr/>
        </p:nvSpPr>
        <p:spPr>
          <a:xfrm>
            <a:off x="4211960" y="2748697"/>
            <a:ext cx="5040560" cy="1400383"/>
          </a:xfrm>
          <a:prstGeom prst="rect">
            <a:avLst/>
          </a:prstGeom>
          <a:noFill/>
        </p:spPr>
        <p:txBody>
          <a:bodyPr wrap="square" rtlCol="0">
            <a:spAutoFit/>
          </a:bodyPr>
          <a:lstStyle/>
          <a:p>
            <a:pPr algn="ctr"/>
            <a:r>
              <a:rPr lang="en-US" sz="8500" b="1" dirty="0" smtClean="0">
                <a:solidFill>
                  <a:srgbClr val="204E88"/>
                </a:solidFill>
                <a:latin typeface="Times New Roman"/>
                <a:cs typeface="Times New Roman"/>
              </a:rPr>
              <a:t>Luther</a:t>
            </a:r>
            <a:endParaRPr lang="en-US" sz="8500" b="1" dirty="0">
              <a:solidFill>
                <a:srgbClr val="204E88"/>
              </a:solidFill>
              <a:latin typeface="Times New Roman"/>
              <a:cs typeface="Times New Roman"/>
            </a:endParaRPr>
          </a:p>
        </p:txBody>
      </p:sp>
      <p:sp>
        <p:nvSpPr>
          <p:cNvPr id="16" name="TextBox 15"/>
          <p:cNvSpPr txBox="1"/>
          <p:nvPr/>
        </p:nvSpPr>
        <p:spPr>
          <a:xfrm>
            <a:off x="4283968" y="3828817"/>
            <a:ext cx="5040560" cy="1400383"/>
          </a:xfrm>
          <a:prstGeom prst="rect">
            <a:avLst/>
          </a:prstGeom>
          <a:noFill/>
        </p:spPr>
        <p:txBody>
          <a:bodyPr wrap="square" rtlCol="0">
            <a:spAutoFit/>
          </a:bodyPr>
          <a:lstStyle/>
          <a:p>
            <a:pPr algn="ctr"/>
            <a:r>
              <a:rPr lang="en-US" sz="8500" b="1" dirty="0" smtClean="0">
                <a:solidFill>
                  <a:srgbClr val="204E88"/>
                </a:solidFill>
                <a:latin typeface="Times New Roman"/>
                <a:cs typeface="Times New Roman"/>
              </a:rPr>
              <a:t>King, Jr.</a:t>
            </a:r>
            <a:endParaRPr lang="en-US" sz="8500" b="1" dirty="0">
              <a:solidFill>
                <a:srgbClr val="204E88"/>
              </a:solidFill>
              <a:latin typeface="Times New Roman"/>
              <a:cs typeface="Times New Roman"/>
            </a:endParaRPr>
          </a:p>
        </p:txBody>
      </p:sp>
      <p:sp>
        <p:nvSpPr>
          <p:cNvPr id="17" name="Rectangle 16"/>
          <p:cNvSpPr/>
          <p:nvPr/>
        </p:nvSpPr>
        <p:spPr>
          <a:xfrm>
            <a:off x="0" y="29132"/>
            <a:ext cx="9118304" cy="6828868"/>
          </a:xfrm>
          <a:prstGeom prst="rect">
            <a:avLst/>
          </a:prstGeom>
          <a:noFill/>
          <a:ln w="1270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8" name="TextBox 7"/>
          <p:cNvSpPr txBox="1"/>
          <p:nvPr/>
        </p:nvSpPr>
        <p:spPr>
          <a:xfrm>
            <a:off x="4139952" y="265872"/>
            <a:ext cx="4968552" cy="1909497"/>
          </a:xfrm>
          <a:prstGeom prst="rect">
            <a:avLst/>
          </a:prstGeom>
          <a:noFill/>
        </p:spPr>
        <p:txBody>
          <a:bodyPr wrap="square" rtlCol="0">
            <a:spAutoFit/>
          </a:bodyPr>
          <a:lstStyle/>
          <a:p>
            <a:pPr algn="ctr">
              <a:lnSpc>
                <a:spcPct val="90000"/>
              </a:lnSpc>
              <a:spcBef>
                <a:spcPct val="50000"/>
              </a:spcBef>
            </a:pPr>
            <a:r>
              <a:rPr lang="en-US" sz="6500" b="1" dirty="0" smtClean="0">
                <a:solidFill>
                  <a:schemeClr val="tx1">
                    <a:lumMod val="75000"/>
                    <a:lumOff val="25000"/>
                  </a:schemeClr>
                </a:solidFill>
                <a:latin typeface="Times New Roman"/>
                <a:cs typeface="Times New Roman"/>
              </a:rPr>
              <a:t>THE LIFE &amp; TIMES OF</a:t>
            </a:r>
          </a:p>
        </p:txBody>
      </p:sp>
      <p:sp>
        <p:nvSpPr>
          <p:cNvPr id="9" name="TextBox 8"/>
          <p:cNvSpPr txBox="1"/>
          <p:nvPr/>
        </p:nvSpPr>
        <p:spPr>
          <a:xfrm>
            <a:off x="4932040" y="5226585"/>
            <a:ext cx="4608512" cy="938719"/>
          </a:xfrm>
          <a:prstGeom prst="rect">
            <a:avLst/>
          </a:prstGeom>
          <a:noFill/>
        </p:spPr>
        <p:txBody>
          <a:bodyPr wrap="square" rtlCol="0">
            <a:spAutoFit/>
          </a:bodyPr>
          <a:lstStyle/>
          <a:p>
            <a:pPr algn="ctr">
              <a:spcBef>
                <a:spcPct val="50000"/>
              </a:spcBef>
            </a:pPr>
            <a:r>
              <a:rPr lang="en-US" sz="5500" b="1" dirty="0" smtClean="0">
                <a:solidFill>
                  <a:schemeClr val="tx1">
                    <a:lumMod val="75000"/>
                    <a:lumOff val="25000"/>
                  </a:schemeClr>
                </a:solidFill>
                <a:latin typeface="Times New Roman"/>
                <a:cs typeface="Times New Roman"/>
              </a:rPr>
              <a:t>1929-  1968</a:t>
            </a:r>
          </a:p>
        </p:txBody>
      </p:sp>
      <p:sp>
        <p:nvSpPr>
          <p:cNvPr id="2" name="TextBox 1"/>
          <p:cNvSpPr txBox="1"/>
          <p:nvPr/>
        </p:nvSpPr>
        <p:spPr>
          <a:xfrm>
            <a:off x="8028384" y="6495147"/>
            <a:ext cx="1080120" cy="246221"/>
          </a:xfrm>
          <a:prstGeom prst="rect">
            <a:avLst/>
          </a:prstGeom>
          <a:noFill/>
        </p:spPr>
        <p:txBody>
          <a:bodyPr wrap="square" rtlCol="0">
            <a:spAutoFit/>
          </a:bodyPr>
          <a:lstStyle/>
          <a:p>
            <a:r>
              <a:rPr lang="en-US" sz="1000" dirty="0"/>
              <a:t>© Presto Plans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Non-Violence</a:t>
            </a:r>
            <a:endParaRPr lang="en-US" sz="7500" b="1" dirty="0">
              <a:solidFill>
                <a:srgbClr val="204E88"/>
              </a:solidFill>
              <a:latin typeface="Times New Roman"/>
              <a:cs typeface="Times New Roman"/>
            </a:endParaRPr>
          </a:p>
        </p:txBody>
      </p:sp>
      <p:sp>
        <p:nvSpPr>
          <p:cNvPr id="14" name="TextBox 13"/>
          <p:cNvSpPr txBox="1"/>
          <p:nvPr/>
        </p:nvSpPr>
        <p:spPr>
          <a:xfrm>
            <a:off x="683568" y="1744413"/>
            <a:ext cx="7862336" cy="4348883"/>
          </a:xfrm>
          <a:prstGeom prst="rect">
            <a:avLst/>
          </a:prstGeom>
          <a:noFill/>
        </p:spPr>
        <p:txBody>
          <a:bodyPr wrap="square" rtlCol="0">
            <a:spAutoFit/>
          </a:bodyPr>
          <a:lstStyle/>
          <a:p>
            <a:pPr>
              <a:spcBef>
                <a:spcPct val="50000"/>
              </a:spcBef>
            </a:pPr>
            <a:r>
              <a:rPr lang="en-US" sz="2800" b="1" dirty="0" smtClean="0">
                <a:latin typeface="Times New Roman"/>
                <a:cs typeface="Times New Roman"/>
              </a:rPr>
              <a:t>King encouraged non-violent protests including: </a:t>
            </a:r>
            <a:endParaRPr lang="en-US" sz="2800" b="1" dirty="0">
              <a:latin typeface="Times New Roman"/>
              <a:cs typeface="Times New Roman"/>
            </a:endParaRPr>
          </a:p>
          <a:p>
            <a:pPr>
              <a:lnSpc>
                <a:spcPct val="140000"/>
              </a:lnSpc>
              <a:spcBef>
                <a:spcPct val="50000"/>
              </a:spcBef>
            </a:pPr>
            <a:r>
              <a:rPr lang="en-US" sz="3300" b="1" dirty="0" smtClean="0">
                <a:latin typeface="Times New Roman"/>
                <a:cs typeface="Times New Roman"/>
              </a:rPr>
              <a:t>- Sit-ins at all white restaurants</a:t>
            </a:r>
          </a:p>
          <a:p>
            <a:pPr>
              <a:lnSpc>
                <a:spcPct val="140000"/>
              </a:lnSpc>
              <a:spcBef>
                <a:spcPct val="50000"/>
              </a:spcBef>
            </a:pPr>
            <a:r>
              <a:rPr lang="en-US" sz="3300" b="1" dirty="0" smtClean="0">
                <a:latin typeface="Times New Roman"/>
                <a:cs typeface="Times New Roman"/>
              </a:rPr>
              <a:t>- Boycotts  </a:t>
            </a:r>
          </a:p>
          <a:p>
            <a:pPr>
              <a:lnSpc>
                <a:spcPct val="140000"/>
              </a:lnSpc>
              <a:spcBef>
                <a:spcPct val="50000"/>
              </a:spcBef>
            </a:pPr>
            <a:r>
              <a:rPr lang="en-US" sz="3300" b="1" dirty="0" smtClean="0">
                <a:latin typeface="Times New Roman"/>
                <a:cs typeface="Times New Roman"/>
              </a:rPr>
              <a:t>- Staging protests</a:t>
            </a:r>
          </a:p>
          <a:p>
            <a:pPr>
              <a:lnSpc>
                <a:spcPct val="140000"/>
              </a:lnSpc>
              <a:spcBef>
                <a:spcPct val="50000"/>
              </a:spcBef>
            </a:pPr>
            <a:r>
              <a:rPr lang="en-US" sz="3300" b="1" dirty="0" smtClean="0">
                <a:latin typeface="Times New Roman"/>
                <a:cs typeface="Times New Roman"/>
              </a:rPr>
              <a:t>- Rallies </a:t>
            </a:r>
          </a:p>
        </p:txBody>
      </p:sp>
      <p:pic>
        <p:nvPicPr>
          <p:cNvPr id="2" name="Picture 1"/>
          <p:cNvPicPr>
            <a:picLocks noChangeAspect="1"/>
          </p:cNvPicPr>
          <p:nvPr/>
        </p:nvPicPr>
        <p:blipFill>
          <a:blip r:embed="rId2"/>
          <a:stretch>
            <a:fillRect/>
          </a:stretch>
        </p:blipFill>
        <p:spPr>
          <a:xfrm>
            <a:off x="4864738" y="3140968"/>
            <a:ext cx="3093598" cy="3096344"/>
          </a:xfrm>
          <a:prstGeom prst="rect">
            <a:avLst/>
          </a:prstGeom>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36977457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938719"/>
          </a:xfrm>
          <a:prstGeom prst="rect">
            <a:avLst/>
          </a:prstGeom>
          <a:noFill/>
        </p:spPr>
        <p:txBody>
          <a:bodyPr wrap="square" rtlCol="0">
            <a:spAutoFit/>
          </a:bodyPr>
          <a:lstStyle/>
          <a:p>
            <a:pPr algn="ctr"/>
            <a:r>
              <a:rPr lang="en-US" sz="5500" b="1" dirty="0" smtClean="0">
                <a:solidFill>
                  <a:srgbClr val="204E88"/>
                </a:solidFill>
                <a:latin typeface="Times New Roman"/>
                <a:cs typeface="Times New Roman"/>
              </a:rPr>
              <a:t>Civil Rights Movement</a:t>
            </a:r>
            <a:endParaRPr lang="en-US" sz="5500" b="1" dirty="0">
              <a:solidFill>
                <a:srgbClr val="204E88"/>
              </a:solidFill>
              <a:latin typeface="Times New Roman"/>
              <a:cs typeface="Times New Roman"/>
            </a:endParaRPr>
          </a:p>
        </p:txBody>
      </p:sp>
      <p:sp>
        <p:nvSpPr>
          <p:cNvPr id="14" name="TextBox 13"/>
          <p:cNvSpPr txBox="1"/>
          <p:nvPr/>
        </p:nvSpPr>
        <p:spPr>
          <a:xfrm>
            <a:off x="814120" y="1375608"/>
            <a:ext cx="7862336" cy="1477328"/>
          </a:xfrm>
          <a:prstGeom prst="rect">
            <a:avLst/>
          </a:prstGeom>
          <a:noFill/>
        </p:spPr>
        <p:txBody>
          <a:bodyPr wrap="square" rtlCol="0">
            <a:spAutoFit/>
          </a:bodyPr>
          <a:lstStyle/>
          <a:p>
            <a:pPr>
              <a:spcBef>
                <a:spcPct val="50000"/>
              </a:spcBef>
            </a:pPr>
            <a:r>
              <a:rPr lang="en-US" sz="3000" b="1" dirty="0" smtClean="0">
                <a:latin typeface="Times New Roman"/>
                <a:cs typeface="Times New Roman"/>
              </a:rPr>
              <a:t>With his strong involvement in boycotts and protests, King soon became known as the </a:t>
            </a:r>
            <a:r>
              <a:rPr lang="en-US" sz="3000" b="1" dirty="0">
                <a:latin typeface="Times New Roman"/>
                <a:cs typeface="Times New Roman"/>
              </a:rPr>
              <a:t>national leader of the civil rights </a:t>
            </a:r>
            <a:r>
              <a:rPr lang="en-US" sz="3000" b="1" dirty="0" smtClean="0">
                <a:latin typeface="Times New Roman"/>
                <a:cs typeface="Times New Roman"/>
              </a:rPr>
              <a:t>movement. </a:t>
            </a:r>
            <a:endParaRPr lang="en-US" sz="3000" b="1" dirty="0">
              <a:latin typeface="Times New Roman"/>
              <a:cs typeface="Times New Roman"/>
            </a:endParaRPr>
          </a:p>
        </p:txBody>
      </p:sp>
      <p:pic>
        <p:nvPicPr>
          <p:cNvPr id="17" name="Picture 16"/>
          <p:cNvPicPr>
            <a:picLocks noChangeAspect="1"/>
          </p:cNvPicPr>
          <p:nvPr/>
        </p:nvPicPr>
        <p:blipFill>
          <a:blip r:embed="rId2"/>
          <a:stretch>
            <a:fillRect/>
          </a:stretch>
        </p:blipFill>
        <p:spPr>
          <a:xfrm>
            <a:off x="2051720" y="2780928"/>
            <a:ext cx="4932040" cy="343885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6479662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323528" y="548680"/>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Obstacles</a:t>
            </a:r>
            <a:endParaRPr lang="en-US" sz="7500" b="1" dirty="0">
              <a:solidFill>
                <a:srgbClr val="204E88"/>
              </a:solidFill>
              <a:latin typeface="Times New Roman"/>
              <a:cs typeface="Times New Roman"/>
            </a:endParaRPr>
          </a:p>
        </p:txBody>
      </p:sp>
      <p:sp>
        <p:nvSpPr>
          <p:cNvPr id="14" name="TextBox 13"/>
          <p:cNvSpPr txBox="1"/>
          <p:nvPr/>
        </p:nvSpPr>
        <p:spPr>
          <a:xfrm>
            <a:off x="755576" y="1727225"/>
            <a:ext cx="4536504" cy="4401205"/>
          </a:xfrm>
          <a:prstGeom prst="rect">
            <a:avLst/>
          </a:prstGeom>
          <a:noFill/>
        </p:spPr>
        <p:txBody>
          <a:bodyPr wrap="square" rtlCol="0">
            <a:spAutoFit/>
          </a:bodyPr>
          <a:lstStyle/>
          <a:p>
            <a:pPr algn="ctr">
              <a:spcBef>
                <a:spcPct val="50000"/>
              </a:spcBef>
            </a:pPr>
            <a:r>
              <a:rPr lang="en-US" sz="4000" b="1" dirty="0" smtClean="0">
                <a:latin typeface="Times New Roman"/>
                <a:cs typeface="Times New Roman"/>
              </a:rPr>
              <a:t>King faced many obstacles as the leader of this movement.  He was stabbed, arrested, and bullets were fired at his home.</a:t>
            </a:r>
            <a:endParaRPr lang="en-US" sz="4000" b="1" dirty="0">
              <a:latin typeface="Times New Roman"/>
              <a:cs typeface="Times New Roman"/>
            </a:endParaRPr>
          </a:p>
        </p:txBody>
      </p:sp>
      <p:pic>
        <p:nvPicPr>
          <p:cNvPr id="4" name="Picture 3"/>
          <p:cNvPicPr>
            <a:picLocks noChangeAspect="1"/>
          </p:cNvPicPr>
          <p:nvPr/>
        </p:nvPicPr>
        <p:blipFill>
          <a:blip r:embed="rId2"/>
          <a:stretch>
            <a:fillRect/>
          </a:stretch>
        </p:blipFill>
        <p:spPr>
          <a:xfrm rot="19146114">
            <a:off x="5008725" y="1719866"/>
            <a:ext cx="4106689" cy="4185160"/>
          </a:xfrm>
          <a:prstGeom prst="rect">
            <a:avLst/>
          </a:prstGeom>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24728332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Famous Speech</a:t>
            </a:r>
            <a:endParaRPr lang="en-US" sz="7500" b="1" dirty="0">
              <a:solidFill>
                <a:srgbClr val="204E88"/>
              </a:solidFill>
              <a:latin typeface="Times New Roman"/>
              <a:cs typeface="Times New Roman"/>
            </a:endParaRPr>
          </a:p>
        </p:txBody>
      </p:sp>
      <p:sp>
        <p:nvSpPr>
          <p:cNvPr id="14" name="TextBox 13"/>
          <p:cNvSpPr txBox="1"/>
          <p:nvPr/>
        </p:nvSpPr>
        <p:spPr>
          <a:xfrm>
            <a:off x="683568" y="1773269"/>
            <a:ext cx="3960440" cy="4464043"/>
          </a:xfrm>
          <a:prstGeom prst="rect">
            <a:avLst/>
          </a:prstGeom>
          <a:noFill/>
        </p:spPr>
        <p:txBody>
          <a:bodyPr wrap="square" rtlCol="0">
            <a:spAutoFit/>
          </a:bodyPr>
          <a:lstStyle/>
          <a:p>
            <a:pPr algn="ctr">
              <a:lnSpc>
                <a:spcPct val="90000"/>
              </a:lnSpc>
              <a:spcBef>
                <a:spcPct val="50000"/>
              </a:spcBef>
            </a:pPr>
            <a:r>
              <a:rPr lang="en-US" sz="3500" b="1" dirty="0">
                <a:latin typeface="Times New Roman"/>
                <a:cs typeface="Times New Roman"/>
              </a:rPr>
              <a:t>King </a:t>
            </a:r>
            <a:r>
              <a:rPr lang="en-US" sz="3500" b="1" dirty="0" smtClean="0">
                <a:latin typeface="Times New Roman"/>
                <a:cs typeface="Times New Roman"/>
              </a:rPr>
              <a:t>is most famous for the speech he gave during the March on Washington in 1963 where he spoke </a:t>
            </a:r>
            <a:r>
              <a:rPr lang="en-US" sz="3500" b="1" dirty="0">
                <a:latin typeface="Times New Roman"/>
                <a:cs typeface="Times New Roman"/>
              </a:rPr>
              <a:t>to </a:t>
            </a:r>
            <a:r>
              <a:rPr lang="en-US" sz="3500" b="1" dirty="0" smtClean="0">
                <a:latin typeface="Times New Roman"/>
                <a:cs typeface="Times New Roman"/>
              </a:rPr>
              <a:t>250,000 </a:t>
            </a:r>
            <a:r>
              <a:rPr lang="en-US" sz="3500" b="1" dirty="0">
                <a:latin typeface="Times New Roman"/>
                <a:cs typeface="Times New Roman"/>
              </a:rPr>
              <a:t>civil rights </a:t>
            </a:r>
            <a:r>
              <a:rPr lang="en-US" sz="3500" b="1" dirty="0" smtClean="0">
                <a:latin typeface="Times New Roman"/>
                <a:cs typeface="Times New Roman"/>
              </a:rPr>
              <a:t>supporters.</a:t>
            </a:r>
            <a:endParaRPr lang="en-US" sz="3500" b="1" dirty="0">
              <a:latin typeface="Times New Roman"/>
              <a:cs typeface="Times New Roman"/>
            </a:endParaRPr>
          </a:p>
        </p:txBody>
      </p:sp>
      <p:pic>
        <p:nvPicPr>
          <p:cNvPr id="17" name="Picture 16"/>
          <p:cNvPicPr>
            <a:picLocks noChangeAspect="1"/>
          </p:cNvPicPr>
          <p:nvPr/>
        </p:nvPicPr>
        <p:blipFill>
          <a:blip r:embed="rId2"/>
          <a:stretch>
            <a:fillRect/>
          </a:stretch>
        </p:blipFill>
        <p:spPr>
          <a:xfrm>
            <a:off x="4644008" y="2003241"/>
            <a:ext cx="3600400" cy="416206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10207307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I Have A Dream</a:t>
            </a:r>
            <a:endParaRPr lang="en-US" sz="6500" b="1" dirty="0">
              <a:solidFill>
                <a:srgbClr val="204E88"/>
              </a:solidFill>
              <a:latin typeface="Times New Roman"/>
              <a:cs typeface="Times New Roman"/>
            </a:endParaRPr>
          </a:p>
        </p:txBody>
      </p:sp>
      <p:sp>
        <p:nvSpPr>
          <p:cNvPr id="14" name="TextBox 13"/>
          <p:cNvSpPr txBox="1"/>
          <p:nvPr/>
        </p:nvSpPr>
        <p:spPr>
          <a:xfrm>
            <a:off x="539552" y="1947604"/>
            <a:ext cx="4104456" cy="3785652"/>
          </a:xfrm>
          <a:prstGeom prst="rect">
            <a:avLst/>
          </a:prstGeom>
          <a:noFill/>
        </p:spPr>
        <p:txBody>
          <a:bodyPr wrap="square" rtlCol="0">
            <a:spAutoFit/>
          </a:bodyPr>
          <a:lstStyle/>
          <a:p>
            <a:pPr algn="ctr">
              <a:spcBef>
                <a:spcPct val="50000"/>
              </a:spcBef>
            </a:pPr>
            <a:r>
              <a:rPr lang="en-US" sz="3700" b="1" dirty="0" smtClean="0">
                <a:latin typeface="Times New Roman"/>
                <a:cs typeface="Times New Roman"/>
              </a:rPr>
              <a:t>The speech is now </a:t>
            </a:r>
            <a:r>
              <a:rPr lang="en-US" sz="4000" b="1" dirty="0" smtClean="0">
                <a:latin typeface="Times New Roman"/>
                <a:cs typeface="Times New Roman"/>
              </a:rPr>
              <a:t>known as the I </a:t>
            </a:r>
            <a:r>
              <a:rPr lang="en-US" sz="4000" b="1" dirty="0">
                <a:latin typeface="Times New Roman"/>
                <a:cs typeface="Times New Roman"/>
              </a:rPr>
              <a:t>H</a:t>
            </a:r>
            <a:r>
              <a:rPr lang="en-US" sz="4000" b="1" dirty="0" smtClean="0">
                <a:latin typeface="Times New Roman"/>
                <a:cs typeface="Times New Roman"/>
              </a:rPr>
              <a:t>ave </a:t>
            </a:r>
            <a:r>
              <a:rPr lang="en-US" sz="4000" b="1" dirty="0">
                <a:latin typeface="Times New Roman"/>
                <a:cs typeface="Times New Roman"/>
              </a:rPr>
              <a:t>A</a:t>
            </a:r>
            <a:r>
              <a:rPr lang="en-US" sz="4000" b="1" dirty="0" smtClean="0">
                <a:latin typeface="Times New Roman"/>
                <a:cs typeface="Times New Roman"/>
              </a:rPr>
              <a:t> </a:t>
            </a:r>
            <a:r>
              <a:rPr lang="en-US" sz="4000" b="1" dirty="0">
                <a:latin typeface="Times New Roman"/>
                <a:cs typeface="Times New Roman"/>
              </a:rPr>
              <a:t>D</a:t>
            </a:r>
            <a:r>
              <a:rPr lang="en-US" sz="4000" b="1" dirty="0" smtClean="0">
                <a:latin typeface="Times New Roman"/>
                <a:cs typeface="Times New Roman"/>
              </a:rPr>
              <a:t>ream speech, named after its most famous line.</a:t>
            </a:r>
            <a:endParaRPr lang="en-US" sz="40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4572000" y="1700808"/>
            <a:ext cx="3600400" cy="454408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21581590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I Have A Dream</a:t>
            </a:r>
            <a:endParaRPr lang="en-US" sz="6500" b="1" dirty="0">
              <a:solidFill>
                <a:srgbClr val="204E88"/>
              </a:solidFill>
              <a:latin typeface="Times New Roman"/>
              <a:cs typeface="Times New Roman"/>
            </a:endParaRPr>
          </a:p>
        </p:txBody>
      </p:sp>
      <p:sp>
        <p:nvSpPr>
          <p:cNvPr id="14" name="TextBox 13"/>
          <p:cNvSpPr txBox="1"/>
          <p:nvPr/>
        </p:nvSpPr>
        <p:spPr>
          <a:xfrm>
            <a:off x="683568" y="1460391"/>
            <a:ext cx="7862336" cy="523220"/>
          </a:xfrm>
          <a:prstGeom prst="rect">
            <a:avLst/>
          </a:prstGeom>
          <a:noFill/>
        </p:spPr>
        <p:txBody>
          <a:bodyPr wrap="square" rtlCol="0">
            <a:spAutoFit/>
          </a:bodyPr>
          <a:lstStyle/>
          <a:p>
            <a:pPr algn="ctr">
              <a:spcBef>
                <a:spcPct val="50000"/>
              </a:spcBef>
            </a:pPr>
            <a:r>
              <a:rPr lang="en-US" sz="2800" b="1" dirty="0" smtClean="0">
                <a:latin typeface="Times New Roman"/>
                <a:cs typeface="Times New Roman"/>
              </a:rPr>
              <a:t>Quotes from that speech: </a:t>
            </a:r>
          </a:p>
        </p:txBody>
      </p:sp>
      <p:pic>
        <p:nvPicPr>
          <p:cNvPr id="4" name="Picture 3"/>
          <p:cNvPicPr>
            <a:picLocks noChangeAspect="1"/>
          </p:cNvPicPr>
          <p:nvPr/>
        </p:nvPicPr>
        <p:blipFill>
          <a:blip r:embed="rId2"/>
          <a:stretch>
            <a:fillRect/>
          </a:stretch>
        </p:blipFill>
        <p:spPr>
          <a:xfrm>
            <a:off x="751166" y="1772816"/>
            <a:ext cx="7947138" cy="5527266"/>
          </a:xfrm>
          <a:prstGeom prst="rect">
            <a:avLst/>
          </a:prstGeom>
        </p:spPr>
      </p:pic>
      <p:sp>
        <p:nvSpPr>
          <p:cNvPr id="17" name="TextBox 16"/>
          <p:cNvSpPr txBox="1"/>
          <p:nvPr/>
        </p:nvSpPr>
        <p:spPr>
          <a:xfrm>
            <a:off x="1760024" y="2763649"/>
            <a:ext cx="6124344" cy="2177519"/>
          </a:xfrm>
          <a:prstGeom prst="rect">
            <a:avLst/>
          </a:prstGeom>
          <a:noFill/>
        </p:spPr>
        <p:txBody>
          <a:bodyPr wrap="square" rtlCol="0">
            <a:spAutoFit/>
          </a:bodyPr>
          <a:lstStyle/>
          <a:p>
            <a:pPr>
              <a:lnSpc>
                <a:spcPct val="90000"/>
              </a:lnSpc>
              <a:spcBef>
                <a:spcPct val="50000"/>
              </a:spcBef>
            </a:pPr>
            <a:r>
              <a:rPr lang="en-US" sz="3000" b="1" dirty="0" smtClean="0">
                <a:solidFill>
                  <a:srgbClr val="A10846"/>
                </a:solidFill>
                <a:latin typeface="Times New Roman"/>
                <a:cs typeface="Times New Roman"/>
              </a:rPr>
              <a:t>I have a dream that my four children will one day live in a nation where they will not be judged by the color of their skin but by the content of their character.</a:t>
            </a:r>
          </a:p>
        </p:txBody>
      </p:sp>
      <p:sp>
        <p:nvSpPr>
          <p:cNvPr id="18" name="TextBox 17"/>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1390788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pic>
        <p:nvPicPr>
          <p:cNvPr id="20" name="Picture 19"/>
          <p:cNvPicPr>
            <a:picLocks noChangeAspect="1"/>
          </p:cNvPicPr>
          <p:nvPr/>
        </p:nvPicPr>
        <p:blipFill>
          <a:blip r:embed="rId2"/>
          <a:stretch>
            <a:fillRect/>
          </a:stretch>
        </p:blipFill>
        <p:spPr>
          <a:xfrm>
            <a:off x="585302" y="1795238"/>
            <a:ext cx="7947138" cy="5527266"/>
          </a:xfrm>
          <a:prstGeom prst="rect">
            <a:avLst/>
          </a:prstGeom>
        </p:spPr>
      </p:pic>
      <p:sp>
        <p:nvSpPr>
          <p:cNvPr id="18" name="TextBox 17"/>
          <p:cNvSpPr txBox="1"/>
          <p:nvPr/>
        </p:nvSpPr>
        <p:spPr>
          <a:xfrm>
            <a:off x="1628056" y="2914972"/>
            <a:ext cx="6112296" cy="2026196"/>
          </a:xfrm>
          <a:prstGeom prst="rect">
            <a:avLst/>
          </a:prstGeom>
          <a:noFill/>
        </p:spPr>
        <p:txBody>
          <a:bodyPr wrap="square" rtlCol="0">
            <a:spAutoFit/>
          </a:bodyPr>
          <a:lstStyle/>
          <a:p>
            <a:pPr>
              <a:lnSpc>
                <a:spcPct val="80000"/>
              </a:lnSpc>
              <a:spcBef>
                <a:spcPct val="50000"/>
              </a:spcBef>
            </a:pPr>
            <a:r>
              <a:rPr lang="en-US" sz="2600" b="1" dirty="0" smtClean="0">
                <a:solidFill>
                  <a:srgbClr val="A10846"/>
                </a:solidFill>
                <a:latin typeface="Times New Roman"/>
                <a:cs typeface="Times New Roman"/>
              </a:rPr>
              <a:t>I still have a dream.  It is a dream deeply rooted in the American dream.  I have a dream that one day this nation will rise up and live out the true meaning of its creed: “We hold these truths to be self-evident: that all men are created equal.” </a:t>
            </a:r>
          </a:p>
        </p:txBody>
      </p:sp>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
        <p:nvSpPr>
          <p:cNvPr id="19" name="TextBox 18"/>
          <p:cNvSpPr txBox="1"/>
          <p:nvPr/>
        </p:nvSpPr>
        <p:spPr>
          <a:xfrm>
            <a:off x="742112" y="620688"/>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I Have A Dream</a:t>
            </a:r>
            <a:endParaRPr lang="en-US" sz="6500" b="1" dirty="0">
              <a:solidFill>
                <a:srgbClr val="204E88"/>
              </a:solidFill>
              <a:latin typeface="Times New Roman"/>
              <a:cs typeface="Times New Roman"/>
            </a:endParaRPr>
          </a:p>
        </p:txBody>
      </p:sp>
      <p:sp>
        <p:nvSpPr>
          <p:cNvPr id="21" name="TextBox 20"/>
          <p:cNvSpPr txBox="1"/>
          <p:nvPr/>
        </p:nvSpPr>
        <p:spPr>
          <a:xfrm>
            <a:off x="683568" y="1460391"/>
            <a:ext cx="7862336" cy="523220"/>
          </a:xfrm>
          <a:prstGeom prst="rect">
            <a:avLst/>
          </a:prstGeom>
          <a:noFill/>
        </p:spPr>
        <p:txBody>
          <a:bodyPr wrap="square" rtlCol="0">
            <a:spAutoFit/>
          </a:bodyPr>
          <a:lstStyle/>
          <a:p>
            <a:pPr algn="ctr">
              <a:spcBef>
                <a:spcPct val="50000"/>
              </a:spcBef>
            </a:pPr>
            <a:r>
              <a:rPr lang="en-US" sz="2800" b="1" dirty="0" smtClean="0">
                <a:latin typeface="Times New Roman"/>
                <a:cs typeface="Times New Roman"/>
              </a:rPr>
              <a:t>Quotes from that speech: </a:t>
            </a:r>
          </a:p>
        </p:txBody>
      </p:sp>
    </p:spTree>
    <p:extLst>
      <p:ext uri="{BB962C8B-B14F-4D97-AF65-F5344CB8AC3E}">
        <p14:creationId xmlns:p14="http://schemas.microsoft.com/office/powerpoint/2010/main" val="3233233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246495"/>
          </a:xfrm>
          <a:prstGeom prst="rect">
            <a:avLst/>
          </a:prstGeom>
          <a:noFill/>
        </p:spPr>
        <p:txBody>
          <a:bodyPr wrap="square" rtlCol="0">
            <a:spAutoFit/>
          </a:bodyPr>
          <a:lstStyle/>
          <a:p>
            <a:pPr algn="ctr"/>
            <a:r>
              <a:rPr lang="en-US" sz="7500" b="1" dirty="0">
                <a:solidFill>
                  <a:srgbClr val="204E88"/>
                </a:solidFill>
                <a:latin typeface="Times New Roman"/>
                <a:cs typeface="Times New Roman"/>
              </a:rPr>
              <a:t>I Have A Dream</a:t>
            </a:r>
          </a:p>
        </p:txBody>
      </p:sp>
      <p:sp>
        <p:nvSpPr>
          <p:cNvPr id="14" name="TextBox 13"/>
          <p:cNvSpPr txBox="1"/>
          <p:nvPr/>
        </p:nvSpPr>
        <p:spPr>
          <a:xfrm>
            <a:off x="2411760" y="5817458"/>
            <a:ext cx="6480720" cy="707886"/>
          </a:xfrm>
          <a:prstGeom prst="rect">
            <a:avLst/>
          </a:prstGeom>
          <a:noFill/>
        </p:spPr>
        <p:txBody>
          <a:bodyPr wrap="square" rtlCol="0">
            <a:spAutoFit/>
          </a:bodyPr>
          <a:lstStyle/>
          <a:p>
            <a:pPr>
              <a:spcBef>
                <a:spcPct val="50000"/>
              </a:spcBef>
            </a:pPr>
            <a:r>
              <a:rPr lang="en-US" sz="1600" b="1" dirty="0">
                <a:latin typeface="Times New Roman"/>
                <a:cs typeface="Times New Roman"/>
                <a:hlinkClick r:id="rId2"/>
              </a:rPr>
              <a:t>https://www.youtube.com/watch?v=</a:t>
            </a:r>
            <a:r>
              <a:rPr lang="en-US" sz="1600" b="1" dirty="0" smtClean="0">
                <a:latin typeface="Times New Roman"/>
                <a:cs typeface="Times New Roman"/>
                <a:hlinkClick r:id="rId2"/>
              </a:rPr>
              <a:t>lOig2v7ZfcA</a:t>
            </a:r>
            <a:endParaRPr lang="en-US" sz="1600" b="1" dirty="0" smtClean="0">
              <a:latin typeface="Times New Roman"/>
              <a:cs typeface="Times New Roman"/>
            </a:endParaRPr>
          </a:p>
          <a:p>
            <a:pPr>
              <a:spcBef>
                <a:spcPct val="50000"/>
              </a:spcBef>
            </a:pPr>
            <a:r>
              <a:rPr lang="en-US" sz="1600" b="1" dirty="0" smtClean="0">
                <a:latin typeface="Times New Roman"/>
                <a:cs typeface="Times New Roman"/>
              </a:rPr>
              <a:t>-</a:t>
            </a:r>
            <a:endParaRPr lang="en-US" sz="1600" b="1" dirty="0">
              <a:latin typeface="Times New Roman"/>
              <a:cs typeface="Times New Roman"/>
            </a:endParaRPr>
          </a:p>
        </p:txBody>
      </p:sp>
      <p:pic>
        <p:nvPicPr>
          <p:cNvPr id="3" name="Picture 2">
            <a:hlinkClick r:id="rId2"/>
          </p:cNvPr>
          <p:cNvPicPr>
            <a:picLocks noChangeAspect="1"/>
          </p:cNvPicPr>
          <p:nvPr/>
        </p:nvPicPr>
        <p:blipFill>
          <a:blip r:embed="rId3"/>
          <a:stretch>
            <a:fillRect/>
          </a:stretch>
        </p:blipFill>
        <p:spPr>
          <a:xfrm>
            <a:off x="3677033" y="1844824"/>
            <a:ext cx="4551038" cy="4725144"/>
          </a:xfrm>
          <a:prstGeom prst="rect">
            <a:avLst/>
          </a:prstGeom>
        </p:spPr>
      </p:pic>
      <p:sp>
        <p:nvSpPr>
          <p:cNvPr id="17" name="TextBox 16">
            <a:hlinkClick r:id="rId2"/>
          </p:cNvPr>
          <p:cNvSpPr txBox="1"/>
          <p:nvPr/>
        </p:nvSpPr>
        <p:spPr>
          <a:xfrm rot="489003">
            <a:off x="2195302" y="3692862"/>
            <a:ext cx="7862336" cy="553998"/>
          </a:xfrm>
          <a:prstGeom prst="rect">
            <a:avLst/>
          </a:prstGeom>
          <a:noFill/>
        </p:spPr>
        <p:txBody>
          <a:bodyPr wrap="square" rtlCol="0">
            <a:spAutoFit/>
          </a:bodyPr>
          <a:lstStyle/>
          <a:p>
            <a:pPr algn="ctr"/>
            <a:r>
              <a:rPr lang="en-US" sz="3000" dirty="0" smtClean="0">
                <a:solidFill>
                  <a:schemeClr val="bg1"/>
                </a:solidFill>
                <a:latin typeface="Times New Roman"/>
                <a:cs typeface="Times New Roman"/>
              </a:rPr>
              <a:t>I Have A Dream</a:t>
            </a:r>
            <a:endParaRPr lang="en-US" sz="3000" dirty="0">
              <a:solidFill>
                <a:schemeClr val="bg1"/>
              </a:solidFill>
              <a:latin typeface="Times New Roman"/>
              <a:cs typeface="Times New Roman"/>
            </a:endParaRPr>
          </a:p>
        </p:txBody>
      </p:sp>
      <p:sp>
        <p:nvSpPr>
          <p:cNvPr id="18" name="TextBox 17"/>
          <p:cNvSpPr txBox="1"/>
          <p:nvPr/>
        </p:nvSpPr>
        <p:spPr>
          <a:xfrm>
            <a:off x="827584" y="1700808"/>
            <a:ext cx="3335632" cy="2369880"/>
          </a:xfrm>
          <a:prstGeom prst="rect">
            <a:avLst/>
          </a:prstGeom>
          <a:noFill/>
        </p:spPr>
        <p:txBody>
          <a:bodyPr wrap="square" rtlCol="0">
            <a:spAutoFit/>
          </a:bodyPr>
          <a:lstStyle/>
          <a:p>
            <a:pPr algn="ctr">
              <a:spcBef>
                <a:spcPct val="50000"/>
              </a:spcBef>
            </a:pPr>
            <a:r>
              <a:rPr lang="en-US" sz="3700" b="1" dirty="0" smtClean="0">
                <a:latin typeface="Times New Roman"/>
                <a:cs typeface="Times New Roman"/>
              </a:rPr>
              <a:t>Click to watch a clip about The March On Washington</a:t>
            </a:r>
            <a:endParaRPr lang="en-US" sz="3700" b="1" dirty="0">
              <a:latin typeface="Times New Roman"/>
              <a:cs typeface="Times New Roman"/>
            </a:endParaRPr>
          </a:p>
        </p:txBody>
      </p:sp>
      <p:pic>
        <p:nvPicPr>
          <p:cNvPr id="19" name="Picture 18"/>
          <p:cNvPicPr>
            <a:picLocks noChangeAspect="1"/>
          </p:cNvPicPr>
          <p:nvPr/>
        </p:nvPicPr>
        <p:blipFill>
          <a:blip r:embed="rId4"/>
          <a:stretch>
            <a:fillRect/>
          </a:stretch>
        </p:blipFill>
        <p:spPr>
          <a:xfrm rot="846260" flipV="1">
            <a:off x="1444116" y="4144506"/>
            <a:ext cx="2197647" cy="1194975"/>
          </a:xfrm>
          <a:prstGeom prst="rect">
            <a:avLst/>
          </a:prstGeom>
        </p:spPr>
      </p:pic>
      <p:sp>
        <p:nvSpPr>
          <p:cNvPr id="20" name="TextBox 19"/>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26036907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590128"/>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611560" y="618073"/>
            <a:ext cx="7862336" cy="938719"/>
          </a:xfrm>
          <a:prstGeom prst="rect">
            <a:avLst/>
          </a:prstGeom>
          <a:noFill/>
        </p:spPr>
        <p:txBody>
          <a:bodyPr wrap="square" rtlCol="0">
            <a:spAutoFit/>
          </a:bodyPr>
          <a:lstStyle/>
          <a:p>
            <a:pPr algn="ctr"/>
            <a:r>
              <a:rPr lang="en-US" sz="5500" b="1" dirty="0" smtClean="0">
                <a:solidFill>
                  <a:srgbClr val="204E88"/>
                </a:solidFill>
                <a:latin typeface="Times New Roman"/>
                <a:cs typeface="Times New Roman"/>
              </a:rPr>
              <a:t>Civil Rights Act of 1964</a:t>
            </a:r>
            <a:endParaRPr lang="en-US" sz="5500" b="1" dirty="0">
              <a:solidFill>
                <a:srgbClr val="204E88"/>
              </a:solidFill>
              <a:latin typeface="Times New Roman"/>
              <a:cs typeface="Times New Roman"/>
            </a:endParaRPr>
          </a:p>
        </p:txBody>
      </p:sp>
      <p:sp>
        <p:nvSpPr>
          <p:cNvPr id="14" name="TextBox 13"/>
          <p:cNvSpPr txBox="1"/>
          <p:nvPr/>
        </p:nvSpPr>
        <p:spPr>
          <a:xfrm>
            <a:off x="755576" y="1412776"/>
            <a:ext cx="7862336" cy="1477328"/>
          </a:xfrm>
          <a:prstGeom prst="rect">
            <a:avLst/>
          </a:prstGeom>
          <a:noFill/>
        </p:spPr>
        <p:txBody>
          <a:bodyPr wrap="square" rtlCol="0">
            <a:spAutoFit/>
          </a:bodyPr>
          <a:lstStyle/>
          <a:p>
            <a:pPr algn="ctr">
              <a:spcBef>
                <a:spcPct val="50000"/>
              </a:spcBef>
            </a:pPr>
            <a:r>
              <a:rPr lang="en-US" sz="3000" b="1" dirty="0" smtClean="0">
                <a:latin typeface="Times New Roman"/>
                <a:cs typeface="Times New Roman"/>
              </a:rPr>
              <a:t>The civil rights legislation was proposed by President John F. Kennedy in 1963.  He was assassinated soon after.</a:t>
            </a:r>
          </a:p>
        </p:txBody>
      </p:sp>
      <p:pic>
        <p:nvPicPr>
          <p:cNvPr id="4" name="Picture 3"/>
          <p:cNvPicPr>
            <a:picLocks noChangeAspect="1"/>
          </p:cNvPicPr>
          <p:nvPr/>
        </p:nvPicPr>
        <p:blipFill>
          <a:blip r:embed="rId2"/>
          <a:stretch>
            <a:fillRect/>
          </a:stretch>
        </p:blipFill>
        <p:spPr>
          <a:xfrm>
            <a:off x="2594911" y="2890104"/>
            <a:ext cx="4425361" cy="336608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1218359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861774"/>
          </a:xfrm>
          <a:prstGeom prst="rect">
            <a:avLst/>
          </a:prstGeom>
          <a:noFill/>
        </p:spPr>
        <p:txBody>
          <a:bodyPr wrap="square" rtlCol="0">
            <a:spAutoFit/>
          </a:bodyPr>
          <a:lstStyle/>
          <a:p>
            <a:pPr algn="ctr"/>
            <a:r>
              <a:rPr lang="en-US" sz="5000" b="1" dirty="0" smtClean="0">
                <a:solidFill>
                  <a:srgbClr val="204E88"/>
                </a:solidFill>
                <a:latin typeface="Times New Roman"/>
                <a:cs typeface="Times New Roman"/>
              </a:rPr>
              <a:t>Civil Rights Act of 1964</a:t>
            </a:r>
            <a:endParaRPr lang="en-US" sz="5000" b="1" dirty="0">
              <a:solidFill>
                <a:srgbClr val="204E88"/>
              </a:solidFill>
              <a:latin typeface="Times New Roman"/>
              <a:cs typeface="Times New Roman"/>
            </a:endParaRPr>
          </a:p>
        </p:txBody>
      </p:sp>
      <p:sp>
        <p:nvSpPr>
          <p:cNvPr id="14" name="TextBox 13"/>
          <p:cNvSpPr txBox="1"/>
          <p:nvPr/>
        </p:nvSpPr>
        <p:spPr>
          <a:xfrm>
            <a:off x="742112" y="1340768"/>
            <a:ext cx="7862336" cy="819199"/>
          </a:xfrm>
          <a:prstGeom prst="rect">
            <a:avLst/>
          </a:prstGeom>
          <a:noFill/>
        </p:spPr>
        <p:txBody>
          <a:bodyPr wrap="square" rtlCol="0">
            <a:spAutoFit/>
          </a:bodyPr>
          <a:lstStyle/>
          <a:p>
            <a:pPr>
              <a:lnSpc>
                <a:spcPct val="90000"/>
              </a:lnSpc>
              <a:spcBef>
                <a:spcPct val="50000"/>
              </a:spcBef>
            </a:pPr>
            <a:r>
              <a:rPr lang="en-US" sz="2600" b="1" dirty="0" smtClean="0">
                <a:latin typeface="Times New Roman"/>
                <a:cs typeface="Times New Roman"/>
              </a:rPr>
              <a:t>President Lyndon B. Johnson signed the Civil Rights Bill into law in 1964 and said the following: </a:t>
            </a:r>
          </a:p>
        </p:txBody>
      </p:sp>
      <p:grpSp>
        <p:nvGrpSpPr>
          <p:cNvPr id="3" name="Group 2"/>
          <p:cNvGrpSpPr/>
          <p:nvPr/>
        </p:nvGrpSpPr>
        <p:grpSpPr>
          <a:xfrm>
            <a:off x="742112" y="2340714"/>
            <a:ext cx="7574304" cy="4060086"/>
            <a:chOff x="742112" y="2340714"/>
            <a:chExt cx="7574304" cy="4060086"/>
          </a:xfrm>
        </p:grpSpPr>
        <p:pic>
          <p:nvPicPr>
            <p:cNvPr id="2" name="Picture 1"/>
            <p:cNvPicPr>
              <a:picLocks noChangeAspect="1"/>
            </p:cNvPicPr>
            <p:nvPr/>
          </p:nvPicPr>
          <p:blipFill>
            <a:blip r:embed="rId2"/>
            <a:stretch>
              <a:fillRect/>
            </a:stretch>
          </p:blipFill>
          <p:spPr>
            <a:xfrm>
              <a:off x="3959092" y="2348880"/>
              <a:ext cx="4357324" cy="363676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42112" y="2340714"/>
              <a:ext cx="3216980" cy="4060086"/>
            </a:xfrm>
            <a:prstGeom prst="rect">
              <a:avLst/>
            </a:prstGeom>
            <a:noFill/>
          </p:spPr>
          <p:txBody>
            <a:bodyPr wrap="square" rtlCol="0">
              <a:spAutoFit/>
            </a:bodyPr>
            <a:lstStyle/>
            <a:p>
              <a:pPr algn="ctr">
                <a:lnSpc>
                  <a:spcPct val="90000"/>
                </a:lnSpc>
                <a:spcBef>
                  <a:spcPct val="50000"/>
                </a:spcBef>
              </a:pPr>
              <a:r>
                <a:rPr lang="en-US" sz="2500" b="1" dirty="0" smtClean="0">
                  <a:latin typeface="Times New Roman"/>
                  <a:cs typeface="Times New Roman"/>
                </a:rPr>
                <a:t>“Those </a:t>
              </a:r>
              <a:r>
                <a:rPr lang="en-US" sz="2500" b="1" dirty="0">
                  <a:latin typeface="Times New Roman"/>
                  <a:cs typeface="Times New Roman"/>
                </a:rPr>
                <a:t>who are equal before God shall now be equal in the polling booths, in the classrooms, in the factories, and in hotels, restaurants, movie theaters, and other places that provide service to the public</a:t>
              </a:r>
              <a:r>
                <a:rPr lang="en-US" sz="2500" b="1" dirty="0" smtClean="0">
                  <a:latin typeface="Times New Roman"/>
                  <a:cs typeface="Times New Roman"/>
                </a:rPr>
                <a:t>.” </a:t>
              </a:r>
              <a:endParaRPr lang="en-US" sz="2500" b="1" dirty="0">
                <a:latin typeface="Times New Roman"/>
                <a:cs typeface="Times New Roman"/>
              </a:endParaRPr>
            </a:p>
          </p:txBody>
        </p:sp>
      </p:grpSp>
      <p:sp>
        <p:nvSpPr>
          <p:cNvPr id="18" name="TextBox 17"/>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4285340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404664"/>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KWL Chart</a:t>
            </a:r>
            <a:endParaRPr lang="en-US" sz="7500" b="1" dirty="0">
              <a:solidFill>
                <a:srgbClr val="204E88"/>
              </a:solidFill>
              <a:latin typeface="Times New Roman"/>
              <a:cs typeface="Times New Roman"/>
            </a:endParaRPr>
          </a:p>
        </p:txBody>
      </p:sp>
      <p:pic>
        <p:nvPicPr>
          <p:cNvPr id="3" name="Picture 2"/>
          <p:cNvPicPr>
            <a:picLocks noChangeAspect="1"/>
          </p:cNvPicPr>
          <p:nvPr/>
        </p:nvPicPr>
        <p:blipFill>
          <a:blip r:embed="rId2"/>
          <a:stretch>
            <a:fillRect/>
          </a:stretch>
        </p:blipFill>
        <p:spPr>
          <a:xfrm>
            <a:off x="1218952" y="2080598"/>
            <a:ext cx="6593408" cy="4156714"/>
          </a:xfrm>
          <a:prstGeom prst="rect">
            <a:avLst/>
          </a:prstGeom>
        </p:spPr>
      </p:pic>
      <p:sp>
        <p:nvSpPr>
          <p:cNvPr id="17" name="TextBox 16"/>
          <p:cNvSpPr txBox="1"/>
          <p:nvPr/>
        </p:nvSpPr>
        <p:spPr>
          <a:xfrm>
            <a:off x="742112" y="1434842"/>
            <a:ext cx="7862336" cy="553998"/>
          </a:xfrm>
          <a:prstGeom prst="rect">
            <a:avLst/>
          </a:prstGeom>
          <a:noFill/>
        </p:spPr>
        <p:txBody>
          <a:bodyPr wrap="square" rtlCol="0">
            <a:spAutoFit/>
          </a:bodyPr>
          <a:lstStyle/>
          <a:p>
            <a:pPr>
              <a:spcBef>
                <a:spcPct val="50000"/>
              </a:spcBef>
            </a:pPr>
            <a:r>
              <a:rPr lang="en-US" sz="3000" b="1" dirty="0" smtClean="0">
                <a:latin typeface="Times New Roman"/>
                <a:cs typeface="Times New Roman"/>
              </a:rPr>
              <a:t>Fill in the first two columns of the KWL Chart.</a:t>
            </a:r>
            <a:endParaRPr lang="en-US" sz="3000" b="1" dirty="0">
              <a:latin typeface="Times New Roman"/>
              <a:cs typeface="Times New Roman"/>
            </a:endParaRPr>
          </a:p>
        </p:txBody>
      </p:sp>
      <p:sp>
        <p:nvSpPr>
          <p:cNvPr id="14" name="TextBox 13"/>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9820022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Nobel Peace Prize</a:t>
            </a:r>
            <a:endParaRPr lang="en-US" sz="6500" b="1" dirty="0">
              <a:solidFill>
                <a:srgbClr val="204E88"/>
              </a:solidFill>
              <a:latin typeface="Times New Roman"/>
              <a:cs typeface="Times New Roman"/>
            </a:endParaRPr>
          </a:p>
        </p:txBody>
      </p:sp>
      <p:sp>
        <p:nvSpPr>
          <p:cNvPr id="14" name="TextBox 13"/>
          <p:cNvSpPr txBox="1"/>
          <p:nvPr/>
        </p:nvSpPr>
        <p:spPr>
          <a:xfrm>
            <a:off x="814120" y="1654830"/>
            <a:ext cx="7862336" cy="3934410"/>
          </a:xfrm>
          <a:prstGeom prst="rect">
            <a:avLst/>
          </a:prstGeom>
          <a:noFill/>
        </p:spPr>
        <p:txBody>
          <a:bodyPr wrap="square" rtlCol="0">
            <a:spAutoFit/>
          </a:bodyPr>
          <a:lstStyle/>
          <a:p>
            <a:pPr>
              <a:lnSpc>
                <a:spcPct val="150000"/>
              </a:lnSpc>
              <a:spcBef>
                <a:spcPct val="50000"/>
              </a:spcBef>
            </a:pPr>
            <a:r>
              <a:rPr lang="en-US" sz="2800" b="1" dirty="0" smtClean="0">
                <a:latin typeface="Times New Roman"/>
                <a:cs typeface="Times New Roman"/>
              </a:rPr>
              <a:t>In 1965</a:t>
            </a:r>
            <a:r>
              <a:rPr lang="en-US" sz="2800" b="1" dirty="0">
                <a:latin typeface="Times New Roman"/>
                <a:cs typeface="Times New Roman"/>
              </a:rPr>
              <a:t>, </a:t>
            </a:r>
            <a:r>
              <a:rPr lang="en-US" sz="2800" b="1" dirty="0" smtClean="0">
                <a:latin typeface="Times New Roman"/>
                <a:cs typeface="Times New Roman"/>
              </a:rPr>
              <a:t>King </a:t>
            </a:r>
            <a:r>
              <a:rPr lang="en-US" sz="2800" b="1" dirty="0">
                <a:latin typeface="Times New Roman"/>
                <a:cs typeface="Times New Roman"/>
              </a:rPr>
              <a:t>won the Nobel Peace </a:t>
            </a:r>
            <a:r>
              <a:rPr lang="en-US" sz="2800" b="1" dirty="0" smtClean="0">
                <a:latin typeface="Times New Roman"/>
                <a:cs typeface="Times New Roman"/>
              </a:rPr>
              <a:t>Prize for non-violent resistance to end racial prejudice in the United States.  At 35 years 				 			    old, he was the youngest 					      recipient ever to receive 							    the Nobel Peace Prize.</a:t>
            </a:r>
            <a:endParaRPr lang="en-US" sz="28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5004048" y="3068960"/>
            <a:ext cx="3456384" cy="3456384"/>
          </a:xfrm>
          <a:prstGeom prst="rect">
            <a:avLst/>
          </a:prstGeom>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8375707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Death</a:t>
            </a:r>
            <a:endParaRPr lang="en-US" sz="6500" b="1" dirty="0">
              <a:solidFill>
                <a:srgbClr val="204E88"/>
              </a:solidFill>
              <a:latin typeface="Times New Roman"/>
              <a:cs typeface="Times New Roman"/>
            </a:endParaRPr>
          </a:p>
        </p:txBody>
      </p:sp>
      <p:sp>
        <p:nvSpPr>
          <p:cNvPr id="14" name="TextBox 13"/>
          <p:cNvSpPr txBox="1"/>
          <p:nvPr/>
        </p:nvSpPr>
        <p:spPr>
          <a:xfrm>
            <a:off x="683568" y="1412776"/>
            <a:ext cx="7862336" cy="1477328"/>
          </a:xfrm>
          <a:prstGeom prst="rect">
            <a:avLst/>
          </a:prstGeom>
          <a:noFill/>
        </p:spPr>
        <p:txBody>
          <a:bodyPr wrap="square" rtlCol="0">
            <a:spAutoFit/>
          </a:bodyPr>
          <a:lstStyle/>
          <a:p>
            <a:pPr algn="ctr">
              <a:spcBef>
                <a:spcPct val="50000"/>
              </a:spcBef>
            </a:pPr>
            <a:r>
              <a:rPr lang="en-US" sz="3000" b="1" dirty="0" smtClean="0">
                <a:latin typeface="Times New Roman"/>
                <a:cs typeface="Times New Roman"/>
              </a:rPr>
              <a:t>In 1968, King was assassinated by James Earl Ray in Memphis while standing </a:t>
            </a:r>
            <a:r>
              <a:rPr lang="en-US" sz="3000" b="1" dirty="0">
                <a:latin typeface="Times New Roman"/>
                <a:cs typeface="Times New Roman"/>
              </a:rPr>
              <a:t>on a balcony at the Lorraine </a:t>
            </a:r>
            <a:r>
              <a:rPr lang="en-US" sz="3000" b="1" dirty="0" smtClean="0">
                <a:latin typeface="Times New Roman"/>
                <a:cs typeface="Times New Roman"/>
              </a:rPr>
              <a:t>Motel.</a:t>
            </a:r>
            <a:endParaRPr lang="en-US" sz="30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2627784" y="2942946"/>
            <a:ext cx="4392488" cy="3294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19161477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476672"/>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Legacy</a:t>
            </a:r>
            <a:endParaRPr lang="en-US" sz="6500" b="1" dirty="0">
              <a:solidFill>
                <a:srgbClr val="204E88"/>
              </a:solidFill>
              <a:latin typeface="Times New Roman"/>
              <a:cs typeface="Times New Roman"/>
            </a:endParaRPr>
          </a:p>
        </p:txBody>
      </p:sp>
      <p:sp>
        <p:nvSpPr>
          <p:cNvPr id="14" name="TextBox 13"/>
          <p:cNvSpPr txBox="1"/>
          <p:nvPr/>
        </p:nvSpPr>
        <p:spPr>
          <a:xfrm>
            <a:off x="683568" y="1412776"/>
            <a:ext cx="7862336" cy="984885"/>
          </a:xfrm>
          <a:prstGeom prst="rect">
            <a:avLst/>
          </a:prstGeom>
          <a:noFill/>
        </p:spPr>
        <p:txBody>
          <a:bodyPr wrap="square" rtlCol="0">
            <a:spAutoFit/>
          </a:bodyPr>
          <a:lstStyle/>
          <a:p>
            <a:pPr algn="ctr">
              <a:spcBef>
                <a:spcPct val="50000"/>
              </a:spcBef>
            </a:pPr>
            <a:r>
              <a:rPr lang="en-US" sz="2900" b="1" dirty="0">
                <a:latin typeface="Times New Roman"/>
                <a:cs typeface="Times New Roman"/>
              </a:rPr>
              <a:t>Dr. Martin Luther King, </a:t>
            </a:r>
            <a:r>
              <a:rPr lang="en-US" sz="2900" b="1" dirty="0" err="1" smtClean="0">
                <a:latin typeface="Times New Roman"/>
                <a:cs typeface="Times New Roman"/>
              </a:rPr>
              <a:t>Jr’s</a:t>
            </a:r>
            <a:r>
              <a:rPr lang="en-US" sz="2900" b="1" dirty="0" smtClean="0">
                <a:latin typeface="Times New Roman"/>
                <a:cs typeface="Times New Roman"/>
              </a:rPr>
              <a:t> burial site is listed as a National </a:t>
            </a:r>
            <a:r>
              <a:rPr lang="en-US" sz="2900" b="1" dirty="0">
                <a:latin typeface="Times New Roman"/>
                <a:cs typeface="Times New Roman"/>
              </a:rPr>
              <a:t>Historic </a:t>
            </a:r>
            <a:r>
              <a:rPr lang="en-US" sz="2900" b="1" dirty="0" smtClean="0">
                <a:latin typeface="Times New Roman"/>
                <a:cs typeface="Times New Roman"/>
              </a:rPr>
              <a:t>Landmark and Site.</a:t>
            </a:r>
            <a:endParaRPr lang="en-US" sz="29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2627784" y="2564904"/>
            <a:ext cx="4608512" cy="345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32096709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4" name="TextBox 13"/>
          <p:cNvSpPr txBox="1"/>
          <p:nvPr/>
        </p:nvSpPr>
        <p:spPr>
          <a:xfrm>
            <a:off x="755576" y="1460391"/>
            <a:ext cx="7778824" cy="1304716"/>
          </a:xfrm>
          <a:prstGeom prst="rect">
            <a:avLst/>
          </a:prstGeom>
          <a:noFill/>
        </p:spPr>
        <p:txBody>
          <a:bodyPr wrap="square" rtlCol="0">
            <a:spAutoFit/>
          </a:bodyPr>
          <a:lstStyle/>
          <a:p>
            <a:pPr algn="ctr">
              <a:lnSpc>
                <a:spcPct val="90000"/>
              </a:lnSpc>
              <a:spcBef>
                <a:spcPct val="50000"/>
              </a:spcBef>
            </a:pPr>
            <a:r>
              <a:rPr lang="en-US" sz="2900" b="1" dirty="0">
                <a:latin typeface="Times New Roman"/>
                <a:cs typeface="Times New Roman"/>
              </a:rPr>
              <a:t>President Ronald Reagan signed the bill to make January 20</a:t>
            </a:r>
            <a:r>
              <a:rPr lang="en-US" sz="2900" b="1" baseline="30000" dirty="0">
                <a:latin typeface="Times New Roman"/>
                <a:cs typeface="Times New Roman"/>
              </a:rPr>
              <a:t>th</a:t>
            </a:r>
            <a:r>
              <a:rPr lang="en-US" sz="2900" b="1" dirty="0">
                <a:latin typeface="Times New Roman"/>
                <a:cs typeface="Times New Roman"/>
              </a:rPr>
              <a:t>, the celebration of Dr.  </a:t>
            </a:r>
            <a:r>
              <a:rPr lang="en-US" sz="2900" b="1" dirty="0" smtClean="0">
                <a:latin typeface="Times New Roman"/>
                <a:cs typeface="Times New Roman"/>
              </a:rPr>
              <a:t> King</a:t>
            </a:r>
            <a:r>
              <a:rPr lang="en-CA" sz="2900" b="1" dirty="0" smtClean="0">
                <a:latin typeface="Times New Roman"/>
                <a:cs typeface="Times New Roman"/>
              </a:rPr>
              <a:t>’</a:t>
            </a:r>
            <a:r>
              <a:rPr lang="en-US" sz="2900" b="1" dirty="0" smtClean="0">
                <a:latin typeface="Times New Roman"/>
                <a:cs typeface="Times New Roman"/>
              </a:rPr>
              <a:t>s </a:t>
            </a:r>
            <a:r>
              <a:rPr lang="en-US" sz="2900" b="1" dirty="0">
                <a:latin typeface="Times New Roman"/>
                <a:cs typeface="Times New Roman"/>
              </a:rPr>
              <a:t>birthday a national holiday.</a:t>
            </a:r>
          </a:p>
        </p:txBody>
      </p:sp>
      <p:pic>
        <p:nvPicPr>
          <p:cNvPr id="2" name="Picture 1"/>
          <p:cNvPicPr>
            <a:picLocks noChangeAspect="1"/>
          </p:cNvPicPr>
          <p:nvPr/>
        </p:nvPicPr>
        <p:blipFill>
          <a:blip r:embed="rId2"/>
          <a:stretch>
            <a:fillRect/>
          </a:stretch>
        </p:blipFill>
        <p:spPr>
          <a:xfrm>
            <a:off x="2123728" y="2806913"/>
            <a:ext cx="4619208" cy="334247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
        <p:nvSpPr>
          <p:cNvPr id="18" name="TextBox 17"/>
          <p:cNvSpPr txBox="1"/>
          <p:nvPr/>
        </p:nvSpPr>
        <p:spPr>
          <a:xfrm>
            <a:off x="742112" y="476672"/>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Legacy</a:t>
            </a:r>
            <a:endParaRPr lang="en-US" sz="6500" b="1" dirty="0">
              <a:solidFill>
                <a:srgbClr val="204E88"/>
              </a:solidFill>
              <a:latin typeface="Times New Roman"/>
              <a:cs typeface="Times New Roman"/>
            </a:endParaRPr>
          </a:p>
        </p:txBody>
      </p:sp>
    </p:spTree>
    <p:extLst>
      <p:ext uri="{BB962C8B-B14F-4D97-AF65-F5344CB8AC3E}">
        <p14:creationId xmlns:p14="http://schemas.microsoft.com/office/powerpoint/2010/main" val="22505009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4" name="TextBox 13"/>
          <p:cNvSpPr txBox="1"/>
          <p:nvPr/>
        </p:nvSpPr>
        <p:spPr>
          <a:xfrm>
            <a:off x="827584" y="1700808"/>
            <a:ext cx="3672408" cy="4247317"/>
          </a:xfrm>
          <a:prstGeom prst="rect">
            <a:avLst/>
          </a:prstGeom>
          <a:noFill/>
        </p:spPr>
        <p:txBody>
          <a:bodyPr wrap="square" rtlCol="0">
            <a:spAutoFit/>
          </a:bodyPr>
          <a:lstStyle/>
          <a:p>
            <a:pPr algn="ctr">
              <a:spcBef>
                <a:spcPct val="50000"/>
              </a:spcBef>
            </a:pPr>
            <a:r>
              <a:rPr lang="en-US" sz="3000" b="1" dirty="0">
                <a:latin typeface="Times New Roman"/>
                <a:cs typeface="Times New Roman"/>
              </a:rPr>
              <a:t>Martin Luther King inspired hundreds of thousands of people in the United States into </a:t>
            </a:r>
            <a:r>
              <a:rPr lang="en-US" sz="3000" b="1" dirty="0" smtClean="0">
                <a:latin typeface="Times New Roman"/>
                <a:cs typeface="Times New Roman"/>
              </a:rPr>
              <a:t>peaceful actions </a:t>
            </a:r>
            <a:r>
              <a:rPr lang="en-US" sz="3000" b="1" dirty="0">
                <a:latin typeface="Times New Roman"/>
                <a:cs typeface="Times New Roman"/>
              </a:rPr>
              <a:t>against </a:t>
            </a:r>
            <a:r>
              <a:rPr lang="en-US" sz="3000" b="1" dirty="0" smtClean="0">
                <a:latin typeface="Times New Roman"/>
                <a:cs typeface="Times New Roman"/>
              </a:rPr>
              <a:t>racism</a:t>
            </a:r>
            <a:r>
              <a:rPr lang="en-US" sz="3000" b="1" dirty="0">
                <a:latin typeface="Times New Roman"/>
                <a:cs typeface="Times New Roman"/>
              </a:rPr>
              <a:t> </a:t>
            </a:r>
            <a:r>
              <a:rPr lang="en-US" sz="3000" b="1" dirty="0" smtClean="0">
                <a:latin typeface="Times New Roman"/>
                <a:cs typeface="Times New Roman"/>
              </a:rPr>
              <a:t>and poverty and </a:t>
            </a:r>
            <a:r>
              <a:rPr lang="en-US" sz="3000" b="1" smtClean="0">
                <a:latin typeface="Times New Roman"/>
                <a:cs typeface="Times New Roman"/>
              </a:rPr>
              <a:t>his influence, </a:t>
            </a:r>
            <a:r>
              <a:rPr lang="en-US" sz="3000" b="1" dirty="0" smtClean="0">
                <a:latin typeface="Times New Roman"/>
                <a:cs typeface="Times New Roman"/>
              </a:rPr>
              <a:t>and legacy continues today.</a:t>
            </a:r>
            <a:endParaRPr lang="en-US" sz="30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4644008" y="1559407"/>
            <a:ext cx="3643439" cy="4556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
        <p:nvSpPr>
          <p:cNvPr id="18" name="TextBox 17"/>
          <p:cNvSpPr txBox="1"/>
          <p:nvPr/>
        </p:nvSpPr>
        <p:spPr>
          <a:xfrm>
            <a:off x="742112" y="476672"/>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Legacy</a:t>
            </a:r>
            <a:endParaRPr lang="en-US" sz="6500" b="1" dirty="0">
              <a:solidFill>
                <a:srgbClr val="204E88"/>
              </a:solidFill>
              <a:latin typeface="Times New Roman"/>
              <a:cs typeface="Times New Roman"/>
            </a:endParaRPr>
          </a:p>
        </p:txBody>
      </p:sp>
    </p:spTree>
    <p:extLst>
      <p:ext uri="{BB962C8B-B14F-4D97-AF65-F5344CB8AC3E}">
        <p14:creationId xmlns:p14="http://schemas.microsoft.com/office/powerpoint/2010/main" val="17922175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938719"/>
          </a:xfrm>
          <a:prstGeom prst="rect">
            <a:avLst/>
          </a:prstGeom>
          <a:noFill/>
        </p:spPr>
        <p:txBody>
          <a:bodyPr wrap="square" rtlCol="0">
            <a:spAutoFit/>
          </a:bodyPr>
          <a:lstStyle/>
          <a:p>
            <a:pPr algn="ctr"/>
            <a:r>
              <a:rPr lang="en-US" sz="5500" dirty="0" smtClean="0">
                <a:solidFill>
                  <a:srgbClr val="204E88"/>
                </a:solidFill>
                <a:latin typeface="Times New Roman"/>
                <a:cs typeface="Times New Roman"/>
              </a:rPr>
              <a:t>KWL Chart</a:t>
            </a:r>
            <a:endParaRPr lang="en-US" sz="5500" dirty="0">
              <a:solidFill>
                <a:srgbClr val="204E88"/>
              </a:solidFill>
              <a:latin typeface="Times New Roman"/>
              <a:cs typeface="Times New Roman"/>
            </a:endParaRPr>
          </a:p>
        </p:txBody>
      </p:sp>
      <p:pic>
        <p:nvPicPr>
          <p:cNvPr id="3" name="Picture 2"/>
          <p:cNvPicPr>
            <a:picLocks noChangeAspect="1"/>
          </p:cNvPicPr>
          <p:nvPr/>
        </p:nvPicPr>
        <p:blipFill>
          <a:blip r:embed="rId2"/>
          <a:stretch>
            <a:fillRect/>
          </a:stretch>
        </p:blipFill>
        <p:spPr>
          <a:xfrm>
            <a:off x="1362968" y="2060848"/>
            <a:ext cx="6377384" cy="4020525"/>
          </a:xfrm>
          <a:prstGeom prst="rect">
            <a:avLst/>
          </a:prstGeom>
        </p:spPr>
      </p:pic>
      <p:sp>
        <p:nvSpPr>
          <p:cNvPr id="17" name="TextBox 16"/>
          <p:cNvSpPr txBox="1"/>
          <p:nvPr/>
        </p:nvSpPr>
        <p:spPr>
          <a:xfrm>
            <a:off x="742112" y="1434842"/>
            <a:ext cx="7862336" cy="477054"/>
          </a:xfrm>
          <a:prstGeom prst="rect">
            <a:avLst/>
          </a:prstGeom>
          <a:noFill/>
        </p:spPr>
        <p:txBody>
          <a:bodyPr wrap="square" rtlCol="0">
            <a:spAutoFit/>
          </a:bodyPr>
          <a:lstStyle/>
          <a:p>
            <a:pPr>
              <a:spcBef>
                <a:spcPct val="50000"/>
              </a:spcBef>
            </a:pPr>
            <a:r>
              <a:rPr lang="en-US" sz="2500" b="1" dirty="0" smtClean="0">
                <a:latin typeface="Times New Roman"/>
                <a:cs typeface="Times New Roman"/>
              </a:rPr>
              <a:t>Write at least 5 pieces of information in the last column.</a:t>
            </a:r>
            <a:endParaRPr lang="en-US" sz="2500" b="1" dirty="0">
              <a:latin typeface="Times New Roman"/>
              <a:cs typeface="Times New Roman"/>
            </a:endParaRPr>
          </a:p>
        </p:txBody>
      </p:sp>
      <p:sp>
        <p:nvSpPr>
          <p:cNvPr id="14" name="TextBox 13"/>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27422431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noFill/>
          <a:ln w="4445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Times New Roman"/>
            </a:endParaRPr>
          </a:p>
        </p:txBody>
      </p:sp>
      <p:sp>
        <p:nvSpPr>
          <p:cNvPr id="11" name="TextBox 10"/>
          <p:cNvSpPr txBox="1"/>
          <p:nvPr/>
        </p:nvSpPr>
        <p:spPr>
          <a:xfrm>
            <a:off x="152400" y="6574795"/>
            <a:ext cx="1219200" cy="261610"/>
          </a:xfrm>
          <a:prstGeom prst="rect">
            <a:avLst/>
          </a:prstGeom>
          <a:noFill/>
        </p:spPr>
        <p:txBody>
          <a:bodyPr wrap="square" rtlCol="0">
            <a:spAutoFit/>
          </a:bodyPr>
          <a:lstStyle/>
          <a:p>
            <a:r>
              <a:rPr lang="en-US" sz="1100" dirty="0" smtClean="0">
                <a:solidFill>
                  <a:schemeClr val="bg1"/>
                </a:solidFill>
                <a:latin typeface="Times"/>
                <a:cs typeface="Times"/>
              </a:rPr>
              <a:t>© Presto Plans </a:t>
            </a:r>
            <a:endParaRPr lang="en-US" sz="1100" dirty="0">
              <a:solidFill>
                <a:schemeClr val="bg1"/>
              </a:solidFill>
              <a:latin typeface="Times"/>
              <a:cs typeface="Times"/>
            </a:endParaRPr>
          </a:p>
        </p:txBody>
      </p:sp>
      <p:sp>
        <p:nvSpPr>
          <p:cNvPr id="18" name="TextBox 17"/>
          <p:cNvSpPr txBox="1"/>
          <p:nvPr/>
        </p:nvSpPr>
        <p:spPr>
          <a:xfrm>
            <a:off x="381000" y="533400"/>
            <a:ext cx="8229600" cy="2800766"/>
          </a:xfrm>
          <a:prstGeom prst="rect">
            <a:avLst/>
          </a:prstGeom>
          <a:noFill/>
        </p:spPr>
        <p:txBody>
          <a:bodyPr wrap="square" rtlCol="0">
            <a:spAutoFit/>
          </a:bodyPr>
          <a:lstStyle/>
          <a:p>
            <a:pPr algn="ctr"/>
            <a:r>
              <a:rPr lang="en-US" sz="2200" dirty="0" smtClean="0">
                <a:latin typeface="Times"/>
                <a:cs typeface="Times"/>
              </a:rPr>
              <a:t>The original purchaser of this document is granted permission to copy for teaching purposes only. If you are NOT the original purchaser, please download the item from my store before making any copies.  Redistributing, editing, selling, or posting this item or any part thereof on the Internet are strictly prohibited without first gaining permission from the author. Violations are subject to the penalties of the Digital Millennium Copyright Act. Please contact me at </a:t>
            </a:r>
            <a:r>
              <a:rPr lang="en-US" sz="2200" u="sng" dirty="0" smtClean="0">
                <a:latin typeface="Times"/>
                <a:cs typeface="Times"/>
                <a:hlinkClick r:id="rId3"/>
              </a:rPr>
              <a:t>prestoplans@gmail.com</a:t>
            </a:r>
            <a:r>
              <a:rPr lang="en-US" sz="2200" u="sng" dirty="0" smtClean="0">
                <a:latin typeface="Times"/>
                <a:cs typeface="Times"/>
              </a:rPr>
              <a:t> </a:t>
            </a:r>
            <a:r>
              <a:rPr lang="en-US" sz="2200" dirty="0" smtClean="0">
                <a:latin typeface="Times"/>
                <a:cs typeface="Times"/>
              </a:rPr>
              <a:t> if you wish you be granted special permission </a:t>
            </a:r>
            <a:endParaRPr lang="en-US" sz="2200" dirty="0">
              <a:latin typeface="Times"/>
              <a:cs typeface="Times"/>
            </a:endParaRPr>
          </a:p>
        </p:txBody>
      </p:sp>
      <p:pic>
        <p:nvPicPr>
          <p:cNvPr id="12" name="Picture 11" descr="logo2.fw.png">
            <a:hlinkClick r:id="rId4"/>
          </p:cNvPr>
          <p:cNvPicPr>
            <a:picLocks noChangeAspect="1"/>
          </p:cNvPicPr>
          <p:nvPr/>
        </p:nvPicPr>
        <p:blipFill>
          <a:blip r:embed="rId5"/>
          <a:stretch>
            <a:fillRect/>
          </a:stretch>
        </p:blipFill>
        <p:spPr>
          <a:xfrm>
            <a:off x="3733800" y="3276600"/>
            <a:ext cx="2362200" cy="2246972"/>
          </a:xfrm>
          <a:prstGeom prst="rect">
            <a:avLst/>
          </a:prstGeom>
        </p:spPr>
      </p:pic>
      <p:sp>
        <p:nvSpPr>
          <p:cNvPr id="16" name="TextBox 15"/>
          <p:cNvSpPr txBox="1"/>
          <p:nvPr/>
        </p:nvSpPr>
        <p:spPr>
          <a:xfrm>
            <a:off x="443443" y="5502295"/>
            <a:ext cx="8167157" cy="1508105"/>
          </a:xfrm>
          <a:prstGeom prst="rect">
            <a:avLst/>
          </a:prstGeom>
          <a:noFill/>
        </p:spPr>
        <p:txBody>
          <a:bodyPr wrap="square" rtlCol="0">
            <a:spAutoFit/>
          </a:bodyPr>
          <a:lstStyle/>
          <a:p>
            <a:pPr algn="ctr"/>
            <a:r>
              <a:rPr lang="en-US" sz="2400" dirty="0" smtClean="0">
                <a:latin typeface="Times"/>
                <a:cs typeface="Times"/>
              </a:rPr>
              <a:t>You can visit my store at </a:t>
            </a:r>
          </a:p>
          <a:p>
            <a:pPr algn="ctr"/>
            <a:r>
              <a:rPr lang="en-US" sz="2000" dirty="0" smtClean="0">
                <a:latin typeface="Times"/>
                <a:cs typeface="Times"/>
                <a:hlinkClick r:id="rId4"/>
              </a:rPr>
              <a:t>http://www.teacherspayteachers.com/Store/Presto-Plans</a:t>
            </a:r>
            <a:endParaRPr lang="en-US" sz="2000" dirty="0" smtClean="0">
              <a:latin typeface="Times"/>
              <a:cs typeface="Times"/>
            </a:endParaRPr>
          </a:p>
          <a:p>
            <a:pPr algn="ctr"/>
            <a:endParaRPr lang="en-US" sz="2400" dirty="0" smtClean="0">
              <a:latin typeface="Times New Roman"/>
              <a:cs typeface="Times New Roman"/>
            </a:endParaRPr>
          </a:p>
          <a:p>
            <a:pPr algn="ctr"/>
            <a:r>
              <a:rPr lang="en-US" sz="2400" dirty="0" smtClean="0">
                <a:latin typeface="Times New Roman"/>
                <a:cs typeface="Times New Roman"/>
              </a:rPr>
              <a:t> </a:t>
            </a:r>
            <a:endParaRPr lang="en-US" sz="2400" dirty="0">
              <a:latin typeface="Times New Roman"/>
              <a:cs typeface="Times New Roman"/>
            </a:endParaRPr>
          </a:p>
        </p:txBody>
      </p:sp>
      <p:sp>
        <p:nvSpPr>
          <p:cNvPr id="8" name="Rectangle 7"/>
          <p:cNvSpPr/>
          <p:nvPr/>
        </p:nvSpPr>
        <p:spPr>
          <a:xfrm>
            <a:off x="395536" y="404664"/>
            <a:ext cx="8367464" cy="6048672"/>
          </a:xfrm>
          <a:prstGeom prst="rect">
            <a:avLst/>
          </a:prstGeom>
          <a:noFill/>
          <a:ln w="101600">
            <a:solidFill>
              <a:srgbClr val="E3B63B"/>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12116274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404664"/>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Family</a:t>
            </a:r>
            <a:endParaRPr lang="en-US" sz="7500" b="1" dirty="0">
              <a:solidFill>
                <a:srgbClr val="204E88"/>
              </a:solidFill>
              <a:latin typeface="Times New Roman"/>
              <a:cs typeface="Times New Roman"/>
            </a:endParaRPr>
          </a:p>
        </p:txBody>
      </p:sp>
      <p:sp>
        <p:nvSpPr>
          <p:cNvPr id="14" name="TextBox 13"/>
          <p:cNvSpPr txBox="1"/>
          <p:nvPr/>
        </p:nvSpPr>
        <p:spPr>
          <a:xfrm>
            <a:off x="814120" y="1484784"/>
            <a:ext cx="7862336" cy="1384995"/>
          </a:xfrm>
          <a:prstGeom prst="rect">
            <a:avLst/>
          </a:prstGeom>
          <a:noFill/>
        </p:spPr>
        <p:txBody>
          <a:bodyPr wrap="square" rtlCol="0">
            <a:spAutoFit/>
          </a:bodyPr>
          <a:lstStyle/>
          <a:p>
            <a:pPr>
              <a:spcBef>
                <a:spcPct val="50000"/>
              </a:spcBef>
            </a:pPr>
            <a:r>
              <a:rPr lang="en-US" sz="2800" b="1" dirty="0">
                <a:latin typeface="Times New Roman"/>
                <a:cs typeface="Times New Roman"/>
              </a:rPr>
              <a:t>Michael Luther King, Jr. was born </a:t>
            </a:r>
            <a:r>
              <a:rPr lang="en-US" sz="2800" b="1" dirty="0" smtClean="0">
                <a:latin typeface="Times New Roman"/>
                <a:cs typeface="Times New Roman"/>
              </a:rPr>
              <a:t>in 1929 in Georgia.  His mother was a teacher and his father was a Baptist minister.  </a:t>
            </a:r>
            <a:endParaRPr lang="en-US" sz="2800" b="1" dirty="0">
              <a:latin typeface="Times New Roman"/>
              <a:cs typeface="Times New Roman"/>
            </a:endParaRPr>
          </a:p>
        </p:txBody>
      </p:sp>
      <p:grpSp>
        <p:nvGrpSpPr>
          <p:cNvPr id="2" name="Group 1"/>
          <p:cNvGrpSpPr/>
          <p:nvPr/>
        </p:nvGrpSpPr>
        <p:grpSpPr>
          <a:xfrm>
            <a:off x="899592" y="2876428"/>
            <a:ext cx="7632848" cy="3424237"/>
            <a:chOff x="899592" y="2876428"/>
            <a:chExt cx="7632848" cy="3424237"/>
          </a:xfrm>
        </p:grpSpPr>
        <p:pic>
          <p:nvPicPr>
            <p:cNvPr id="18" name="Picture 17"/>
            <p:cNvPicPr>
              <a:picLocks noChangeAspect="1"/>
            </p:cNvPicPr>
            <p:nvPr/>
          </p:nvPicPr>
          <p:blipFill>
            <a:blip r:embed="rId2"/>
            <a:stretch>
              <a:fillRect/>
            </a:stretch>
          </p:blipFill>
          <p:spPr>
            <a:xfrm>
              <a:off x="899592" y="2876428"/>
              <a:ext cx="4255363" cy="34242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5225003" y="2924944"/>
              <a:ext cx="3307437" cy="1938992"/>
            </a:xfrm>
            <a:prstGeom prst="rect">
              <a:avLst/>
            </a:prstGeom>
            <a:noFill/>
          </p:spPr>
          <p:txBody>
            <a:bodyPr wrap="square" rtlCol="0">
              <a:spAutoFit/>
            </a:bodyPr>
            <a:lstStyle/>
            <a:p>
              <a:pPr algn="ctr">
                <a:spcBef>
                  <a:spcPct val="50000"/>
                </a:spcBef>
              </a:pPr>
              <a:r>
                <a:rPr lang="en-US" sz="3000" b="1" dirty="0">
                  <a:latin typeface="Times New Roman"/>
                  <a:cs typeface="Times New Roman"/>
                </a:rPr>
                <a:t>Martin Luther King Jr. Birth Home, 501 Auburn </a:t>
              </a:r>
              <a:r>
                <a:rPr lang="en-US" sz="3000" b="1" dirty="0" smtClean="0">
                  <a:latin typeface="Times New Roman"/>
                  <a:cs typeface="Times New Roman"/>
                </a:rPr>
                <a:t>Avenue, Atlanta</a:t>
              </a:r>
              <a:endParaRPr lang="en-US" sz="3000" b="1" dirty="0">
                <a:latin typeface="Times New Roman"/>
                <a:cs typeface="Times New Roman"/>
              </a:endParaRPr>
            </a:p>
          </p:txBody>
        </p:sp>
        <p:pic>
          <p:nvPicPr>
            <p:cNvPr id="20" name="Picture 19"/>
            <p:cNvPicPr>
              <a:picLocks noChangeAspect="1"/>
            </p:cNvPicPr>
            <p:nvPr/>
          </p:nvPicPr>
          <p:blipFill>
            <a:blip r:embed="rId3"/>
            <a:stretch>
              <a:fillRect/>
            </a:stretch>
          </p:blipFill>
          <p:spPr>
            <a:xfrm rot="9096843">
              <a:off x="5785947" y="5017828"/>
              <a:ext cx="1924770" cy="968801"/>
            </a:xfrm>
            <a:prstGeom prst="rect">
              <a:avLst/>
            </a:prstGeom>
          </p:spPr>
        </p:pic>
      </p:grpSp>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4247762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Family</a:t>
            </a:r>
            <a:endParaRPr lang="en-US" sz="7500" b="1" dirty="0">
              <a:solidFill>
                <a:srgbClr val="204E88"/>
              </a:solidFill>
              <a:latin typeface="Times New Roman"/>
              <a:cs typeface="Times New Roman"/>
            </a:endParaRPr>
          </a:p>
        </p:txBody>
      </p:sp>
      <p:sp>
        <p:nvSpPr>
          <p:cNvPr id="14" name="TextBox 13"/>
          <p:cNvSpPr txBox="1"/>
          <p:nvPr/>
        </p:nvSpPr>
        <p:spPr>
          <a:xfrm>
            <a:off x="971600" y="1988840"/>
            <a:ext cx="4824536" cy="3785652"/>
          </a:xfrm>
          <a:prstGeom prst="rect">
            <a:avLst/>
          </a:prstGeom>
          <a:noFill/>
        </p:spPr>
        <p:txBody>
          <a:bodyPr wrap="square" rtlCol="0">
            <a:spAutoFit/>
          </a:bodyPr>
          <a:lstStyle/>
          <a:p>
            <a:pPr algn="ctr">
              <a:spcBef>
                <a:spcPct val="50000"/>
              </a:spcBef>
            </a:pPr>
            <a:r>
              <a:rPr lang="en-US" sz="4000" b="1" dirty="0" smtClean="0">
                <a:latin typeface="Times New Roman"/>
                <a:cs typeface="Times New Roman"/>
              </a:rPr>
              <a:t>MLK was raised in the church and, following family </a:t>
            </a:r>
            <a:r>
              <a:rPr lang="en-US" sz="4000" b="1" dirty="0">
                <a:latin typeface="Times New Roman"/>
                <a:cs typeface="Times New Roman"/>
              </a:rPr>
              <a:t>tradition, he </a:t>
            </a:r>
            <a:r>
              <a:rPr lang="en-US" sz="4000" b="1" dirty="0" smtClean="0">
                <a:latin typeface="Times New Roman"/>
                <a:cs typeface="Times New Roman"/>
              </a:rPr>
              <a:t>also decided </a:t>
            </a:r>
            <a:r>
              <a:rPr lang="en-US" sz="4000" b="1" dirty="0">
                <a:latin typeface="Times New Roman"/>
                <a:cs typeface="Times New Roman"/>
              </a:rPr>
              <a:t>to </a:t>
            </a:r>
            <a:r>
              <a:rPr lang="en-US" sz="4000" b="1" dirty="0" smtClean="0">
                <a:latin typeface="Times New Roman"/>
                <a:cs typeface="Times New Roman"/>
              </a:rPr>
              <a:t>become     a minister</a:t>
            </a:r>
            <a:r>
              <a:rPr lang="en-US" sz="4000" b="1" dirty="0">
                <a:latin typeface="Times New Roman"/>
                <a:cs typeface="Times New Roman"/>
              </a:rPr>
              <a:t>.</a:t>
            </a:r>
          </a:p>
        </p:txBody>
      </p:sp>
      <p:grpSp>
        <p:nvGrpSpPr>
          <p:cNvPr id="5" name="Group 4"/>
          <p:cNvGrpSpPr/>
          <p:nvPr/>
        </p:nvGrpSpPr>
        <p:grpSpPr>
          <a:xfrm>
            <a:off x="5868144" y="980728"/>
            <a:ext cx="2880320" cy="5753773"/>
            <a:chOff x="2679700" y="0"/>
            <a:chExt cx="3775046" cy="6858000"/>
          </a:xfrm>
        </p:grpSpPr>
        <p:pic>
          <p:nvPicPr>
            <p:cNvPr id="3" name="Picture 2"/>
            <p:cNvPicPr>
              <a:picLocks noChangeAspect="1"/>
            </p:cNvPicPr>
            <p:nvPr/>
          </p:nvPicPr>
          <p:blipFill>
            <a:blip r:embed="rId2"/>
            <a:stretch>
              <a:fillRect/>
            </a:stretch>
          </p:blipFill>
          <p:spPr>
            <a:xfrm>
              <a:off x="2679700" y="0"/>
              <a:ext cx="3775046" cy="6858000"/>
            </a:xfrm>
            <a:prstGeom prst="rect">
              <a:avLst/>
            </a:prstGeom>
          </p:spPr>
        </p:pic>
        <p:pic>
          <p:nvPicPr>
            <p:cNvPr id="4" name="Picture 3"/>
            <p:cNvPicPr>
              <a:picLocks noChangeAspect="1"/>
            </p:cNvPicPr>
            <p:nvPr/>
          </p:nvPicPr>
          <p:blipFill>
            <a:blip r:embed="rId3"/>
            <a:stretch>
              <a:fillRect/>
            </a:stretch>
          </p:blipFill>
          <p:spPr>
            <a:xfrm>
              <a:off x="3650963" y="1136557"/>
              <a:ext cx="782161" cy="1212323"/>
            </a:xfrm>
            <a:prstGeom prst="rect">
              <a:avLst/>
            </a:prstGeom>
          </p:spPr>
        </p:pic>
      </p:grpSp>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7136968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382305"/>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Family</a:t>
            </a:r>
            <a:endParaRPr lang="en-US" sz="7500" b="1" dirty="0">
              <a:solidFill>
                <a:srgbClr val="204E88"/>
              </a:solidFill>
              <a:latin typeface="Times New Roman"/>
              <a:cs typeface="Times New Roman"/>
            </a:endParaRPr>
          </a:p>
        </p:txBody>
      </p:sp>
      <p:sp>
        <p:nvSpPr>
          <p:cNvPr id="14" name="TextBox 13"/>
          <p:cNvSpPr txBox="1"/>
          <p:nvPr/>
        </p:nvSpPr>
        <p:spPr>
          <a:xfrm>
            <a:off x="971600" y="1447616"/>
            <a:ext cx="7344816" cy="4451218"/>
          </a:xfrm>
          <a:prstGeom prst="rect">
            <a:avLst/>
          </a:prstGeom>
          <a:noFill/>
        </p:spPr>
        <p:txBody>
          <a:bodyPr wrap="square" rtlCol="0">
            <a:spAutoFit/>
          </a:bodyPr>
          <a:lstStyle/>
          <a:p>
            <a:pPr>
              <a:lnSpc>
                <a:spcPct val="110000"/>
              </a:lnSpc>
              <a:spcBef>
                <a:spcPct val="50000"/>
              </a:spcBef>
            </a:pPr>
            <a:r>
              <a:rPr lang="en-US" sz="3300" b="1" dirty="0">
                <a:latin typeface="Times New Roman"/>
                <a:cs typeface="Times New Roman"/>
              </a:rPr>
              <a:t>King married Coretta Scott </a:t>
            </a:r>
            <a:r>
              <a:rPr lang="en-US" sz="3300" b="1" dirty="0" smtClean="0">
                <a:latin typeface="Times New Roman"/>
                <a:cs typeface="Times New Roman"/>
              </a:rPr>
              <a:t>in 1953.  They had 4 children together: </a:t>
            </a:r>
          </a:p>
          <a:p>
            <a:pPr>
              <a:lnSpc>
                <a:spcPct val="110000"/>
              </a:lnSpc>
              <a:spcBef>
                <a:spcPct val="50000"/>
              </a:spcBef>
            </a:pPr>
            <a:r>
              <a:rPr lang="en-US" sz="3300" b="1" dirty="0" smtClean="0">
                <a:latin typeface="Times New Roman"/>
                <a:cs typeface="Times New Roman"/>
              </a:rPr>
              <a:t>Yolanda</a:t>
            </a:r>
          </a:p>
          <a:p>
            <a:pPr>
              <a:lnSpc>
                <a:spcPct val="110000"/>
              </a:lnSpc>
              <a:spcBef>
                <a:spcPct val="50000"/>
              </a:spcBef>
            </a:pPr>
            <a:r>
              <a:rPr lang="en-US" sz="3300" b="1" dirty="0" smtClean="0">
                <a:latin typeface="Times New Roman"/>
                <a:cs typeface="Times New Roman"/>
              </a:rPr>
              <a:t>Martin</a:t>
            </a:r>
          </a:p>
          <a:p>
            <a:pPr>
              <a:lnSpc>
                <a:spcPct val="110000"/>
              </a:lnSpc>
              <a:spcBef>
                <a:spcPct val="50000"/>
              </a:spcBef>
            </a:pPr>
            <a:r>
              <a:rPr lang="en-US" sz="3300" b="1" dirty="0" smtClean="0">
                <a:latin typeface="Times New Roman"/>
                <a:cs typeface="Times New Roman"/>
              </a:rPr>
              <a:t>Dexter</a:t>
            </a:r>
          </a:p>
          <a:p>
            <a:pPr>
              <a:lnSpc>
                <a:spcPct val="110000"/>
              </a:lnSpc>
              <a:spcBef>
                <a:spcPct val="50000"/>
              </a:spcBef>
            </a:pPr>
            <a:r>
              <a:rPr lang="en-US" sz="3300" b="1" dirty="0" smtClean="0">
                <a:latin typeface="Times New Roman"/>
                <a:cs typeface="Times New Roman"/>
              </a:rPr>
              <a:t>Bernice</a:t>
            </a:r>
            <a:endParaRPr lang="en-US" sz="33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3491880" y="2708920"/>
            <a:ext cx="4511173" cy="347736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525344"/>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40003612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404664"/>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Schooling</a:t>
            </a:r>
            <a:endParaRPr lang="en-US" sz="7500" b="1" dirty="0">
              <a:solidFill>
                <a:srgbClr val="204E88"/>
              </a:solidFill>
              <a:latin typeface="Times New Roman"/>
              <a:cs typeface="Times New Roman"/>
            </a:endParaRPr>
          </a:p>
        </p:txBody>
      </p:sp>
      <p:sp>
        <p:nvSpPr>
          <p:cNvPr id="14" name="TextBox 13"/>
          <p:cNvSpPr txBox="1"/>
          <p:nvPr/>
        </p:nvSpPr>
        <p:spPr>
          <a:xfrm>
            <a:off x="683568" y="1460391"/>
            <a:ext cx="7862336" cy="1962076"/>
          </a:xfrm>
          <a:prstGeom prst="rect">
            <a:avLst/>
          </a:prstGeom>
          <a:noFill/>
        </p:spPr>
        <p:txBody>
          <a:bodyPr wrap="square" rtlCol="0">
            <a:spAutoFit/>
          </a:bodyPr>
          <a:lstStyle/>
          <a:p>
            <a:pPr>
              <a:spcBef>
                <a:spcPct val="50000"/>
              </a:spcBef>
            </a:pPr>
            <a:r>
              <a:rPr lang="en-US" sz="2700" b="1" u="sng" dirty="0" smtClean="0">
                <a:latin typeface="Times New Roman"/>
                <a:cs typeface="Times New Roman"/>
              </a:rPr>
              <a:t>Morehouse College</a:t>
            </a:r>
            <a:r>
              <a:rPr lang="en-US" sz="2700" b="1" dirty="0" smtClean="0">
                <a:latin typeface="Times New Roman"/>
                <a:cs typeface="Times New Roman"/>
              </a:rPr>
              <a:t>: Attended </a:t>
            </a:r>
            <a:r>
              <a:rPr lang="en-US" sz="2700" b="1" dirty="0">
                <a:latin typeface="Times New Roman"/>
                <a:cs typeface="Times New Roman"/>
              </a:rPr>
              <a:t>at the age of 15 and graduated </a:t>
            </a:r>
            <a:r>
              <a:rPr lang="en-US" sz="2700" b="1" dirty="0" smtClean="0">
                <a:latin typeface="Times New Roman"/>
                <a:cs typeface="Times New Roman"/>
              </a:rPr>
              <a:t>with a Bachelor of Arts in Sociology. </a:t>
            </a:r>
          </a:p>
          <a:p>
            <a:pPr>
              <a:spcBef>
                <a:spcPct val="50000"/>
              </a:spcBef>
            </a:pPr>
            <a:r>
              <a:rPr lang="en-US" sz="2700" b="1" u="sng" dirty="0" err="1" smtClean="0">
                <a:latin typeface="Times New Roman"/>
                <a:cs typeface="Times New Roman"/>
              </a:rPr>
              <a:t>Crozer</a:t>
            </a:r>
            <a:r>
              <a:rPr lang="en-US" sz="2700" b="1" u="sng" dirty="0" smtClean="0">
                <a:latin typeface="Times New Roman"/>
                <a:cs typeface="Times New Roman"/>
              </a:rPr>
              <a:t> Theological Seminary</a:t>
            </a:r>
            <a:r>
              <a:rPr lang="en-US" sz="2700" b="1" dirty="0" smtClean="0">
                <a:latin typeface="Times New Roman"/>
                <a:cs typeface="Times New Roman"/>
              </a:rPr>
              <a:t>: He received a Bachelor of Divinity. </a:t>
            </a:r>
          </a:p>
        </p:txBody>
      </p:sp>
      <p:pic>
        <p:nvPicPr>
          <p:cNvPr id="2" name="Picture 1"/>
          <p:cNvPicPr>
            <a:picLocks noChangeAspect="1"/>
          </p:cNvPicPr>
          <p:nvPr/>
        </p:nvPicPr>
        <p:blipFill>
          <a:blip r:embed="rId2"/>
          <a:stretch>
            <a:fillRect/>
          </a:stretch>
        </p:blipFill>
        <p:spPr>
          <a:xfrm>
            <a:off x="4052263" y="3068960"/>
            <a:ext cx="5036499" cy="3685039"/>
          </a:xfrm>
          <a:prstGeom prst="rect">
            <a:avLst/>
          </a:prstGeom>
        </p:spPr>
      </p:pic>
      <p:sp>
        <p:nvSpPr>
          <p:cNvPr id="17" name="TextBox 16"/>
          <p:cNvSpPr txBox="1"/>
          <p:nvPr/>
        </p:nvSpPr>
        <p:spPr>
          <a:xfrm>
            <a:off x="802467" y="3573016"/>
            <a:ext cx="3409493" cy="2169825"/>
          </a:xfrm>
          <a:prstGeom prst="rect">
            <a:avLst/>
          </a:prstGeom>
          <a:noFill/>
        </p:spPr>
        <p:txBody>
          <a:bodyPr wrap="square" rtlCol="0">
            <a:spAutoFit/>
          </a:bodyPr>
          <a:lstStyle/>
          <a:p>
            <a:pPr>
              <a:spcBef>
                <a:spcPct val="50000"/>
              </a:spcBef>
            </a:pPr>
            <a:r>
              <a:rPr lang="en-US" sz="2700" b="1" u="sng" dirty="0">
                <a:latin typeface="Times New Roman"/>
                <a:cs typeface="Times New Roman"/>
              </a:rPr>
              <a:t>Boston University: </a:t>
            </a:r>
            <a:r>
              <a:rPr lang="en-US" sz="2700" b="1" dirty="0">
                <a:latin typeface="Times New Roman"/>
                <a:cs typeface="Times New Roman"/>
              </a:rPr>
              <a:t>He received a Doctorate of Philosophy in Systematic </a:t>
            </a:r>
            <a:r>
              <a:rPr lang="en-US" sz="2700" b="1" dirty="0" smtClean="0">
                <a:latin typeface="Times New Roman"/>
                <a:cs typeface="Times New Roman"/>
              </a:rPr>
              <a:t>Theology.</a:t>
            </a:r>
            <a:endParaRPr lang="en-US" sz="2700" b="1" dirty="0">
              <a:latin typeface="Times New Roman"/>
              <a:cs typeface="Times New Roman"/>
            </a:endParaRPr>
          </a:p>
        </p:txBody>
      </p:sp>
      <p:sp>
        <p:nvSpPr>
          <p:cNvPr id="18" name="TextBox 17"/>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25264278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476672"/>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Rosa Parks</a:t>
            </a:r>
            <a:endParaRPr lang="en-US" sz="7500" b="1" dirty="0">
              <a:solidFill>
                <a:srgbClr val="204E88"/>
              </a:solidFill>
              <a:latin typeface="Times New Roman"/>
              <a:cs typeface="Times New Roman"/>
            </a:endParaRPr>
          </a:p>
        </p:txBody>
      </p:sp>
      <p:sp>
        <p:nvSpPr>
          <p:cNvPr id="14" name="TextBox 13"/>
          <p:cNvSpPr txBox="1"/>
          <p:nvPr/>
        </p:nvSpPr>
        <p:spPr>
          <a:xfrm>
            <a:off x="899592" y="1731580"/>
            <a:ext cx="4104456" cy="4401205"/>
          </a:xfrm>
          <a:prstGeom prst="rect">
            <a:avLst/>
          </a:prstGeom>
          <a:noFill/>
        </p:spPr>
        <p:txBody>
          <a:bodyPr wrap="square" rtlCol="0">
            <a:spAutoFit/>
          </a:bodyPr>
          <a:lstStyle/>
          <a:p>
            <a:pPr algn="ctr">
              <a:spcBef>
                <a:spcPct val="50000"/>
              </a:spcBef>
            </a:pPr>
            <a:r>
              <a:rPr lang="en-US" sz="3500" b="1" dirty="0" smtClean="0">
                <a:latin typeface="Times New Roman"/>
                <a:cs typeface="Times New Roman"/>
              </a:rPr>
              <a:t>In 1955</a:t>
            </a:r>
            <a:r>
              <a:rPr lang="en-US" sz="3500" b="1" dirty="0">
                <a:latin typeface="Times New Roman"/>
                <a:cs typeface="Times New Roman"/>
              </a:rPr>
              <a:t>, </a:t>
            </a:r>
            <a:r>
              <a:rPr lang="en-US" sz="3500" b="1" dirty="0" smtClean="0">
                <a:latin typeface="Times New Roman"/>
                <a:cs typeface="Times New Roman"/>
              </a:rPr>
              <a:t>a woman named Rosa Parks refused </a:t>
            </a:r>
            <a:r>
              <a:rPr lang="en-US" sz="3500" b="1" dirty="0">
                <a:latin typeface="Times New Roman"/>
                <a:cs typeface="Times New Roman"/>
              </a:rPr>
              <a:t>to </a:t>
            </a:r>
            <a:r>
              <a:rPr lang="en-US" sz="3500" b="1" dirty="0" smtClean="0">
                <a:latin typeface="Times New Roman"/>
                <a:cs typeface="Times New Roman"/>
              </a:rPr>
              <a:t>give up </a:t>
            </a:r>
            <a:r>
              <a:rPr lang="en-US" sz="3500" b="1" dirty="0">
                <a:latin typeface="Times New Roman"/>
                <a:cs typeface="Times New Roman"/>
              </a:rPr>
              <a:t>her seat to a white </a:t>
            </a:r>
            <a:r>
              <a:rPr lang="en-US" sz="3500" b="1" dirty="0" smtClean="0">
                <a:latin typeface="Times New Roman"/>
                <a:cs typeface="Times New Roman"/>
              </a:rPr>
              <a:t>passenger on a bus.  This event was a catalyst for the Civil </a:t>
            </a:r>
            <a:r>
              <a:rPr lang="en-US" sz="3500" b="1" dirty="0">
                <a:latin typeface="Times New Roman"/>
                <a:cs typeface="Times New Roman"/>
              </a:rPr>
              <a:t>Rights Movement.  </a:t>
            </a:r>
          </a:p>
        </p:txBody>
      </p:sp>
      <p:pic>
        <p:nvPicPr>
          <p:cNvPr id="2" name="Picture 1"/>
          <p:cNvPicPr>
            <a:picLocks noChangeAspect="1"/>
          </p:cNvPicPr>
          <p:nvPr/>
        </p:nvPicPr>
        <p:blipFill>
          <a:blip r:embed="rId2"/>
          <a:stretch>
            <a:fillRect/>
          </a:stretch>
        </p:blipFill>
        <p:spPr>
          <a:xfrm>
            <a:off x="5292080" y="1833805"/>
            <a:ext cx="2938177" cy="418245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41742549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620688"/>
            <a:ext cx="7862336" cy="1246495"/>
          </a:xfrm>
          <a:prstGeom prst="rect">
            <a:avLst/>
          </a:prstGeom>
          <a:noFill/>
        </p:spPr>
        <p:txBody>
          <a:bodyPr wrap="square" rtlCol="0">
            <a:spAutoFit/>
          </a:bodyPr>
          <a:lstStyle/>
          <a:p>
            <a:pPr algn="ctr"/>
            <a:r>
              <a:rPr lang="en-US" sz="7500" b="1" dirty="0" smtClean="0">
                <a:solidFill>
                  <a:srgbClr val="204E88"/>
                </a:solidFill>
                <a:latin typeface="Times New Roman"/>
                <a:cs typeface="Times New Roman"/>
              </a:rPr>
              <a:t>Rosa Parks</a:t>
            </a:r>
            <a:endParaRPr lang="en-US" sz="7500" b="1" dirty="0">
              <a:solidFill>
                <a:srgbClr val="204E88"/>
              </a:solidFill>
              <a:latin typeface="Times New Roman"/>
              <a:cs typeface="Times New Roman"/>
            </a:endParaRPr>
          </a:p>
        </p:txBody>
      </p:sp>
      <p:sp>
        <p:nvSpPr>
          <p:cNvPr id="14" name="TextBox 13"/>
          <p:cNvSpPr txBox="1"/>
          <p:nvPr/>
        </p:nvSpPr>
        <p:spPr>
          <a:xfrm>
            <a:off x="2411760" y="5817458"/>
            <a:ext cx="6480720" cy="707886"/>
          </a:xfrm>
          <a:prstGeom prst="rect">
            <a:avLst/>
          </a:prstGeom>
          <a:noFill/>
        </p:spPr>
        <p:txBody>
          <a:bodyPr wrap="square" rtlCol="0">
            <a:spAutoFit/>
          </a:bodyPr>
          <a:lstStyle/>
          <a:p>
            <a:pPr>
              <a:spcBef>
                <a:spcPct val="50000"/>
              </a:spcBef>
            </a:pPr>
            <a:r>
              <a:rPr lang="en-US" sz="1600" b="1" dirty="0">
                <a:latin typeface="Times New Roman"/>
                <a:cs typeface="Times New Roman"/>
                <a:hlinkClick r:id="rId2"/>
              </a:rPr>
              <a:t>https://www.youtube.com/watch?v=</a:t>
            </a:r>
            <a:r>
              <a:rPr lang="en-US" sz="1600" b="1" dirty="0" smtClean="0">
                <a:latin typeface="Times New Roman"/>
                <a:cs typeface="Times New Roman"/>
                <a:hlinkClick r:id="rId2"/>
              </a:rPr>
              <a:t>eP1PeR4huuM</a:t>
            </a:r>
            <a:endParaRPr lang="en-US" sz="1600" b="1" dirty="0" smtClean="0">
              <a:latin typeface="Times New Roman"/>
              <a:cs typeface="Times New Roman"/>
            </a:endParaRPr>
          </a:p>
          <a:p>
            <a:pPr>
              <a:spcBef>
                <a:spcPct val="50000"/>
              </a:spcBef>
            </a:pPr>
            <a:r>
              <a:rPr lang="en-US" sz="1600" b="1" dirty="0" smtClean="0">
                <a:latin typeface="Times New Roman"/>
                <a:cs typeface="Times New Roman"/>
              </a:rPr>
              <a:t>-</a:t>
            </a:r>
            <a:endParaRPr lang="en-US" sz="1600" b="1" dirty="0">
              <a:latin typeface="Times New Roman"/>
              <a:cs typeface="Times New Roman"/>
            </a:endParaRPr>
          </a:p>
        </p:txBody>
      </p:sp>
      <p:pic>
        <p:nvPicPr>
          <p:cNvPr id="3" name="Picture 2">
            <a:hlinkClick r:id="rId2"/>
          </p:cNvPr>
          <p:cNvPicPr>
            <a:picLocks noChangeAspect="1"/>
          </p:cNvPicPr>
          <p:nvPr/>
        </p:nvPicPr>
        <p:blipFill>
          <a:blip r:embed="rId3"/>
          <a:stretch>
            <a:fillRect/>
          </a:stretch>
        </p:blipFill>
        <p:spPr>
          <a:xfrm>
            <a:off x="3677033" y="1728192"/>
            <a:ext cx="4551038" cy="4725144"/>
          </a:xfrm>
          <a:prstGeom prst="rect">
            <a:avLst/>
          </a:prstGeom>
        </p:spPr>
      </p:pic>
      <p:sp>
        <p:nvSpPr>
          <p:cNvPr id="17" name="TextBox 16">
            <a:hlinkClick r:id="rId2"/>
          </p:cNvPr>
          <p:cNvSpPr txBox="1"/>
          <p:nvPr/>
        </p:nvSpPr>
        <p:spPr>
          <a:xfrm rot="489003">
            <a:off x="2385909" y="3636859"/>
            <a:ext cx="7862336" cy="630942"/>
          </a:xfrm>
          <a:prstGeom prst="rect">
            <a:avLst/>
          </a:prstGeom>
          <a:noFill/>
        </p:spPr>
        <p:txBody>
          <a:bodyPr wrap="square" rtlCol="0">
            <a:spAutoFit/>
          </a:bodyPr>
          <a:lstStyle/>
          <a:p>
            <a:pPr algn="ctr"/>
            <a:r>
              <a:rPr lang="en-US" sz="3500" dirty="0" smtClean="0">
                <a:solidFill>
                  <a:schemeClr val="bg1"/>
                </a:solidFill>
                <a:latin typeface="Times New Roman"/>
                <a:cs typeface="Times New Roman"/>
              </a:rPr>
              <a:t>Rosa Parks</a:t>
            </a:r>
            <a:endParaRPr lang="en-US" sz="3500" dirty="0">
              <a:solidFill>
                <a:schemeClr val="bg1"/>
              </a:solidFill>
              <a:latin typeface="Times New Roman"/>
              <a:cs typeface="Times New Roman"/>
            </a:endParaRPr>
          </a:p>
        </p:txBody>
      </p:sp>
      <p:sp>
        <p:nvSpPr>
          <p:cNvPr id="18" name="TextBox 17"/>
          <p:cNvSpPr txBox="1"/>
          <p:nvPr/>
        </p:nvSpPr>
        <p:spPr>
          <a:xfrm>
            <a:off x="827584" y="1778040"/>
            <a:ext cx="3335632" cy="1938992"/>
          </a:xfrm>
          <a:prstGeom prst="rect">
            <a:avLst/>
          </a:prstGeom>
          <a:noFill/>
        </p:spPr>
        <p:txBody>
          <a:bodyPr wrap="square" rtlCol="0">
            <a:spAutoFit/>
          </a:bodyPr>
          <a:lstStyle/>
          <a:p>
            <a:pPr algn="ctr">
              <a:spcBef>
                <a:spcPct val="50000"/>
              </a:spcBef>
            </a:pPr>
            <a:r>
              <a:rPr lang="en-US" sz="4000" b="1" dirty="0" smtClean="0">
                <a:latin typeface="Times New Roman"/>
                <a:cs typeface="Times New Roman"/>
              </a:rPr>
              <a:t>Click to watch Rosa Parks tell her story! </a:t>
            </a:r>
            <a:endParaRPr lang="en-US" sz="4000" b="1" dirty="0">
              <a:latin typeface="Times New Roman"/>
              <a:cs typeface="Times New Roman"/>
            </a:endParaRPr>
          </a:p>
        </p:txBody>
      </p:sp>
      <p:pic>
        <p:nvPicPr>
          <p:cNvPr id="19" name="Picture 18"/>
          <p:cNvPicPr>
            <a:picLocks noChangeAspect="1"/>
          </p:cNvPicPr>
          <p:nvPr/>
        </p:nvPicPr>
        <p:blipFill>
          <a:blip r:embed="rId4"/>
          <a:stretch>
            <a:fillRect/>
          </a:stretch>
        </p:blipFill>
        <p:spPr>
          <a:xfrm rot="846260" flipV="1">
            <a:off x="1581779" y="3722134"/>
            <a:ext cx="2197647" cy="1194975"/>
          </a:xfrm>
          <a:prstGeom prst="rect">
            <a:avLst/>
          </a:prstGeom>
        </p:spPr>
      </p:pic>
      <p:sp>
        <p:nvSpPr>
          <p:cNvPr id="20" name="TextBox 19"/>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10676878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5200" y="6477000"/>
            <a:ext cx="1219200" cy="276999"/>
          </a:xfrm>
          <a:prstGeom prst="rect">
            <a:avLst/>
          </a:prstGeom>
          <a:noFill/>
        </p:spPr>
        <p:txBody>
          <a:bodyPr wrap="square" rtlCol="0">
            <a:spAutoFit/>
          </a:bodyPr>
          <a:lstStyle/>
          <a:p>
            <a:r>
              <a:rPr lang="en-US" sz="1200" dirty="0" smtClean="0">
                <a:solidFill>
                  <a:schemeClr val="bg1"/>
                </a:solidFill>
                <a:latin typeface="Times"/>
                <a:cs typeface="Times"/>
              </a:rPr>
              <a:t>© Presto Plans </a:t>
            </a:r>
            <a:endParaRPr lang="en-US" sz="1200" dirty="0">
              <a:solidFill>
                <a:schemeClr val="bg1"/>
              </a:solidFill>
              <a:latin typeface="Times"/>
              <a:cs typeface="Times"/>
            </a:endParaRPr>
          </a:p>
        </p:txBody>
      </p:sp>
      <p:sp>
        <p:nvSpPr>
          <p:cNvPr id="12" name="TextBox 11"/>
          <p:cNvSpPr txBox="1"/>
          <p:nvPr/>
        </p:nvSpPr>
        <p:spPr>
          <a:xfrm>
            <a:off x="4077744" y="29132"/>
            <a:ext cx="5040560" cy="1246495"/>
          </a:xfrm>
          <a:prstGeom prst="rect">
            <a:avLst/>
          </a:prstGeom>
          <a:noFill/>
        </p:spPr>
        <p:txBody>
          <a:bodyPr wrap="square" rtlCol="0">
            <a:spAutoFit/>
          </a:bodyPr>
          <a:lstStyle/>
          <a:p>
            <a:pPr algn="ctr"/>
            <a:r>
              <a:rPr lang="en-US" sz="7500" dirty="0" smtClean="0">
                <a:solidFill>
                  <a:schemeClr val="tx1">
                    <a:lumMod val="75000"/>
                    <a:lumOff val="25000"/>
                  </a:schemeClr>
                </a:solidFill>
                <a:latin typeface="Times New Roman"/>
                <a:cs typeface="Times New Roman"/>
              </a:rPr>
              <a:t>MARTIN</a:t>
            </a:r>
            <a:endParaRPr lang="en-US" sz="7500" dirty="0">
              <a:solidFill>
                <a:schemeClr val="tx1">
                  <a:lumMod val="75000"/>
                  <a:lumOff val="25000"/>
                </a:schemeClr>
              </a:solidFill>
              <a:latin typeface="Times New Roman"/>
              <a:cs typeface="Times New Roman"/>
            </a:endParaRPr>
          </a:p>
        </p:txBody>
      </p:sp>
      <p:sp>
        <p:nvSpPr>
          <p:cNvPr id="15" name="TextBox 14"/>
          <p:cNvSpPr txBox="1"/>
          <p:nvPr/>
        </p:nvSpPr>
        <p:spPr>
          <a:xfrm>
            <a:off x="4139952" y="886361"/>
            <a:ext cx="5040560" cy="1246495"/>
          </a:xfrm>
          <a:prstGeom prst="rect">
            <a:avLst/>
          </a:prstGeom>
          <a:noFill/>
        </p:spPr>
        <p:txBody>
          <a:bodyPr wrap="square" rtlCol="0">
            <a:spAutoFit/>
          </a:bodyPr>
          <a:lstStyle/>
          <a:p>
            <a:pPr algn="ctr"/>
            <a:r>
              <a:rPr lang="en-US" sz="7500" dirty="0" smtClean="0">
                <a:solidFill>
                  <a:srgbClr val="404040"/>
                </a:solidFill>
                <a:latin typeface="Times New Roman"/>
                <a:cs typeface="Times New Roman"/>
              </a:rPr>
              <a:t>LUTHER</a:t>
            </a:r>
            <a:endParaRPr lang="en-US" sz="7500" dirty="0">
              <a:solidFill>
                <a:srgbClr val="404040"/>
              </a:solidFill>
              <a:latin typeface="Times New Roman"/>
              <a:cs typeface="Times New Roman"/>
            </a:endParaRPr>
          </a:p>
        </p:txBody>
      </p:sp>
      <p:sp>
        <p:nvSpPr>
          <p:cNvPr id="16" name="TextBox 15"/>
          <p:cNvSpPr txBox="1"/>
          <p:nvPr/>
        </p:nvSpPr>
        <p:spPr>
          <a:xfrm>
            <a:off x="4211960" y="1678449"/>
            <a:ext cx="5040560" cy="1200329"/>
          </a:xfrm>
          <a:prstGeom prst="rect">
            <a:avLst/>
          </a:prstGeom>
          <a:noFill/>
        </p:spPr>
        <p:txBody>
          <a:bodyPr wrap="square" rtlCol="0">
            <a:spAutoFit/>
          </a:bodyPr>
          <a:lstStyle/>
          <a:p>
            <a:pPr algn="ctr"/>
            <a:r>
              <a:rPr lang="en-US" sz="7200" dirty="0" smtClean="0">
                <a:solidFill>
                  <a:srgbClr val="404040"/>
                </a:solidFill>
                <a:latin typeface="Times New Roman"/>
                <a:cs typeface="Times New Roman"/>
              </a:rPr>
              <a:t>KING, JR</a:t>
            </a:r>
            <a:endParaRPr lang="en-US" sz="7200" dirty="0">
              <a:solidFill>
                <a:srgbClr val="404040"/>
              </a:solidFill>
              <a:latin typeface="Times New Roman"/>
              <a:cs typeface="Times New Roman"/>
            </a:endParaRPr>
          </a:p>
        </p:txBody>
      </p:sp>
      <p:sp>
        <p:nvSpPr>
          <p:cNvPr id="9" name="Rectangle 8"/>
          <p:cNvSpPr/>
          <p:nvPr/>
        </p:nvSpPr>
        <p:spPr>
          <a:xfrm>
            <a:off x="-108520" y="0"/>
            <a:ext cx="9289032" cy="6858000"/>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660166" y="609600"/>
            <a:ext cx="7895677" cy="5791200"/>
          </a:xfrm>
          <a:prstGeom prst="rect">
            <a:avLst/>
          </a:prstGeom>
          <a:solidFill>
            <a:schemeClr val="bg1"/>
          </a:solid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3" name="TextBox 12"/>
          <p:cNvSpPr txBox="1"/>
          <p:nvPr/>
        </p:nvSpPr>
        <p:spPr>
          <a:xfrm>
            <a:off x="742112" y="536193"/>
            <a:ext cx="7862336" cy="1092607"/>
          </a:xfrm>
          <a:prstGeom prst="rect">
            <a:avLst/>
          </a:prstGeom>
          <a:noFill/>
        </p:spPr>
        <p:txBody>
          <a:bodyPr wrap="square" rtlCol="0">
            <a:spAutoFit/>
          </a:bodyPr>
          <a:lstStyle/>
          <a:p>
            <a:pPr algn="ctr"/>
            <a:r>
              <a:rPr lang="en-US" sz="6500" b="1" dirty="0" smtClean="0">
                <a:solidFill>
                  <a:srgbClr val="204E88"/>
                </a:solidFill>
                <a:latin typeface="Times New Roman"/>
                <a:cs typeface="Times New Roman"/>
              </a:rPr>
              <a:t>Martin Luther King</a:t>
            </a:r>
            <a:endParaRPr lang="en-US" sz="6500" b="1" dirty="0">
              <a:solidFill>
                <a:srgbClr val="204E88"/>
              </a:solidFill>
              <a:latin typeface="Times New Roman"/>
              <a:cs typeface="Times New Roman"/>
            </a:endParaRPr>
          </a:p>
        </p:txBody>
      </p:sp>
      <p:sp>
        <p:nvSpPr>
          <p:cNvPr id="14" name="TextBox 13"/>
          <p:cNvSpPr txBox="1"/>
          <p:nvPr/>
        </p:nvSpPr>
        <p:spPr>
          <a:xfrm>
            <a:off x="742112" y="1436003"/>
            <a:ext cx="7862336" cy="984885"/>
          </a:xfrm>
          <a:prstGeom prst="rect">
            <a:avLst/>
          </a:prstGeom>
          <a:noFill/>
        </p:spPr>
        <p:txBody>
          <a:bodyPr wrap="square" rtlCol="0">
            <a:spAutoFit/>
          </a:bodyPr>
          <a:lstStyle/>
          <a:p>
            <a:pPr>
              <a:spcBef>
                <a:spcPct val="50000"/>
              </a:spcBef>
            </a:pPr>
            <a:r>
              <a:rPr lang="en-US" sz="2900" b="1" dirty="0">
                <a:latin typeface="Times New Roman"/>
                <a:cs typeface="Times New Roman"/>
              </a:rPr>
              <a:t>Following </a:t>
            </a:r>
            <a:r>
              <a:rPr lang="en-US" sz="2900" b="1" dirty="0" smtClean="0">
                <a:latin typeface="Times New Roman"/>
                <a:cs typeface="Times New Roman"/>
              </a:rPr>
              <a:t>this event,  </a:t>
            </a:r>
            <a:r>
              <a:rPr lang="en-US" sz="2900" b="1" dirty="0">
                <a:latin typeface="Times New Roman"/>
                <a:cs typeface="Times New Roman"/>
              </a:rPr>
              <a:t>King </a:t>
            </a:r>
            <a:r>
              <a:rPr lang="en-US" sz="2900" b="1" dirty="0" smtClean="0">
                <a:latin typeface="Times New Roman"/>
                <a:cs typeface="Times New Roman"/>
              </a:rPr>
              <a:t>became the president of the Montgomery Improvement Association.</a:t>
            </a:r>
            <a:endParaRPr lang="en-US" sz="29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2411760" y="2492896"/>
            <a:ext cx="4392488" cy="3653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7740352" y="6495147"/>
            <a:ext cx="1080120" cy="246221"/>
          </a:xfrm>
          <a:prstGeom prst="rect">
            <a:avLst/>
          </a:prstGeom>
          <a:noFill/>
        </p:spPr>
        <p:txBody>
          <a:bodyPr wrap="square" rtlCol="0">
            <a:spAutoFit/>
          </a:bodyPr>
          <a:lstStyle/>
          <a:p>
            <a:r>
              <a:rPr lang="en-US" sz="1000" dirty="0">
                <a:solidFill>
                  <a:schemeClr val="bg1"/>
                </a:solidFill>
              </a:rPr>
              <a:t>© Presto Plans</a:t>
            </a:r>
          </a:p>
        </p:txBody>
      </p:sp>
    </p:spTree>
    <p:extLst>
      <p:ext uri="{BB962C8B-B14F-4D97-AF65-F5344CB8AC3E}">
        <p14:creationId xmlns:p14="http://schemas.microsoft.com/office/powerpoint/2010/main" val="28824522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1606</TotalTime>
  <Words>1058</Words>
  <Application>Microsoft Macintosh PowerPoint</Application>
  <PresentationFormat>On-screen Show (4:3)</PresentationFormat>
  <Paragraphs>202</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Teacher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Bonnie Collins</dc:creator>
  <cp:lastModifiedBy>Bonnie Hamer</cp:lastModifiedBy>
  <cp:revision>124</cp:revision>
  <dcterms:created xsi:type="dcterms:W3CDTF">2014-07-26T14:08:18Z</dcterms:created>
  <dcterms:modified xsi:type="dcterms:W3CDTF">2016-01-07T17:31:42Z</dcterms:modified>
</cp:coreProperties>
</file>