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118920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8913" y="1143293"/>
            <a:ext cx="7034362" cy="4268965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77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8914" y="5537925"/>
            <a:ext cx="7034362" cy="706355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2000" b="0" i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8913" y="6314440"/>
            <a:ext cx="1596622" cy="365125"/>
          </a:xfrm>
        </p:spPr>
        <p:txBody>
          <a:bodyPr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CCEAD9E-704B-4C1C-9DBA-69B34DA53D6D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00591" y="6314440"/>
            <a:ext cx="5122683" cy="365125"/>
          </a:xfrm>
        </p:spPr>
        <p:txBody>
          <a:bodyPr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416216"/>
            <a:ext cx="407988" cy="365125"/>
          </a:xfrm>
        </p:spPr>
        <p:txBody>
          <a:bodyPr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fld id="{B047764D-8BAA-405B-9B85-724F667A027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Verticle Rule Line"/>
          <p:cNvCxnSpPr/>
          <p:nvPr/>
        </p:nvCxnSpPr>
        <p:spPr>
          <a:xfrm>
            <a:off x="773855" y="1257300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78999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81600" y="640080"/>
            <a:ext cx="6248398" cy="558414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EAD9E-704B-4C1C-9DBA-69B34DA53D6D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764D-8BAA-405B-9B85-724F667A0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010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rgbClr val="262626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0765" y="642931"/>
            <a:ext cx="2446670" cy="467810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42932"/>
            <a:ext cx="7070678" cy="46781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36187" y="5927131"/>
            <a:ext cx="3814856" cy="365125"/>
          </a:xfrm>
        </p:spPr>
        <p:txBody>
          <a:bodyPr/>
          <a:lstStyle/>
          <a:p>
            <a:fld id="{0CCEAD9E-704B-4C1C-9DBA-69B34DA53D6D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36187" y="6315949"/>
            <a:ext cx="38148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5607592"/>
            <a:ext cx="407988" cy="365125"/>
          </a:xfrm>
        </p:spPr>
        <p:txBody>
          <a:bodyPr/>
          <a:lstStyle/>
          <a:p>
            <a:fld id="{B047764D-8BAA-405B-9B85-724F667A0279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 title="Horizontal Rule Line"/>
          <p:cNvCxnSpPr/>
          <p:nvPr/>
        </p:nvCxnSpPr>
        <p:spPr>
          <a:xfrm>
            <a:off x="0" y="6199730"/>
            <a:ext cx="10260011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598817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EAD9E-704B-4C1C-9DBA-69B34DA53D6D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764D-8BAA-405B-9B85-724F667A0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891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 title="Page Number Shape"/>
          <p:cNvSpPr/>
          <p:nvPr/>
        </p:nvSpPr>
        <p:spPr bwMode="auto">
          <a:xfrm>
            <a:off x="11784011" y="1393748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673" y="2571722"/>
            <a:ext cx="8296654" cy="3286153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7700" cap="all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7673" y="1393748"/>
            <a:ext cx="8401429" cy="819150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20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42955" y="6314439"/>
            <a:ext cx="1596622" cy="365125"/>
          </a:xfrm>
        </p:spPr>
        <p:txBody>
          <a:bodyPr/>
          <a:lstStyle>
            <a:lvl1pPr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0CCEAD9E-704B-4C1C-9DBA-69B34DA53D6D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7673" y="6314440"/>
            <a:ext cx="6480226" cy="365125"/>
          </a:xfrm>
        </p:spPr>
        <p:txBody>
          <a:bodyPr/>
          <a:lstStyle>
            <a:lvl1pPr>
              <a:defRPr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620760"/>
            <a:ext cx="407988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047764D-8BAA-405B-9B85-724F667A027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 flipH="1">
            <a:off x="1" y="6178167"/>
            <a:ext cx="10244326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755252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81600" y="540628"/>
            <a:ext cx="6248400" cy="248894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3712467"/>
            <a:ext cx="6248400" cy="24822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EAD9E-704B-4C1C-9DBA-69B34DA53D6D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764D-8BAA-405B-9B85-724F667A0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904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7784"/>
            <a:ext cx="3831336" cy="49560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58065"/>
            <a:ext cx="6245352" cy="914400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526671"/>
            <a:ext cx="6245352" cy="17556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1600" y="3700826"/>
            <a:ext cx="6248400" cy="914400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600" y="4669432"/>
            <a:ext cx="6245352" cy="17556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EAD9E-704B-4C1C-9DBA-69B34DA53D6D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764D-8BAA-405B-9B85-724F667A0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614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EAD9E-704B-4C1C-9DBA-69B34DA53D6D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764D-8BAA-405B-9B85-724F667A0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831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EAD9E-704B-4C1C-9DBA-69B34DA53D6D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764D-8BAA-405B-9B85-724F667A0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687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5479"/>
            <a:ext cx="3838776" cy="1921022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564147"/>
            <a:ext cx="6248400" cy="5622644"/>
          </a:xfrm>
        </p:spPr>
        <p:txBody>
          <a:bodyPr/>
          <a:lstStyle>
            <a:lvl1pPr>
              <a:lnSpc>
                <a:spcPct val="112000"/>
              </a:lnSpc>
              <a:defRPr sz="2000"/>
            </a:lvl1pPr>
            <a:lvl2pPr>
              <a:lnSpc>
                <a:spcPct val="112000"/>
              </a:lnSpc>
              <a:defRPr sz="1800"/>
            </a:lvl2pPr>
            <a:lvl3pPr>
              <a:lnSpc>
                <a:spcPct val="112000"/>
              </a:lnSpc>
              <a:defRPr sz="1600"/>
            </a:lvl3pPr>
            <a:lvl4pPr>
              <a:lnSpc>
                <a:spcPct val="112000"/>
              </a:lnSpc>
              <a:defRPr sz="1400"/>
            </a:lvl4pPr>
            <a:lvl5pPr>
              <a:lnSpc>
                <a:spcPct val="112000"/>
              </a:lnSpc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2621512"/>
            <a:ext cx="3838776" cy="3239537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EAD9E-704B-4C1C-9DBA-69B34DA53D6D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764D-8BAA-405B-9B85-724F667A0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19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557261"/>
            <a:ext cx="3840480" cy="1919239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57800" y="0"/>
            <a:ext cx="6172200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8952" y="2621512"/>
            <a:ext cx="3840480" cy="3236976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EAD9E-704B-4C1C-9DBA-69B34DA53D6D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764D-8BAA-405B-9B85-724F667A0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050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69066"/>
            <a:ext cx="6248398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1" y="593006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0CCEAD9E-704B-4C1C-9DBA-69B34DA53D6D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1" y="631444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 b="1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84011" y="5607592"/>
            <a:ext cx="407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fld id="{B047764D-8BAA-405B-9B85-724F667A027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6214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5000" b="0" i="1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9718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34290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8862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32">
          <p15:clr>
            <a:srgbClr val="F26B43"/>
          </p15:clr>
        </p15:guide>
        <p15:guide id="2" pos="480">
          <p15:clr>
            <a:srgbClr val="F26B43"/>
          </p15:clr>
        </p15:guide>
        <p15:guide id="3" orient="horz" pos="432">
          <p15:clr>
            <a:srgbClr val="F26B43"/>
          </p15:clr>
        </p15:guide>
        <p15:guide id="4" pos="7200">
          <p15:clr>
            <a:srgbClr val="F26B43"/>
          </p15:clr>
        </p15:guide>
        <p15:guide id="5" pos="32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4B231-1BC0-4845-8E1D-BF9CBA9D62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8913" y="1143293"/>
            <a:ext cx="11318792" cy="4268965"/>
          </a:xfrm>
        </p:spPr>
        <p:txBody>
          <a:bodyPr>
            <a:normAutofit/>
          </a:bodyPr>
          <a:lstStyle/>
          <a:p>
            <a:r>
              <a:rPr lang="en-US" sz="9600" b="1" dirty="0">
                <a:solidFill>
                  <a:srgbClr val="FFFF00"/>
                </a:solidFill>
              </a:rPr>
              <a:t>Electricity</a:t>
            </a:r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DC1A71-3935-4A1A-BC7A-E1AB71D2A6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8914" y="4107767"/>
            <a:ext cx="7034362" cy="2136514"/>
          </a:xfrm>
        </p:spPr>
        <p:txBody>
          <a:bodyPr>
            <a:normAutofit fontScale="92500" lnSpcReduction="10000"/>
          </a:bodyPr>
          <a:lstStyle/>
          <a:p>
            <a:r>
              <a:rPr lang="en-US" sz="6600" dirty="0">
                <a:solidFill>
                  <a:srgbClr val="FFFF00"/>
                </a:solidFill>
              </a:rPr>
              <a:t>Unit 1</a:t>
            </a:r>
          </a:p>
          <a:p>
            <a:r>
              <a:rPr lang="en-US" sz="6600" dirty="0">
                <a:solidFill>
                  <a:srgbClr val="FFFF00"/>
                </a:solidFill>
              </a:rPr>
              <a:t>Vocabulary (set #1)</a:t>
            </a:r>
          </a:p>
        </p:txBody>
      </p:sp>
    </p:spTree>
    <p:extLst>
      <p:ext uri="{BB962C8B-B14F-4D97-AF65-F5344CB8AC3E}">
        <p14:creationId xmlns:p14="http://schemas.microsoft.com/office/powerpoint/2010/main" val="2396738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485B2-CB5A-4FF1-B677-1CE194501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8912" y="1143293"/>
            <a:ext cx="8346635" cy="4268965"/>
          </a:xfrm>
        </p:spPr>
        <p:txBody>
          <a:bodyPr>
            <a:noAutofit/>
          </a:bodyPr>
          <a:lstStyle/>
          <a:p>
            <a:r>
              <a:rPr lang="en-US" sz="9600" dirty="0">
                <a:solidFill>
                  <a:srgbClr val="FFFF00"/>
                </a:solidFill>
              </a:rPr>
              <a:t>Insulator-</a:t>
            </a:r>
            <a:r>
              <a:rPr lang="en-US" sz="9600" dirty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A526A2-7009-4B4D-9422-F78B88BA0A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8912" y="4705903"/>
            <a:ext cx="10904303" cy="706355"/>
          </a:xfrm>
        </p:spPr>
        <p:txBody>
          <a:bodyPr>
            <a:noAutofit/>
          </a:bodyPr>
          <a:lstStyle/>
          <a:p>
            <a:r>
              <a:rPr lang="en-US" sz="4100" dirty="0">
                <a:solidFill>
                  <a:srgbClr val="FFFF00"/>
                </a:solidFill>
              </a:rPr>
              <a:t>a material that prevents the flow of electricity, commonly plastic, rubber, glass, or air.</a:t>
            </a:r>
          </a:p>
        </p:txBody>
      </p:sp>
    </p:spTree>
    <p:extLst>
      <p:ext uri="{BB962C8B-B14F-4D97-AF65-F5344CB8AC3E}">
        <p14:creationId xmlns:p14="http://schemas.microsoft.com/office/powerpoint/2010/main" val="402970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485B2-CB5A-4FF1-B677-1CE194501F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>
                <a:solidFill>
                  <a:srgbClr val="FFFF00"/>
                </a:solidFill>
              </a:rPr>
              <a:t>System-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A526A2-7009-4B4D-9422-F78B88BA0A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8913" y="4875316"/>
            <a:ext cx="10533243" cy="706355"/>
          </a:xfrm>
        </p:spPr>
        <p:txBody>
          <a:bodyPr>
            <a:noAutofit/>
          </a:bodyPr>
          <a:lstStyle/>
          <a:p>
            <a:r>
              <a:rPr lang="en-US" sz="4100" dirty="0">
                <a:solidFill>
                  <a:srgbClr val="FFFF00"/>
                </a:solidFill>
              </a:rPr>
              <a:t>a set of objects that are related in some way and can be isolated for study.</a:t>
            </a:r>
          </a:p>
        </p:txBody>
      </p:sp>
    </p:spTree>
    <p:extLst>
      <p:ext uri="{BB962C8B-B14F-4D97-AF65-F5344CB8AC3E}">
        <p14:creationId xmlns:p14="http://schemas.microsoft.com/office/powerpoint/2010/main" val="21267597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485B2-CB5A-4FF1-B677-1CE194501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8912" y="1143293"/>
            <a:ext cx="8677939" cy="4268965"/>
          </a:xfrm>
        </p:spPr>
        <p:txBody>
          <a:bodyPr>
            <a:noAutofit/>
          </a:bodyPr>
          <a:lstStyle/>
          <a:p>
            <a:r>
              <a:rPr lang="en-US" sz="9600" dirty="0">
                <a:solidFill>
                  <a:srgbClr val="FFFF00"/>
                </a:solidFill>
              </a:rPr>
              <a:t>Engineer-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A526A2-7009-4B4D-9422-F78B88BA0A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8912" y="4822308"/>
            <a:ext cx="10785034" cy="706355"/>
          </a:xfrm>
        </p:spPr>
        <p:txBody>
          <a:bodyPr>
            <a:noAutofit/>
          </a:bodyPr>
          <a:lstStyle/>
          <a:p>
            <a:r>
              <a:rPr lang="en-US" sz="4100" dirty="0">
                <a:solidFill>
                  <a:srgbClr val="FFFF00"/>
                </a:solidFill>
              </a:rPr>
              <a:t>a scientist who designs ways to accomplish a goal or solve a problem.</a:t>
            </a:r>
          </a:p>
        </p:txBody>
      </p:sp>
    </p:spTree>
    <p:extLst>
      <p:ext uri="{BB962C8B-B14F-4D97-AF65-F5344CB8AC3E}">
        <p14:creationId xmlns:p14="http://schemas.microsoft.com/office/powerpoint/2010/main" val="770596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485B2-CB5A-4FF1-B677-1CE194501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8913" y="1143293"/>
            <a:ext cx="8412896" cy="4268965"/>
          </a:xfrm>
        </p:spPr>
        <p:txBody>
          <a:bodyPr>
            <a:normAutofit/>
          </a:bodyPr>
          <a:lstStyle/>
          <a:p>
            <a:r>
              <a:rPr lang="en-US" sz="11500" dirty="0">
                <a:solidFill>
                  <a:srgbClr val="FFFF00"/>
                </a:solidFill>
              </a:rPr>
              <a:t>Energy-</a:t>
            </a:r>
            <a:r>
              <a:rPr lang="en-US" sz="13800" dirty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A526A2-7009-4B4D-9422-F78B88BA0A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400" dirty="0">
                <a:solidFill>
                  <a:srgbClr val="FFFF00"/>
                </a:solidFill>
              </a:rPr>
              <a:t>The ability to do work. </a:t>
            </a:r>
          </a:p>
        </p:txBody>
      </p:sp>
    </p:spTree>
    <p:extLst>
      <p:ext uri="{BB962C8B-B14F-4D97-AF65-F5344CB8AC3E}">
        <p14:creationId xmlns:p14="http://schemas.microsoft.com/office/powerpoint/2010/main" val="589619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485B2-CB5A-4FF1-B677-1CE194501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8912" y="1143293"/>
            <a:ext cx="8770705" cy="4268965"/>
          </a:xfrm>
        </p:spPr>
        <p:txBody>
          <a:bodyPr>
            <a:normAutofit fontScale="90000"/>
          </a:bodyPr>
          <a:lstStyle/>
          <a:p>
            <a:r>
              <a:rPr lang="en-US" sz="13800">
                <a:solidFill>
                  <a:srgbClr val="FFFF00"/>
                </a:solidFill>
              </a:rPr>
              <a:t>D-cell battery-</a:t>
            </a:r>
            <a:endParaRPr lang="en-US" sz="13800" dirty="0">
              <a:solidFill>
                <a:srgbClr val="FFFF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A526A2-7009-4B4D-9422-F78B88BA0A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8913" y="5537925"/>
            <a:ext cx="10533243" cy="706355"/>
          </a:xfrm>
        </p:spPr>
        <p:txBody>
          <a:bodyPr>
            <a:noAutofit/>
          </a:bodyPr>
          <a:lstStyle/>
          <a:p>
            <a:r>
              <a:rPr lang="en-US" sz="4100">
                <a:solidFill>
                  <a:srgbClr val="FFFF00"/>
                </a:solidFill>
              </a:rPr>
              <a:t>a source of electricity; also known as a battery.</a:t>
            </a:r>
            <a:endParaRPr lang="en-US" sz="41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404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485B2-CB5A-4FF1-B677-1CE194501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8912" y="1143293"/>
            <a:ext cx="10016409" cy="4268965"/>
          </a:xfrm>
        </p:spPr>
        <p:txBody>
          <a:bodyPr>
            <a:noAutofit/>
          </a:bodyPr>
          <a:lstStyle/>
          <a:p>
            <a:r>
              <a:rPr lang="en-US" sz="10300" dirty="0">
                <a:solidFill>
                  <a:srgbClr val="FFFF00"/>
                </a:solidFill>
              </a:rPr>
              <a:t>Electricity-</a:t>
            </a:r>
            <a:r>
              <a:rPr lang="en-US" sz="10300" dirty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A526A2-7009-4B4D-9422-F78B88BA0A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2896" y="4705903"/>
            <a:ext cx="10771782" cy="706355"/>
          </a:xfrm>
        </p:spPr>
        <p:txBody>
          <a:bodyPr>
            <a:noAutofit/>
          </a:bodyPr>
          <a:lstStyle/>
          <a:p>
            <a:r>
              <a:rPr lang="en-US" sz="4100" dirty="0">
                <a:solidFill>
                  <a:srgbClr val="FFFF00"/>
                </a:solidFill>
              </a:rPr>
              <a:t>energy that flows through circuits and can produce heat, light, motion, and sound .</a:t>
            </a:r>
          </a:p>
        </p:txBody>
      </p:sp>
    </p:spTree>
    <p:extLst>
      <p:ext uri="{BB962C8B-B14F-4D97-AF65-F5344CB8AC3E}">
        <p14:creationId xmlns:p14="http://schemas.microsoft.com/office/powerpoint/2010/main" val="2587624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485B2-CB5A-4FF1-B677-1CE194501F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0300" dirty="0">
                <a:solidFill>
                  <a:srgbClr val="FFFF00"/>
                </a:solidFill>
              </a:rPr>
              <a:t>Open circuit-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A526A2-7009-4B4D-9422-F78B88BA0A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8913" y="5233124"/>
            <a:ext cx="9950147" cy="706355"/>
          </a:xfrm>
        </p:spPr>
        <p:txBody>
          <a:bodyPr>
            <a:noAutofit/>
          </a:bodyPr>
          <a:lstStyle/>
          <a:p>
            <a:r>
              <a:rPr lang="en-US" sz="4100" dirty="0">
                <a:solidFill>
                  <a:srgbClr val="FFFF00"/>
                </a:solidFill>
              </a:rPr>
              <a:t>an incomplete circuit through which electricity will not flow. </a:t>
            </a:r>
          </a:p>
        </p:txBody>
      </p:sp>
    </p:spTree>
    <p:extLst>
      <p:ext uri="{BB962C8B-B14F-4D97-AF65-F5344CB8AC3E}">
        <p14:creationId xmlns:p14="http://schemas.microsoft.com/office/powerpoint/2010/main" val="3902028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485B2-CB5A-4FF1-B677-1CE194501F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0300" dirty="0">
                <a:solidFill>
                  <a:srgbClr val="FFFF00"/>
                </a:solidFill>
              </a:rPr>
              <a:t>Closed circuit-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A526A2-7009-4B4D-9422-F78B88BA0A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8913" y="5537925"/>
            <a:ext cx="10745277" cy="706355"/>
          </a:xfrm>
        </p:spPr>
        <p:txBody>
          <a:bodyPr>
            <a:noAutofit/>
          </a:bodyPr>
          <a:lstStyle/>
          <a:p>
            <a:r>
              <a:rPr lang="en-US" sz="4100" dirty="0">
                <a:solidFill>
                  <a:srgbClr val="FFFF00"/>
                </a:solidFill>
              </a:rPr>
              <a:t>a complete circuit through which electricity flows.</a:t>
            </a:r>
          </a:p>
        </p:txBody>
      </p:sp>
    </p:spTree>
    <p:extLst>
      <p:ext uri="{BB962C8B-B14F-4D97-AF65-F5344CB8AC3E}">
        <p14:creationId xmlns:p14="http://schemas.microsoft.com/office/powerpoint/2010/main" val="3756317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485B2-CB5A-4FF1-B677-1CE194501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8913" y="480684"/>
            <a:ext cx="7034362" cy="4268965"/>
          </a:xfrm>
        </p:spPr>
        <p:txBody>
          <a:bodyPr>
            <a:noAutofit/>
          </a:bodyPr>
          <a:lstStyle/>
          <a:p>
            <a:r>
              <a:rPr lang="en-US" sz="10300" dirty="0">
                <a:solidFill>
                  <a:srgbClr val="FFFF00"/>
                </a:solidFill>
              </a:rPr>
              <a:t>Short circuit-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A526A2-7009-4B4D-9422-F78B88BA0A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4115" y="3815142"/>
            <a:ext cx="11103086" cy="706355"/>
          </a:xfrm>
        </p:spPr>
        <p:txBody>
          <a:bodyPr>
            <a:noAutofit/>
          </a:bodyPr>
          <a:lstStyle/>
          <a:p>
            <a:r>
              <a:rPr lang="en-US" sz="4100" dirty="0">
                <a:solidFill>
                  <a:srgbClr val="FFFF00"/>
                </a:solidFill>
              </a:rPr>
              <a:t>an unintended pathway that allows current to flow from one terminal of an energy source directly to the other terminal without passing through any other component.</a:t>
            </a:r>
          </a:p>
        </p:txBody>
      </p:sp>
    </p:spTree>
    <p:extLst>
      <p:ext uri="{BB962C8B-B14F-4D97-AF65-F5344CB8AC3E}">
        <p14:creationId xmlns:p14="http://schemas.microsoft.com/office/powerpoint/2010/main" val="1586346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485B2-CB5A-4FF1-B677-1CE194501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8913" y="1143293"/>
            <a:ext cx="8598426" cy="4268965"/>
          </a:xfrm>
        </p:spPr>
        <p:txBody>
          <a:bodyPr>
            <a:noAutofit/>
          </a:bodyPr>
          <a:lstStyle/>
          <a:p>
            <a:r>
              <a:rPr lang="en-US" sz="10300" dirty="0">
                <a:solidFill>
                  <a:srgbClr val="FFFF00"/>
                </a:solidFill>
              </a:rPr>
              <a:t>Electric circuit-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A526A2-7009-4B4D-9422-F78B88BA0A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8913" y="5537925"/>
            <a:ext cx="10798287" cy="706355"/>
          </a:xfrm>
        </p:spPr>
        <p:txBody>
          <a:bodyPr>
            <a:noAutofit/>
          </a:bodyPr>
          <a:lstStyle/>
          <a:p>
            <a:r>
              <a:rPr lang="en-US" sz="4100" dirty="0">
                <a:solidFill>
                  <a:srgbClr val="FFFF00"/>
                </a:solidFill>
              </a:rPr>
              <a:t>the flow of electricity through a conductor.</a:t>
            </a:r>
          </a:p>
        </p:txBody>
      </p:sp>
    </p:spTree>
    <p:extLst>
      <p:ext uri="{BB962C8B-B14F-4D97-AF65-F5344CB8AC3E}">
        <p14:creationId xmlns:p14="http://schemas.microsoft.com/office/powerpoint/2010/main" val="335394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485B2-CB5A-4FF1-B677-1CE194501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8912" y="1143293"/>
            <a:ext cx="9459818" cy="4268965"/>
          </a:xfrm>
        </p:spPr>
        <p:txBody>
          <a:bodyPr>
            <a:noAutofit/>
          </a:bodyPr>
          <a:lstStyle/>
          <a:p>
            <a:r>
              <a:rPr lang="en-US" sz="9600" dirty="0">
                <a:solidFill>
                  <a:srgbClr val="FFFF00"/>
                </a:solidFill>
              </a:rPr>
              <a:t>Conductor-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A526A2-7009-4B4D-9422-F78B88BA0A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9013" y="4705903"/>
            <a:ext cx="10413973" cy="706355"/>
          </a:xfrm>
        </p:spPr>
        <p:txBody>
          <a:bodyPr>
            <a:noAutofit/>
          </a:bodyPr>
          <a:lstStyle/>
          <a:p>
            <a:r>
              <a:rPr lang="en-US" sz="4100" dirty="0">
                <a:solidFill>
                  <a:srgbClr val="FFFF00"/>
                </a:solidFill>
              </a:rPr>
              <a:t>a substance, commonly a metal such as copper or aluminum, through which electricity will flow.</a:t>
            </a:r>
          </a:p>
        </p:txBody>
      </p:sp>
    </p:spTree>
    <p:extLst>
      <p:ext uri="{BB962C8B-B14F-4D97-AF65-F5344CB8AC3E}">
        <p14:creationId xmlns:p14="http://schemas.microsoft.com/office/powerpoint/2010/main" val="828341952"/>
      </p:ext>
    </p:extLst>
  </p:cSld>
  <p:clrMapOvr>
    <a:masterClrMapping/>
  </p:clrMapOvr>
</p:sld>
</file>

<file path=ppt/theme/theme1.xml><?xml version="1.0" encoding="utf-8"?>
<a:theme xmlns:a="http://schemas.openxmlformats.org/drawingml/2006/main" name="Headlines">
  <a:themeElements>
    <a:clrScheme name="Headlines">
      <a:dk1>
        <a:sysClr val="windowText" lastClr="000000"/>
      </a:dk1>
      <a:lt1>
        <a:sysClr val="window" lastClr="FFFFFF"/>
      </a:lt1>
      <a:dk2>
        <a:srgbClr val="1D1A1D"/>
      </a:dk2>
      <a:lt2>
        <a:srgbClr val="F5F5F5"/>
      </a:lt2>
      <a:accent1>
        <a:srgbClr val="439EB7"/>
      </a:accent1>
      <a:accent2>
        <a:srgbClr val="E28B55"/>
      </a:accent2>
      <a:accent3>
        <a:srgbClr val="DCB64D"/>
      </a:accent3>
      <a:accent4>
        <a:srgbClr val="4CA198"/>
      </a:accent4>
      <a:accent5>
        <a:srgbClr val="835B82"/>
      </a:accent5>
      <a:accent6>
        <a:srgbClr val="645135"/>
      </a:accent6>
      <a:hlink>
        <a:srgbClr val="439EB7"/>
      </a:hlink>
      <a:folHlink>
        <a:srgbClr val="835B82"/>
      </a:folHlink>
    </a:clrScheme>
    <a:fontScheme name="Headlines">
      <a:majorFont>
        <a:latin typeface="Century Schoolbook" panose="020406040505050203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" id="{3841520A-25F2-4EB8-BE4C-611DB5ABEED9}" vid="{ECD25A4C-D97E-4C12-84B1-63580BFFAEE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TM10001103[[fn=Headlines]]</Template>
  <TotalTime>16</TotalTime>
  <Words>180</Words>
  <Application>Microsoft Office PowerPoint</Application>
  <PresentationFormat>Widescreen</PresentationFormat>
  <Paragraphs>25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Century Schoolbook</vt:lpstr>
      <vt:lpstr>Corbel</vt:lpstr>
      <vt:lpstr>Headlines</vt:lpstr>
      <vt:lpstr>Electricity </vt:lpstr>
      <vt:lpstr>Energy- </vt:lpstr>
      <vt:lpstr>D-cell battery-</vt:lpstr>
      <vt:lpstr>Electricity- </vt:lpstr>
      <vt:lpstr>Open circuit-</vt:lpstr>
      <vt:lpstr>Closed circuit- </vt:lpstr>
      <vt:lpstr>Short circuit- </vt:lpstr>
      <vt:lpstr>Electric circuit-</vt:lpstr>
      <vt:lpstr>Conductor-</vt:lpstr>
      <vt:lpstr>Insulator- </vt:lpstr>
      <vt:lpstr>System-</vt:lpstr>
      <vt:lpstr>Engineer-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Electricity</dc:title>
  <dc:creator>Ashley Rogers</dc:creator>
  <cp:lastModifiedBy>Kristan Norris</cp:lastModifiedBy>
  <cp:revision>5</cp:revision>
  <dcterms:created xsi:type="dcterms:W3CDTF">2018-08-14T03:04:20Z</dcterms:created>
  <dcterms:modified xsi:type="dcterms:W3CDTF">2018-08-14T21:06:50Z</dcterms:modified>
</cp:coreProperties>
</file>