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sldIdLst>
    <p:sldId id="272" r:id="rId2"/>
    <p:sldId id="256" r:id="rId3"/>
    <p:sldId id="266" r:id="rId4"/>
    <p:sldId id="267" r:id="rId5"/>
    <p:sldId id="258" r:id="rId6"/>
    <p:sldId id="263" r:id="rId7"/>
    <p:sldId id="257" r:id="rId8"/>
    <p:sldId id="264" r:id="rId9"/>
    <p:sldId id="265" r:id="rId10"/>
    <p:sldId id="262" r:id="rId11"/>
    <p:sldId id="268" r:id="rId12"/>
    <p:sldId id="271"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136" d="100"/>
          <a:sy n="136" d="100"/>
        </p:scale>
        <p:origin x="216" y="9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1830F6-C2CA-4358-AE3D-C4713EEDD282}" type="datetimeFigureOut">
              <a:rPr lang="en-US" smtClean="0"/>
              <a:pPr/>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23734541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830F6-C2CA-4358-AE3D-C4713EEDD282}" type="datetimeFigureOut">
              <a:rPr lang="en-US" smtClean="0"/>
              <a:pPr/>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2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830F6-C2CA-4358-AE3D-C4713EEDD282}" type="datetimeFigureOut">
              <a:rPr lang="en-US" smtClean="0"/>
              <a:pPr/>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09C1-7074-491B-8638-B50AF1319324}"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27148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830F6-C2CA-4358-AE3D-C4713EEDD282}" type="datetimeFigureOut">
              <a:rPr lang="en-US" smtClean="0"/>
              <a:pPr/>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3002089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830F6-C2CA-4358-AE3D-C4713EEDD282}" type="datetimeFigureOut">
              <a:rPr lang="en-US" smtClean="0"/>
              <a:pPr/>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09C1-7074-491B-8638-B50AF1319324}"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46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830F6-C2CA-4358-AE3D-C4713EEDD282}" type="datetimeFigureOut">
              <a:rPr lang="en-US" smtClean="0"/>
              <a:pPr/>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334575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830F6-C2CA-4358-AE3D-C4713EEDD282}" type="datetimeFigureOut">
              <a:rPr lang="en-US" smtClean="0"/>
              <a:pPr/>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1206616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830F6-C2CA-4358-AE3D-C4713EEDD282}" type="datetimeFigureOut">
              <a:rPr lang="en-US" smtClean="0"/>
              <a:pPr/>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174633605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830F6-C2CA-4358-AE3D-C4713EEDD282}" type="datetimeFigureOut">
              <a:rPr lang="en-US" smtClean="0"/>
              <a:pPr/>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294071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830F6-C2CA-4358-AE3D-C4713EEDD282}" type="datetimeFigureOut">
              <a:rPr lang="en-US" smtClean="0"/>
              <a:pPr/>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384626615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830F6-C2CA-4358-AE3D-C4713EEDD282}" type="datetimeFigureOut">
              <a:rPr lang="en-US" smtClean="0"/>
              <a:pPr/>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384923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1830F6-C2CA-4358-AE3D-C4713EEDD282}" type="datetimeFigureOut">
              <a:rPr lang="en-US" smtClean="0"/>
              <a:pPr/>
              <a:t>10/16/18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213964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1830F6-C2CA-4358-AE3D-C4713EEDD282}" type="datetimeFigureOut">
              <a:rPr lang="en-US" smtClean="0"/>
              <a:pPr/>
              <a:t>10/16/18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319898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830F6-C2CA-4358-AE3D-C4713EEDD282}" type="datetimeFigureOut">
              <a:rPr lang="en-US" smtClean="0"/>
              <a:pPr/>
              <a:t>10/16/18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341034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1830F6-C2CA-4358-AE3D-C4713EEDD282}" type="datetimeFigureOut">
              <a:rPr lang="en-US" smtClean="0"/>
              <a:pPr/>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40250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1830F6-C2CA-4358-AE3D-C4713EEDD282}" type="datetimeFigureOut">
              <a:rPr lang="en-US" smtClean="0"/>
              <a:pPr/>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09C1-7074-491B-8638-B50AF1319324}" type="slidenum">
              <a:rPr lang="en-US" smtClean="0"/>
              <a:pPr/>
              <a:t>‹#›</a:t>
            </a:fld>
            <a:endParaRPr lang="en-US"/>
          </a:p>
        </p:txBody>
      </p:sp>
    </p:spTree>
    <p:extLst>
      <p:ext uri="{BB962C8B-B14F-4D97-AF65-F5344CB8AC3E}">
        <p14:creationId xmlns:p14="http://schemas.microsoft.com/office/powerpoint/2010/main" val="279163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1830F6-C2CA-4358-AE3D-C4713EEDD282}" type="datetimeFigureOut">
              <a:rPr lang="en-US" smtClean="0"/>
              <a:pPr/>
              <a:t>10/16/18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12B09C1-7074-491B-8638-B50AF1319324}" type="slidenum">
              <a:rPr lang="en-US" smtClean="0"/>
              <a:pPr/>
              <a:t>‹#›</a:t>
            </a:fld>
            <a:endParaRPr lang="en-US"/>
          </a:p>
        </p:txBody>
      </p:sp>
    </p:spTree>
    <p:extLst>
      <p:ext uri="{BB962C8B-B14F-4D97-AF65-F5344CB8AC3E}">
        <p14:creationId xmlns:p14="http://schemas.microsoft.com/office/powerpoint/2010/main" val="320502416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2AB-5dCFQ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7025"/>
            <a:ext cx="11030857" cy="5747657"/>
          </a:xfrm>
        </p:spPr>
        <p:txBody>
          <a:bodyPr>
            <a:normAutofit/>
          </a:bodyPr>
          <a:lstStyle/>
          <a:p>
            <a:pPr algn="ctr"/>
            <a:r>
              <a:rPr lang="en-US" sz="7200" dirty="0">
                <a:latin typeface="Algerian" pitchFamily="82" charset="0"/>
              </a:rPr>
              <a:t>WELCOME TO </a:t>
            </a:r>
            <a:br>
              <a:rPr lang="en-US" sz="7200" dirty="0">
                <a:latin typeface="Algerian" pitchFamily="82" charset="0"/>
              </a:rPr>
            </a:br>
            <a:r>
              <a:rPr lang="en-US" sz="7200" dirty="0">
                <a:latin typeface="Algerian" pitchFamily="82" charset="0"/>
              </a:rPr>
              <a:t>YOUR SENIOR YEAR:    </a:t>
            </a:r>
            <a:br>
              <a:rPr lang="en-US" sz="7200" dirty="0">
                <a:latin typeface="Algerian" pitchFamily="82" charset="0"/>
              </a:rPr>
            </a:br>
            <a:r>
              <a:rPr lang="en-US" sz="7200" dirty="0">
                <a:latin typeface="Algerian" pitchFamily="82" charset="0"/>
              </a:rPr>
              <a:t>COLLEGE APPLICATION BOOTCAMP</a:t>
            </a:r>
            <a:br>
              <a:rPr lang="en-US" sz="7200" dirty="0">
                <a:latin typeface="Algerian" pitchFamily="82" charset="0"/>
              </a:rPr>
            </a:br>
            <a:endParaRPr lang="en-US" sz="7200" dirty="0">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rot="924910">
            <a:off x="8158268" y="541026"/>
            <a:ext cx="2433479" cy="2895950"/>
          </a:xfrm>
          <a:prstGeom prst="rect">
            <a:avLst/>
          </a:prstGeom>
        </p:spPr>
      </p:pic>
      <p:sp>
        <p:nvSpPr>
          <p:cNvPr id="2" name="Title 1"/>
          <p:cNvSpPr>
            <a:spLocks noGrp="1"/>
          </p:cNvSpPr>
          <p:nvPr>
            <p:ph type="title"/>
          </p:nvPr>
        </p:nvSpPr>
        <p:spPr>
          <a:xfrm>
            <a:off x="558800" y="257580"/>
            <a:ext cx="9905998" cy="1905000"/>
          </a:xfrm>
        </p:spPr>
        <p:txBody>
          <a:bodyPr>
            <a:normAutofit/>
          </a:bodyPr>
          <a:lstStyle/>
          <a:p>
            <a:r>
              <a:rPr lang="en-US" dirty="0"/>
              <a:t>How to Get a Great Letter of Recommendation</a:t>
            </a:r>
          </a:p>
        </p:txBody>
      </p:sp>
      <p:sp>
        <p:nvSpPr>
          <p:cNvPr id="3" name="Content Placeholder 2"/>
          <p:cNvSpPr>
            <a:spLocks noGrp="1"/>
          </p:cNvSpPr>
          <p:nvPr>
            <p:ph idx="1"/>
          </p:nvPr>
        </p:nvSpPr>
        <p:spPr>
          <a:xfrm>
            <a:off x="558800" y="1545423"/>
            <a:ext cx="11226800" cy="5143500"/>
          </a:xfrm>
        </p:spPr>
        <p:txBody>
          <a:bodyPr>
            <a:normAutofit fontScale="55000" lnSpcReduction="20000"/>
          </a:bodyPr>
          <a:lstStyle/>
          <a:p>
            <a:r>
              <a:rPr lang="en-US" sz="3400" b="1" dirty="0">
                <a:effectLst/>
              </a:rPr>
              <a:t>When to Ask for Recommendations</a:t>
            </a:r>
          </a:p>
          <a:p>
            <a:pPr marL="685800" lvl="2">
              <a:spcBef>
                <a:spcPts val="1000"/>
              </a:spcBef>
            </a:pPr>
            <a:r>
              <a:rPr lang="en-US" sz="2900" dirty="0"/>
              <a:t>Make sure to give your references at least two weeks before your earliest </a:t>
            </a:r>
          </a:p>
          <a:p>
            <a:pPr marL="400050" lvl="2" indent="0">
              <a:spcBef>
                <a:spcPts val="1000"/>
              </a:spcBef>
              <a:buNone/>
            </a:pPr>
            <a:r>
              <a:rPr lang="en-US" sz="2900" dirty="0"/>
              <a:t>	     deadline to complete and send your letters. The earlier you ask, the better. </a:t>
            </a:r>
          </a:p>
          <a:p>
            <a:pPr marL="685800" lvl="2">
              <a:spcBef>
                <a:spcPts val="1000"/>
              </a:spcBef>
            </a:pPr>
            <a:r>
              <a:rPr lang="en-US" sz="2900" dirty="0"/>
              <a:t>Ask both in person and electronically (via Family Connection)</a:t>
            </a:r>
          </a:p>
          <a:p>
            <a:r>
              <a:rPr lang="en-US" sz="3400" b="1" dirty="0">
                <a:effectLst/>
              </a:rPr>
              <a:t>Whom to Ask</a:t>
            </a:r>
          </a:p>
          <a:p>
            <a:pPr lvl="1"/>
            <a:r>
              <a:rPr lang="en-US" sz="2900" dirty="0">
                <a:effectLst/>
              </a:rPr>
              <a:t>Schools often ask for letters of recommendation from an academic teacher or a school counselor or both.</a:t>
            </a:r>
          </a:p>
          <a:p>
            <a:pPr lvl="1"/>
            <a:r>
              <a:rPr lang="en-US" sz="2900" dirty="0">
                <a:effectLst/>
              </a:rPr>
              <a:t>Choose a teacher from junior year or a current teacher who has known you for a while. Colleges want a current perspective on you, so a teacher from several years ago isn't the best choice.</a:t>
            </a:r>
          </a:p>
          <a:p>
            <a:r>
              <a:rPr lang="en-US" sz="3400" b="1" dirty="0">
                <a:effectLst/>
              </a:rPr>
              <a:t>How to Get the Best Recommendations</a:t>
            </a:r>
          </a:p>
          <a:p>
            <a:pPr lvl="1"/>
            <a:r>
              <a:rPr lang="en-US" sz="2900" dirty="0">
                <a:effectLst/>
              </a:rPr>
              <a:t>Remind them of specific work or projects you’re proud of.</a:t>
            </a:r>
          </a:p>
          <a:p>
            <a:pPr lvl="1"/>
            <a:r>
              <a:rPr lang="en-US" sz="2900" dirty="0">
                <a:effectLst/>
              </a:rPr>
              <a:t>Tell them what you learned in class.</a:t>
            </a:r>
          </a:p>
          <a:p>
            <a:pPr lvl="1"/>
            <a:r>
              <a:rPr lang="en-US" sz="2900" dirty="0">
                <a:effectLst/>
              </a:rPr>
              <a:t>Give them the information they need to provide specific examples of your work.</a:t>
            </a:r>
          </a:p>
          <a:p>
            <a:r>
              <a:rPr lang="en-US" sz="3400" b="1" dirty="0"/>
              <a:t>Etiquette</a:t>
            </a:r>
          </a:p>
          <a:p>
            <a:pPr lvl="1"/>
            <a:r>
              <a:rPr lang="en-US" sz="2900" dirty="0">
                <a:effectLst/>
              </a:rPr>
              <a:t>Write a thank you note!</a:t>
            </a:r>
          </a:p>
          <a:p>
            <a:pPr lvl="1"/>
            <a:r>
              <a:rPr lang="en-US" sz="2900" dirty="0"/>
              <a:t>Did you get in? Let your teacher know if you were accepted or if you received the scholarship. They want to know!</a:t>
            </a:r>
          </a:p>
          <a:p>
            <a:pPr lvl="1"/>
            <a:endParaRPr lang="en-US" b="1" dirty="0">
              <a:effectLst/>
            </a:endParaRPr>
          </a:p>
          <a:p>
            <a:pPr lvl="1"/>
            <a:endParaRPr lang="en-US" b="1" dirty="0">
              <a:effectLst/>
            </a:endParaRP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11634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62212"/>
            <a:ext cx="8596668" cy="1320800"/>
          </a:xfrm>
        </p:spPr>
        <p:txBody>
          <a:bodyPr/>
          <a:lstStyle/>
          <a:p>
            <a:r>
              <a:rPr lang="en-US" dirty="0"/>
              <a:t>The Importance of…</a:t>
            </a:r>
          </a:p>
        </p:txBody>
      </p:sp>
      <p:sp>
        <p:nvSpPr>
          <p:cNvPr id="3" name="Content Placeholder 2"/>
          <p:cNvSpPr>
            <a:spLocks noGrp="1"/>
          </p:cNvSpPr>
          <p:nvPr>
            <p:ph idx="1"/>
          </p:nvPr>
        </p:nvSpPr>
        <p:spPr>
          <a:xfrm>
            <a:off x="677334" y="2302258"/>
            <a:ext cx="8596668" cy="3880773"/>
          </a:xfrm>
        </p:spPr>
        <p:txBody>
          <a:bodyPr>
            <a:normAutofit/>
          </a:bodyPr>
          <a:lstStyle/>
          <a:p>
            <a:r>
              <a:rPr lang="en-US" sz="2000" dirty="0"/>
              <a:t>While grades, courses and standardized test scores are always going to be the most significant factors in the admissions process, </a:t>
            </a:r>
            <a:r>
              <a:rPr lang="en-US" sz="2000" b="1" dirty="0"/>
              <a:t>the essays can sometimes make all the difference between an acceptance and a denial.</a:t>
            </a:r>
          </a:p>
          <a:p>
            <a:r>
              <a:rPr lang="en-US" sz="2000" dirty="0"/>
              <a:t>In other words, when all else is equal between competing applicants, a compelling essay can make the difference. A powerful, well-written essay can also tip the balance for a marginal applicant.</a:t>
            </a:r>
          </a:p>
          <a:p>
            <a:r>
              <a:rPr lang="en-US" sz="2000" dirty="0"/>
              <a:t>College admission officers look to the essay for evidence that a student can write well and support ideas with logical arguments. They also want to know something about the personality of the student.</a:t>
            </a:r>
          </a:p>
        </p:txBody>
      </p:sp>
      <p:pic>
        <p:nvPicPr>
          <p:cNvPr id="4" name="Picture 3"/>
          <p:cNvPicPr>
            <a:picLocks noChangeAspect="1"/>
          </p:cNvPicPr>
          <p:nvPr/>
        </p:nvPicPr>
        <p:blipFill>
          <a:blip r:embed="rId2" cstate="print"/>
          <a:stretch>
            <a:fillRect/>
          </a:stretch>
        </p:blipFill>
        <p:spPr>
          <a:xfrm>
            <a:off x="5883275" y="302653"/>
            <a:ext cx="3070225" cy="1880359"/>
          </a:xfrm>
          <a:prstGeom prst="rect">
            <a:avLst/>
          </a:prstGeom>
        </p:spPr>
      </p:pic>
    </p:spTree>
    <p:extLst>
      <p:ext uri="{BB962C8B-B14F-4D97-AF65-F5344CB8AC3E}">
        <p14:creationId xmlns:p14="http://schemas.microsoft.com/office/powerpoint/2010/main" val="39136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77334" y="450761"/>
            <a:ext cx="10604787" cy="6259131"/>
          </a:xfrm>
        </p:spPr>
        <p:txBody>
          <a:bodyPr>
            <a:normAutofit/>
          </a:bodyPr>
          <a:lstStyle/>
          <a:p>
            <a:r>
              <a:rPr lang="en-US" b="1" dirty="0"/>
              <a:t>Be concise</a:t>
            </a:r>
          </a:p>
          <a:p>
            <a:pPr lvl="1"/>
            <a:r>
              <a:rPr lang="en-US" dirty="0"/>
              <a:t>If you go over the word limit, you are straining their patience.</a:t>
            </a:r>
          </a:p>
          <a:p>
            <a:r>
              <a:rPr lang="en-US" b="1" dirty="0"/>
              <a:t>Be honest</a:t>
            </a:r>
          </a:p>
          <a:p>
            <a:pPr lvl="1"/>
            <a:r>
              <a:rPr lang="en-US" dirty="0"/>
              <a:t>Don't embellish.</a:t>
            </a:r>
          </a:p>
          <a:p>
            <a:r>
              <a:rPr lang="en-US" b="1" dirty="0"/>
              <a:t>Be coherent</a:t>
            </a:r>
          </a:p>
          <a:p>
            <a:pPr lvl="1"/>
            <a:r>
              <a:rPr lang="en-US" dirty="0"/>
              <a:t>Write about just one subject at a time. Don't try to cover everything in an essay.</a:t>
            </a:r>
          </a:p>
          <a:p>
            <a:r>
              <a:rPr lang="en-US" b="1" dirty="0"/>
              <a:t>Be accurate</a:t>
            </a:r>
          </a:p>
          <a:p>
            <a:pPr lvl="1"/>
            <a:r>
              <a:rPr lang="en-US" dirty="0"/>
              <a:t>If you are writing about Dickens, don't say he wrote Wuthering Heights. If you write about Nietzsche, spell his name right.</a:t>
            </a:r>
          </a:p>
          <a:p>
            <a:r>
              <a:rPr lang="en-US" b="1" dirty="0"/>
              <a:t>Be vivid</a:t>
            </a:r>
          </a:p>
          <a:p>
            <a:pPr lvl="1"/>
            <a:r>
              <a:rPr lang="en-US" dirty="0"/>
              <a:t>A good essay is often compared to a story: In many cases it's an anecdote.</a:t>
            </a:r>
          </a:p>
          <a:p>
            <a:r>
              <a:rPr lang="en-US" b="1" dirty="0"/>
              <a:t>Be likeable</a:t>
            </a:r>
          </a:p>
          <a:p>
            <a:pPr lvl="1"/>
            <a:r>
              <a:rPr lang="en-US" dirty="0"/>
              <a:t>Colleges are communities. Are you someone they would like to hang out with?</a:t>
            </a:r>
          </a:p>
          <a:p>
            <a:r>
              <a:rPr lang="en-US" b="1" dirty="0"/>
              <a:t>Be cautious in your sense of humor</a:t>
            </a:r>
          </a:p>
          <a:p>
            <a:pPr lvl="1"/>
            <a:r>
              <a:rPr lang="en-US" dirty="0"/>
              <a:t>Humor is always in the eye of the beholder.</a:t>
            </a:r>
          </a:p>
          <a:p>
            <a:endParaRPr lang="en-US" dirty="0"/>
          </a:p>
        </p:txBody>
      </p:sp>
      <p:pic>
        <p:nvPicPr>
          <p:cNvPr id="4" name="Picture 3"/>
          <p:cNvPicPr>
            <a:picLocks noChangeAspect="1"/>
          </p:cNvPicPr>
          <p:nvPr/>
        </p:nvPicPr>
        <p:blipFill>
          <a:blip r:embed="rId2" cstate="print"/>
          <a:stretch>
            <a:fillRect/>
          </a:stretch>
        </p:blipFill>
        <p:spPr>
          <a:xfrm rot="1014665">
            <a:off x="8993486" y="398948"/>
            <a:ext cx="2315344" cy="2338498"/>
          </a:xfrm>
          <a:prstGeom prst="rect">
            <a:avLst/>
          </a:prstGeom>
        </p:spPr>
      </p:pic>
    </p:spTree>
    <p:extLst>
      <p:ext uri="{BB962C8B-B14F-4D97-AF65-F5344CB8AC3E}">
        <p14:creationId xmlns:p14="http://schemas.microsoft.com/office/powerpoint/2010/main" val="3894302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27" y="655391"/>
            <a:ext cx="9905998" cy="1905000"/>
          </a:xfrm>
        </p:spPr>
        <p:txBody>
          <a:bodyPr/>
          <a:lstStyle/>
          <a:p>
            <a:r>
              <a:rPr lang="en-US" dirty="0"/>
              <a:t>Tips from the experts</a:t>
            </a:r>
          </a:p>
        </p:txBody>
      </p:sp>
      <p:sp>
        <p:nvSpPr>
          <p:cNvPr id="3" name="Content Placeholder 2"/>
          <p:cNvSpPr>
            <a:spLocks noGrp="1"/>
          </p:cNvSpPr>
          <p:nvPr>
            <p:ph idx="1"/>
          </p:nvPr>
        </p:nvSpPr>
        <p:spPr>
          <a:xfrm>
            <a:off x="723900" y="1866900"/>
            <a:ext cx="11023600" cy="4889499"/>
          </a:xfrm>
        </p:spPr>
        <p:txBody>
          <a:bodyPr>
            <a:normAutofit fontScale="92500" lnSpcReduction="20000"/>
          </a:bodyPr>
          <a:lstStyle/>
          <a:p>
            <a:r>
              <a:rPr lang="en-US" dirty="0"/>
              <a:t>"The biggest mistake is simply to rehash your resume. It's lazy and not creative.“ –NYU</a:t>
            </a:r>
          </a:p>
          <a:p>
            <a:r>
              <a:rPr lang="en-US" dirty="0"/>
              <a:t>"If two students are competing for a spot, and I look at two essays, which one do I feel more compelled to hear? If it makes me laugh or cry, it's more likely the one I'll remember. I will fight for that kid, because I feel a personal attachment.“ –GMU</a:t>
            </a:r>
          </a:p>
          <a:p>
            <a:r>
              <a:rPr lang="en-US" dirty="0"/>
              <a:t>"Essays should be self-reflective. This is the difference between a good essay and a great essay.  Most applicants can tell a story with their essay, but many will miss the part of the question that asks them to relate that topic back to themselves. The story gives us context, but the second part is the most vital. It is an opportunity for the student to demonstrate an awareness of their ability to learn from and be shaped by personal experiences.“ –Northeastern</a:t>
            </a:r>
          </a:p>
          <a:p>
            <a:r>
              <a:rPr lang="en-US" dirty="0"/>
              <a:t>"We're trying to better understand a student's personality, character, and intellectual fervor.  Some of the better essays are the ones I can come away from knowing exactly the type of person this prospective student is.“ –University of Chicago</a:t>
            </a:r>
          </a:p>
          <a:p>
            <a:r>
              <a:rPr lang="en-US" dirty="0"/>
              <a:t>"Most young people have little real drama to write about. The average suburban kid might ask, 'What's so special about me?' I say to them, do a journal exercise. When something happens, write down how it makes you feel, turn it into a very personal, powerful story, one that lets you tell what you believe in, what you stand for. These things happen to us throughout the day, every day, and I think they happen more often when you are in high school.“ –Berkeley</a:t>
            </a:r>
          </a:p>
          <a:p>
            <a:r>
              <a:rPr lang="en-US" dirty="0"/>
              <a:t>“Keep it simple. Tell a story.” –Boston College</a:t>
            </a:r>
          </a:p>
        </p:txBody>
      </p:sp>
      <p:pic>
        <p:nvPicPr>
          <p:cNvPr id="4" name="Picture 3"/>
          <p:cNvPicPr>
            <a:picLocks noChangeAspect="1"/>
          </p:cNvPicPr>
          <p:nvPr/>
        </p:nvPicPr>
        <p:blipFill>
          <a:blip r:embed="rId2" cstate="print"/>
          <a:stretch>
            <a:fillRect/>
          </a:stretch>
        </p:blipFill>
        <p:spPr>
          <a:xfrm>
            <a:off x="6375399" y="185208"/>
            <a:ext cx="2882901" cy="1681692"/>
          </a:xfrm>
          <a:prstGeom prst="rect">
            <a:avLst/>
          </a:prstGeom>
        </p:spPr>
      </p:pic>
    </p:spTree>
    <p:extLst>
      <p:ext uri="{BB962C8B-B14F-4D97-AF65-F5344CB8AC3E}">
        <p14:creationId xmlns:p14="http://schemas.microsoft.com/office/powerpoint/2010/main" val="20415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609" y="-301625"/>
            <a:ext cx="8676222" cy="3200400"/>
          </a:xfrm>
        </p:spPr>
        <p:txBody>
          <a:bodyPr/>
          <a:lstStyle/>
          <a:p>
            <a:r>
              <a:rPr lang="en-US" dirty="0"/>
              <a:t>The College Application Process</a:t>
            </a:r>
          </a:p>
        </p:txBody>
      </p:sp>
      <p:pic>
        <p:nvPicPr>
          <p:cNvPr id="4" name="Picture 3"/>
          <p:cNvPicPr>
            <a:picLocks noChangeAspect="1"/>
          </p:cNvPicPr>
          <p:nvPr/>
        </p:nvPicPr>
        <p:blipFill>
          <a:blip r:embed="rId2" cstate="print"/>
          <a:stretch>
            <a:fillRect/>
          </a:stretch>
        </p:blipFill>
        <p:spPr>
          <a:xfrm>
            <a:off x="3606800" y="2898775"/>
            <a:ext cx="4762500" cy="3171825"/>
          </a:xfrm>
          <a:prstGeom prst="rect">
            <a:avLst/>
          </a:prstGeom>
        </p:spPr>
      </p:pic>
    </p:spTree>
    <p:extLst>
      <p:ext uri="{BB962C8B-B14F-4D97-AF65-F5344CB8AC3E}">
        <p14:creationId xmlns:p14="http://schemas.microsoft.com/office/powerpoint/2010/main" val="155628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47650"/>
            <a:ext cx="9905998" cy="1905000"/>
          </a:xfrm>
        </p:spPr>
        <p:txBody>
          <a:bodyPr/>
          <a:lstStyle/>
          <a:p>
            <a:r>
              <a:rPr lang="en-US" dirty="0"/>
              <a:t>Application Do’s &amp; Don’ts</a:t>
            </a:r>
          </a:p>
        </p:txBody>
      </p:sp>
      <p:sp>
        <p:nvSpPr>
          <p:cNvPr id="3" name="Content Placeholder 2"/>
          <p:cNvSpPr>
            <a:spLocks noGrp="1"/>
          </p:cNvSpPr>
          <p:nvPr>
            <p:ph idx="1"/>
          </p:nvPr>
        </p:nvSpPr>
        <p:spPr>
          <a:xfrm>
            <a:off x="533399" y="952500"/>
            <a:ext cx="10515600" cy="4991100"/>
          </a:xfrm>
        </p:spPr>
        <p:txBody>
          <a:bodyPr>
            <a:normAutofit fontScale="32500" lnSpcReduction="20000"/>
          </a:bodyPr>
          <a:lstStyle/>
          <a:p>
            <a:r>
              <a:rPr lang="en-US" sz="6400" b="1" dirty="0"/>
              <a:t>Do read directions.</a:t>
            </a:r>
            <a:r>
              <a:rPr lang="en-US" sz="6400" dirty="0"/>
              <a:t> </a:t>
            </a:r>
          </a:p>
          <a:p>
            <a:pPr lvl="1"/>
            <a:r>
              <a:rPr lang="en-US" sz="6000" dirty="0"/>
              <a:t>Pay attention to the instructions for each application. </a:t>
            </a:r>
          </a:p>
          <a:p>
            <a:r>
              <a:rPr lang="en-US" sz="6400" b="1" dirty="0"/>
              <a:t>Do pay attention to deadlines.</a:t>
            </a:r>
            <a:r>
              <a:rPr lang="en-US" sz="6400" dirty="0"/>
              <a:t> </a:t>
            </a:r>
          </a:p>
          <a:p>
            <a:pPr lvl="1"/>
            <a:r>
              <a:rPr lang="en-US" sz="6000" dirty="0"/>
              <a:t>A college usually won't accept a late application. </a:t>
            </a:r>
          </a:p>
          <a:p>
            <a:pPr lvl="1"/>
            <a:r>
              <a:rPr lang="en-US" sz="6000" dirty="0"/>
              <a:t>Pay attention to scholarship or program deadlines too.</a:t>
            </a:r>
          </a:p>
          <a:p>
            <a:r>
              <a:rPr lang="en-US" sz="6400" b="1" dirty="0"/>
              <a:t>Do pay attention to grammar and spelling.</a:t>
            </a:r>
            <a:r>
              <a:rPr lang="en-US" sz="6400" dirty="0"/>
              <a:t> </a:t>
            </a:r>
          </a:p>
          <a:p>
            <a:pPr lvl="1"/>
            <a:r>
              <a:rPr lang="en-US" sz="6200" dirty="0"/>
              <a:t>Ask a parent or teacher to proof your application.</a:t>
            </a:r>
          </a:p>
          <a:p>
            <a:pPr lvl="1"/>
            <a:r>
              <a:rPr lang="en-US" sz="6200" dirty="0"/>
              <a:t>Spell </a:t>
            </a:r>
            <a:r>
              <a:rPr lang="en-US" sz="6200" dirty="0" err="1"/>
              <a:t>czech</a:t>
            </a:r>
            <a:r>
              <a:rPr lang="en-US" sz="6200" dirty="0"/>
              <a:t> is knot yore friend: It will betray ewe.</a:t>
            </a:r>
          </a:p>
          <a:p>
            <a:r>
              <a:rPr lang="en-US" sz="6400" b="1" dirty="0"/>
              <a:t>Do get organized.</a:t>
            </a:r>
            <a:r>
              <a:rPr lang="en-US" sz="6400" dirty="0"/>
              <a:t> </a:t>
            </a:r>
          </a:p>
          <a:p>
            <a:pPr lvl="1"/>
            <a:r>
              <a:rPr lang="en-US" sz="6000" dirty="0"/>
              <a:t>Make a calendar or spreadsheet of all your deadlines.</a:t>
            </a:r>
          </a:p>
          <a:p>
            <a:r>
              <a:rPr lang="en-US" sz="6400" b="1" dirty="0"/>
              <a:t>Do get presentable online. </a:t>
            </a:r>
          </a:p>
          <a:p>
            <a:pPr lvl="1"/>
            <a:r>
              <a:rPr lang="en-US" sz="6000" dirty="0"/>
              <a:t>Set up an adult-friendly e-mail account that you can check from anywhere. </a:t>
            </a:r>
          </a:p>
          <a:p>
            <a:pPr lvl="1"/>
            <a:r>
              <a:rPr lang="en-US" sz="6000" dirty="0"/>
              <a:t>Clean up your social networking pages.</a:t>
            </a:r>
          </a:p>
        </p:txBody>
      </p:sp>
      <p:pic>
        <p:nvPicPr>
          <p:cNvPr id="4" name="Picture 3"/>
          <p:cNvPicPr>
            <a:picLocks noChangeAspect="1"/>
          </p:cNvPicPr>
          <p:nvPr/>
        </p:nvPicPr>
        <p:blipFill>
          <a:blip r:embed="rId2" cstate="print"/>
          <a:stretch>
            <a:fillRect/>
          </a:stretch>
        </p:blipFill>
        <p:spPr>
          <a:xfrm>
            <a:off x="8312150" y="247650"/>
            <a:ext cx="3619500" cy="3009900"/>
          </a:xfrm>
          <a:prstGeom prst="rect">
            <a:avLst/>
          </a:prstGeom>
        </p:spPr>
      </p:pic>
    </p:spTree>
    <p:extLst>
      <p:ext uri="{BB962C8B-B14F-4D97-AF65-F5344CB8AC3E}">
        <p14:creationId xmlns:p14="http://schemas.microsoft.com/office/powerpoint/2010/main" val="191454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378" y="760325"/>
            <a:ext cx="9905998" cy="1905000"/>
          </a:xfrm>
        </p:spPr>
        <p:txBody>
          <a:bodyPr/>
          <a:lstStyle/>
          <a:p>
            <a:r>
              <a:rPr lang="en-US" dirty="0"/>
              <a:t>Application Do’s &amp; Don’ts</a:t>
            </a:r>
          </a:p>
        </p:txBody>
      </p:sp>
      <p:sp>
        <p:nvSpPr>
          <p:cNvPr id="3" name="Content Placeholder 2"/>
          <p:cNvSpPr>
            <a:spLocks noGrp="1"/>
          </p:cNvSpPr>
          <p:nvPr>
            <p:ph idx="1"/>
          </p:nvPr>
        </p:nvSpPr>
        <p:spPr>
          <a:xfrm>
            <a:off x="429876" y="1935095"/>
            <a:ext cx="9969500" cy="4351338"/>
          </a:xfrm>
        </p:spPr>
        <p:txBody>
          <a:bodyPr>
            <a:normAutofit fontScale="92500" lnSpcReduction="20000"/>
          </a:bodyPr>
          <a:lstStyle/>
          <a:p>
            <a:r>
              <a:rPr lang="en-US" sz="2600" b="1" dirty="0"/>
              <a:t>Don't forget pieces of your application.</a:t>
            </a:r>
            <a:r>
              <a:rPr lang="en-US" sz="2600" dirty="0"/>
              <a:t> </a:t>
            </a:r>
          </a:p>
          <a:p>
            <a:pPr lvl="1"/>
            <a:r>
              <a:rPr lang="en-US" sz="2200" dirty="0"/>
              <a:t>Be sure to finish all the steps, such as arranging for teacher recommendations, sending test scores, and completing supplements and financial aid documents.</a:t>
            </a:r>
          </a:p>
          <a:p>
            <a:r>
              <a:rPr lang="en-US" sz="2600" b="1" dirty="0"/>
              <a:t>Don’t assume you can’t afford a given school.</a:t>
            </a:r>
          </a:p>
          <a:p>
            <a:pPr lvl="1"/>
            <a:r>
              <a:rPr lang="en-US" sz="2200" dirty="0"/>
              <a:t>Many of the most expensive schools out there also have the most financial aid to offer.</a:t>
            </a:r>
          </a:p>
          <a:p>
            <a:pPr fontAlgn="base"/>
            <a:r>
              <a:rPr lang="en-US" sz="2600" b="1" dirty="0"/>
              <a:t>Don’t apply to every school in the book.</a:t>
            </a:r>
          </a:p>
          <a:p>
            <a:pPr marL="685800" lvl="2" fontAlgn="base">
              <a:spcBef>
                <a:spcPts val="1000"/>
              </a:spcBef>
            </a:pPr>
            <a:r>
              <a:rPr lang="en-US" sz="2200" dirty="0"/>
              <a:t>With college applications, more is not automatically better.</a:t>
            </a:r>
          </a:p>
          <a:p>
            <a:pPr fontAlgn="base"/>
            <a:r>
              <a:rPr lang="en-US" sz="2600" b="1" dirty="0"/>
              <a:t>Don't make things up.</a:t>
            </a:r>
          </a:p>
          <a:p>
            <a:r>
              <a:rPr lang="en-US" sz="2600" b="1" dirty="0"/>
              <a:t>Don't let Mom or Dad fill out your application. </a:t>
            </a:r>
          </a:p>
          <a:p>
            <a:pPr lvl="1"/>
            <a:r>
              <a:rPr lang="en-US" sz="2200" dirty="0"/>
              <a:t>Admission officers are skilled at detecting a parent's hand in an application.</a:t>
            </a:r>
          </a:p>
          <a:p>
            <a:pPr fontAlgn="base"/>
            <a:endParaRPr lang="en-US" dirty="0"/>
          </a:p>
          <a:p>
            <a:endParaRPr lang="en-US" dirty="0"/>
          </a:p>
          <a:p>
            <a:endParaRPr lang="en-US" dirty="0"/>
          </a:p>
        </p:txBody>
      </p:sp>
      <p:pic>
        <p:nvPicPr>
          <p:cNvPr id="4" name="Picture 3"/>
          <p:cNvPicPr>
            <a:picLocks noChangeAspect="1"/>
          </p:cNvPicPr>
          <p:nvPr/>
        </p:nvPicPr>
        <p:blipFill>
          <a:blip r:embed="rId2" cstate="print"/>
          <a:stretch>
            <a:fillRect/>
          </a:stretch>
        </p:blipFill>
        <p:spPr>
          <a:xfrm>
            <a:off x="8004175" y="335322"/>
            <a:ext cx="2803525" cy="1718903"/>
          </a:xfrm>
          <a:prstGeom prst="rect">
            <a:avLst/>
          </a:prstGeom>
        </p:spPr>
      </p:pic>
    </p:spTree>
    <p:extLst>
      <p:ext uri="{BB962C8B-B14F-4D97-AF65-F5344CB8AC3E}">
        <p14:creationId xmlns:p14="http://schemas.microsoft.com/office/powerpoint/2010/main" val="398430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182" y="1069182"/>
            <a:ext cx="8596668" cy="1320800"/>
          </a:xfrm>
        </p:spPr>
        <p:txBody>
          <a:bodyPr/>
          <a:lstStyle/>
          <a:p>
            <a:r>
              <a:rPr lang="en-US" dirty="0"/>
              <a:t>The John </a:t>
            </a:r>
            <a:r>
              <a:rPr lang="en-US" dirty="0" err="1"/>
              <a:t>Champe</a:t>
            </a:r>
            <a:r>
              <a:rPr lang="en-US" dirty="0"/>
              <a:t> Process</a:t>
            </a:r>
          </a:p>
        </p:txBody>
      </p:sp>
      <p:sp>
        <p:nvSpPr>
          <p:cNvPr id="6" name="Content Placeholder 5"/>
          <p:cNvSpPr>
            <a:spLocks noGrp="1"/>
          </p:cNvSpPr>
          <p:nvPr>
            <p:ph idx="1"/>
          </p:nvPr>
        </p:nvSpPr>
        <p:spPr>
          <a:xfrm>
            <a:off x="742168" y="2101984"/>
            <a:ext cx="10515600" cy="4351338"/>
          </a:xfrm>
        </p:spPr>
        <p:txBody>
          <a:bodyPr/>
          <a:lstStyle/>
          <a:p>
            <a:r>
              <a:rPr lang="en-US" dirty="0"/>
              <a:t>http://lcps.org/jch</a:t>
            </a:r>
          </a:p>
        </p:txBody>
      </p:sp>
      <p:pic>
        <p:nvPicPr>
          <p:cNvPr id="7" name="Picture 6"/>
          <p:cNvPicPr>
            <a:picLocks noChangeAspect="1"/>
          </p:cNvPicPr>
          <p:nvPr/>
        </p:nvPicPr>
        <p:blipFill>
          <a:blip r:embed="rId2" cstate="print"/>
          <a:stretch>
            <a:fillRect/>
          </a:stretch>
        </p:blipFill>
        <p:spPr>
          <a:xfrm>
            <a:off x="4995950" y="2756315"/>
            <a:ext cx="2857500" cy="2609850"/>
          </a:xfrm>
          <a:prstGeom prst="rect">
            <a:avLst/>
          </a:prstGeom>
        </p:spPr>
      </p:pic>
    </p:spTree>
    <p:extLst>
      <p:ext uri="{BB962C8B-B14F-4D97-AF65-F5344CB8AC3E}">
        <p14:creationId xmlns:p14="http://schemas.microsoft.com/office/powerpoint/2010/main" val="748202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544" y="513794"/>
            <a:ext cx="8596668" cy="1320800"/>
          </a:xfrm>
        </p:spPr>
        <p:txBody>
          <a:bodyPr>
            <a:normAutofit/>
          </a:bodyPr>
          <a:lstStyle/>
          <a:p>
            <a:r>
              <a:rPr lang="en-US" dirty="0"/>
              <a:t>Behind the Scenes of the Admissions Committee </a:t>
            </a:r>
          </a:p>
        </p:txBody>
      </p:sp>
      <p:sp>
        <p:nvSpPr>
          <p:cNvPr id="3" name="Content Placeholder 2"/>
          <p:cNvSpPr>
            <a:spLocks noGrp="1"/>
          </p:cNvSpPr>
          <p:nvPr>
            <p:ph idx="1"/>
          </p:nvPr>
        </p:nvSpPr>
        <p:spPr>
          <a:xfrm>
            <a:off x="794544" y="2099434"/>
            <a:ext cx="9905998" cy="3124201"/>
          </a:xfrm>
        </p:spPr>
        <p:txBody>
          <a:bodyPr/>
          <a:lstStyle/>
          <a:p>
            <a:r>
              <a:rPr lang="en-US" u="sng" dirty="0">
                <a:hlinkClick r:id="rId2"/>
              </a:rPr>
              <a:t>https://www.youtube.com/watch?v=2AB-5dCFQrs</a:t>
            </a:r>
            <a:endParaRPr lang="en-US" dirty="0"/>
          </a:p>
        </p:txBody>
      </p:sp>
      <p:pic>
        <p:nvPicPr>
          <p:cNvPr id="4" name="Picture 3"/>
          <p:cNvPicPr>
            <a:picLocks noChangeAspect="1"/>
          </p:cNvPicPr>
          <p:nvPr/>
        </p:nvPicPr>
        <p:blipFill>
          <a:blip r:embed="rId3" cstate="print"/>
          <a:stretch>
            <a:fillRect/>
          </a:stretch>
        </p:blipFill>
        <p:spPr>
          <a:xfrm>
            <a:off x="2877521" y="3177182"/>
            <a:ext cx="4430713" cy="2514172"/>
          </a:xfrm>
          <a:prstGeom prst="rect">
            <a:avLst/>
          </a:prstGeom>
        </p:spPr>
      </p:pic>
    </p:spTree>
    <p:extLst>
      <p:ext uri="{BB962C8B-B14F-4D97-AF65-F5344CB8AC3E}">
        <p14:creationId xmlns:p14="http://schemas.microsoft.com/office/powerpoint/2010/main" val="174033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838200" y="230187"/>
            <a:ext cx="2853306" cy="1935163"/>
          </a:xfrm>
          <a:prstGeom prst="rect">
            <a:avLst/>
          </a:prstGeom>
        </p:spPr>
      </p:pic>
      <p:sp>
        <p:nvSpPr>
          <p:cNvPr id="2" name="Title 1"/>
          <p:cNvSpPr>
            <a:spLocks noGrp="1"/>
          </p:cNvSpPr>
          <p:nvPr>
            <p:ph type="title"/>
          </p:nvPr>
        </p:nvSpPr>
        <p:spPr>
          <a:xfrm>
            <a:off x="3873502" y="260350"/>
            <a:ext cx="7899398" cy="1905000"/>
          </a:xfrm>
        </p:spPr>
        <p:txBody>
          <a:bodyPr>
            <a:normAutofit/>
          </a:bodyPr>
          <a:lstStyle/>
          <a:p>
            <a:r>
              <a:rPr lang="en-US" dirty="0"/>
              <a:t>What Happens When the College Receives Your Application?</a:t>
            </a:r>
          </a:p>
        </p:txBody>
      </p:sp>
      <p:sp>
        <p:nvSpPr>
          <p:cNvPr id="3" name="Content Placeholder 2"/>
          <p:cNvSpPr>
            <a:spLocks noGrp="1"/>
          </p:cNvSpPr>
          <p:nvPr>
            <p:ph idx="1"/>
          </p:nvPr>
        </p:nvSpPr>
        <p:spPr>
          <a:xfrm>
            <a:off x="838200" y="2274958"/>
            <a:ext cx="10515600" cy="4351338"/>
          </a:xfrm>
        </p:spPr>
        <p:txBody>
          <a:bodyPr>
            <a:normAutofit fontScale="32500" lnSpcReduction="20000"/>
          </a:bodyPr>
          <a:lstStyle/>
          <a:p>
            <a:pPr marL="0" indent="0">
              <a:buNone/>
            </a:pPr>
            <a:r>
              <a:rPr lang="en-US" sz="7400" b="1" dirty="0"/>
              <a:t>1. Colleges usually store your application in an electronic file.</a:t>
            </a:r>
          </a:p>
          <a:p>
            <a:pPr marL="0" indent="0">
              <a:buNone/>
            </a:pPr>
            <a:r>
              <a:rPr lang="en-US" sz="7400" dirty="0"/>
              <a:t>Other pieces of your application are added to the file as they arrive. If data is missing, the college's admission staff will let you know. </a:t>
            </a:r>
          </a:p>
          <a:p>
            <a:pPr marL="0" indent="0">
              <a:buNone/>
            </a:pPr>
            <a:endParaRPr lang="en-US" sz="7400" dirty="0"/>
          </a:p>
          <a:p>
            <a:pPr marL="0" indent="0">
              <a:buNone/>
            </a:pPr>
            <a:r>
              <a:rPr lang="en-US" sz="7400" b="1" dirty="0"/>
              <a:t>2. Most colleges will standardize your grades</a:t>
            </a:r>
            <a:r>
              <a:rPr lang="en-US" sz="7400" dirty="0"/>
              <a:t> so they can compare your grade point average with the GPAs of students attending high schools that use different grading methods. They will also note how difficult the curriculum is at your high school.</a:t>
            </a:r>
          </a:p>
          <a:p>
            <a:pPr marL="0" indent="0">
              <a:buNone/>
            </a:pPr>
            <a:endParaRPr lang="en-US" sz="7400" dirty="0"/>
          </a:p>
          <a:p>
            <a:pPr marL="0" indent="0">
              <a:buNone/>
            </a:pPr>
            <a:r>
              <a:rPr lang="en-US" sz="7400" b="1" dirty="0"/>
              <a:t>3. Automatic denials.</a:t>
            </a:r>
            <a:r>
              <a:rPr lang="en-US" sz="7400" dirty="0"/>
              <a:t> At universities with large numbers of applications, applicants who do not meet the college's minimum GPA and test-score standards may be automatically denied.</a:t>
            </a:r>
          </a:p>
          <a:p>
            <a:endParaRPr lang="en-US" dirty="0"/>
          </a:p>
        </p:txBody>
      </p:sp>
    </p:spTree>
    <p:extLst>
      <p:ext uri="{BB962C8B-B14F-4D97-AF65-F5344CB8AC3E}">
        <p14:creationId xmlns:p14="http://schemas.microsoft.com/office/powerpoint/2010/main" val="376689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1" y="304800"/>
            <a:ext cx="9905998" cy="1905000"/>
          </a:xfrm>
        </p:spPr>
        <p:txBody>
          <a:bodyPr>
            <a:normAutofit/>
          </a:bodyPr>
          <a:lstStyle/>
          <a:p>
            <a:r>
              <a:rPr lang="en-US" dirty="0"/>
              <a:t>How Is Your Application Evaluated?</a:t>
            </a:r>
            <a:br>
              <a:rPr lang="en-US" dirty="0"/>
            </a:br>
            <a:endParaRPr lang="en-US" dirty="0"/>
          </a:p>
        </p:txBody>
      </p:sp>
      <p:sp>
        <p:nvSpPr>
          <p:cNvPr id="3" name="Content Placeholder 2"/>
          <p:cNvSpPr>
            <a:spLocks noGrp="1"/>
          </p:cNvSpPr>
          <p:nvPr>
            <p:ph idx="1"/>
          </p:nvPr>
        </p:nvSpPr>
        <p:spPr>
          <a:xfrm>
            <a:off x="177801" y="1107583"/>
            <a:ext cx="11175999" cy="5623417"/>
          </a:xfrm>
        </p:spPr>
        <p:txBody>
          <a:bodyPr>
            <a:normAutofit fontScale="70000" lnSpcReduction="20000"/>
          </a:bodyPr>
          <a:lstStyle/>
          <a:p>
            <a:pPr marL="0" indent="0">
              <a:buNone/>
            </a:pPr>
            <a:r>
              <a:rPr lang="en-US" sz="2200" i="1" dirty="0"/>
              <a:t>In most cases, at least three members of the admission staff read each application, </a:t>
            </a:r>
          </a:p>
          <a:p>
            <a:pPr marL="0" indent="0">
              <a:buNone/>
            </a:pPr>
            <a:r>
              <a:rPr lang="en-US" sz="2200" i="1" dirty="0"/>
              <a:t>noting their comments and impressions as they go. The readers score each section of your </a:t>
            </a:r>
          </a:p>
          <a:p>
            <a:pPr marL="0" indent="0">
              <a:buNone/>
            </a:pPr>
            <a:r>
              <a:rPr lang="en-US" sz="2200" i="1" dirty="0"/>
              <a:t>application and then score the overall application.</a:t>
            </a:r>
            <a:endParaRPr lang="en-US" sz="2100" i="1" dirty="0"/>
          </a:p>
          <a:p>
            <a:r>
              <a:rPr lang="en-US" sz="2100" b="1" dirty="0"/>
              <a:t>General information section</a:t>
            </a:r>
            <a:endParaRPr lang="en-US" sz="2100" dirty="0"/>
          </a:p>
          <a:p>
            <a:pPr lvl="1"/>
            <a:r>
              <a:rPr lang="en-US" sz="2100" dirty="0"/>
              <a:t>The readers will note your socioeconomic background, as well as your parents' occupations and level of education.</a:t>
            </a:r>
          </a:p>
          <a:p>
            <a:r>
              <a:rPr lang="en-US" sz="2100" b="1" dirty="0"/>
              <a:t>Academic background section</a:t>
            </a:r>
            <a:endParaRPr lang="en-US" sz="2100" dirty="0"/>
          </a:p>
          <a:p>
            <a:pPr lvl="1"/>
            <a:r>
              <a:rPr lang="en-US" sz="2100" dirty="0"/>
              <a:t>Next, they will review your GPA, honors and AP participation, test scores, and sometimes class rank. They assess your GPA, taking into account your high school's level of academic rigor.</a:t>
            </a:r>
          </a:p>
          <a:p>
            <a:r>
              <a:rPr lang="en-US" sz="2100" b="1" dirty="0"/>
              <a:t>Strength of your transcript</a:t>
            </a:r>
          </a:p>
          <a:p>
            <a:pPr lvl="1"/>
            <a:r>
              <a:rPr lang="en-US" sz="2100" dirty="0"/>
              <a:t>Readers look for a consistent effort to take challenging courses. If you are planning to major in a specialized field, such as engineering, reviewers may want to see that you have fulfilled additional requirements, such as certain math or science courses.</a:t>
            </a:r>
          </a:p>
          <a:p>
            <a:r>
              <a:rPr lang="en-US" sz="2100" b="1" dirty="0"/>
              <a:t>Essay, short-answer, and extracurricular sections</a:t>
            </a:r>
          </a:p>
          <a:p>
            <a:pPr lvl="1"/>
            <a:r>
              <a:rPr lang="en-US" sz="2100" dirty="0"/>
              <a:t>Readers look to these sections to get a better idea of who you are. If you have only an average academic record but are strong in a couple of extracurricular activities, or if you wrote a great essay, this section could give your admission chances a boost.</a:t>
            </a:r>
          </a:p>
          <a:p>
            <a:r>
              <a:rPr lang="en-US" sz="2100" b="1" dirty="0"/>
              <a:t>Letters of recommendation and reports from your teachers and counselor</a:t>
            </a:r>
          </a:p>
          <a:p>
            <a:pPr lvl="1"/>
            <a:r>
              <a:rPr lang="en-US" sz="2100" dirty="0"/>
              <a:t>The letters and reports help application readers learn more about you as a student and as an individual. They provide a critical context for your academic performance by documenting the efforts you have made in and out of class, or any personal issues that might have affected your studies.</a:t>
            </a:r>
          </a:p>
          <a:p>
            <a:endParaRPr lang="en-US" dirty="0"/>
          </a:p>
        </p:txBody>
      </p:sp>
      <p:pic>
        <p:nvPicPr>
          <p:cNvPr id="5" name="Picture 4"/>
          <p:cNvPicPr>
            <a:picLocks noChangeAspect="1"/>
          </p:cNvPicPr>
          <p:nvPr/>
        </p:nvPicPr>
        <p:blipFill>
          <a:blip r:embed="rId2" cstate="print"/>
          <a:stretch>
            <a:fillRect/>
          </a:stretch>
        </p:blipFill>
        <p:spPr>
          <a:xfrm>
            <a:off x="8521700" y="304800"/>
            <a:ext cx="3390900" cy="2260600"/>
          </a:xfrm>
          <a:prstGeom prst="rect">
            <a:avLst/>
          </a:prstGeom>
        </p:spPr>
      </p:pic>
    </p:spTree>
    <p:extLst>
      <p:ext uri="{BB962C8B-B14F-4D97-AF65-F5344CB8AC3E}">
        <p14:creationId xmlns:p14="http://schemas.microsoft.com/office/powerpoint/2010/main" val="234869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985" y="230210"/>
            <a:ext cx="9905998" cy="1905000"/>
          </a:xfrm>
        </p:spPr>
        <p:txBody>
          <a:bodyPr>
            <a:normAutofit/>
          </a:bodyPr>
          <a:lstStyle/>
          <a:p>
            <a:r>
              <a:rPr lang="en-US" dirty="0"/>
              <a:t>How Do Application Readers Reach a Final Decision?</a:t>
            </a:r>
          </a:p>
        </p:txBody>
      </p:sp>
      <p:sp>
        <p:nvSpPr>
          <p:cNvPr id="3" name="Content Placeholder 2"/>
          <p:cNvSpPr>
            <a:spLocks noGrp="1"/>
          </p:cNvSpPr>
          <p:nvPr>
            <p:ph idx="1"/>
          </p:nvPr>
        </p:nvSpPr>
        <p:spPr>
          <a:xfrm>
            <a:off x="756118" y="3563831"/>
            <a:ext cx="9905998" cy="3124201"/>
          </a:xfrm>
        </p:spPr>
        <p:txBody>
          <a:bodyPr>
            <a:normAutofit/>
          </a:bodyPr>
          <a:lstStyle/>
          <a:p>
            <a:r>
              <a:rPr lang="en-US" dirty="0"/>
              <a:t>If the first verdict is a definite admit, your application may skip the second and third readers and go straight to the admissions director. </a:t>
            </a:r>
          </a:p>
          <a:p>
            <a:r>
              <a:rPr lang="en-US" dirty="0"/>
              <a:t>Most of the "maybes" go to a committee of admission staff, which will choose the rest of the admits. </a:t>
            </a:r>
          </a:p>
          <a:p>
            <a:r>
              <a:rPr lang="en-US" dirty="0"/>
              <a:t>The rest will go in the rejection pile. </a:t>
            </a:r>
          </a:p>
          <a:p>
            <a:r>
              <a:rPr lang="en-US" dirty="0"/>
              <a:t>The tipping factors for "close calls" include writing skills, recommendation letters, legacy connections, interview notes, and your demonstrated interest. </a:t>
            </a:r>
          </a:p>
        </p:txBody>
      </p:sp>
      <p:pic>
        <p:nvPicPr>
          <p:cNvPr id="4" name="Picture 3"/>
          <p:cNvPicPr>
            <a:picLocks noChangeAspect="1"/>
          </p:cNvPicPr>
          <p:nvPr/>
        </p:nvPicPr>
        <p:blipFill>
          <a:blip r:embed="rId2" cstate="print"/>
          <a:stretch>
            <a:fillRect/>
          </a:stretch>
        </p:blipFill>
        <p:spPr>
          <a:xfrm>
            <a:off x="4320416" y="1130618"/>
            <a:ext cx="2777402" cy="2133282"/>
          </a:xfrm>
          <a:prstGeom prst="rect">
            <a:avLst/>
          </a:prstGeom>
        </p:spPr>
      </p:pic>
    </p:spTree>
    <p:extLst>
      <p:ext uri="{BB962C8B-B14F-4D97-AF65-F5344CB8AC3E}">
        <p14:creationId xmlns:p14="http://schemas.microsoft.com/office/powerpoint/2010/main" val="36210109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4700</TotalTime>
  <Words>1072</Words>
  <Application>Microsoft Macintosh PowerPoint</Application>
  <PresentationFormat>Widescreen</PresentationFormat>
  <Paragraphs>100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Algerian</vt:lpstr>
      <vt:lpstr>Arial</vt:lpstr>
      <vt:lpstr>Trebuchet MS</vt:lpstr>
      <vt:lpstr>Wingdings 3</vt:lpstr>
      <vt:lpstr>Facet</vt:lpstr>
      <vt:lpstr>WELCOME TO  YOUR SENIOR YEAR:     COLLEGE APPLICATION BOOTCAMP </vt:lpstr>
      <vt:lpstr>The College Application Process</vt:lpstr>
      <vt:lpstr>Application Do’s &amp; Don’ts</vt:lpstr>
      <vt:lpstr>Application Do’s &amp; Don’ts</vt:lpstr>
      <vt:lpstr>The John Champe Process</vt:lpstr>
      <vt:lpstr>Behind the Scenes of the Admissions Committee </vt:lpstr>
      <vt:lpstr>What Happens When the College Receives Your Application?</vt:lpstr>
      <vt:lpstr>How Is Your Application Evaluated? </vt:lpstr>
      <vt:lpstr>How Do Application Readers Reach a Final Decision?</vt:lpstr>
      <vt:lpstr>How to Get a Great Letter of Recommendation</vt:lpstr>
      <vt:lpstr>The Importance of…</vt:lpstr>
      <vt:lpstr> </vt:lpstr>
      <vt:lpstr>Tips from the experts</vt:lpstr>
    </vt:vector>
  </TitlesOfParts>
  <Company>LCPS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Coniglio</dc:creator>
  <cp:lastModifiedBy>Joshua Hall</cp:lastModifiedBy>
  <cp:revision>27</cp:revision>
  <dcterms:created xsi:type="dcterms:W3CDTF">2015-08-05T15:02:19Z</dcterms:created>
  <dcterms:modified xsi:type="dcterms:W3CDTF">2018-10-16T16:20:42Z</dcterms:modified>
</cp:coreProperties>
</file>