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9" r:id="rId3"/>
    <p:sldId id="282" r:id="rId4"/>
    <p:sldId id="281" r:id="rId5"/>
    <p:sldId id="271" r:id="rId6"/>
    <p:sldId id="258" r:id="rId7"/>
    <p:sldId id="263" r:id="rId8"/>
    <p:sldId id="273" r:id="rId9"/>
    <p:sldId id="257" r:id="rId10"/>
    <p:sldId id="272" r:id="rId11"/>
    <p:sldId id="274" r:id="rId12"/>
    <p:sldId id="259" r:id="rId13"/>
    <p:sldId id="275" r:id="rId14"/>
    <p:sldId id="284" r:id="rId15"/>
    <p:sldId id="283" r:id="rId16"/>
    <p:sldId id="286" r:id="rId17"/>
    <p:sldId id="285" r:id="rId18"/>
    <p:sldId id="260" r:id="rId19"/>
    <p:sldId id="277" r:id="rId20"/>
    <p:sldId id="269" r:id="rId21"/>
    <p:sldId id="291" r:id="rId22"/>
    <p:sldId id="292" r:id="rId23"/>
    <p:sldId id="261" r:id="rId24"/>
    <p:sldId id="280" r:id="rId25"/>
    <p:sldId id="270" r:id="rId26"/>
  </p:sldIdLst>
  <p:sldSz cx="9144000" cy="6858000" type="screen4x3"/>
  <p:notesSz cx="6858000" cy="9083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CCFF"/>
    <a:srgbClr val="009900"/>
    <a:srgbClr val="EC0EC2"/>
    <a:srgbClr val="F66ADB"/>
    <a:srgbClr val="9AFD77"/>
    <a:srgbClr val="777777"/>
    <a:srgbClr val="4D4D4D"/>
    <a:srgbClr val="F892E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99" autoAdjust="0"/>
    <p:restoredTop sz="89964" autoAdjust="0"/>
  </p:normalViewPr>
  <p:slideViewPr>
    <p:cSldViewPr>
      <p:cViewPr varScale="1">
        <p:scale>
          <a:sx n="40" d="100"/>
          <a:sy n="40" d="100"/>
        </p:scale>
        <p:origin x="-11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209" cy="454645"/>
          </a:xfrm>
          <a:prstGeom prst="rect">
            <a:avLst/>
          </a:prstGeom>
        </p:spPr>
        <p:txBody>
          <a:bodyPr vert="horz" lIns="88368" tIns="44184" rIns="88368" bIns="441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259" y="0"/>
            <a:ext cx="2972209" cy="454645"/>
          </a:xfrm>
          <a:prstGeom prst="rect">
            <a:avLst/>
          </a:prstGeom>
        </p:spPr>
        <p:txBody>
          <a:bodyPr vert="horz" lIns="88368" tIns="44184" rIns="88368" bIns="44184" rtlCol="0"/>
          <a:lstStyle>
            <a:lvl1pPr algn="r">
              <a:defRPr sz="1200"/>
            </a:lvl1pPr>
          </a:lstStyle>
          <a:p>
            <a:fld id="{EC8F5CD9-16D4-4A52-8D57-F3B0406186AE}" type="datetimeFigureOut">
              <a:rPr lang="en-US" smtClean="0"/>
              <a:pPr/>
              <a:t>3/23/20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627495"/>
            <a:ext cx="2972209" cy="454645"/>
          </a:xfrm>
          <a:prstGeom prst="rect">
            <a:avLst/>
          </a:prstGeom>
        </p:spPr>
        <p:txBody>
          <a:bodyPr vert="horz" lIns="88368" tIns="44184" rIns="88368" bIns="441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259" y="8627495"/>
            <a:ext cx="2972209" cy="454645"/>
          </a:xfrm>
          <a:prstGeom prst="rect">
            <a:avLst/>
          </a:prstGeom>
        </p:spPr>
        <p:txBody>
          <a:bodyPr vert="horz" lIns="88368" tIns="44184" rIns="88368" bIns="44184" rtlCol="0" anchor="b"/>
          <a:lstStyle>
            <a:lvl1pPr algn="r">
              <a:defRPr sz="1200"/>
            </a:lvl1pPr>
          </a:lstStyle>
          <a:p>
            <a:fld id="{6D42F6E3-0464-4FBC-BE63-897D018463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057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4184"/>
          </a:xfrm>
          <a:prstGeom prst="rect">
            <a:avLst/>
          </a:prstGeom>
        </p:spPr>
        <p:txBody>
          <a:bodyPr vert="horz" lIns="91063" tIns="45531" rIns="91063" bIns="4553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4184"/>
          </a:xfrm>
          <a:prstGeom prst="rect">
            <a:avLst/>
          </a:prstGeom>
        </p:spPr>
        <p:txBody>
          <a:bodyPr vert="horz" lIns="91063" tIns="45531" rIns="91063" bIns="45531" rtlCol="0"/>
          <a:lstStyle>
            <a:lvl1pPr algn="r">
              <a:defRPr sz="1200"/>
            </a:lvl1pPr>
          </a:lstStyle>
          <a:p>
            <a:fld id="{E9A6B732-F68D-45D7-A6E8-46820C355F31}" type="datetimeFigureOut">
              <a:rPr lang="en-US" smtClean="0"/>
              <a:pPr/>
              <a:t>3/23/20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681038"/>
            <a:ext cx="4543425" cy="3406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63" tIns="45531" rIns="91063" bIns="455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14747"/>
            <a:ext cx="5486400" cy="4087654"/>
          </a:xfrm>
          <a:prstGeom prst="rect">
            <a:avLst/>
          </a:prstGeom>
        </p:spPr>
        <p:txBody>
          <a:bodyPr vert="horz" lIns="91063" tIns="45531" rIns="91063" bIns="455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27915"/>
            <a:ext cx="2971800" cy="454184"/>
          </a:xfrm>
          <a:prstGeom prst="rect">
            <a:avLst/>
          </a:prstGeom>
        </p:spPr>
        <p:txBody>
          <a:bodyPr vert="horz" lIns="91063" tIns="45531" rIns="91063" bIns="4553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27915"/>
            <a:ext cx="2971800" cy="454184"/>
          </a:xfrm>
          <a:prstGeom prst="rect">
            <a:avLst/>
          </a:prstGeom>
        </p:spPr>
        <p:txBody>
          <a:bodyPr vert="horz" lIns="91063" tIns="45531" rIns="91063" bIns="45531" rtlCol="0" anchor="b"/>
          <a:lstStyle>
            <a:lvl1pPr algn="r">
              <a:defRPr sz="1200"/>
            </a:lvl1pPr>
          </a:lstStyle>
          <a:p>
            <a:fld id="{83449091-6054-4A59-A7B3-95A91CC28A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068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Have students follow along in </a:t>
            </a:r>
            <a:r>
              <a:rPr lang="en-US" smtClean="0"/>
              <a:t>their student notes.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9091-6054-4A59-A7B3-95A91CC28A00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9091-6054-4A59-A7B3-95A91CC28A00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9091-6054-4A59-A7B3-95A91CC28A00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9091-6054-4A59-A7B3-95A91CC28A00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Vendors will want to stock their machines with what people want the most (mode).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9091-6054-4A59-A7B3-95A91CC28A00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9091-6054-4A59-A7B3-95A91CC28A0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037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9091-6054-4A59-A7B3-95A91CC28A0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596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9091-6054-4A59-A7B3-95A91CC28A0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568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9091-6054-4A59-A7B3-95A91CC28A0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7058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Temperature</a:t>
            </a:r>
            <a:r>
              <a:rPr lang="en-US" baseline="0" dirty="0" smtClean="0"/>
              <a:t> Range</a:t>
            </a:r>
          </a:p>
          <a:p>
            <a:r>
              <a:rPr lang="en-US" dirty="0" smtClean="0"/>
              <a:t>Michigan: 35 degrees	Florida: 75 degrees</a:t>
            </a:r>
          </a:p>
          <a:p>
            <a:endParaRPr lang="en-US" dirty="0" smtClean="0"/>
          </a:p>
          <a:p>
            <a:r>
              <a:rPr lang="en-US" dirty="0" smtClean="0"/>
              <a:t>Temperature Range was 40 degrees!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9091-6054-4A59-A7B3-95A91CC28A00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9091-6054-4A59-A7B3-95A91CC28A00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9091-6054-4A59-A7B3-95A91CC28A0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85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Order the numbers.    	</a:t>
            </a:r>
          </a:p>
          <a:p>
            <a:r>
              <a:rPr lang="en-US" dirty="0" smtClean="0"/>
              <a:t>Mean: 80   Median: 82.5   Mode: 90   Range: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9091-6054-4A59-A7B3-95A91CC28A00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Center: Mean Median Mode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Variability: Range, IQR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9091-6054-4A59-A7B3-95A91CC28A0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2575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Answer: A (Dataset A has the greater RANGE)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9091-6054-4A59-A7B3-95A91CC28A0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8485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9091-6054-4A59-A7B3-95A91CC28A00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9091-6054-4A59-A7B3-95A91CC28A0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5415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9091-6054-4A59-A7B3-95A91CC28A00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9091-6054-4A59-A7B3-95A91CC28A0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995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9091-6054-4A59-A7B3-95A91CC28A0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085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9091-6054-4A59-A7B3-95A91CC28A00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9091-6054-4A59-A7B3-95A91CC28A00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9091-6054-4A59-A7B3-95A91CC28A00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9091-6054-4A59-A7B3-95A91CC28A00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 median.  </a:t>
            </a:r>
          </a:p>
          <a:p>
            <a:pPr lvl="0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 picture of Destiny’s Child.  Point out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Beyonce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middle.  How do I know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Beyonce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in the middle?</a:t>
            </a:r>
          </a:p>
          <a:p>
            <a:pPr lvl="0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Well, there is one person on each side of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Beyonce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leaving her in the middle!    </a:t>
            </a:r>
          </a:p>
          <a:p>
            <a:pPr lvl="0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 picture of </a:t>
            </a:r>
            <a:r>
              <a:rPr lang="en-US" sz="1200" b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Original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Destiny’s Child with the 4</a:t>
            </a:r>
            <a:r>
              <a:rPr lang="en-US" sz="1200" b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member.  Now, who’s in the middle?</a:t>
            </a:r>
          </a:p>
          <a:p>
            <a:pPr lvl="0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 will say… there are two girls in the middle!   </a:t>
            </a:r>
          </a:p>
          <a:p>
            <a:pPr lvl="0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Demonstrate how to find the median.  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9091-6054-4A59-A7B3-95A91CC28A00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40ED-A156-49A5-828E-85F7413D3842}" type="datetime1">
              <a:rPr lang="en-US" smtClean="0"/>
              <a:pPr/>
              <a:t>3/23/20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A02C0-D964-4ADB-A6FF-88EBB9DD57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xmlns:p14="http://schemas.microsoft.com/office/powerpoint/2010/main" spd="slow">
    <p:wipe dir="r"/>
    <p:sndAc>
      <p:stSnd>
        <p:snd r:embed="rId1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62AB-F15C-4995-BB6A-986136A5275C}" type="datetime1">
              <a:rPr lang="en-US" smtClean="0"/>
              <a:pPr/>
              <a:t>3/23/20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A02C0-D964-4ADB-A6FF-88EBB9DD57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r"/>
    <p:sndAc>
      <p:stSnd>
        <p:snd r:embed="rId1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9561-4BBD-415A-8449-F5D9C11024C9}" type="datetime1">
              <a:rPr lang="en-US" smtClean="0"/>
              <a:pPr/>
              <a:t>3/23/20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A02C0-D964-4ADB-A6FF-88EBB9DD57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r"/>
    <p:sndAc>
      <p:stSnd>
        <p:snd r:embed="rId1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BA075-3A92-41C9-8E49-C691EDCF9D29}" type="datetime1">
              <a:rPr lang="en-US" smtClean="0"/>
              <a:pPr/>
              <a:t>3/23/20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A02C0-D964-4ADB-A6FF-88EBB9DD57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r"/>
    <p:sndAc>
      <p:stSnd>
        <p:snd r:embed="rId1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8E4D-F25F-4BC7-9D2E-1F0D1FEE2CA9}" type="datetime1">
              <a:rPr lang="en-US" smtClean="0"/>
              <a:pPr/>
              <a:t>3/23/20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A02C0-D964-4ADB-A6FF-88EBB9DD57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xmlns:p14="http://schemas.microsoft.com/office/powerpoint/2010/main" spd="slow">
    <p:wipe dir="r"/>
    <p:sndAc>
      <p:stSnd>
        <p:snd r:embed="rId1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67B5-4111-42CF-977A-B084B65B86AE}" type="datetime1">
              <a:rPr lang="en-US" smtClean="0"/>
              <a:pPr/>
              <a:t>3/23/20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A02C0-D964-4ADB-A6FF-88EBB9DD57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r"/>
    <p:sndAc>
      <p:stSnd>
        <p:snd r:embed="rId1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8603-D866-4CA5-B402-47EEE7E1C0C3}" type="datetime1">
              <a:rPr lang="en-US" smtClean="0"/>
              <a:pPr/>
              <a:t>3/23/20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A02C0-D964-4ADB-A6FF-88EBB9DD57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r"/>
    <p:sndAc>
      <p:stSnd>
        <p:snd r:embed="rId1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54C8-E118-4A97-8D33-688BEB4C8262}" type="datetime1">
              <a:rPr lang="en-US" smtClean="0"/>
              <a:pPr/>
              <a:t>3/23/20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A02C0-D964-4ADB-A6FF-88EBB9DD57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r"/>
    <p:sndAc>
      <p:stSnd>
        <p:snd r:embed="rId1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610F-F26D-4EE9-A4D5-6804073ECB28}" type="datetime1">
              <a:rPr lang="en-US" smtClean="0"/>
              <a:pPr/>
              <a:t>3/23/20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A02C0-D964-4ADB-A6FF-88EBB9DD57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xmlns:p14="http://schemas.microsoft.com/office/powerpoint/2010/main" spd="slow">
    <p:wipe dir="r"/>
    <p:sndAc>
      <p:stSnd>
        <p:snd r:embed="rId1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574B-6AB0-4953-8849-3473B4EC2CB7}" type="datetime1">
              <a:rPr lang="en-US" smtClean="0"/>
              <a:pPr/>
              <a:t>3/23/20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A02C0-D964-4ADB-A6FF-88EBB9DD57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r"/>
    <p:sndAc>
      <p:stSnd>
        <p:snd r:embed="rId1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16D9A-26D3-4345-A855-5A6A101C057F}" type="datetime1">
              <a:rPr lang="en-US" smtClean="0"/>
              <a:pPr/>
              <a:t>3/23/20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A02C0-D964-4ADB-A6FF-88EBB9DD57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wipe dir="r"/>
    <p:sndAc>
      <p:stSnd>
        <p:snd r:embed="rId1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2BB6D75-15EB-44DE-AE93-A92436AA40E9}" type="datetime1">
              <a:rPr lang="en-US" smtClean="0"/>
              <a:pPr/>
              <a:t>3/23/20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9FA02C0-D964-4ADB-A6FF-88EBB9DD57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xmlns:p14="http://schemas.microsoft.com/office/powerpoint/2010/main" spd="slow">
    <p:wipe dir="r"/>
    <p:sndAc>
      <p:stSnd>
        <p:snd r:embed="rId13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image" Target="../media/image8.jpe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image" Target="../media/image14.png"/><Relationship Id="rId5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image" Target="../media/image15.wmf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image" Target="../media/image15.wmf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image" Target="../media/image5.jpeg"/><Relationship Id="rId5" Type="http://schemas.openxmlformats.org/officeDocument/2006/relationships/hyperlink" Target="about:blank" TargetMode="External"/><Relationship Id="rId6" Type="http://schemas.openxmlformats.org/officeDocument/2006/relationships/image" Target="../media/image6.jpeg"/><Relationship Id="rId7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4800"/>
            <a:ext cx="8001000" cy="16002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900" b="1" smtClean="0">
                <a:solidFill>
                  <a:schemeClr val="tx1"/>
                </a:solidFill>
              </a:rPr>
              <a:t>Lesson 6.SP.3 (ALT 1)</a:t>
            </a:r>
            <a:endParaRPr lang="en-US" sz="3900" b="1" dirty="0" smtClean="0">
              <a:solidFill>
                <a:schemeClr val="tx1"/>
              </a:solidFill>
            </a:endParaRPr>
          </a:p>
          <a:p>
            <a:pPr algn="ctr"/>
            <a:endParaRPr lang="en-US" sz="15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3900" b="1" dirty="0" smtClean="0">
                <a:solidFill>
                  <a:schemeClr val="tx1"/>
                </a:solidFill>
              </a:rPr>
              <a:t>Mean, Median, Mode, and Range</a:t>
            </a:r>
            <a:endParaRPr lang="en-US" sz="4400" b="1" dirty="0" smtClean="0">
              <a:solidFill>
                <a:schemeClr val="tx1"/>
              </a:solidFill>
            </a:endParaRPr>
          </a:p>
          <a:p>
            <a:endParaRPr lang="en-US" sz="4800" b="1" dirty="0">
              <a:solidFill>
                <a:schemeClr val="tx1"/>
              </a:solidFill>
            </a:endParaRPr>
          </a:p>
        </p:txBody>
      </p:sp>
      <p:pic>
        <p:nvPicPr>
          <p:cNvPr id="1028" name="Picture 4" descr="C:\Users\amanda\AppData\Local\Microsoft\Windows\Temporary Internet Files\Content.IE5\EDGNDK5Y\MPj0408891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3336" y="2133600"/>
            <a:ext cx="5865264" cy="392239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315200" y="6304426"/>
            <a:ext cx="1440202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Obj.  6.SP.3 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r"/>
    <p:sndAc>
      <p:stSnd>
        <p:snd r:embed="rId3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52400" y="990600"/>
            <a:ext cx="8839200" cy="3352800"/>
            <a:chOff x="152400" y="1143000"/>
            <a:chExt cx="8839200" cy="3352800"/>
          </a:xfrm>
        </p:grpSpPr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152400" y="1981200"/>
              <a:ext cx="1905000" cy="990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ORDER 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the numbers.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" name="Text Box 2"/>
            <p:cNvSpPr txBox="1">
              <a:spLocks noChangeArrowheads="1"/>
            </p:cNvSpPr>
            <p:nvPr/>
          </p:nvSpPr>
          <p:spPr bwMode="auto">
            <a:xfrm>
              <a:off x="4876800" y="1143000"/>
              <a:ext cx="1905000" cy="990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If  there is just 1  middle #: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your done!</a:t>
              </a:r>
              <a:endParaRPr kumimoji="0" lang="en-US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" name="Text Box 2"/>
            <p:cNvSpPr txBox="1">
              <a:spLocks noChangeArrowheads="1"/>
            </p:cNvSpPr>
            <p:nvPr/>
          </p:nvSpPr>
          <p:spPr bwMode="auto">
            <a:xfrm>
              <a:off x="4876800" y="2590800"/>
              <a:ext cx="1905000" cy="990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If there are 2 middle #’s</a:t>
              </a:r>
              <a:endParaRPr kumimoji="0" lang="en-US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" name="Text Box 2"/>
            <p:cNvSpPr txBox="1">
              <a:spLocks noChangeArrowheads="1"/>
            </p:cNvSpPr>
            <p:nvPr/>
          </p:nvSpPr>
          <p:spPr bwMode="auto">
            <a:xfrm>
              <a:off x="2362200" y="1981200"/>
              <a:ext cx="1905000" cy="990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FIND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the middle #.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" name="Text Box 2"/>
            <p:cNvSpPr txBox="1">
              <a:spLocks noChangeArrowheads="1"/>
            </p:cNvSpPr>
            <p:nvPr/>
          </p:nvSpPr>
          <p:spPr bwMode="auto">
            <a:xfrm>
              <a:off x="7086600" y="2590800"/>
              <a:ext cx="1905000" cy="990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Average the 2 middle numbers.</a:t>
              </a:r>
              <a:endParaRPr kumimoji="0" lang="en-US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2057400" y="2438400"/>
              <a:ext cx="3048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6781800" y="3200400"/>
              <a:ext cx="3048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4572000" y="1676400"/>
              <a:ext cx="3048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3810794" y="2437606"/>
              <a:ext cx="15240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4572000" y="3200400"/>
              <a:ext cx="3048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267200" y="2438400"/>
              <a:ext cx="3048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 Box 2"/>
            <p:cNvSpPr txBox="1">
              <a:spLocks noChangeArrowheads="1"/>
            </p:cNvSpPr>
            <p:nvPr/>
          </p:nvSpPr>
          <p:spPr bwMode="auto">
            <a:xfrm>
              <a:off x="7086600" y="3733800"/>
              <a:ext cx="762000" cy="762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Add the 2 middle numbers</a:t>
              </a:r>
              <a:endParaRPr kumimoji="0" lang="en-US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" name="Text Box 2"/>
            <p:cNvSpPr txBox="1">
              <a:spLocks noChangeArrowheads="1"/>
            </p:cNvSpPr>
            <p:nvPr/>
          </p:nvSpPr>
          <p:spPr bwMode="auto">
            <a:xfrm>
              <a:off x="8229600" y="3733800"/>
              <a:ext cx="762000" cy="762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Then,</a:t>
              </a:r>
              <a:r>
                <a:rPr kumimoji="0" lang="en-US" sz="1200" b="1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Divide by 2</a:t>
              </a:r>
              <a:endParaRPr kumimoji="0" lang="en-US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37" name="Straight Arrow Connector 36"/>
            <p:cNvCxnSpPr>
              <a:endCxn id="36" idx="1"/>
            </p:cNvCxnSpPr>
            <p:nvPr/>
          </p:nvCxnSpPr>
          <p:spPr>
            <a:xfrm>
              <a:off x="7848600" y="4114800"/>
              <a:ext cx="3810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itle 1"/>
          <p:cNvSpPr txBox="1">
            <a:spLocks/>
          </p:cNvSpPr>
          <p:nvPr/>
        </p:nvSpPr>
        <p:spPr>
          <a:xfrm>
            <a:off x="2667000" y="0"/>
            <a:ext cx="4419600" cy="6096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FF00FF"/>
            </a:solidFill>
          </a:ln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66AD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of Median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66AD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990600" y="3352800"/>
            <a:ext cx="8686800" cy="30480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Black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DATASET:	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1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Arrange in order: 	</a:t>
            </a:r>
            <a:endParaRPr kumimoji="0" lang="en-US" sz="2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                                                      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05200" y="5715000"/>
            <a:ext cx="15240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1  +  2  =  3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67400" y="5715000"/>
            <a:ext cx="16764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3  ÷  2  = </a:t>
            </a:r>
            <a:endParaRPr lang="en-US" sz="2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5" name="Left Arrow 44"/>
          <p:cNvSpPr/>
          <p:nvPr/>
        </p:nvSpPr>
        <p:spPr>
          <a:xfrm rot="16200000">
            <a:off x="7048500" y="6210300"/>
            <a:ext cx="3048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6629400" y="6396335"/>
            <a:ext cx="1500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Median </a:t>
            </a:r>
            <a:endParaRPr lang="en-US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58000" y="57150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1.5</a:t>
            </a:r>
            <a:endParaRPr lang="en-US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3793" y="4610526"/>
            <a:ext cx="3300413" cy="69727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wipe dir="r"/>
    <p:sndAc>
      <p:stSnd>
        <p:snd r:embed="rId3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05200" y="2209800"/>
            <a:ext cx="2971800" cy="92333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dirty="0" smtClean="0">
                <a:ln w="1905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Mode</a:t>
            </a:r>
            <a:endParaRPr lang="en-US" sz="5400" b="1" cap="none" spc="0" dirty="0">
              <a:ln w="1905">
                <a:solidFill>
                  <a:schemeClr val="tx1"/>
                </a:solidFill>
              </a:ln>
              <a:solidFill>
                <a:srgbClr val="0000CC"/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41148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/>
              <a:t>Mo</a:t>
            </a:r>
            <a:r>
              <a:rPr lang="en-US" sz="4000" b="1" dirty="0" smtClean="0"/>
              <a:t>de  =  </a:t>
            </a:r>
            <a:r>
              <a:rPr lang="en-US" sz="4000" b="1" u="sng" dirty="0" smtClean="0"/>
              <a:t>Mo</a:t>
            </a:r>
            <a:r>
              <a:rPr lang="en-US" sz="4000" b="1" dirty="0" smtClean="0"/>
              <a:t>st</a:t>
            </a:r>
            <a:endParaRPr lang="en-US" sz="4000" b="1" dirty="0"/>
          </a:p>
        </p:txBody>
      </p:sp>
    </p:spTree>
  </p:cSld>
  <p:clrMapOvr>
    <a:masterClrMapping/>
  </p:clrMapOvr>
  <p:transition xmlns:p14="http://schemas.microsoft.com/office/powerpoint/2010/main" spd="slow">
    <p:wipe dir="r"/>
    <p:sndAc>
      <p:stSnd>
        <p:snd r:embed="rId3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24000"/>
            <a:ext cx="7794625" cy="48768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800" dirty="0" smtClean="0"/>
              <a:t>The </a:t>
            </a:r>
            <a:r>
              <a:rPr lang="en-US" sz="2800" b="1" dirty="0" smtClean="0"/>
              <a:t>Mode</a:t>
            </a:r>
            <a:r>
              <a:rPr lang="en-US" sz="2800" dirty="0" smtClean="0"/>
              <a:t> is the number (or item) that appears the </a:t>
            </a:r>
            <a:r>
              <a:rPr lang="en-US" sz="2800" b="1" dirty="0" smtClean="0"/>
              <a:t>Most</a:t>
            </a:r>
            <a:r>
              <a:rPr lang="en-US" sz="2800" dirty="0" smtClean="0"/>
              <a:t> often.</a:t>
            </a:r>
          </a:p>
          <a:p>
            <a:endParaRPr lang="en-US" sz="2800" dirty="0" smtClean="0"/>
          </a:p>
          <a:p>
            <a:r>
              <a:rPr lang="en-US" sz="2800" dirty="0" smtClean="0"/>
              <a:t>You can have </a:t>
            </a:r>
            <a:r>
              <a:rPr lang="en-US" sz="2800" b="1" dirty="0">
                <a:latin typeface="Comic Sans MS" pitchFamily="66" charset="0"/>
              </a:rPr>
              <a:t>1</a:t>
            </a:r>
            <a:r>
              <a:rPr lang="en-US" sz="2800" dirty="0" smtClean="0"/>
              <a:t> mode.  </a:t>
            </a:r>
          </a:p>
          <a:p>
            <a:r>
              <a:rPr lang="en-US" sz="2800" dirty="0" smtClean="0"/>
              <a:t>You can have </a:t>
            </a:r>
            <a:r>
              <a:rPr lang="en-US" sz="2800" b="1" i="1" dirty="0" smtClean="0"/>
              <a:t>more</a:t>
            </a:r>
            <a:r>
              <a:rPr lang="en-US" sz="2800" dirty="0" smtClean="0"/>
              <a:t> than </a:t>
            </a:r>
            <a:r>
              <a:rPr lang="en-US" sz="2800" b="1" dirty="0" smtClean="0">
                <a:latin typeface="Comic Sans MS" pitchFamily="66" charset="0"/>
              </a:rPr>
              <a:t>1</a:t>
            </a:r>
            <a:r>
              <a:rPr lang="en-US" sz="2800" dirty="0" smtClean="0"/>
              <a:t> mode. </a:t>
            </a:r>
          </a:p>
          <a:p>
            <a:r>
              <a:rPr lang="en-US" sz="2800" dirty="0" smtClean="0"/>
              <a:t>There </a:t>
            </a:r>
            <a:r>
              <a:rPr lang="en-US" sz="2800" b="1" i="1" dirty="0" smtClean="0"/>
              <a:t>may</a:t>
            </a:r>
            <a:r>
              <a:rPr lang="en-US" sz="2800" dirty="0" smtClean="0"/>
              <a:t> be no mode at all!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       </a:t>
            </a:r>
            <a:r>
              <a:rPr lang="en-US" sz="3600" b="1" u="sng" dirty="0" smtClean="0"/>
              <a:t>Mo</a:t>
            </a:r>
            <a:r>
              <a:rPr lang="en-US" sz="3600" b="1" dirty="0" smtClean="0"/>
              <a:t>de  =  </a:t>
            </a:r>
            <a:r>
              <a:rPr lang="en-US" sz="3600" b="1" u="sng" dirty="0" smtClean="0"/>
              <a:t>Mo</a:t>
            </a:r>
            <a:r>
              <a:rPr lang="en-US" sz="3600" b="1" dirty="0" smtClean="0"/>
              <a:t>st</a:t>
            </a:r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67000" y="0"/>
            <a:ext cx="4572000" cy="92333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000" b="1" dirty="0" smtClean="0">
                <a:ln w="1905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is Mode?</a:t>
            </a:r>
            <a:endParaRPr lang="en-US" sz="4000" b="1" cap="none" spc="0" dirty="0">
              <a:ln w="1905">
                <a:solidFill>
                  <a:schemeClr val="tx1"/>
                </a:solidFill>
              </a:ln>
              <a:solidFill>
                <a:srgbClr val="0000CC"/>
              </a:solidFill>
              <a:effectLst/>
            </a:endParaRPr>
          </a:p>
        </p:txBody>
      </p:sp>
    </p:spTree>
  </p:cSld>
  <p:clrMapOvr>
    <a:masterClrMapping/>
  </p:clrMapOvr>
  <p:transition xmlns:p14="http://schemas.microsoft.com/office/powerpoint/2010/main" spd="slow">
    <p:wipe dir="r"/>
    <p:sndAc>
      <p:stSnd>
        <p:snd r:embed="rId3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0"/>
            <a:ext cx="5257800" cy="838200"/>
          </a:xfrm>
          <a:blipFill>
            <a:blip r:embed="rId4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  </a:t>
            </a:r>
            <a:r>
              <a:rPr lang="en-US" b="1" dirty="0" smtClean="0">
                <a:solidFill>
                  <a:srgbClr val="0000CC"/>
                </a:solidFill>
              </a:rPr>
              <a:t>Example of Mode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43000" y="1295400"/>
            <a:ext cx="7086600" cy="4572000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 marR="0" lvl="0" indent="6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 can determine Mode with numerical </a:t>
            </a:r>
            <a:r>
              <a:rPr kumimoji="0" lang="en-US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non-numerical data.  </a:t>
            </a:r>
          </a:p>
          <a:p>
            <a:pPr marR="0" lvl="0" indent="6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US" sz="2600" b="1" dirty="0"/>
          </a:p>
          <a:p>
            <a:pPr marR="0" lvl="0" indent="6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Which beverage appears</a:t>
            </a:r>
          </a:p>
          <a:p>
            <a:pPr marR="0" lvl="0" indent="6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b="1" dirty="0" smtClean="0"/>
              <a:t>most often?  </a:t>
            </a:r>
            <a:r>
              <a:rPr lang="en-US" sz="2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Cokes</a:t>
            </a:r>
          </a:p>
          <a:p>
            <a:pPr marR="0" lvl="0" indent="6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6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b="1" dirty="0" smtClean="0"/>
              <a:t>That’s your mode!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US" sz="2600" b="1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2019300"/>
            <a:ext cx="3521001" cy="43053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wipe dir="r"/>
    <p:sndAc>
      <p:stSnd>
        <p:snd r:embed="rId3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0"/>
            <a:ext cx="5257800" cy="838200"/>
          </a:xfrm>
          <a:blipFill>
            <a:blip r:embed="rId4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  </a:t>
            </a:r>
            <a:r>
              <a:rPr lang="en-US" b="1" dirty="0" smtClean="0">
                <a:solidFill>
                  <a:srgbClr val="0000CC"/>
                </a:solidFill>
              </a:rPr>
              <a:t>Example of Mode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43000" y="1371600"/>
            <a:ext cx="7696200" cy="38862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                             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DATASET: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                                                      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08839" y="3993177"/>
            <a:ext cx="13977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Mode</a:t>
            </a:r>
            <a:endParaRPr lang="en-US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495800" y="4071609"/>
            <a:ext cx="990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982452" y="3957233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1</a:t>
            </a:r>
            <a:endParaRPr lang="en-US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716164"/>
      </p:ext>
    </p:extLst>
  </p:cSld>
  <p:clrMapOvr>
    <a:masterClrMapping/>
  </p:clrMapOvr>
  <p:transition xmlns:p14="http://schemas.microsoft.com/office/powerpoint/2010/main" spd="slow">
    <p:wipe dir="r"/>
    <p:sndAc>
      <p:stSnd>
        <p:snd r:embed="rId3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71600"/>
            <a:ext cx="7924800" cy="4800600"/>
          </a:xfrm>
        </p:spPr>
        <p:txBody>
          <a:bodyPr>
            <a:normAutofit/>
          </a:bodyPr>
          <a:lstStyle/>
          <a:p>
            <a:pPr defTabSz="457200">
              <a:buNone/>
            </a:pPr>
            <a:endParaRPr lang="en-US" sz="6200" dirty="0" smtClean="0"/>
          </a:p>
          <a:p>
            <a:pPr marL="514350" indent="-514350" algn="ctr">
              <a:buNone/>
            </a:pPr>
            <a:r>
              <a:rPr lang="en-US" sz="6200" dirty="0" smtClean="0"/>
              <a:t>Section 2:</a:t>
            </a:r>
          </a:p>
          <a:p>
            <a:pPr marL="514350" indent="-514350" algn="ctr">
              <a:buNone/>
            </a:pPr>
            <a:r>
              <a:rPr lang="en-US" sz="6200" dirty="0" smtClean="0"/>
              <a:t>Measures of Variability</a:t>
            </a:r>
          </a:p>
          <a:p>
            <a:pPr marL="514350" indent="-514350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62436"/>
      </p:ext>
    </p:extLst>
  </p:cSld>
  <p:clrMapOvr>
    <a:masterClrMapping/>
  </p:clrMapOvr>
  <p:transition xmlns:p14="http://schemas.microsoft.com/office/powerpoint/2010/main" spd="slow">
    <p:wipe dir="r"/>
    <p:sndAc>
      <p:stSnd>
        <p:snd r:embed="rId3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71600"/>
            <a:ext cx="7924800" cy="48006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sz="6200" dirty="0" smtClean="0"/>
          </a:p>
          <a:p>
            <a:pPr marL="465138" indent="-465138">
              <a:buFont typeface="Arial" panose="020B0604020202020204" pitchFamily="34" charset="0"/>
              <a:buChar char="•"/>
            </a:pPr>
            <a:r>
              <a:rPr lang="en-US" sz="9600" b="1" dirty="0"/>
              <a:t>A </a:t>
            </a:r>
            <a:r>
              <a:rPr lang="en-US" sz="9600" b="1" i="1" dirty="0">
                <a:solidFill>
                  <a:srgbClr val="C00000"/>
                </a:solidFill>
              </a:rPr>
              <a:t>measure of </a:t>
            </a:r>
            <a:r>
              <a:rPr lang="en-US" sz="9600" b="1" i="1" dirty="0" smtClean="0">
                <a:solidFill>
                  <a:srgbClr val="C00000"/>
                </a:solidFill>
              </a:rPr>
              <a:t>variability</a:t>
            </a:r>
            <a:r>
              <a:rPr lang="en-US" sz="9600" b="1" dirty="0" smtClean="0">
                <a:solidFill>
                  <a:srgbClr val="0000CC"/>
                </a:solidFill>
              </a:rPr>
              <a:t> </a:t>
            </a:r>
            <a:r>
              <a:rPr lang="en-US" sz="9600" b="1" dirty="0" smtClean="0">
                <a:solidFill>
                  <a:srgbClr val="C00000"/>
                </a:solidFill>
              </a:rPr>
              <a:t>(or variation)</a:t>
            </a:r>
            <a:r>
              <a:rPr lang="en-US" sz="9600" b="1" dirty="0" smtClean="0">
                <a:solidFill>
                  <a:srgbClr val="0000CC"/>
                </a:solidFill>
              </a:rPr>
              <a:t> </a:t>
            </a:r>
            <a:r>
              <a:rPr lang="en-US" sz="9600" b="1" dirty="0" smtClean="0"/>
              <a:t>is used to describe how </a:t>
            </a:r>
            <a:r>
              <a:rPr lang="en-US" sz="9600" b="1" u="sng" dirty="0" smtClean="0"/>
              <a:t>spread out</a:t>
            </a:r>
            <a:r>
              <a:rPr lang="en-US" sz="9600" b="1" dirty="0" smtClean="0"/>
              <a:t> the data is. </a:t>
            </a:r>
            <a:endParaRPr lang="en-US" sz="9600" b="1" dirty="0"/>
          </a:p>
          <a:p>
            <a:pPr marL="0" indent="0">
              <a:buNone/>
            </a:pPr>
            <a:endParaRPr lang="en-US" sz="9600" b="1" dirty="0" smtClean="0"/>
          </a:p>
          <a:p>
            <a:pPr marL="465138" indent="-465138">
              <a:buFont typeface="Arial" panose="020B0604020202020204" pitchFamily="34" charset="0"/>
              <a:buChar char="•"/>
            </a:pPr>
            <a:r>
              <a:rPr lang="en-US" sz="9600" b="1" dirty="0" smtClean="0"/>
              <a:t>There are two different ways to determine variation.</a:t>
            </a:r>
          </a:p>
          <a:p>
            <a:pPr marL="465138" indent="-465138">
              <a:buFont typeface="Arial" panose="020B0604020202020204" pitchFamily="34" charset="0"/>
              <a:buChar char="•"/>
            </a:pPr>
            <a:endParaRPr lang="en-US" sz="6200" dirty="0" smtClean="0"/>
          </a:p>
          <a:p>
            <a:pPr marL="2293938" indent="-465138" defTabSz="247650">
              <a:buFont typeface="Wingdings" panose="05000000000000000000" pitchFamily="2" charset="2"/>
              <a:buChar char="q"/>
            </a:pPr>
            <a:r>
              <a:rPr lang="en-US" sz="11200" b="1" dirty="0" smtClean="0">
                <a:latin typeface="Arial Black" pitchFamily="34" charset="0"/>
              </a:rPr>
              <a:t>Range</a:t>
            </a:r>
          </a:p>
          <a:p>
            <a:pPr marL="2293938" indent="-465138" defTabSz="228600">
              <a:buNone/>
            </a:pPr>
            <a:endParaRPr lang="en-US" b="1" dirty="0" smtClean="0">
              <a:latin typeface="Arial Black" pitchFamily="34" charset="0"/>
            </a:endParaRPr>
          </a:p>
          <a:p>
            <a:pPr marL="2293938" indent="-465138" defTabSz="228600">
              <a:buFont typeface="Wingdings" panose="05000000000000000000" pitchFamily="2" charset="2"/>
              <a:buChar char="q"/>
            </a:pPr>
            <a:r>
              <a:rPr lang="en-US" sz="11200" b="1" dirty="0" smtClean="0">
                <a:latin typeface="Arial Black" pitchFamily="34" charset="0"/>
              </a:rPr>
              <a:t>Interquartile Range (IQR)</a:t>
            </a:r>
          </a:p>
          <a:p>
            <a:pPr marL="514350" indent="-514350">
              <a:buNone/>
            </a:pPr>
            <a:endParaRPr lang="en-US" sz="6200" dirty="0" smtClean="0"/>
          </a:p>
          <a:p>
            <a:pPr marL="514350" indent="-514350">
              <a:buNone/>
            </a:pPr>
            <a:endParaRPr lang="en-US" sz="6200" dirty="0" smtClean="0"/>
          </a:p>
          <a:p>
            <a:pPr marL="514350" indent="-514350">
              <a:buNone/>
            </a:pPr>
            <a:endParaRPr lang="en-US" sz="6200" dirty="0" smtClean="0"/>
          </a:p>
          <a:p>
            <a:pPr marL="514350" indent="-514350">
              <a:buNone/>
            </a:pPr>
            <a:r>
              <a:rPr lang="en-US" sz="9600" b="1" dirty="0" smtClean="0"/>
              <a:t>Today we will just look at RANGE.</a:t>
            </a:r>
          </a:p>
          <a:p>
            <a:pPr marL="514350" indent="-514350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03592" cy="1143000"/>
          </a:xfrm>
        </p:spPr>
        <p:txBody>
          <a:bodyPr/>
          <a:lstStyle/>
          <a:p>
            <a:pPr algn="ctr"/>
            <a:r>
              <a:rPr lang="en-US" u="sng" dirty="0" smtClean="0"/>
              <a:t>Measures of Variability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839645638"/>
      </p:ext>
    </p:extLst>
  </p:cSld>
  <p:clrMapOvr>
    <a:masterClrMapping/>
  </p:clrMapOvr>
  <p:transition xmlns:p14="http://schemas.microsoft.com/office/powerpoint/2010/main" spd="slow">
    <p:wipe dir="r"/>
    <p:sndAc>
      <p:stSnd>
        <p:snd r:embed="rId3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33800" y="1143000"/>
            <a:ext cx="2971800" cy="923330"/>
          </a:xfrm>
          <a:prstGeom prst="rect">
            <a:avLst/>
          </a:prstGeom>
          <a:solidFill>
            <a:srgbClr val="9AFD77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Range</a:t>
            </a:r>
            <a:endParaRPr lang="en-US" sz="5400" b="1" cap="none" spc="0" dirty="0">
              <a:ln w="1905">
                <a:solidFill>
                  <a:schemeClr val="tx1"/>
                </a:solidFill>
              </a:ln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297180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Range  </a:t>
            </a:r>
            <a:r>
              <a:rPr lang="en-US" sz="4000" b="1" dirty="0" smtClean="0"/>
              <a:t>=</a:t>
            </a:r>
            <a:r>
              <a:rPr lang="en-US" sz="4000" dirty="0" smtClean="0"/>
              <a:t>   Biggest </a:t>
            </a:r>
            <a:r>
              <a:rPr lang="en-US" sz="4000" b="1" dirty="0" smtClean="0"/>
              <a:t>– </a:t>
            </a:r>
            <a:r>
              <a:rPr lang="en-US" sz="4000" dirty="0" smtClean="0"/>
              <a:t>Smallest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96781970"/>
      </p:ext>
    </p:extLst>
  </p:cSld>
  <p:clrMapOvr>
    <a:masterClrMapping/>
  </p:clrMapOvr>
  <p:transition xmlns:p14="http://schemas.microsoft.com/office/powerpoint/2010/main" spd="slow">
    <p:wipe dir="r"/>
    <p:sndAc>
      <p:stSnd>
        <p:snd r:embed="rId3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4648200" cy="762000"/>
          </a:xfrm>
          <a:solidFill>
            <a:srgbClr val="9AFD77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> </a:t>
            </a:r>
            <a:r>
              <a:rPr lang="en-US" sz="4000" b="1" dirty="0" smtClean="0">
                <a:solidFill>
                  <a:schemeClr val="tx1"/>
                </a:solidFill>
              </a:rPr>
              <a:t>What is the Range?</a:t>
            </a:r>
            <a:endParaRPr lang="en-US" sz="4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66800" y="2743200"/>
                <a:ext cx="7924800" cy="3581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 smtClean="0"/>
                  <a:t>The </a:t>
                </a:r>
                <a:r>
                  <a:rPr lang="en-US" sz="2400" b="1" dirty="0" smtClean="0">
                    <a:solidFill>
                      <a:srgbClr val="0000CC"/>
                    </a:solidFill>
                  </a:rPr>
                  <a:t>Range</a:t>
                </a:r>
                <a:r>
                  <a:rPr lang="en-US" sz="2400" dirty="0" smtClean="0"/>
                  <a:t> is the difference between the biggest number and the smallest number.    </a:t>
                </a:r>
              </a:p>
              <a:p>
                <a:pPr marL="82296" indent="0">
                  <a:buNone/>
                </a:pPr>
                <a:endParaRPr lang="en-US" sz="2400" dirty="0" smtClean="0"/>
              </a:p>
              <a:p>
                <a:r>
                  <a:rPr lang="en-US" sz="2400" dirty="0" smtClean="0"/>
                  <a:t>Meteorologist might use the range when discussing the spread of temperatures across the nation.</a:t>
                </a:r>
              </a:p>
              <a:p>
                <a:pPr>
                  <a:buNone/>
                </a:pPr>
                <a:endParaRPr lang="en-US" sz="2400" dirty="0" smtClean="0"/>
              </a:p>
              <a:p>
                <a:pPr>
                  <a:buNone/>
                </a:pPr>
                <a:endParaRPr lang="en-US" dirty="0" smtClean="0"/>
              </a:p>
              <a:p>
                <a:pPr>
                  <a:buNone/>
                </a:pPr>
                <a:r>
                  <a:rPr lang="en-US" dirty="0" smtClean="0"/>
                  <a:t>		</a:t>
                </a:r>
                <a:r>
                  <a:rPr lang="en-US" sz="3600" b="1" dirty="0" smtClean="0"/>
                  <a:t>Range  =  Biggest  </a:t>
                </a:r>
                <a14:m>
                  <m:oMath xmlns:m="http://schemas.openxmlformats.org/officeDocument/2006/math" xmlns="">
                    <m:r>
                      <a:rPr lang="en-US" sz="3600" b="1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b="1" dirty="0" smtClean="0"/>
                  <a:t> Smallest </a:t>
                </a:r>
              </a:p>
              <a:p>
                <a:pP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2743200"/>
                <a:ext cx="7924800" cy="3581400"/>
              </a:xfrm>
              <a:blipFill>
                <a:blip r:embed="rId4"/>
                <a:stretch>
                  <a:fillRect t="-2381" b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4" name="Picture 2" descr="http://squall.atmos.uiuc.edu/2009/04/12/sfctmp/200904120100_N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81000"/>
            <a:ext cx="2755900" cy="2122043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slow">
    <p:wipe dir="r"/>
    <p:sndAc>
      <p:stSnd>
        <p:snd r:embed="rId3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0"/>
            <a:ext cx="4648200" cy="762000"/>
          </a:xfrm>
          <a:solidFill>
            <a:srgbClr val="9AFD77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>  </a:t>
            </a:r>
            <a:r>
              <a:rPr lang="en-US" sz="4000" b="1" dirty="0" smtClean="0">
                <a:solidFill>
                  <a:schemeClr val="tx1"/>
                </a:solidFill>
              </a:rPr>
              <a:t>Example of Range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19200" y="1371600"/>
            <a:ext cx="7620000" cy="4419600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Range =  B</a:t>
            </a:r>
            <a:r>
              <a:rPr lang="en-US" sz="2600" b="1" dirty="0" err="1" smtClean="0">
                <a:latin typeface="Arial Black" pitchFamily="34" charset="0"/>
              </a:rPr>
              <a:t>iggest</a:t>
            </a:r>
            <a:r>
              <a:rPr lang="en-US" sz="2600" b="1" dirty="0" smtClean="0">
                <a:latin typeface="Arial Black" pitchFamily="34" charset="0"/>
              </a:rPr>
              <a:t> – Smallest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Black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DATASET: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2600" b="1" dirty="0" smtClean="0"/>
              <a:t>Subtract:		 </a:t>
            </a:r>
            <a:r>
              <a:rPr kumimoji="0" lang="en-US" sz="26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6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 – 0 =     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                                                      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eft Arrow 6"/>
          <p:cNvSpPr/>
          <p:nvPr/>
        </p:nvSpPr>
        <p:spPr>
          <a:xfrm rot="5400000">
            <a:off x="5315712" y="428548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34000" y="5181600"/>
            <a:ext cx="99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Range</a:t>
            </a:r>
            <a:endParaRPr lang="en-US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34290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4</a:t>
            </a:r>
            <a:endParaRPr lang="en-US" sz="3200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wipe dir="r"/>
    <p:sndAc>
      <p:stSnd>
        <p:snd r:embed="rId3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71600"/>
            <a:ext cx="7924800" cy="4800600"/>
          </a:xfrm>
        </p:spPr>
        <p:txBody>
          <a:bodyPr>
            <a:normAutofit fontScale="25000" lnSpcReduction="20000"/>
          </a:bodyPr>
          <a:lstStyle/>
          <a:p>
            <a:pPr defTabSz="457200">
              <a:buNone/>
            </a:pPr>
            <a:endParaRPr lang="en-US" sz="6200" dirty="0" smtClean="0"/>
          </a:p>
          <a:p>
            <a:pPr marL="465138" indent="-465138" defTabSz="457200"/>
            <a:r>
              <a:rPr lang="en-US" sz="11200" dirty="0" smtClean="0"/>
              <a:t>Today we will be learning about </a:t>
            </a:r>
            <a:r>
              <a:rPr lang="en-US" sz="11200" b="1" dirty="0" smtClean="0">
                <a:solidFill>
                  <a:srgbClr val="0000CC"/>
                </a:solidFill>
              </a:rPr>
              <a:t>Statistics</a:t>
            </a:r>
            <a:r>
              <a:rPr lang="en-US" sz="11200" dirty="0" smtClean="0"/>
              <a:t>.  </a:t>
            </a:r>
          </a:p>
          <a:p>
            <a:pPr marL="0" indent="0" defTabSz="457200">
              <a:buNone/>
            </a:pPr>
            <a:endParaRPr lang="en-US" sz="11200" dirty="0" smtClean="0"/>
          </a:p>
          <a:p>
            <a:pPr marL="465138" indent="-465138" defTabSz="457200"/>
            <a:r>
              <a:rPr lang="en-US" sz="11200" b="1" dirty="0" smtClean="0">
                <a:solidFill>
                  <a:srgbClr val="0000CC"/>
                </a:solidFill>
              </a:rPr>
              <a:t>Statistics</a:t>
            </a:r>
            <a:r>
              <a:rPr lang="en-US" sz="11200" dirty="0" smtClean="0"/>
              <a:t> </a:t>
            </a:r>
            <a:r>
              <a:rPr lang="en-US" sz="11200" dirty="0"/>
              <a:t>is a branch of mathematics </a:t>
            </a:r>
            <a:r>
              <a:rPr lang="en-US" sz="11200" dirty="0" smtClean="0"/>
              <a:t>that deals with </a:t>
            </a:r>
            <a:r>
              <a:rPr lang="en-US" sz="11200" u="sng" dirty="0" smtClean="0"/>
              <a:t>collecting</a:t>
            </a:r>
            <a:r>
              <a:rPr lang="en-US" sz="11200" dirty="0" smtClean="0"/>
              <a:t> and </a:t>
            </a:r>
            <a:r>
              <a:rPr lang="en-US" sz="11200" u="sng" dirty="0" smtClean="0"/>
              <a:t>analyzing</a:t>
            </a:r>
            <a:r>
              <a:rPr lang="en-US" sz="11200" dirty="0" smtClean="0"/>
              <a:t> a set of data.   </a:t>
            </a:r>
          </a:p>
          <a:p>
            <a:pPr marL="0" indent="0" defTabSz="457200">
              <a:buNone/>
            </a:pPr>
            <a:endParaRPr lang="en-US" sz="11200" dirty="0" smtClean="0"/>
          </a:p>
          <a:p>
            <a:pPr marL="465138" indent="-465138" defTabSz="457200"/>
            <a:r>
              <a:rPr lang="en-US" sz="11200" dirty="0" smtClean="0"/>
              <a:t>When data has been collected, statisticians like to “measure” two things:</a:t>
            </a:r>
          </a:p>
          <a:p>
            <a:pPr marL="465138" indent="-465138" defTabSz="457200"/>
            <a:endParaRPr lang="en-US" sz="9600" dirty="0" smtClean="0"/>
          </a:p>
          <a:p>
            <a:pPr marL="2339975" indent="-465138" defTabSz="228600">
              <a:buNone/>
            </a:pPr>
            <a:endParaRPr lang="en-US" sz="6200" dirty="0" smtClean="0"/>
          </a:p>
          <a:p>
            <a:pPr marL="2339975" indent="0" defTabSz="247650">
              <a:buNone/>
            </a:pPr>
            <a:r>
              <a:rPr lang="en-US" sz="11200" b="1" dirty="0" smtClean="0">
                <a:latin typeface="Arial Black" pitchFamily="34" charset="0"/>
              </a:rPr>
              <a:t>1)		</a:t>
            </a:r>
            <a:r>
              <a:rPr lang="en-US" sz="11200" b="1" dirty="0" smtClean="0">
                <a:solidFill>
                  <a:srgbClr val="C00000"/>
                </a:solidFill>
                <a:latin typeface="Arial Black" pitchFamily="34" charset="0"/>
              </a:rPr>
              <a:t>Center</a:t>
            </a:r>
          </a:p>
          <a:p>
            <a:pPr marL="2805113" indent="-465138" defTabSz="228600">
              <a:buNone/>
            </a:pPr>
            <a:endParaRPr lang="en-US" b="1" dirty="0" smtClean="0">
              <a:latin typeface="Arial Black" pitchFamily="34" charset="0"/>
            </a:endParaRPr>
          </a:p>
          <a:p>
            <a:pPr marL="2339975" indent="0" defTabSz="228600">
              <a:buNone/>
            </a:pPr>
            <a:r>
              <a:rPr lang="en-US" sz="11200" b="1" dirty="0" smtClean="0">
                <a:latin typeface="Arial Black" pitchFamily="34" charset="0"/>
              </a:rPr>
              <a:t>2)		</a:t>
            </a:r>
            <a:r>
              <a:rPr lang="en-US" sz="11200" b="1" dirty="0" smtClean="0">
                <a:solidFill>
                  <a:srgbClr val="C00000"/>
                </a:solidFill>
                <a:latin typeface="Arial Black" pitchFamily="34" charset="0"/>
              </a:rPr>
              <a:t>Variability</a:t>
            </a:r>
            <a:endParaRPr lang="en-US" sz="6200" dirty="0" smtClean="0"/>
          </a:p>
          <a:p>
            <a:pPr marL="514350" indent="-514350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286582"/>
      </p:ext>
    </p:extLst>
  </p:cSld>
  <p:clrMapOvr>
    <a:masterClrMapping/>
  </p:clrMapOvr>
  <p:transition xmlns:p14="http://schemas.microsoft.com/office/powerpoint/2010/main" spd="slow">
    <p:wipe dir="r"/>
    <p:sndAc>
      <p:stSnd>
        <p:snd r:embed="rId3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5411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      You Try #1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95400"/>
            <a:ext cx="7848600" cy="487680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sz="12800" dirty="0" smtClean="0"/>
              <a:t>Mandy’s math test scores: </a:t>
            </a:r>
          </a:p>
          <a:p>
            <a:pPr>
              <a:buNone/>
            </a:pPr>
            <a:r>
              <a:rPr lang="en-US" sz="12800" b="1" dirty="0" smtClean="0">
                <a:solidFill>
                  <a:srgbClr val="0000CC"/>
                </a:solidFill>
              </a:rPr>
              <a:t>90</a:t>
            </a:r>
            <a:r>
              <a:rPr lang="en-US" sz="12800" b="1" dirty="0" smtClean="0"/>
              <a:t>,</a:t>
            </a:r>
            <a:r>
              <a:rPr lang="en-US" sz="12800" b="1" dirty="0" smtClean="0">
                <a:solidFill>
                  <a:srgbClr val="0000CC"/>
                </a:solidFill>
              </a:rPr>
              <a:t>  85</a:t>
            </a:r>
            <a:r>
              <a:rPr lang="en-US" sz="12800" b="1" dirty="0" smtClean="0"/>
              <a:t>,</a:t>
            </a:r>
            <a:r>
              <a:rPr lang="en-US" sz="12800" b="1" dirty="0" smtClean="0">
                <a:solidFill>
                  <a:srgbClr val="0000CC"/>
                </a:solidFill>
              </a:rPr>
              <a:t>  80</a:t>
            </a:r>
            <a:r>
              <a:rPr lang="en-US" sz="12800" b="1" dirty="0" smtClean="0"/>
              <a:t>,</a:t>
            </a:r>
            <a:r>
              <a:rPr lang="en-US" sz="12800" b="1" dirty="0" smtClean="0">
                <a:solidFill>
                  <a:srgbClr val="0000CC"/>
                </a:solidFill>
              </a:rPr>
              <a:t>  70</a:t>
            </a:r>
            <a:r>
              <a:rPr lang="en-US" sz="12800" b="1" dirty="0" smtClean="0"/>
              <a:t>,</a:t>
            </a:r>
            <a:r>
              <a:rPr lang="en-US" sz="12800" b="1" dirty="0" smtClean="0">
                <a:solidFill>
                  <a:srgbClr val="0000CC"/>
                </a:solidFill>
              </a:rPr>
              <a:t>  90</a:t>
            </a:r>
            <a:r>
              <a:rPr lang="en-US" sz="12800" b="1" dirty="0" smtClean="0"/>
              <a:t>,</a:t>
            </a:r>
            <a:r>
              <a:rPr lang="en-US" sz="12800" b="1" dirty="0" smtClean="0">
                <a:solidFill>
                  <a:srgbClr val="0000CC"/>
                </a:solidFill>
              </a:rPr>
              <a:t>  65</a:t>
            </a:r>
          </a:p>
          <a:p>
            <a:pPr>
              <a:buNone/>
            </a:pPr>
            <a:endParaRPr lang="en-US" sz="7000" dirty="0" smtClean="0"/>
          </a:p>
          <a:p>
            <a:pPr>
              <a:buNone/>
            </a:pPr>
            <a:endParaRPr lang="en-US" sz="11100" dirty="0" smtClean="0"/>
          </a:p>
          <a:p>
            <a:pPr>
              <a:buNone/>
            </a:pPr>
            <a:r>
              <a:rPr lang="en-US" sz="11100" dirty="0" smtClean="0"/>
              <a:t>Mean 	</a:t>
            </a:r>
            <a:r>
              <a:rPr lang="en-US" sz="11100" u="sng" dirty="0" smtClean="0">
                <a:latin typeface="Arial Black" pitchFamily="34" charset="0"/>
              </a:rPr>
              <a:t>_____</a:t>
            </a:r>
          </a:p>
          <a:p>
            <a:pPr>
              <a:buNone/>
            </a:pPr>
            <a:endParaRPr lang="en-US" sz="11100" u="sng" dirty="0" smtClean="0">
              <a:latin typeface="Arial Black" pitchFamily="34" charset="0"/>
            </a:endParaRPr>
          </a:p>
          <a:p>
            <a:pPr>
              <a:buNone/>
            </a:pPr>
            <a:r>
              <a:rPr lang="en-US" sz="11100" dirty="0" smtClean="0"/>
              <a:t>Median	</a:t>
            </a:r>
            <a:r>
              <a:rPr lang="en-US" sz="11100" u="sng" dirty="0" smtClean="0">
                <a:latin typeface="Arial Black" pitchFamily="34" charset="0"/>
              </a:rPr>
              <a:t>_____</a:t>
            </a:r>
            <a:r>
              <a:rPr lang="en-US" sz="11100" dirty="0" smtClean="0"/>
              <a:t>   </a:t>
            </a:r>
          </a:p>
          <a:p>
            <a:pPr>
              <a:buNone/>
            </a:pPr>
            <a:endParaRPr lang="en-US" sz="11100" dirty="0" smtClean="0"/>
          </a:p>
          <a:p>
            <a:pPr>
              <a:buNone/>
            </a:pPr>
            <a:r>
              <a:rPr lang="en-US" sz="11100" dirty="0" smtClean="0"/>
              <a:t>Mode		</a:t>
            </a:r>
            <a:r>
              <a:rPr lang="en-US" sz="11100" u="sng" dirty="0" smtClean="0">
                <a:latin typeface="Arial Black" pitchFamily="34" charset="0"/>
              </a:rPr>
              <a:t>_____</a:t>
            </a:r>
          </a:p>
          <a:p>
            <a:pPr>
              <a:buNone/>
            </a:pPr>
            <a:endParaRPr lang="en-US" sz="11100" dirty="0" smtClean="0"/>
          </a:p>
          <a:p>
            <a:pPr>
              <a:buNone/>
            </a:pPr>
            <a:r>
              <a:rPr lang="en-US" sz="11100" dirty="0" smtClean="0"/>
              <a:t>Range	</a:t>
            </a:r>
            <a:r>
              <a:rPr lang="en-US" sz="11100" u="sng" dirty="0" smtClean="0">
                <a:latin typeface="Arial Black" pitchFamily="34" charset="0"/>
              </a:rPr>
              <a:t>_____</a:t>
            </a:r>
          </a:p>
          <a:p>
            <a:pPr>
              <a:buNone/>
            </a:pPr>
            <a:r>
              <a:rPr lang="en-US" sz="11100" dirty="0" smtClean="0"/>
              <a:t> </a:t>
            </a:r>
          </a:p>
          <a:p>
            <a:pPr>
              <a:buNone/>
            </a:pPr>
            <a:endParaRPr lang="en-US" sz="5100" dirty="0" smtClean="0"/>
          </a:p>
          <a:p>
            <a:pPr>
              <a:buNone/>
            </a:pPr>
            <a:endParaRPr lang="en-US" sz="5100" dirty="0" smtClean="0"/>
          </a:p>
          <a:p>
            <a:pPr algn="ctr">
              <a:buNone/>
            </a:pPr>
            <a:r>
              <a:rPr lang="en-US" sz="4300" dirty="0" smtClean="0"/>
              <a:t>	</a:t>
            </a:r>
          </a:p>
          <a:p>
            <a:pPr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5" name="Picture 4" descr="C:\Users\amanda\AppData\Local\Microsoft\Windows\Temporary Internet Files\Content.IE5\KNTURBO8\MCj04244660000[1].wm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304800"/>
            <a:ext cx="914400" cy="681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>
    <p:wipe dir="r"/>
    <p:sndAc>
      <p:stSnd>
        <p:snd r:embed="rId3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002" y="160627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      You Try #2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Picture 4" descr="C:\Users\amanda\AppData\Local\Microsoft\Windows\Temporary Internet Files\Content.IE5\KNTURBO8\MCj04244660000[1].wm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160627"/>
            <a:ext cx="914400" cy="681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1223122"/>
            <a:ext cx="7440227" cy="563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28196"/>
      </p:ext>
    </p:extLst>
  </p:cSld>
  <p:clrMapOvr>
    <a:masterClrMapping/>
  </p:clrMapOvr>
  <p:transition xmlns:p14="http://schemas.microsoft.com/office/powerpoint/2010/main" spd="slow">
    <p:wipe dir="r"/>
    <p:sndAc>
      <p:stSnd>
        <p:snd r:embed="rId3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002" y="160627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      You Try #3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Picture 4" descr="C:\Users\amanda\AppData\Local\Microsoft\Windows\Temporary Internet Files\Content.IE5\KNTURBO8\MCj04244660000[1].wm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160627"/>
            <a:ext cx="914400" cy="681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1219200"/>
            <a:ext cx="7849802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79289"/>
      </p:ext>
    </p:extLst>
  </p:cSld>
  <p:clrMapOvr>
    <a:masterClrMapping/>
  </p:clrMapOvr>
  <p:transition xmlns:p14="http://schemas.microsoft.com/office/powerpoint/2010/main" spd="slow">
    <p:wipe dir="r"/>
    <p:sndAc>
      <p:stSnd>
        <p:snd r:embed="rId3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066800"/>
            <a:ext cx="3657600" cy="819912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Summary....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438400"/>
            <a:ext cx="7620000" cy="3581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		   Mean</a:t>
            </a:r>
            <a:r>
              <a:rPr lang="en-US" sz="3600" b="1" dirty="0" smtClean="0"/>
              <a:t>        =  </a:t>
            </a:r>
          </a:p>
          <a:p>
            <a:pPr>
              <a:buNone/>
            </a:pPr>
            <a:endParaRPr lang="en-US" sz="3600" b="1" dirty="0" smtClean="0"/>
          </a:p>
          <a:p>
            <a:pPr>
              <a:buNone/>
            </a:pPr>
            <a:r>
              <a:rPr lang="en-US" sz="3600" b="1" dirty="0" smtClean="0"/>
              <a:t>		   Median    =  </a:t>
            </a:r>
          </a:p>
          <a:p>
            <a:pPr>
              <a:buNone/>
            </a:pPr>
            <a:endParaRPr lang="en-US" sz="3600" b="1" dirty="0" smtClean="0"/>
          </a:p>
          <a:p>
            <a:pPr>
              <a:buNone/>
            </a:pPr>
            <a:r>
              <a:rPr lang="en-US" sz="3600" b="1" dirty="0" smtClean="0"/>
              <a:t>		   Mode       =</a:t>
            </a:r>
          </a:p>
          <a:p>
            <a:pPr>
              <a:buNone/>
            </a:pPr>
            <a:endParaRPr lang="en-US" sz="3600" b="1" dirty="0"/>
          </a:p>
          <a:p>
            <a:pPr>
              <a:buNone/>
            </a:pPr>
            <a:r>
              <a:rPr lang="en-US" sz="3600" b="1" dirty="0" smtClean="0"/>
              <a:t>		   Range     =</a:t>
            </a:r>
            <a:endParaRPr lang="en-US" sz="3600" dirty="0"/>
          </a:p>
        </p:txBody>
      </p:sp>
      <p:pic>
        <p:nvPicPr>
          <p:cNvPr id="1027" name="Picture 3" descr="C:\Users\amanda\AppData\Local\Microsoft\Windows\Temporary Internet Files\Content.IE5\KNTURBO8\MCj0429827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81000"/>
            <a:ext cx="1600200" cy="1955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00600" y="3200400"/>
            <a:ext cx="1676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smtClean="0">
                <a:solidFill>
                  <a:srgbClr val="C00000"/>
                </a:solidFill>
              </a:rPr>
              <a:t>Middle</a:t>
            </a:r>
            <a:endParaRPr lang="en-US" sz="33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2286000"/>
            <a:ext cx="2133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smtClean="0">
                <a:solidFill>
                  <a:srgbClr val="C00000"/>
                </a:solidFill>
              </a:rPr>
              <a:t>Average</a:t>
            </a:r>
            <a:endParaRPr lang="en-US" sz="33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4267200"/>
            <a:ext cx="1676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smtClean="0">
                <a:solidFill>
                  <a:srgbClr val="C00000"/>
                </a:solidFill>
              </a:rPr>
              <a:t>Most</a:t>
            </a:r>
            <a:endParaRPr lang="en-US" sz="33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5181600"/>
            <a:ext cx="4267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smtClean="0">
                <a:solidFill>
                  <a:srgbClr val="C00000"/>
                </a:solidFill>
              </a:rPr>
              <a:t>Biggest – Smallest </a:t>
            </a:r>
            <a:endParaRPr lang="en-US" sz="33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wipe dir="r"/>
    <p:sndAc>
      <p:stSnd>
        <p:snd r:embed="rId3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066800"/>
            <a:ext cx="3657600" cy="819912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Remember....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438400"/>
            <a:ext cx="8001000" cy="3581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/>
              <a:t>	</a:t>
            </a:r>
            <a:r>
              <a:rPr lang="en-US" sz="4000" b="1" dirty="0" smtClean="0">
                <a:solidFill>
                  <a:srgbClr val="0000CC"/>
                </a:solidFill>
              </a:rPr>
              <a:t>Mean</a:t>
            </a:r>
            <a:r>
              <a:rPr lang="en-US" sz="4000" b="1" dirty="0" smtClean="0"/>
              <a:t>	measures  </a:t>
            </a:r>
            <a:r>
              <a:rPr lang="en-US" sz="4000" b="1" dirty="0" smtClean="0">
                <a:solidFill>
                  <a:srgbClr val="C00000"/>
                </a:solidFill>
              </a:rPr>
              <a:t>Center </a:t>
            </a:r>
            <a:r>
              <a:rPr lang="en-US" sz="4000" b="1" dirty="0" smtClean="0"/>
              <a:t> </a:t>
            </a:r>
          </a:p>
          <a:p>
            <a:pPr algn="ctr">
              <a:buNone/>
            </a:pPr>
            <a:endParaRPr lang="en-US" sz="4000" b="1" dirty="0" smtClean="0"/>
          </a:p>
          <a:p>
            <a:pPr algn="ctr">
              <a:buNone/>
            </a:pPr>
            <a:r>
              <a:rPr lang="en-US" sz="4000" b="1" dirty="0" smtClean="0"/>
              <a:t>	</a:t>
            </a:r>
            <a:r>
              <a:rPr lang="en-US" sz="4000" b="1" dirty="0" smtClean="0">
                <a:solidFill>
                  <a:srgbClr val="0000CC"/>
                </a:solidFill>
              </a:rPr>
              <a:t>Median</a:t>
            </a:r>
            <a:r>
              <a:rPr lang="en-US" sz="4000" b="1" dirty="0" smtClean="0"/>
              <a:t> measures </a:t>
            </a:r>
            <a:r>
              <a:rPr lang="en-US" sz="4000" b="1" dirty="0" smtClean="0">
                <a:solidFill>
                  <a:srgbClr val="C00000"/>
                </a:solidFill>
              </a:rPr>
              <a:t>Center</a:t>
            </a:r>
            <a:r>
              <a:rPr lang="en-US" sz="4000" b="1" dirty="0" smtClean="0"/>
              <a:t>  </a:t>
            </a:r>
          </a:p>
          <a:p>
            <a:pPr algn="ctr">
              <a:buNone/>
            </a:pPr>
            <a:endParaRPr lang="en-US" sz="4000" b="1" dirty="0" smtClean="0"/>
          </a:p>
          <a:p>
            <a:pPr algn="ctr">
              <a:buNone/>
            </a:pPr>
            <a:r>
              <a:rPr lang="en-US" sz="4000" b="1" dirty="0" smtClean="0"/>
              <a:t>	</a:t>
            </a:r>
            <a:r>
              <a:rPr lang="en-US" sz="4000" b="1" dirty="0" smtClean="0">
                <a:solidFill>
                  <a:srgbClr val="0000CC"/>
                </a:solidFill>
              </a:rPr>
              <a:t>Range</a:t>
            </a:r>
            <a:r>
              <a:rPr lang="en-US" sz="4000" b="1" dirty="0" smtClean="0"/>
              <a:t> measures </a:t>
            </a:r>
            <a:r>
              <a:rPr lang="en-US" sz="4000" b="1" dirty="0" smtClean="0">
                <a:solidFill>
                  <a:srgbClr val="C00000"/>
                </a:solidFill>
              </a:rPr>
              <a:t>Variability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Users\amanda\AppData\Local\Microsoft\Windows\Temporary Internet Files\Content.IE5\KNTURBO8\MCj0429827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81000"/>
            <a:ext cx="1600200" cy="195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8748924"/>
      </p:ext>
    </p:extLst>
  </p:cSld>
  <p:clrMapOvr>
    <a:masterClrMapping/>
  </p:clrMapOvr>
  <p:transition xmlns:p14="http://schemas.microsoft.com/office/powerpoint/2010/main" spd="slow">
    <p:wipe dir="r"/>
    <p:sndAc>
      <p:stSnd>
        <p:snd r:embed="rId3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362200" y="2743200"/>
            <a:ext cx="54162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End of PowerPoint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slow">
    <p:wipe dir="r"/>
    <p:sndAc>
      <p:stSnd>
        <p:snd r:embed="rId3" name="chimes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71600"/>
            <a:ext cx="7924800" cy="4800600"/>
          </a:xfrm>
        </p:spPr>
        <p:txBody>
          <a:bodyPr>
            <a:normAutofit/>
          </a:bodyPr>
          <a:lstStyle/>
          <a:p>
            <a:pPr defTabSz="457200">
              <a:buNone/>
            </a:pPr>
            <a:endParaRPr lang="en-US" sz="6200" dirty="0" smtClean="0"/>
          </a:p>
          <a:p>
            <a:pPr marL="514350" indent="-514350" algn="ctr">
              <a:buNone/>
            </a:pPr>
            <a:r>
              <a:rPr lang="en-US" sz="6200" dirty="0" smtClean="0"/>
              <a:t>Section 1:</a:t>
            </a:r>
          </a:p>
          <a:p>
            <a:pPr marL="514350" indent="-514350" algn="ctr">
              <a:buNone/>
            </a:pPr>
            <a:r>
              <a:rPr lang="en-US" sz="6200" dirty="0" smtClean="0"/>
              <a:t>Measures of Center</a:t>
            </a:r>
          </a:p>
          <a:p>
            <a:pPr marL="514350" indent="-514350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566801"/>
      </p:ext>
    </p:extLst>
  </p:cSld>
  <p:clrMapOvr>
    <a:masterClrMapping/>
  </p:clrMapOvr>
  <p:transition xmlns:p14="http://schemas.microsoft.com/office/powerpoint/2010/main" spd="slow">
    <p:wipe dir="r"/>
    <p:sndAc>
      <p:stSnd>
        <p:snd r:embed="rId3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71600"/>
            <a:ext cx="7924800" cy="48006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sz="6200" dirty="0" smtClean="0"/>
          </a:p>
          <a:p>
            <a:pPr marL="465138" indent="-465138">
              <a:buFont typeface="Arial" panose="020B0604020202020204" pitchFamily="34" charset="0"/>
              <a:buChar char="•"/>
            </a:pPr>
            <a:r>
              <a:rPr lang="en-US" sz="9600" b="1" dirty="0"/>
              <a:t>A </a:t>
            </a:r>
            <a:r>
              <a:rPr lang="en-US" sz="9600" b="1" i="1" dirty="0">
                <a:solidFill>
                  <a:srgbClr val="C00000"/>
                </a:solidFill>
              </a:rPr>
              <a:t>measure of </a:t>
            </a:r>
            <a:r>
              <a:rPr lang="en-US" sz="9600" b="1" i="1" dirty="0">
                <a:solidFill>
                  <a:srgbClr val="C00000"/>
                </a:solidFill>
                <a:cs typeface="Arial" panose="020B0604020202020204" pitchFamily="34" charset="0"/>
              </a:rPr>
              <a:t>center</a:t>
            </a:r>
            <a:r>
              <a:rPr lang="en-US" sz="9600" b="1" dirty="0">
                <a:solidFill>
                  <a:srgbClr val="0000CC"/>
                </a:solidFill>
              </a:rPr>
              <a:t> </a:t>
            </a:r>
            <a:r>
              <a:rPr lang="en-US" sz="9600" b="1" dirty="0"/>
              <a:t>is one number that represents </a:t>
            </a:r>
            <a:r>
              <a:rPr lang="en-US" sz="9600" b="1" dirty="0" smtClean="0"/>
              <a:t>the center of a set of data. </a:t>
            </a:r>
            <a:endParaRPr lang="en-US" sz="9600" b="1" dirty="0"/>
          </a:p>
          <a:p>
            <a:pPr marL="0" indent="0">
              <a:buNone/>
            </a:pPr>
            <a:endParaRPr lang="en-US" sz="9600" b="1" dirty="0" smtClean="0"/>
          </a:p>
          <a:p>
            <a:pPr marL="0" indent="0">
              <a:buNone/>
            </a:pPr>
            <a:endParaRPr lang="en-US" sz="9600" b="1" dirty="0" smtClean="0"/>
          </a:p>
          <a:p>
            <a:pPr marL="465138" indent="-465138">
              <a:buFont typeface="Arial" panose="020B0604020202020204" pitchFamily="34" charset="0"/>
              <a:buChar char="•"/>
            </a:pPr>
            <a:r>
              <a:rPr lang="en-US" sz="9600" b="1" dirty="0" smtClean="0"/>
              <a:t>There are two different ways you can find the center:</a:t>
            </a:r>
          </a:p>
          <a:p>
            <a:pPr marL="465138" indent="-465138">
              <a:buFont typeface="Arial" panose="020B0604020202020204" pitchFamily="34" charset="0"/>
              <a:buChar char="•"/>
            </a:pPr>
            <a:endParaRPr lang="en-US" sz="6200" dirty="0" smtClean="0"/>
          </a:p>
          <a:p>
            <a:pPr marL="2805113" indent="-465138" defTabSz="247650">
              <a:buFont typeface="Wingdings" panose="05000000000000000000" pitchFamily="2" charset="2"/>
              <a:buChar char="q"/>
            </a:pPr>
            <a:r>
              <a:rPr lang="en-US" sz="11200" b="1" dirty="0" smtClean="0">
                <a:latin typeface="Arial Black" pitchFamily="34" charset="0"/>
              </a:rPr>
              <a:t>Mean</a:t>
            </a:r>
          </a:p>
          <a:p>
            <a:pPr marL="2805113" indent="-465138" defTabSz="228600">
              <a:buNone/>
            </a:pPr>
            <a:endParaRPr lang="en-US" b="1" dirty="0" smtClean="0">
              <a:latin typeface="Arial Black" pitchFamily="34" charset="0"/>
            </a:endParaRPr>
          </a:p>
          <a:p>
            <a:pPr marL="2805113" indent="-465138" defTabSz="228600">
              <a:buFont typeface="Wingdings" panose="05000000000000000000" pitchFamily="2" charset="2"/>
              <a:buChar char="q"/>
            </a:pPr>
            <a:r>
              <a:rPr lang="en-US" sz="11200" b="1" dirty="0" smtClean="0">
                <a:latin typeface="Arial Black" pitchFamily="34" charset="0"/>
              </a:rPr>
              <a:t>Median</a:t>
            </a:r>
          </a:p>
          <a:p>
            <a:pPr marL="2339975" indent="0" defTabSz="228600">
              <a:buNone/>
            </a:pPr>
            <a:endParaRPr lang="en-US" b="1" dirty="0" smtClean="0">
              <a:latin typeface="Arial Black" pitchFamily="34" charset="0"/>
            </a:endParaRPr>
          </a:p>
          <a:p>
            <a:pPr marL="2805113" indent="-465138" defTabSz="228600">
              <a:buFont typeface="Wingdings" panose="05000000000000000000" pitchFamily="2" charset="2"/>
              <a:buChar char="q"/>
            </a:pPr>
            <a:r>
              <a:rPr lang="en-US" sz="11200" b="1" dirty="0" smtClean="0">
                <a:latin typeface="Arial Black" pitchFamily="34" charset="0"/>
              </a:rPr>
              <a:t>Mode</a:t>
            </a:r>
          </a:p>
          <a:p>
            <a:pPr marL="514350" indent="-514350">
              <a:buNone/>
            </a:pPr>
            <a:endParaRPr lang="en-US" sz="6200" dirty="0" smtClean="0"/>
          </a:p>
          <a:p>
            <a:pPr marL="514350" indent="-514350">
              <a:buNone/>
            </a:pPr>
            <a:endParaRPr lang="en-US" sz="6200" dirty="0" smtClean="0"/>
          </a:p>
          <a:p>
            <a:pPr marL="514350" indent="-514350">
              <a:buNone/>
            </a:pPr>
            <a:endParaRPr lang="en-US" sz="6200" dirty="0" smtClean="0"/>
          </a:p>
          <a:p>
            <a:pPr marL="514350" indent="-514350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03592" cy="1143000"/>
          </a:xfrm>
        </p:spPr>
        <p:txBody>
          <a:bodyPr/>
          <a:lstStyle/>
          <a:p>
            <a:pPr algn="ctr"/>
            <a:r>
              <a:rPr lang="en-US" u="sng" dirty="0" smtClean="0"/>
              <a:t>Measures of Center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608486941"/>
      </p:ext>
    </p:extLst>
  </p:cSld>
  <p:clrMapOvr>
    <a:masterClrMapping/>
  </p:clrMapOvr>
  <p:transition xmlns:p14="http://schemas.microsoft.com/office/powerpoint/2010/main" spd="slow">
    <p:wipe dir="r"/>
    <p:sndAc>
      <p:stSnd>
        <p:snd r:embed="rId3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05200" y="2209800"/>
            <a:ext cx="2971800" cy="923330"/>
          </a:xfrm>
          <a:prstGeom prst="rect">
            <a:avLst/>
          </a:prstGeom>
          <a:solidFill>
            <a:srgbClr val="FF00FF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Mean</a:t>
            </a:r>
            <a:endParaRPr lang="en-US" sz="5400" b="1" cap="none" spc="0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41910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Mean  =  Average</a:t>
            </a:r>
            <a:endParaRPr lang="en-US" sz="4000" b="1" dirty="0"/>
          </a:p>
        </p:txBody>
      </p:sp>
    </p:spTree>
  </p:cSld>
  <p:clrMapOvr>
    <a:masterClrMapping/>
  </p:clrMapOvr>
  <p:transition xmlns:p14="http://schemas.microsoft.com/office/powerpoint/2010/main" spd="slow">
    <p:wipe dir="r"/>
    <p:sndAc>
      <p:stSnd>
        <p:snd r:embed="rId3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0"/>
            <a:ext cx="5029200" cy="762000"/>
          </a:xfrm>
          <a:solidFill>
            <a:srgbClr val="F892E5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  </a:t>
            </a:r>
            <a:r>
              <a:rPr lang="en-US" sz="44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is the Mean?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18619"/>
            <a:ext cx="8077200" cy="4653581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The </a:t>
            </a:r>
            <a:r>
              <a:rPr lang="en-US" sz="2600" b="1" dirty="0" smtClean="0"/>
              <a:t>Mean</a:t>
            </a:r>
            <a:r>
              <a:rPr lang="en-US" sz="2600" dirty="0" smtClean="0"/>
              <a:t> is the average.</a:t>
            </a:r>
          </a:p>
          <a:p>
            <a:pPr marL="82296" indent="0">
              <a:buNone/>
            </a:pP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n-US" sz="2600" dirty="0" smtClean="0"/>
              <a:t>Two simple steps will give you the </a:t>
            </a:r>
          </a:p>
          <a:p>
            <a:pPr marL="341313" indent="0">
              <a:spcBef>
                <a:spcPts val="0"/>
              </a:spcBef>
              <a:buNone/>
            </a:pPr>
            <a:r>
              <a:rPr lang="en-US" sz="2600" dirty="0" smtClean="0"/>
              <a:t>mean of a set of numbers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       </a:t>
            </a:r>
          </a:p>
          <a:p>
            <a:pPr>
              <a:buNone/>
            </a:pPr>
            <a:endParaRPr lang="en-US" sz="3600" b="1" dirty="0" smtClean="0"/>
          </a:p>
          <a:p>
            <a:pPr>
              <a:buNone/>
            </a:pPr>
            <a:r>
              <a:rPr lang="en-US" sz="3600" b="1" dirty="0" smtClean="0"/>
              <a:t>				Mean  =  Average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2" descr="http://www.locustlane.ecasd.k12.wi.us/images/ReportCard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1365315"/>
            <a:ext cx="1726879" cy="129720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05400" y="989565"/>
            <a:ext cx="388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Your report card has an average on it.</a:t>
            </a:r>
            <a:endParaRPr lang="en-US" sz="1600" b="1" i="1" dirty="0"/>
          </a:p>
        </p:txBody>
      </p:sp>
      <p:pic>
        <p:nvPicPr>
          <p:cNvPr id="1026" name="Picture 2" descr="C:\Users\amanda\AppData\Local\Microsoft\Windows\Temporary Internet Files\Content.IE5\310Q9OCB\MCj0334112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71600" y="5557219"/>
            <a:ext cx="1256420" cy="1300781"/>
          </a:xfrm>
          <a:prstGeom prst="rect">
            <a:avLst/>
          </a:prstGeom>
          <a:noFill/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24000" y="3429000"/>
            <a:ext cx="2286000" cy="1371600"/>
          </a:xfrm>
          <a:prstGeom prst="rect">
            <a:avLst/>
          </a:prstGeom>
          <a:solidFill>
            <a:srgbClr val="F8FDC9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Step 1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Add  the numbers.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800600" y="3429000"/>
            <a:ext cx="2286000" cy="1371600"/>
          </a:xfrm>
          <a:prstGeom prst="rect">
            <a:avLst/>
          </a:prstGeom>
          <a:solidFill>
            <a:srgbClr val="F8FDC9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Step 2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Divide by the # of items in the dataset.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" name="Straight Arrow Connector 9"/>
          <p:cNvCxnSpPr>
            <a:endCxn id="8" idx="1"/>
          </p:cNvCxnSpPr>
          <p:nvPr/>
        </p:nvCxnSpPr>
        <p:spPr>
          <a:xfrm>
            <a:off x="3810000" y="4114800"/>
            <a:ext cx="990600" cy="1588"/>
          </a:xfrm>
          <a:prstGeom prst="straightConnector1">
            <a:avLst/>
          </a:prstGeom>
          <a:ln w="28575">
            <a:solidFill>
              <a:srgbClr val="EC0EC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>
    <p:wipe dir="r"/>
    <p:sndAc>
      <p:stSnd>
        <p:snd r:embed="rId3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924800" cy="5486400"/>
          </a:xfrm>
          <a:noFill/>
          <a:ln>
            <a:noFill/>
          </a:ln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/>
              <a:t>                                 </a:t>
            </a:r>
          </a:p>
          <a:p>
            <a:pPr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                      </a:t>
            </a:r>
            <a:endParaRPr lang="en-US" b="1" dirty="0" smtClean="0">
              <a:latin typeface="Arial Black" pitchFamily="34" charset="0"/>
            </a:endParaRP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 smtClean="0"/>
              <a:t>DATASET:</a:t>
            </a:r>
            <a:r>
              <a:rPr lang="en-US" dirty="0" smtClean="0"/>
              <a:t>	  </a:t>
            </a: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4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Add the numbers: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3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1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1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0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1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2 + 4 =</a:t>
            </a:r>
          </a:p>
          <a:p>
            <a:pPr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b="1" dirty="0" smtClean="0"/>
              <a:t>Divide by total items: 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14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÷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8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=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				             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</a:t>
            </a:r>
            <a:r>
              <a:rPr lang="en-US" sz="24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Mean</a:t>
            </a:r>
          </a:p>
          <a:p>
            <a:pPr>
              <a:buNone/>
            </a:pPr>
            <a:r>
              <a:rPr lang="en-US" b="1" dirty="0" smtClean="0"/>
              <a:t>                                                          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 rot="5400000">
            <a:off x="6172200" y="5638800"/>
            <a:ext cx="6858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905000" y="990600"/>
            <a:ext cx="2286000" cy="1371600"/>
          </a:xfrm>
          <a:prstGeom prst="rect">
            <a:avLst/>
          </a:prstGeom>
          <a:solidFill>
            <a:srgbClr val="F8FDC9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Step 1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Add  the numbers.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562600" y="990600"/>
            <a:ext cx="2286000" cy="1371600"/>
          </a:xfrm>
          <a:prstGeom prst="rect">
            <a:avLst/>
          </a:prstGeom>
          <a:solidFill>
            <a:srgbClr val="F8FDC9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Step 2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Divide by the # of items in the dataset.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1" name="Straight Arrow Connector 10"/>
          <p:cNvCxnSpPr>
            <a:stCxn id="9" idx="3"/>
            <a:endCxn id="10" idx="1"/>
          </p:cNvCxnSpPr>
          <p:nvPr/>
        </p:nvCxnSpPr>
        <p:spPr>
          <a:xfrm>
            <a:off x="4191000" y="1676400"/>
            <a:ext cx="1371600" cy="1588"/>
          </a:xfrm>
          <a:prstGeom prst="straightConnector1">
            <a:avLst/>
          </a:prstGeom>
          <a:ln w="28575">
            <a:solidFill>
              <a:srgbClr val="EC0EC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05800" y="3790146"/>
            <a:ext cx="609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14</a:t>
            </a:r>
            <a:endParaRPr lang="en-US" sz="25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590800" y="0"/>
            <a:ext cx="5029200" cy="762000"/>
          </a:xfrm>
          <a:prstGeom prst="rect">
            <a:avLst/>
          </a:prstGeom>
          <a:solidFill>
            <a:srgbClr val="F892E5"/>
          </a:solidFill>
          <a:ln>
            <a:solidFill>
              <a:schemeClr val="tx1"/>
            </a:solidFill>
          </a:ln>
        </p:spPr>
        <p:txBody>
          <a:bodyPr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400" b="1" i="0" u="none" strike="noStrike" kern="1200" cap="none" spc="0" normalizeH="0" baseline="0" noProof="0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Example of Mean: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9800" y="4953000"/>
            <a:ext cx="9316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C00000"/>
                </a:solidFill>
              </a:rPr>
              <a:t>1.75</a:t>
            </a:r>
            <a:endParaRPr lang="en-US" sz="3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wipe dir="r"/>
    <p:sndAc>
      <p:stSnd>
        <p:snd r:embed="rId3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05200" y="2209800"/>
            <a:ext cx="2971800" cy="92333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dirty="0" smtClean="0">
                <a:ln w="1905">
                  <a:solidFill>
                    <a:schemeClr val="tx1"/>
                  </a:solidFill>
                </a:ln>
                <a:solidFill>
                  <a:srgbClr val="F892E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Median</a:t>
            </a:r>
            <a:endParaRPr lang="en-US" sz="5400" b="1" cap="none" spc="0" dirty="0">
              <a:ln w="1905">
                <a:solidFill>
                  <a:schemeClr val="tx1"/>
                </a:solidFill>
              </a:ln>
              <a:solidFill>
                <a:srgbClr val="F892E5"/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41910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Median  = Middle</a:t>
            </a:r>
            <a:endParaRPr lang="en-US" sz="4000" b="1" dirty="0"/>
          </a:p>
        </p:txBody>
      </p:sp>
    </p:spTree>
  </p:cSld>
  <p:clrMapOvr>
    <a:masterClrMapping/>
  </p:clrMapOvr>
  <p:transition xmlns:p14="http://schemas.microsoft.com/office/powerpoint/2010/main" spd="slow">
    <p:wipe dir="r"/>
    <p:sndAc>
      <p:stSnd>
        <p:snd r:embed="rId3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4419600" cy="609600"/>
          </a:xfrm>
          <a:blipFill>
            <a:blip r:embed="rId4" cstate="print"/>
            <a:tile tx="0" ty="0" sx="100000" sy="100000" flip="none" algn="tl"/>
          </a:blipFill>
          <a:ln>
            <a:solidFill>
              <a:srgbClr val="FF00FF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>  </a:t>
            </a:r>
            <a:r>
              <a:rPr lang="en-US" sz="3600" b="1" dirty="0" smtClean="0">
                <a:solidFill>
                  <a:srgbClr val="F66ADB"/>
                </a:solidFill>
              </a:rPr>
              <a:t>What is the Median?</a:t>
            </a:r>
            <a:endParaRPr lang="en-US" sz="3600" b="1" dirty="0">
              <a:solidFill>
                <a:srgbClr val="F66AD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90600"/>
            <a:ext cx="5715000" cy="5334000"/>
          </a:xfrm>
        </p:spPr>
        <p:txBody>
          <a:bodyPr>
            <a:normAutofit fontScale="62500" lnSpcReduction="20000"/>
          </a:bodyPr>
          <a:lstStyle/>
          <a:p>
            <a:r>
              <a:rPr lang="en-US" sz="4000" dirty="0" smtClean="0"/>
              <a:t>The </a:t>
            </a:r>
            <a:r>
              <a:rPr lang="en-US" sz="4000" b="1" dirty="0" smtClean="0"/>
              <a:t>Median</a:t>
            </a:r>
            <a:r>
              <a:rPr lang="en-US" sz="4000" dirty="0" smtClean="0"/>
              <a:t> is the </a:t>
            </a:r>
            <a:r>
              <a:rPr lang="en-US" sz="4000" i="1" u="sng" dirty="0" smtClean="0"/>
              <a:t>middle</a:t>
            </a:r>
            <a:r>
              <a:rPr lang="en-US" sz="4000" dirty="0" smtClean="0"/>
              <a:t> number.</a:t>
            </a:r>
          </a:p>
          <a:p>
            <a:pPr marL="82296" indent="0">
              <a:buNone/>
            </a:pPr>
            <a:endParaRPr lang="en-US" sz="2100" dirty="0" smtClean="0"/>
          </a:p>
          <a:p>
            <a:r>
              <a:rPr lang="en-US" sz="4000" dirty="0" smtClean="0"/>
              <a:t>How do you find the Median?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	    </a:t>
            </a:r>
          </a:p>
          <a:p>
            <a:pPr>
              <a:buNone/>
            </a:pPr>
            <a:r>
              <a:rPr lang="en-US" sz="3600" b="1" dirty="0" smtClean="0"/>
              <a:t>        </a:t>
            </a:r>
          </a:p>
          <a:p>
            <a:pPr>
              <a:buNone/>
            </a:pPr>
            <a:r>
              <a:rPr lang="en-US" sz="3600" b="1" dirty="0" smtClean="0"/>
              <a:t>         </a:t>
            </a:r>
            <a:r>
              <a:rPr lang="en-US" sz="6000" b="1" dirty="0" smtClean="0"/>
              <a:t>Median  =  Middle</a:t>
            </a:r>
            <a:endParaRPr lang="en-US" sz="6000" b="1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52400" y="3352800"/>
            <a:ext cx="1905000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ORDER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the numbers.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876800" y="2362200"/>
            <a:ext cx="1905000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If  there is just 1  middle #: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your done!</a:t>
            </a:r>
            <a:endParaRPr kumimoji="0" lang="en-US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876800" y="3962400"/>
            <a:ext cx="1905000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If there are 2 middle #’s</a:t>
            </a:r>
            <a:endParaRPr kumimoji="0" lang="en-US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362200" y="3352800"/>
            <a:ext cx="1905000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FIND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the middle #.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7086600" y="3962400"/>
            <a:ext cx="1905000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Average the 2 middle numbers.</a:t>
            </a:r>
            <a:endParaRPr kumimoji="0" lang="en-US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057400" y="3886200"/>
            <a:ext cx="3048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781800" y="4495800"/>
            <a:ext cx="3048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572000" y="2895600"/>
            <a:ext cx="3048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3810794" y="3656806"/>
            <a:ext cx="15240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572000" y="4419600"/>
            <a:ext cx="3048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267200" y="3810000"/>
            <a:ext cx="3048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6" name="Picture 2" descr="http://www.celebrity-pictures.ca/Celebrities/Destiny's-Child/Destiny's-Child-i1041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609600"/>
            <a:ext cx="2197100" cy="164782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5025410"/>
            <a:ext cx="2133600" cy="1832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>
    <p:wipe dir="r"/>
    <p:sndAc>
      <p:stSnd>
        <p:snd r:embed="rId3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1886</TotalTime>
  <Words>726</Words>
  <Application>Microsoft Macintosh PowerPoint</Application>
  <PresentationFormat>On-screen Show (4:3)</PresentationFormat>
  <Paragraphs>285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Solstice</vt:lpstr>
      <vt:lpstr>PowerPoint Presentation</vt:lpstr>
      <vt:lpstr>Introduction</vt:lpstr>
      <vt:lpstr>PowerPoint Presentation</vt:lpstr>
      <vt:lpstr>Measures of Center</vt:lpstr>
      <vt:lpstr>PowerPoint Presentation</vt:lpstr>
      <vt:lpstr>  What is the Mean?</vt:lpstr>
      <vt:lpstr>PowerPoint Presentation</vt:lpstr>
      <vt:lpstr>PowerPoint Presentation</vt:lpstr>
      <vt:lpstr>  What is the Median?</vt:lpstr>
      <vt:lpstr>PowerPoint Presentation</vt:lpstr>
      <vt:lpstr>PowerPoint Presentation</vt:lpstr>
      <vt:lpstr>PowerPoint Presentation</vt:lpstr>
      <vt:lpstr>  Example of Mode</vt:lpstr>
      <vt:lpstr>  Example of Mode</vt:lpstr>
      <vt:lpstr>PowerPoint Presentation</vt:lpstr>
      <vt:lpstr>Measures of Variability</vt:lpstr>
      <vt:lpstr>PowerPoint Presentation</vt:lpstr>
      <vt:lpstr> What is the Range?</vt:lpstr>
      <vt:lpstr>  Example of Range</vt:lpstr>
      <vt:lpstr>       You Try #1</vt:lpstr>
      <vt:lpstr>       You Try #2</vt:lpstr>
      <vt:lpstr>       You Try #3</vt:lpstr>
      <vt:lpstr>Summary....</vt:lpstr>
      <vt:lpstr>Remember....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7th Grade Math</dc:title>
  <dc:creator>amanda</dc:creator>
  <cp:lastModifiedBy>Nicki Hesse</cp:lastModifiedBy>
  <cp:revision>290</cp:revision>
  <dcterms:created xsi:type="dcterms:W3CDTF">2008-06-08T03:04:57Z</dcterms:created>
  <dcterms:modified xsi:type="dcterms:W3CDTF">2020-03-23T20:18:30Z</dcterms:modified>
</cp:coreProperties>
</file>