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61" r:id="rId6"/>
    <p:sldId id="277" r:id="rId7"/>
    <p:sldId id="262" r:id="rId8"/>
    <p:sldId id="263" r:id="rId9"/>
    <p:sldId id="264" r:id="rId10"/>
    <p:sldId id="258" r:id="rId11"/>
    <p:sldId id="265" r:id="rId12"/>
    <p:sldId id="266" r:id="rId13"/>
    <p:sldId id="268" r:id="rId14"/>
    <p:sldId id="269" r:id="rId15"/>
    <p:sldId id="270" r:id="rId16"/>
    <p:sldId id="278" r:id="rId17"/>
    <p:sldId id="271" r:id="rId18"/>
    <p:sldId id="272" r:id="rId19"/>
    <p:sldId id="273" r:id="rId20"/>
    <p:sldId id="274" r:id="rId21"/>
    <p:sldId id="279" r:id="rId22"/>
    <p:sldId id="275" r:id="rId23"/>
    <p:sldId id="276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76E31-129B-DA46-B95D-83EE7517C77F}" type="datetimeFigureOut">
              <a:rPr lang="en-US" smtClean="0"/>
              <a:t>4/16/19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DCB15-BFC6-E34C-B1D0-FA4CC28F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0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DCB15-BFC6-E34C-B1D0-FA4CC28FAF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4/16/19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4/16/19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4/16/19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4/16/19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4/16/19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4/16/19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1uFh4GTZH-U&amp;list=PL8dPuuaLjXtOfse2ncvffeelTrqvhrz8H&amp;index=30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P-yviKu8Odo&amp;list=PL8dPuuaLjXtOfse2ncvffeelTrqvhrz8H&amp;index=31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gJgQR6xiZGs&amp;index=32&amp;list=PL8dPuuaLjXtOfse2ncvffeelTrqvhrz8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qKK5KVI9_Q8&amp;index=29&amp;list=PL8dPuuaLjXtOfse2ncvffeelTrqvhrz8H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Rights and Public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4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9207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Not all Mexican- from Puerto Rico, Cuba, Honduras</a:t>
            </a:r>
            <a:r>
              <a:rPr lang="en-US" sz="2800" dirty="0" smtClean="0"/>
              <a:t>, Costa Rica,  </a:t>
            </a:r>
            <a:r>
              <a:rPr lang="en-US" sz="2800" dirty="0" smtClean="0"/>
              <a:t>and other countries in Central and South America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Largest minority group- </a:t>
            </a:r>
            <a:r>
              <a:rPr lang="en-US" sz="2800" dirty="0" smtClean="0"/>
              <a:t>16% of US population</a:t>
            </a:r>
          </a:p>
          <a:p>
            <a:r>
              <a:rPr lang="en-US" sz="2800" dirty="0" smtClean="0"/>
              <a:t>1/3 of population of California and Texas</a:t>
            </a:r>
          </a:p>
          <a:p>
            <a:r>
              <a:rPr lang="en-US" sz="2800" i="1" dirty="0" smtClean="0"/>
              <a:t>Hernandez v. Texas 1954</a:t>
            </a:r>
            <a:r>
              <a:rPr lang="en-US" sz="2800" dirty="0" smtClean="0"/>
              <a:t>- Court ruled that a Texas law that excluded Hispanics from juries violated 14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Amendment</a:t>
            </a:r>
          </a:p>
          <a:p>
            <a:r>
              <a:rPr lang="en-US" sz="2800" dirty="0" smtClean="0"/>
              <a:t>United Farm Workers- 1960s- Cesar Chavez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Hispanic Americans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806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err="1" smtClean="0"/>
              <a:t>Plyler</a:t>
            </a:r>
            <a:r>
              <a:rPr lang="en-US" sz="3200" i="1" dirty="0" smtClean="0"/>
              <a:t> v. Doe 1982</a:t>
            </a:r>
            <a:r>
              <a:rPr lang="en-US" sz="3200" dirty="0" smtClean="0"/>
              <a:t>- A Texas law that withheld funds for educating illegal immigrants and authorized school districts to deny enrollment was found in violation of 14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Amendment</a:t>
            </a:r>
          </a:p>
          <a:p>
            <a:pPr lvl="1"/>
            <a:r>
              <a:rPr lang="en-US" sz="3200" dirty="0" smtClean="0"/>
              <a:t>Children had protection from discrimination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of Illegal Immigrants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91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Fastest growing minority group</a:t>
            </a:r>
          </a:p>
          <a:p>
            <a:r>
              <a:rPr lang="en-US" sz="3200" dirty="0" smtClean="0"/>
              <a:t>Japanese-Americans were interned during WWII</a:t>
            </a:r>
          </a:p>
          <a:p>
            <a:r>
              <a:rPr lang="en-US" sz="3200" i="1" dirty="0" err="1" smtClean="0"/>
              <a:t>Korematsu</a:t>
            </a:r>
            <a:r>
              <a:rPr lang="en-US" sz="3200" i="1" dirty="0" smtClean="0"/>
              <a:t> v. United States 1944</a:t>
            </a:r>
            <a:r>
              <a:rPr lang="en-US" sz="3200" dirty="0" smtClean="0"/>
              <a:t>- Court ruled the internment was constitutional</a:t>
            </a:r>
          </a:p>
          <a:p>
            <a:r>
              <a:rPr lang="en-US" sz="3200" dirty="0"/>
              <a:t>3.5 million persons of Arab descent/6 million Muslims in US</a:t>
            </a:r>
          </a:p>
          <a:p>
            <a:r>
              <a:rPr lang="en-US" sz="3200" dirty="0"/>
              <a:t>Increased discrimination since 9/11 attacks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Asian and Arab Americans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6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19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Amendment 1920 gave women the right to vote</a:t>
            </a:r>
          </a:p>
          <a:p>
            <a:pPr lvl="1"/>
            <a:r>
              <a:rPr lang="en-US" sz="2800" dirty="0" smtClean="0"/>
              <a:t>Many women in western states already had this right</a:t>
            </a:r>
          </a:p>
          <a:p>
            <a:r>
              <a:rPr lang="en-US" sz="2800" dirty="0" smtClean="0"/>
              <a:t>Equal Rights Amendment- 1972- “Equality of rights under the law shall not be denied or abridged by the US or any state on account of sex.”</a:t>
            </a:r>
          </a:p>
          <a:p>
            <a:pPr lvl="1"/>
            <a:r>
              <a:rPr lang="en-US" sz="2800" dirty="0" smtClean="0"/>
              <a:t>It wasn’t ratified.</a:t>
            </a:r>
          </a:p>
          <a:p>
            <a:r>
              <a:rPr lang="en-US" sz="2400" dirty="0" smtClean="0"/>
              <a:t>Ree</a:t>
            </a:r>
            <a:r>
              <a:rPr lang="en-US" sz="2400" i="1" dirty="0" smtClean="0"/>
              <a:t>d v. Reed 1971</a:t>
            </a:r>
            <a:r>
              <a:rPr lang="en-US" sz="2400" dirty="0" smtClean="0"/>
              <a:t>- Court ruled that arbitrary gender-based discrimination violated the 14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Amendment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Women’s Rights 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725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72 million women in the workforce</a:t>
            </a:r>
          </a:p>
          <a:p>
            <a:r>
              <a:rPr lang="en-US" sz="2800" dirty="0" smtClean="0"/>
              <a:t>Civil Rights Act banned gender discrimination in employment</a:t>
            </a:r>
          </a:p>
          <a:p>
            <a:r>
              <a:rPr lang="en-US" sz="2800" dirty="0" smtClean="0"/>
              <a:t>Court voided laws that barred women from jobs with arbitrary height and weight requirements not related to the job’s duties</a:t>
            </a:r>
          </a:p>
          <a:p>
            <a:r>
              <a:rPr lang="en-US" sz="2800" dirty="0" smtClean="0"/>
              <a:t>Title IX of Education Act of 1972- forbids gender discrimination in federally funded colleges and universities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in the Workplace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742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34948"/>
          </a:xfrm>
        </p:spPr>
        <p:txBody>
          <a:bodyPr/>
          <a:lstStyle/>
          <a:p>
            <a:r>
              <a:rPr lang="en-US" dirty="0" smtClean="0"/>
              <a:t>Women have served in military since WWII.</a:t>
            </a:r>
          </a:p>
          <a:p>
            <a:pPr lvl="1"/>
            <a:r>
              <a:rPr lang="en-US" dirty="0" smtClean="0"/>
              <a:t>WACs, WAVES, nurses</a:t>
            </a:r>
          </a:p>
          <a:p>
            <a:r>
              <a:rPr lang="en-US" dirty="0" smtClean="0"/>
              <a:t>14% of active armed forces</a:t>
            </a:r>
          </a:p>
          <a:p>
            <a:r>
              <a:rPr lang="en-US" dirty="0" smtClean="0"/>
              <a:t>All service academies are open to women since 1975.</a:t>
            </a:r>
          </a:p>
          <a:p>
            <a:r>
              <a:rPr lang="en-US" dirty="0" smtClean="0"/>
              <a:t>Only men must register for Selective Service</a:t>
            </a:r>
          </a:p>
          <a:p>
            <a:r>
              <a:rPr lang="en-US" dirty="0" smtClean="0"/>
              <a:t>Women are still prohibited in serving in direct combat.</a:t>
            </a:r>
          </a:p>
          <a:p>
            <a:pPr lvl="1"/>
            <a:r>
              <a:rPr lang="en-US" dirty="0" smtClean="0"/>
              <a:t>Can serve as pilots and on warships/submarines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in the Military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65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hlinkClick r:id="rId2"/>
              </a:rPr>
              <a:t>CRASH COURSE</a:t>
            </a:r>
            <a:endParaRPr lang="en-US" sz="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Discrimination Against Women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28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40 million Americans are 65 or older</a:t>
            </a:r>
          </a:p>
          <a:p>
            <a:r>
              <a:rPr lang="en-US" sz="3200" dirty="0" smtClean="0"/>
              <a:t>Age Discrimination in Employment Act- 1967- banned some age discrimination in hiring</a:t>
            </a:r>
          </a:p>
          <a:p>
            <a:r>
              <a:rPr lang="en-US" sz="3200" dirty="0" smtClean="0"/>
              <a:t>Employers may have a mandatory retirement age if age is related to ability to do the job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Gray Rights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53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Americans with Disabilities Act </a:t>
            </a:r>
            <a:r>
              <a:rPr lang="en-US" sz="3200" dirty="0" smtClean="0"/>
              <a:t>(ADA)- 1990- required employers and administrators of public facilities to make “reasonable accommodations” and </a:t>
            </a:r>
            <a:r>
              <a:rPr lang="en-US" sz="3200" dirty="0" smtClean="0">
                <a:solidFill>
                  <a:srgbClr val="FFFF00"/>
                </a:solidFill>
              </a:rPr>
              <a:t>prohibited employment discrimination</a:t>
            </a:r>
          </a:p>
          <a:p>
            <a:pPr lvl="1"/>
            <a:r>
              <a:rPr lang="en-US" sz="3200" dirty="0" smtClean="0"/>
              <a:t>Court ruled that this protection extended to people with AIDS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Civil Rights and People with Disabilities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172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million Americans are homosexual</a:t>
            </a:r>
          </a:p>
          <a:p>
            <a:r>
              <a:rPr lang="en-US" dirty="0" smtClean="0"/>
              <a:t>Have faced discrimination in housing, hiring, education, access to public accommodations</a:t>
            </a:r>
          </a:p>
          <a:p>
            <a:r>
              <a:rPr lang="en-US" i="1" dirty="0" smtClean="0"/>
              <a:t>Bowers v. Hardwick 1986</a:t>
            </a:r>
            <a:r>
              <a:rPr lang="en-US" dirty="0" smtClean="0"/>
              <a:t>- ruled that states could ban homosexual relations</a:t>
            </a:r>
          </a:p>
          <a:p>
            <a:r>
              <a:rPr lang="en-US" dirty="0" smtClean="0"/>
              <a:t>“Don’t Ask, Don’t Tell” military policy that allowed gays to serve if they did not disclose orientation</a:t>
            </a:r>
          </a:p>
          <a:p>
            <a:pPr lvl="1"/>
            <a:r>
              <a:rPr lang="en-US" dirty="0" smtClean="0"/>
              <a:t>Ended in 2011</a:t>
            </a:r>
          </a:p>
          <a:p>
            <a:r>
              <a:rPr lang="en-US" i="1" dirty="0" smtClean="0"/>
              <a:t>Lawrence v. Texas 2003- </a:t>
            </a:r>
            <a:r>
              <a:rPr lang="en-US" dirty="0" smtClean="0"/>
              <a:t>overturned </a:t>
            </a:r>
            <a:r>
              <a:rPr lang="en-US" i="1" dirty="0" smtClean="0"/>
              <a:t>Bowers</a:t>
            </a:r>
            <a:r>
              <a:rPr lang="en-US" dirty="0" smtClean="0"/>
              <a:t>, voided a Texas anti-sodomy law on basis of rights to privacy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Gay and Lesbian Rights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06135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</a:rPr>
              <a:t>Policies designed to protect people against discriminatory treatment by government or individuals</a:t>
            </a:r>
          </a:p>
          <a:p>
            <a:r>
              <a:rPr lang="en-US" sz="2800" dirty="0" smtClean="0"/>
              <a:t>Equality of opportunity- everyone should have the same chance to succeed</a:t>
            </a:r>
          </a:p>
          <a:p>
            <a:r>
              <a:rPr lang="en-US" sz="2800" dirty="0" smtClean="0"/>
              <a:t>Bill of Rights does not mention equality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14</a:t>
            </a:r>
            <a:r>
              <a:rPr lang="en-US" sz="2800" b="1" baseline="30000" dirty="0" smtClean="0">
                <a:solidFill>
                  <a:srgbClr val="FFFF00"/>
                </a:solidFill>
              </a:rPr>
              <a:t>th</a:t>
            </a:r>
            <a:r>
              <a:rPr lang="en-US" sz="2800" b="1" dirty="0" smtClean="0">
                <a:solidFill>
                  <a:srgbClr val="FFFF00"/>
                </a:solidFill>
              </a:rPr>
              <a:t> Amendment- forbids states from denying anyone equal protection of the laws </a:t>
            </a:r>
            <a:r>
              <a:rPr lang="en-US" sz="2800" b="1" dirty="0" smtClean="0"/>
              <a:t>(equal protection clause)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Civil Rights	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2342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Defense of Marriage Act- 1996- permits states to disregard gay marriages performed in other states</a:t>
            </a:r>
          </a:p>
          <a:p>
            <a:pPr lvl="1"/>
            <a:r>
              <a:rPr lang="en-US" sz="3200" dirty="0" smtClean="0"/>
              <a:t>Ruled unconstitutional in 2003</a:t>
            </a:r>
          </a:p>
          <a:p>
            <a:r>
              <a:rPr lang="en-US" sz="3200" i="1" dirty="0" err="1" smtClean="0">
                <a:solidFill>
                  <a:srgbClr val="FFFF00"/>
                </a:solidFill>
              </a:rPr>
              <a:t>Obergefell</a:t>
            </a:r>
            <a:r>
              <a:rPr lang="en-US" sz="3200" i="1" dirty="0" smtClean="0">
                <a:solidFill>
                  <a:srgbClr val="FFFF00"/>
                </a:solidFill>
              </a:rPr>
              <a:t> v. Hodges 2015- </a:t>
            </a:r>
            <a:r>
              <a:rPr lang="en-US" sz="3200" dirty="0" smtClean="0">
                <a:solidFill>
                  <a:srgbClr val="FFFF00"/>
                </a:solidFill>
              </a:rPr>
              <a:t>Court ruled that same-sex couples’ right to marry is guaranteed by the Due Process and Equal Protection clauses of the 14</a:t>
            </a:r>
            <a:r>
              <a:rPr lang="en-US" sz="3200" baseline="30000" dirty="0" smtClean="0">
                <a:solidFill>
                  <a:srgbClr val="FFFF00"/>
                </a:solidFill>
              </a:rPr>
              <a:t>th</a:t>
            </a:r>
            <a:r>
              <a:rPr lang="en-US" sz="3200" dirty="0" smtClean="0">
                <a:solidFill>
                  <a:srgbClr val="FFFF00"/>
                </a:solidFill>
              </a:rPr>
              <a:t> Amendment</a:t>
            </a:r>
            <a:endParaRPr lang="en-US" sz="3200" i="1" dirty="0" smtClean="0">
              <a:solidFill>
                <a:srgbClr val="FFFF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Gay and Lesbian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661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DISCRIMINATION AGAINST EVERYONE ELSE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7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Efforts to bring about increased employment, promotion, or admission for members of groups who have suffered from discrimination</a:t>
            </a:r>
          </a:p>
          <a:p>
            <a:r>
              <a:rPr lang="en-US" dirty="0" smtClean="0"/>
              <a:t>Begun by LBJ</a:t>
            </a:r>
          </a:p>
          <a:p>
            <a:r>
              <a:rPr lang="en-US" dirty="0" smtClean="0"/>
              <a:t>University of California v. Bakke 1978- Bakke scored in 97</a:t>
            </a:r>
            <a:r>
              <a:rPr lang="en-US" baseline="30000" dirty="0" smtClean="0"/>
              <a:t>th</a:t>
            </a:r>
            <a:r>
              <a:rPr lang="en-US" dirty="0" smtClean="0"/>
              <a:t> percentile on MCAT, but was denied admission</a:t>
            </a:r>
          </a:p>
          <a:p>
            <a:pPr lvl="1"/>
            <a:r>
              <a:rPr lang="en-US" dirty="0" smtClean="0"/>
              <a:t>Court ruled race could be a factor, but a university could not set aside a number of positions (quotas)</a:t>
            </a:r>
          </a:p>
          <a:p>
            <a:r>
              <a:rPr lang="en-US" dirty="0" smtClean="0"/>
              <a:t>Critics say affirmative action programs are reverse discrimination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Affirmative Action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82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err="1" smtClean="0"/>
              <a:t>Grutter</a:t>
            </a:r>
            <a:r>
              <a:rPr lang="en-US" sz="3200" i="1" dirty="0" smtClean="0"/>
              <a:t> v. Bollinger 2003</a:t>
            </a:r>
            <a:r>
              <a:rPr lang="en-US" sz="3200" dirty="0" smtClean="0"/>
              <a:t>- Michigan law school’s use of race was ruled constitutional</a:t>
            </a:r>
          </a:p>
          <a:p>
            <a:r>
              <a:rPr lang="en-US" sz="3200" i="1" dirty="0" err="1" smtClean="0"/>
              <a:t>Gratz</a:t>
            </a:r>
            <a:r>
              <a:rPr lang="en-US" sz="3200" i="1" dirty="0"/>
              <a:t> </a:t>
            </a:r>
            <a:r>
              <a:rPr lang="en-US" sz="3200" i="1" dirty="0" smtClean="0"/>
              <a:t>v. Bollinger 2003</a:t>
            </a:r>
            <a:r>
              <a:rPr lang="en-US" sz="3200" dirty="0" smtClean="0"/>
              <a:t>- Michigan awarded minorities 20 points of the 100 needed for admission. This virtually assured minorities would be admitted.  Court said it amounted to a quota.  Can’t do that. 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Affirmative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79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hlinkClick r:id="rId2"/>
              </a:rPr>
              <a:t>AFFIRMATIVE ACTION</a:t>
            </a:r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CRASH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32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first 250 years in America, most African-Americans lived in slavery.</a:t>
            </a:r>
          </a:p>
          <a:p>
            <a:r>
              <a:rPr lang="en-US" i="1" dirty="0" smtClean="0"/>
              <a:t>Scott v. </a:t>
            </a:r>
            <a:r>
              <a:rPr lang="en-US" i="1" dirty="0" err="1" smtClean="0"/>
              <a:t>Sandford</a:t>
            </a:r>
            <a:r>
              <a:rPr lang="en-US" i="1" dirty="0" smtClean="0"/>
              <a:t> 1857</a:t>
            </a:r>
            <a:r>
              <a:rPr lang="en-US" dirty="0" smtClean="0"/>
              <a:t>-  A.A. had no rights, were property, states could not ban slavery in western territories</a:t>
            </a:r>
          </a:p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Amendment- ended slavery</a:t>
            </a:r>
          </a:p>
          <a:p>
            <a:r>
              <a:rPr lang="en-US" dirty="0" smtClean="0"/>
              <a:t>Jim Crow laws- established separate facilities for blacks and whites in the South</a:t>
            </a:r>
          </a:p>
          <a:p>
            <a:r>
              <a:rPr lang="en-US" dirty="0" smtClean="0"/>
              <a:t>Racial segregation affected all parts of life.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African-American Civil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33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i="1" dirty="0" smtClean="0"/>
              <a:t>Plessy v. Ferguson 1896</a:t>
            </a:r>
            <a:r>
              <a:rPr lang="en-US" sz="3600" dirty="0" smtClean="0"/>
              <a:t>- ruled that “separate but equal” facilities were constitutional</a:t>
            </a:r>
          </a:p>
          <a:p>
            <a:r>
              <a:rPr lang="en-US" sz="3600" dirty="0" smtClean="0"/>
              <a:t>NAACP (1908) and Brotherhood of Sleeping Car Porters (1925) were early civil rights organizations.</a:t>
            </a:r>
          </a:p>
          <a:p>
            <a:r>
              <a:rPr lang="en-US" sz="3600" dirty="0" smtClean="0"/>
              <a:t>Harry S. Truman- 1948- ordered desegregation of armed forces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Segregation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65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FF00"/>
                </a:solidFill>
              </a:rPr>
              <a:t>Brown v. Board of Education of Topeka 1954</a:t>
            </a:r>
            <a:r>
              <a:rPr lang="en-US" b="1" dirty="0" smtClean="0">
                <a:solidFill>
                  <a:srgbClr val="FFFF00"/>
                </a:solidFill>
              </a:rPr>
              <a:t>- Court overturned Plessy. Separate but equal facilities violate the equal protection clause </a:t>
            </a:r>
            <a:r>
              <a:rPr lang="en-US" b="1" dirty="0" smtClean="0"/>
              <a:t>of the 14</a:t>
            </a:r>
            <a:r>
              <a:rPr lang="en-US" b="1" baseline="30000" dirty="0" smtClean="0"/>
              <a:t>th</a:t>
            </a:r>
            <a:r>
              <a:rPr lang="en-US" b="1" dirty="0" smtClean="0"/>
              <a:t> Amendment</a:t>
            </a:r>
            <a:endParaRPr lang="en-US" b="1" dirty="0"/>
          </a:p>
          <a:p>
            <a:r>
              <a:rPr lang="en-US" dirty="0" smtClean="0"/>
              <a:t>Schools must be desegregated “with all deliberate speed”</a:t>
            </a:r>
          </a:p>
          <a:p>
            <a:r>
              <a:rPr lang="en-US" dirty="0" smtClean="0"/>
              <a:t>Southern states delayed education, threatened to close schools,</a:t>
            </a:r>
            <a:r>
              <a:rPr lang="en-US" dirty="0"/>
              <a:t> </a:t>
            </a:r>
            <a:r>
              <a:rPr lang="en-US" dirty="0" smtClean="0"/>
              <a:t>opened private academies</a:t>
            </a:r>
            <a:endParaRPr lang="en-US" dirty="0"/>
          </a:p>
          <a:p>
            <a:r>
              <a:rPr lang="en-US" dirty="0" smtClean="0"/>
              <a:t>Figure 5.1 Percentage of Black Students Attending Schools with any Whites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Segregation in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673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hlinkClick r:id="rId2"/>
              </a:rPr>
              <a:t>I don’t care if we already watched this one. We’re watching it again.  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Course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5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Swann v. Charlotte-</a:t>
            </a:r>
            <a:r>
              <a:rPr lang="en-US" sz="2800" i="1" dirty="0" err="1" smtClean="0"/>
              <a:t>Mecklenberg</a:t>
            </a:r>
            <a:r>
              <a:rPr lang="en-US" sz="2800" i="1" dirty="0"/>
              <a:t> </a:t>
            </a:r>
            <a:r>
              <a:rPr lang="en-US" sz="2800" i="1" dirty="0" smtClean="0"/>
              <a:t>Schools 1971</a:t>
            </a:r>
            <a:r>
              <a:rPr lang="en-US" sz="2800" dirty="0" smtClean="0"/>
              <a:t>- Court upheld busing as a means of achieving integrated schools.</a:t>
            </a:r>
          </a:p>
          <a:p>
            <a:r>
              <a:rPr lang="en-US" sz="2800" dirty="0" smtClean="0"/>
              <a:t>De facto (by practice) segregation</a:t>
            </a:r>
          </a:p>
          <a:p>
            <a:r>
              <a:rPr lang="en-US" sz="2800" dirty="0" smtClean="0"/>
              <a:t>De jure (by law) segregation</a:t>
            </a:r>
          </a:p>
          <a:p>
            <a:r>
              <a:rPr lang="en-US" sz="2800" dirty="0" smtClean="0"/>
              <a:t>Many Northern states used busing to achieve racial balance in schools.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Desegregation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112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MOST IMPORTANT CIVIL RIGHTS LAW</a:t>
            </a:r>
            <a:r>
              <a:rPr lang="is-IS" sz="2400" b="1" dirty="0" smtClean="0">
                <a:solidFill>
                  <a:srgbClr val="FFFF00"/>
                </a:solidFill>
              </a:rPr>
              <a:t>…EVER</a:t>
            </a:r>
          </a:p>
          <a:p>
            <a:r>
              <a:rPr lang="is-IS" sz="2800" dirty="0" smtClean="0">
                <a:solidFill>
                  <a:srgbClr val="FFFF00"/>
                </a:solidFill>
              </a:rPr>
              <a:t>Made racial discrimination illegal in </a:t>
            </a:r>
            <a:r>
              <a:rPr lang="is-IS" sz="2800" dirty="0" smtClean="0"/>
              <a:t>hotels, motels (Holiday Inns), restaurants and other </a:t>
            </a:r>
            <a:r>
              <a:rPr lang="is-IS" sz="2800" dirty="0" smtClean="0">
                <a:solidFill>
                  <a:srgbClr val="FFFF00"/>
                </a:solidFill>
              </a:rPr>
              <a:t>public places</a:t>
            </a:r>
          </a:p>
          <a:p>
            <a:r>
              <a:rPr lang="is-IS" sz="2800" dirty="0" smtClean="0"/>
              <a:t>Banned employment discrimination on the basis of race, gender, national origin, or religion</a:t>
            </a:r>
          </a:p>
          <a:p>
            <a:r>
              <a:rPr lang="is-IS" sz="2800" dirty="0" smtClean="0"/>
              <a:t>Equal Opportunity Employment C</a:t>
            </a:r>
            <a:r>
              <a:rPr lang="en-US" sz="2800" dirty="0" smtClean="0"/>
              <a:t>o</a:t>
            </a:r>
            <a:r>
              <a:rPr lang="is-IS" sz="2800" dirty="0" smtClean="0"/>
              <a:t>mmission</a:t>
            </a:r>
          </a:p>
          <a:p>
            <a:r>
              <a:rPr lang="is-IS" sz="2800" dirty="0" smtClean="0"/>
              <a:t>Authorized Justice Department to desegregate public schools and other facilities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Civil Rights Act of 1964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670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Suffrage- right to vote</a:t>
            </a:r>
          </a:p>
          <a:p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Amendment- gave African-Americans the right to vote</a:t>
            </a:r>
          </a:p>
          <a:p>
            <a:r>
              <a:rPr lang="en-US" dirty="0" smtClean="0"/>
              <a:t>Literacy tests, poll taxes, grandfather clauses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24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Amendment- 1964- banned poll taxes </a:t>
            </a:r>
            <a:r>
              <a:rPr lang="en-US" dirty="0" smtClean="0"/>
              <a:t>in federal elections</a:t>
            </a:r>
          </a:p>
          <a:p>
            <a:r>
              <a:rPr lang="en-US" dirty="0" smtClean="0"/>
              <a:t>Voting Rights Act 1965- prohibited governments from using any procedures to deny a person the right to vote based on race, banned literacy tests</a:t>
            </a:r>
          </a:p>
          <a:p>
            <a:r>
              <a:rPr lang="en-US" dirty="0" smtClean="0"/>
              <a:t>A.A. elected officials went from 70 to 2,500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Rights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43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643</TotalTime>
  <Words>1149</Words>
  <Application>Microsoft Macintosh PowerPoint</Application>
  <PresentationFormat>On-screen Show (4:3)</PresentationFormat>
  <Paragraphs>111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Paper</vt:lpstr>
      <vt:lpstr>Civil Rights and Public Policy</vt:lpstr>
      <vt:lpstr>Civil Rights </vt:lpstr>
      <vt:lpstr>African-American Civil Rights</vt:lpstr>
      <vt:lpstr>Segregation</vt:lpstr>
      <vt:lpstr>Segregation in Education</vt:lpstr>
      <vt:lpstr>Crash Course </vt:lpstr>
      <vt:lpstr>Desegregation</vt:lpstr>
      <vt:lpstr>Civil Rights Act of 1964</vt:lpstr>
      <vt:lpstr>Voting Rights </vt:lpstr>
      <vt:lpstr>Hispanic Americans</vt:lpstr>
      <vt:lpstr>Rights of Illegal Immigrants</vt:lpstr>
      <vt:lpstr>Asian and Arab Americans </vt:lpstr>
      <vt:lpstr>Women’s Rights Movement</vt:lpstr>
      <vt:lpstr>Women in the Workplace</vt:lpstr>
      <vt:lpstr>Women in the Military</vt:lpstr>
      <vt:lpstr>Discrimination Against Women</vt:lpstr>
      <vt:lpstr>Gray Rights </vt:lpstr>
      <vt:lpstr>Civil Rights and People with Disabilities</vt:lpstr>
      <vt:lpstr>Gay and Lesbian Rights </vt:lpstr>
      <vt:lpstr>Gay and Lesbian Rights</vt:lpstr>
      <vt:lpstr>CRASH COURSE</vt:lpstr>
      <vt:lpstr>Affirmative Action </vt:lpstr>
      <vt:lpstr>Affirmative Action</vt:lpstr>
      <vt:lpstr>LAST CRASH COURSE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Rights and Public Policy</dc:title>
  <dc:creator>Jeremy Boler</dc:creator>
  <cp:lastModifiedBy>Jeremy Boler</cp:lastModifiedBy>
  <cp:revision>22</cp:revision>
  <dcterms:created xsi:type="dcterms:W3CDTF">2017-04-17T21:42:08Z</dcterms:created>
  <dcterms:modified xsi:type="dcterms:W3CDTF">2019-04-16T15:02:40Z</dcterms:modified>
</cp:coreProperties>
</file>