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6" name="TextBox 5"/>
          <p:cNvSpPr txBox="1"/>
          <p:nvPr/>
        </p:nvSpPr>
        <p:spPr>
          <a:xfrm>
            <a:off x="4340180" y="1262130"/>
            <a:ext cx="6091707" cy="2062103"/>
          </a:xfrm>
          <a:prstGeom prst="rect">
            <a:avLst/>
          </a:prstGeom>
          <a:noFill/>
        </p:spPr>
        <p:txBody>
          <a:bodyPr wrap="square" rtlCol="0">
            <a:spAutoFit/>
          </a:bodyPr>
          <a:lstStyle/>
          <a:p>
            <a:r>
              <a:rPr lang="en-US" sz="3200" dirty="0" smtClean="0">
                <a:solidFill>
                  <a:schemeClr val="accent1"/>
                </a:solidFill>
              </a:rPr>
              <a:t>Open </a:t>
            </a:r>
            <a:r>
              <a:rPr lang="en-US" sz="3200" dirty="0" err="1" smtClean="0">
                <a:solidFill>
                  <a:schemeClr val="accent1"/>
                </a:solidFill>
              </a:rPr>
              <a:t>PowerTeacher</a:t>
            </a:r>
            <a:r>
              <a:rPr lang="en-US" sz="3200" dirty="0" smtClean="0">
                <a:solidFill>
                  <a:schemeClr val="accent1"/>
                </a:solidFill>
              </a:rPr>
              <a:t> Pro, click on Settings, and then on Traditional Grade Calculations</a:t>
            </a:r>
            <a:endParaRPr lang="en-US" sz="3200" dirty="0">
              <a:solidFill>
                <a:srgbClr val="FF0000"/>
              </a:solidFill>
            </a:endParaRPr>
          </a:p>
        </p:txBody>
      </p:sp>
      <p:sp>
        <p:nvSpPr>
          <p:cNvPr id="7" name="Left Arrow 6"/>
          <p:cNvSpPr/>
          <p:nvPr/>
        </p:nvSpPr>
        <p:spPr>
          <a:xfrm>
            <a:off x="3490175" y="3722917"/>
            <a:ext cx="1146220"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06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3786389" y="2395470"/>
            <a:ext cx="5048518" cy="1015663"/>
          </a:xfrm>
          <a:prstGeom prst="rect">
            <a:avLst/>
          </a:prstGeom>
          <a:noFill/>
        </p:spPr>
        <p:txBody>
          <a:bodyPr wrap="square" rtlCol="0">
            <a:spAutoFit/>
          </a:bodyPr>
          <a:lstStyle/>
          <a:p>
            <a:r>
              <a:rPr lang="en-US" sz="2000" dirty="0" smtClean="0">
                <a:solidFill>
                  <a:srgbClr val="FF0000"/>
                </a:solidFill>
              </a:rPr>
              <a:t>For creating assignments, click on Create at the top and then Assignment. </a:t>
            </a:r>
            <a:endParaRPr lang="en-US" sz="2000" dirty="0">
              <a:solidFill>
                <a:srgbClr val="FF0000"/>
              </a:solidFill>
            </a:endParaRPr>
          </a:p>
        </p:txBody>
      </p:sp>
      <p:sp>
        <p:nvSpPr>
          <p:cNvPr id="4" name="Right Arrow 3"/>
          <p:cNvSpPr/>
          <p:nvPr/>
        </p:nvSpPr>
        <p:spPr>
          <a:xfrm>
            <a:off x="7907628" y="1184856"/>
            <a:ext cx="927279" cy="489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4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25759" y="682580"/>
            <a:ext cx="2949262" cy="3970318"/>
          </a:xfrm>
          <a:prstGeom prst="rect">
            <a:avLst/>
          </a:prstGeom>
          <a:noFill/>
        </p:spPr>
        <p:txBody>
          <a:bodyPr wrap="square" rtlCol="0">
            <a:spAutoFit/>
          </a:bodyPr>
          <a:lstStyle/>
          <a:p>
            <a:r>
              <a:rPr lang="en-US" sz="3600" b="1" dirty="0" smtClean="0"/>
              <a:t>When creating Assignments you must make the following changes:</a:t>
            </a:r>
            <a:endParaRPr lang="en-US" sz="3600" b="1" dirty="0"/>
          </a:p>
        </p:txBody>
      </p:sp>
      <p:sp>
        <p:nvSpPr>
          <p:cNvPr id="4" name="TextBox 3"/>
          <p:cNvSpPr txBox="1"/>
          <p:nvPr/>
        </p:nvSpPr>
        <p:spPr>
          <a:xfrm>
            <a:off x="3714897" y="1506828"/>
            <a:ext cx="2382591" cy="461665"/>
          </a:xfrm>
          <a:prstGeom prst="rect">
            <a:avLst/>
          </a:prstGeom>
          <a:noFill/>
        </p:spPr>
        <p:txBody>
          <a:bodyPr wrap="square" rtlCol="0">
            <a:spAutoFit/>
          </a:bodyPr>
          <a:lstStyle/>
          <a:p>
            <a:r>
              <a:rPr lang="en-US" sz="1200" dirty="0" smtClean="0">
                <a:solidFill>
                  <a:srgbClr val="FF0000"/>
                </a:solidFill>
              </a:rPr>
              <a:t>Check all classes you want the assignment to apply to</a:t>
            </a:r>
            <a:endParaRPr lang="en-US" sz="1200" dirty="0">
              <a:solidFill>
                <a:srgbClr val="FF0000"/>
              </a:solidFill>
            </a:endParaRPr>
          </a:p>
        </p:txBody>
      </p:sp>
      <p:sp>
        <p:nvSpPr>
          <p:cNvPr id="5" name="Right Arrow 4"/>
          <p:cNvSpPr/>
          <p:nvPr/>
        </p:nvSpPr>
        <p:spPr>
          <a:xfrm>
            <a:off x="5839911" y="1622244"/>
            <a:ext cx="257577"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84878" y="2150773"/>
            <a:ext cx="837127" cy="276999"/>
          </a:xfrm>
          <a:prstGeom prst="rect">
            <a:avLst/>
          </a:prstGeom>
          <a:noFill/>
        </p:spPr>
        <p:txBody>
          <a:bodyPr wrap="square" rtlCol="0">
            <a:spAutoFit/>
          </a:bodyPr>
          <a:lstStyle/>
          <a:p>
            <a:r>
              <a:rPr lang="en-US" sz="1200" dirty="0" smtClean="0">
                <a:solidFill>
                  <a:srgbClr val="FF0000"/>
                </a:solidFill>
              </a:rPr>
              <a:t>Name it</a:t>
            </a:r>
            <a:endParaRPr lang="en-US" sz="1200" dirty="0">
              <a:solidFill>
                <a:srgbClr val="FF0000"/>
              </a:solidFill>
            </a:endParaRPr>
          </a:p>
        </p:txBody>
      </p:sp>
      <p:sp>
        <p:nvSpPr>
          <p:cNvPr id="7" name="Right Arrow 6"/>
          <p:cNvSpPr/>
          <p:nvPr/>
        </p:nvSpPr>
        <p:spPr>
          <a:xfrm>
            <a:off x="5389149" y="2183073"/>
            <a:ext cx="257577"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812007" y="2477142"/>
            <a:ext cx="257577"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34117" y="2454059"/>
            <a:ext cx="1687134" cy="276999"/>
          </a:xfrm>
          <a:prstGeom prst="rect">
            <a:avLst/>
          </a:prstGeom>
          <a:noFill/>
        </p:spPr>
        <p:txBody>
          <a:bodyPr wrap="square" rtlCol="0">
            <a:spAutoFit/>
          </a:bodyPr>
          <a:lstStyle/>
          <a:p>
            <a:r>
              <a:rPr lang="en-US" sz="1200" dirty="0" smtClean="0">
                <a:solidFill>
                  <a:srgbClr val="FF0000"/>
                </a:solidFill>
              </a:rPr>
              <a:t>Choose a Category</a:t>
            </a:r>
            <a:endParaRPr lang="en-US" sz="1200" dirty="0">
              <a:solidFill>
                <a:srgbClr val="FF0000"/>
              </a:solidFill>
            </a:endParaRPr>
          </a:p>
        </p:txBody>
      </p:sp>
      <p:sp>
        <p:nvSpPr>
          <p:cNvPr id="10" name="Right Arrow 9"/>
          <p:cNvSpPr/>
          <p:nvPr/>
        </p:nvSpPr>
        <p:spPr>
          <a:xfrm>
            <a:off x="6930322" y="3003030"/>
            <a:ext cx="257577"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477415" y="2746440"/>
            <a:ext cx="257577"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91698" y="2720682"/>
            <a:ext cx="2189410" cy="276999"/>
          </a:xfrm>
          <a:prstGeom prst="rect">
            <a:avLst/>
          </a:prstGeom>
          <a:noFill/>
        </p:spPr>
        <p:txBody>
          <a:bodyPr wrap="square" rtlCol="0">
            <a:spAutoFit/>
          </a:bodyPr>
          <a:lstStyle/>
          <a:p>
            <a:r>
              <a:rPr lang="en-US" sz="1200" dirty="0" smtClean="0">
                <a:solidFill>
                  <a:srgbClr val="FF0000"/>
                </a:solidFill>
              </a:rPr>
              <a:t>Change Points to Percent</a:t>
            </a:r>
            <a:endParaRPr lang="en-US" sz="1200" dirty="0">
              <a:solidFill>
                <a:srgbClr val="FF0000"/>
              </a:solidFill>
            </a:endParaRPr>
          </a:p>
        </p:txBody>
      </p:sp>
      <p:sp>
        <p:nvSpPr>
          <p:cNvPr id="13" name="Left Arrow 12"/>
          <p:cNvSpPr/>
          <p:nvPr/>
        </p:nvSpPr>
        <p:spPr>
          <a:xfrm>
            <a:off x="3953811" y="3013655"/>
            <a:ext cx="257581" cy="2575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59876" y="3023439"/>
            <a:ext cx="1420309" cy="461665"/>
          </a:xfrm>
          <a:prstGeom prst="rect">
            <a:avLst/>
          </a:prstGeom>
          <a:noFill/>
        </p:spPr>
        <p:txBody>
          <a:bodyPr wrap="square" rtlCol="0">
            <a:spAutoFit/>
          </a:bodyPr>
          <a:lstStyle/>
          <a:p>
            <a:r>
              <a:rPr lang="en-US" sz="1200" dirty="0" smtClean="0">
                <a:solidFill>
                  <a:srgbClr val="FF0000"/>
                </a:solidFill>
              </a:rPr>
              <a:t>Click Remove Weight here</a:t>
            </a:r>
            <a:endParaRPr lang="en-US" sz="1200" dirty="0">
              <a:solidFill>
                <a:srgbClr val="FF0000"/>
              </a:solidFill>
            </a:endParaRPr>
          </a:p>
        </p:txBody>
      </p:sp>
      <p:sp>
        <p:nvSpPr>
          <p:cNvPr id="15" name="TextBox 14"/>
          <p:cNvSpPr txBox="1"/>
          <p:nvPr/>
        </p:nvSpPr>
        <p:spPr>
          <a:xfrm>
            <a:off x="5927918" y="3092193"/>
            <a:ext cx="1118315" cy="461665"/>
          </a:xfrm>
          <a:prstGeom prst="rect">
            <a:avLst/>
          </a:prstGeom>
          <a:noFill/>
        </p:spPr>
        <p:txBody>
          <a:bodyPr wrap="square" rtlCol="0">
            <a:spAutoFit/>
          </a:bodyPr>
          <a:lstStyle/>
          <a:p>
            <a:pPr algn="ctr"/>
            <a:r>
              <a:rPr lang="en-US" sz="1200" dirty="0" smtClean="0">
                <a:solidFill>
                  <a:srgbClr val="FF0000"/>
                </a:solidFill>
              </a:rPr>
              <a:t>Change this to 100</a:t>
            </a:r>
            <a:endParaRPr lang="en-US" sz="1200" dirty="0">
              <a:solidFill>
                <a:srgbClr val="FF0000"/>
              </a:solidFill>
            </a:endParaRPr>
          </a:p>
        </p:txBody>
      </p:sp>
      <p:sp>
        <p:nvSpPr>
          <p:cNvPr id="16" name="TextBox 15"/>
          <p:cNvSpPr txBox="1"/>
          <p:nvPr/>
        </p:nvSpPr>
        <p:spPr>
          <a:xfrm>
            <a:off x="3167542" y="4394251"/>
            <a:ext cx="4700789" cy="1477328"/>
          </a:xfrm>
          <a:prstGeom prst="rect">
            <a:avLst/>
          </a:prstGeom>
          <a:noFill/>
        </p:spPr>
        <p:txBody>
          <a:bodyPr wrap="square" rtlCol="0">
            <a:spAutoFit/>
          </a:bodyPr>
          <a:lstStyle/>
          <a:p>
            <a:r>
              <a:rPr lang="en-US" b="1" dirty="0" smtClean="0">
                <a:solidFill>
                  <a:srgbClr val="FF0000"/>
                </a:solidFill>
              </a:rPr>
              <a:t>It’s important to note that you may see more than just the 4 categories you assigned weights to. Be careful not to use those because it will mess up your grades</a:t>
            </a:r>
            <a:endParaRPr lang="en-US" b="1" dirty="0">
              <a:solidFill>
                <a:srgbClr val="FF0000"/>
              </a:solidFill>
            </a:endParaRPr>
          </a:p>
        </p:txBody>
      </p:sp>
    </p:spTree>
    <p:extLst>
      <p:ext uri="{BB962C8B-B14F-4D97-AF65-F5344CB8AC3E}">
        <p14:creationId xmlns:p14="http://schemas.microsoft.com/office/powerpoint/2010/main" val="240917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4159876" y="2550017"/>
            <a:ext cx="4636394" cy="2246769"/>
          </a:xfrm>
          <a:prstGeom prst="rect">
            <a:avLst/>
          </a:prstGeom>
          <a:noFill/>
        </p:spPr>
        <p:txBody>
          <a:bodyPr wrap="square" rtlCol="0">
            <a:spAutoFit/>
          </a:bodyPr>
          <a:lstStyle/>
          <a:p>
            <a:r>
              <a:rPr lang="en-US" sz="2800" dirty="0" smtClean="0">
                <a:solidFill>
                  <a:srgbClr val="FF0000"/>
                </a:solidFill>
              </a:rPr>
              <a:t>Pick a class to work on (1</a:t>
            </a:r>
            <a:r>
              <a:rPr lang="en-US" sz="2800" baseline="30000" dirty="0" smtClean="0">
                <a:solidFill>
                  <a:srgbClr val="FF0000"/>
                </a:solidFill>
              </a:rPr>
              <a:t>st</a:t>
            </a:r>
            <a:r>
              <a:rPr lang="en-US" sz="2800" dirty="0" smtClean="0">
                <a:solidFill>
                  <a:srgbClr val="FF0000"/>
                </a:solidFill>
              </a:rPr>
              <a:t> period is best because it’s easiest to remember) and expand it using the arrow</a:t>
            </a:r>
            <a:endParaRPr lang="en-US" sz="2800" dirty="0">
              <a:solidFill>
                <a:srgbClr val="FF0000"/>
              </a:solidFill>
            </a:endParaRPr>
          </a:p>
        </p:txBody>
      </p:sp>
      <p:sp>
        <p:nvSpPr>
          <p:cNvPr id="4" name="Left Arrow 3"/>
          <p:cNvSpPr/>
          <p:nvPr/>
        </p:nvSpPr>
        <p:spPr>
          <a:xfrm rot="1103385">
            <a:off x="2052761" y="2523585"/>
            <a:ext cx="2009932" cy="3090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18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979" cy="6856327"/>
          </a:xfrm>
          <a:prstGeom prst="rect">
            <a:avLst/>
          </a:prstGeom>
        </p:spPr>
      </p:pic>
      <p:sp>
        <p:nvSpPr>
          <p:cNvPr id="3" name="TextBox 2"/>
          <p:cNvSpPr txBox="1"/>
          <p:nvPr/>
        </p:nvSpPr>
        <p:spPr>
          <a:xfrm>
            <a:off x="8628844" y="3429834"/>
            <a:ext cx="3193961" cy="1200329"/>
          </a:xfrm>
          <a:prstGeom prst="rect">
            <a:avLst/>
          </a:prstGeom>
          <a:noFill/>
        </p:spPr>
        <p:txBody>
          <a:bodyPr wrap="square" rtlCol="0">
            <a:spAutoFit/>
          </a:bodyPr>
          <a:lstStyle/>
          <a:p>
            <a:r>
              <a:rPr lang="en-US" sz="2400" dirty="0" smtClean="0">
                <a:solidFill>
                  <a:srgbClr val="FF0000"/>
                </a:solidFill>
              </a:rPr>
              <a:t>First, at the end of the Y1 row, click on the Actions button</a:t>
            </a:r>
            <a:endParaRPr lang="en-US" sz="2400" dirty="0">
              <a:solidFill>
                <a:srgbClr val="FF0000"/>
              </a:solidFill>
            </a:endParaRPr>
          </a:p>
        </p:txBody>
      </p:sp>
      <p:sp>
        <p:nvSpPr>
          <p:cNvPr id="4" name="Right Arrow 3"/>
          <p:cNvSpPr/>
          <p:nvPr/>
        </p:nvSpPr>
        <p:spPr>
          <a:xfrm rot="19862946">
            <a:off x="10084158" y="2962140"/>
            <a:ext cx="927278" cy="37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13656" y="4314423"/>
            <a:ext cx="5357612" cy="1323439"/>
          </a:xfrm>
          <a:prstGeom prst="rect">
            <a:avLst/>
          </a:prstGeom>
          <a:noFill/>
        </p:spPr>
        <p:txBody>
          <a:bodyPr wrap="square" rtlCol="0">
            <a:spAutoFit/>
          </a:bodyPr>
          <a:lstStyle/>
          <a:p>
            <a:r>
              <a:rPr lang="en-US" sz="2000" dirty="0" smtClean="0">
                <a:solidFill>
                  <a:srgbClr val="FF0000"/>
                </a:solidFill>
              </a:rPr>
              <a:t>Then, make the following changes to Type, Attribute, and Weight. Use the button with the plus sign to add another line. Click save after changes are made.</a:t>
            </a:r>
            <a:endParaRPr lang="en-US" sz="2000" dirty="0">
              <a:solidFill>
                <a:srgbClr val="FF0000"/>
              </a:solidFill>
            </a:endParaRPr>
          </a:p>
        </p:txBody>
      </p:sp>
      <p:sp>
        <p:nvSpPr>
          <p:cNvPr id="6" name="Up Arrow 5"/>
          <p:cNvSpPr/>
          <p:nvPr/>
        </p:nvSpPr>
        <p:spPr>
          <a:xfrm>
            <a:off x="3062081" y="3429834"/>
            <a:ext cx="360608" cy="8717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840512" y="3446769"/>
            <a:ext cx="334850" cy="8717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6752366" y="3480260"/>
            <a:ext cx="334851" cy="854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39838">
            <a:off x="7456869" y="2351362"/>
            <a:ext cx="618186" cy="28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18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2846231" y="3915177"/>
            <a:ext cx="5550794" cy="1938992"/>
          </a:xfrm>
          <a:prstGeom prst="rect">
            <a:avLst/>
          </a:prstGeom>
          <a:noFill/>
        </p:spPr>
        <p:txBody>
          <a:bodyPr wrap="square" rtlCol="0">
            <a:spAutoFit/>
          </a:bodyPr>
          <a:lstStyle/>
          <a:p>
            <a:r>
              <a:rPr lang="en-US" sz="2000" dirty="0" smtClean="0">
                <a:solidFill>
                  <a:srgbClr val="FF0000"/>
                </a:solidFill>
              </a:rPr>
              <a:t>Click on the Action button at the end of the S1 row.  Then make the following changes to Type, Attribute, and Weight. Again, use the button with the plus sign to add another line/item. After changes, click save</a:t>
            </a:r>
            <a:endParaRPr lang="en-US" sz="2000" dirty="0">
              <a:solidFill>
                <a:srgbClr val="FF0000"/>
              </a:solidFill>
            </a:endParaRPr>
          </a:p>
        </p:txBody>
      </p:sp>
    </p:spTree>
    <p:extLst>
      <p:ext uri="{BB962C8B-B14F-4D97-AF65-F5344CB8AC3E}">
        <p14:creationId xmlns:p14="http://schemas.microsoft.com/office/powerpoint/2010/main" val="323818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2962141" y="4172755"/>
            <a:ext cx="5344732" cy="1323439"/>
          </a:xfrm>
          <a:prstGeom prst="rect">
            <a:avLst/>
          </a:prstGeom>
          <a:noFill/>
        </p:spPr>
        <p:txBody>
          <a:bodyPr wrap="square" rtlCol="0">
            <a:spAutoFit/>
          </a:bodyPr>
          <a:lstStyle/>
          <a:p>
            <a:r>
              <a:rPr lang="en-US" sz="2000" dirty="0" smtClean="0">
                <a:solidFill>
                  <a:srgbClr val="FF0000"/>
                </a:solidFill>
              </a:rPr>
              <a:t>Do S2 the same way you did S1 except you are using N2 and N3 in the Attribute spot this time. Remember to click save after making the changes. </a:t>
            </a:r>
            <a:endParaRPr lang="en-US" sz="2000" dirty="0">
              <a:solidFill>
                <a:srgbClr val="FF0000"/>
              </a:solidFill>
            </a:endParaRPr>
          </a:p>
        </p:txBody>
      </p:sp>
    </p:spTree>
    <p:extLst>
      <p:ext uri="{BB962C8B-B14F-4D97-AF65-F5344CB8AC3E}">
        <p14:creationId xmlns:p14="http://schemas.microsoft.com/office/powerpoint/2010/main" val="387053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2871989" y="3696236"/>
            <a:ext cx="5486400" cy="2246769"/>
          </a:xfrm>
          <a:prstGeom prst="rect">
            <a:avLst/>
          </a:prstGeom>
          <a:noFill/>
        </p:spPr>
        <p:txBody>
          <a:bodyPr wrap="square" rtlCol="0">
            <a:spAutoFit/>
          </a:bodyPr>
          <a:lstStyle/>
          <a:p>
            <a:r>
              <a:rPr lang="en-US" sz="2000" dirty="0" smtClean="0">
                <a:solidFill>
                  <a:srgbClr val="FF0000"/>
                </a:solidFill>
              </a:rPr>
              <a:t>For N1, the Type is going to be Category Weighting this time instead of Term Weighting. You’ll need 4 lines/items. Your Attributes are going to be Nine Weeks Test, Weekly Test, Daily Grade, and Homework. Change the Weights as shown above. Click save when you finish. </a:t>
            </a:r>
            <a:endParaRPr lang="en-US" sz="2000" dirty="0">
              <a:solidFill>
                <a:srgbClr val="FF0000"/>
              </a:solidFill>
            </a:endParaRPr>
          </a:p>
        </p:txBody>
      </p:sp>
    </p:spTree>
    <p:extLst>
      <p:ext uri="{BB962C8B-B14F-4D97-AF65-F5344CB8AC3E}">
        <p14:creationId xmlns:p14="http://schemas.microsoft.com/office/powerpoint/2010/main" val="281845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3825025" y="2768958"/>
            <a:ext cx="5022761" cy="1569660"/>
          </a:xfrm>
          <a:prstGeom prst="rect">
            <a:avLst/>
          </a:prstGeom>
          <a:noFill/>
        </p:spPr>
        <p:txBody>
          <a:bodyPr wrap="square" rtlCol="0">
            <a:spAutoFit/>
          </a:bodyPr>
          <a:lstStyle/>
          <a:p>
            <a:r>
              <a:rPr lang="en-US" sz="2400" dirty="0" smtClean="0">
                <a:solidFill>
                  <a:srgbClr val="FF0000"/>
                </a:solidFill>
              </a:rPr>
              <a:t>After finishing N1 click on the button with the gear and then click Copy Traditional Grade Calculations.</a:t>
            </a:r>
            <a:endParaRPr lang="en-US" sz="2400" dirty="0">
              <a:solidFill>
                <a:srgbClr val="FF0000"/>
              </a:solidFill>
            </a:endParaRPr>
          </a:p>
        </p:txBody>
      </p:sp>
      <p:sp>
        <p:nvSpPr>
          <p:cNvPr id="5" name="Right Arrow 4"/>
          <p:cNvSpPr/>
          <p:nvPr/>
        </p:nvSpPr>
        <p:spPr>
          <a:xfrm>
            <a:off x="9040969" y="1107583"/>
            <a:ext cx="772733"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761408" y="1584102"/>
            <a:ext cx="927280" cy="347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46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3" name="TextBox 2"/>
          <p:cNvSpPr txBox="1"/>
          <p:nvPr/>
        </p:nvSpPr>
        <p:spPr>
          <a:xfrm>
            <a:off x="2820473" y="3026536"/>
            <a:ext cx="3039414" cy="2862322"/>
          </a:xfrm>
          <a:prstGeom prst="rect">
            <a:avLst/>
          </a:prstGeom>
          <a:noFill/>
        </p:spPr>
        <p:txBody>
          <a:bodyPr wrap="square" rtlCol="0">
            <a:spAutoFit/>
          </a:bodyPr>
          <a:lstStyle/>
          <a:p>
            <a:r>
              <a:rPr lang="en-US" dirty="0" smtClean="0">
                <a:solidFill>
                  <a:srgbClr val="FF0000"/>
                </a:solidFill>
              </a:rPr>
              <a:t>Choose “Within a Class” at the top. Then in the first drop down box, choose the class you’ve been working on. The second drop down box needs to be N1. Finally, in the third one check N2, N3, and N4. Click validate and copy. </a:t>
            </a:r>
            <a:endParaRPr lang="en-US" dirty="0">
              <a:solidFill>
                <a:srgbClr val="FF0000"/>
              </a:solidFill>
            </a:endParaRPr>
          </a:p>
        </p:txBody>
      </p:sp>
      <p:sp>
        <p:nvSpPr>
          <p:cNvPr id="4" name="Right Arrow 3"/>
          <p:cNvSpPr/>
          <p:nvPr/>
        </p:nvSpPr>
        <p:spPr>
          <a:xfrm>
            <a:off x="5595870" y="1738649"/>
            <a:ext cx="528033" cy="206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595869" y="2018759"/>
            <a:ext cx="528033" cy="206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595869" y="2546795"/>
            <a:ext cx="528033" cy="206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45108" y="1649427"/>
            <a:ext cx="450761"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 name="TextBox 7"/>
          <p:cNvSpPr txBox="1"/>
          <p:nvPr/>
        </p:nvSpPr>
        <p:spPr>
          <a:xfrm>
            <a:off x="5145107" y="1930013"/>
            <a:ext cx="450761"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51544" y="2465159"/>
            <a:ext cx="450761"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Tree>
    <p:extLst>
      <p:ext uri="{BB962C8B-B14F-4D97-AF65-F5344CB8AC3E}">
        <p14:creationId xmlns:p14="http://schemas.microsoft.com/office/powerpoint/2010/main" val="46904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9709573" cy="5458969"/>
          </a:xfrm>
          <a:prstGeom prst="rect">
            <a:avLst/>
          </a:prstGeom>
        </p:spPr>
      </p:pic>
      <p:sp>
        <p:nvSpPr>
          <p:cNvPr id="4" name="TextBox 3"/>
          <p:cNvSpPr txBox="1"/>
          <p:nvPr/>
        </p:nvSpPr>
        <p:spPr>
          <a:xfrm>
            <a:off x="9627549" y="1146221"/>
            <a:ext cx="2564451" cy="5262979"/>
          </a:xfrm>
          <a:prstGeom prst="rect">
            <a:avLst/>
          </a:prstGeom>
          <a:noFill/>
        </p:spPr>
        <p:txBody>
          <a:bodyPr wrap="square" rtlCol="0">
            <a:spAutoFit/>
          </a:bodyPr>
          <a:lstStyle/>
          <a:p>
            <a:r>
              <a:rPr lang="en-US" sz="2400" dirty="0" smtClean="0"/>
              <a:t>Click on the button with the gear again. This time choose “To Another Class” at the top. The first and third drop down boxes are labeled “Term.” These are both going to be 2018-2019 School Year. </a:t>
            </a:r>
            <a:endParaRPr lang="en-US" sz="2400" dirty="0"/>
          </a:p>
        </p:txBody>
      </p:sp>
      <p:sp>
        <p:nvSpPr>
          <p:cNvPr id="5" name="TextBox 4"/>
          <p:cNvSpPr txBox="1"/>
          <p:nvPr/>
        </p:nvSpPr>
        <p:spPr>
          <a:xfrm>
            <a:off x="204959" y="5334756"/>
            <a:ext cx="8590208" cy="1569660"/>
          </a:xfrm>
          <a:prstGeom prst="rect">
            <a:avLst/>
          </a:prstGeom>
          <a:noFill/>
        </p:spPr>
        <p:txBody>
          <a:bodyPr wrap="square" rtlCol="0">
            <a:spAutoFit/>
          </a:bodyPr>
          <a:lstStyle/>
          <a:p>
            <a:r>
              <a:rPr lang="en-US" sz="2400" dirty="0" smtClean="0"/>
              <a:t>For the second drop down box, choose the class you’ve been working on up to this point.  Then in the fourth drop down box, check all the classes that will have grades put in. After that, click on validate and copy. </a:t>
            </a:r>
            <a:endParaRPr lang="en-US" sz="2400" dirty="0"/>
          </a:p>
        </p:txBody>
      </p:sp>
      <p:sp>
        <p:nvSpPr>
          <p:cNvPr id="6" name="Right Arrow 5"/>
          <p:cNvSpPr/>
          <p:nvPr/>
        </p:nvSpPr>
        <p:spPr>
          <a:xfrm>
            <a:off x="4597758" y="1429555"/>
            <a:ext cx="193183" cy="103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597758" y="1652343"/>
            <a:ext cx="193183" cy="103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597757" y="2081191"/>
            <a:ext cx="193183" cy="103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597207" y="2303979"/>
            <a:ext cx="193183" cy="103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66715" y="1314303"/>
            <a:ext cx="270457" cy="307777"/>
          </a:xfrm>
          <a:prstGeom prst="rect">
            <a:avLst/>
          </a:prstGeom>
          <a:noFill/>
        </p:spPr>
        <p:txBody>
          <a:bodyPr wrap="square" rtlCol="0">
            <a:spAutoFit/>
          </a:bodyPr>
          <a:lstStyle/>
          <a:p>
            <a:r>
              <a:rPr lang="en-US" sz="1400" b="1" dirty="0" smtClean="0">
                <a:solidFill>
                  <a:srgbClr val="C00000"/>
                </a:solidFill>
              </a:rPr>
              <a:t>1</a:t>
            </a:r>
            <a:endParaRPr lang="en-US" sz="1400" b="1" dirty="0">
              <a:solidFill>
                <a:srgbClr val="C00000"/>
              </a:solidFill>
            </a:endParaRPr>
          </a:p>
        </p:txBody>
      </p:sp>
      <p:sp>
        <p:nvSpPr>
          <p:cNvPr id="11" name="TextBox 10"/>
          <p:cNvSpPr txBox="1"/>
          <p:nvPr/>
        </p:nvSpPr>
        <p:spPr>
          <a:xfrm>
            <a:off x="4366715" y="1533889"/>
            <a:ext cx="270457" cy="307777"/>
          </a:xfrm>
          <a:prstGeom prst="rect">
            <a:avLst/>
          </a:prstGeom>
          <a:noFill/>
        </p:spPr>
        <p:txBody>
          <a:bodyPr wrap="square" rtlCol="0">
            <a:spAutoFit/>
          </a:bodyPr>
          <a:lstStyle/>
          <a:p>
            <a:r>
              <a:rPr lang="en-US" sz="1400" b="1" dirty="0" smtClean="0">
                <a:solidFill>
                  <a:srgbClr val="C00000"/>
                </a:solidFill>
              </a:rPr>
              <a:t>2</a:t>
            </a:r>
            <a:endParaRPr lang="en-US" sz="1400" b="1" dirty="0">
              <a:solidFill>
                <a:srgbClr val="C00000"/>
              </a:solidFill>
            </a:endParaRPr>
          </a:p>
        </p:txBody>
      </p:sp>
      <p:sp>
        <p:nvSpPr>
          <p:cNvPr id="12" name="TextBox 11"/>
          <p:cNvSpPr txBox="1"/>
          <p:nvPr/>
        </p:nvSpPr>
        <p:spPr>
          <a:xfrm>
            <a:off x="4364836" y="1978817"/>
            <a:ext cx="270457" cy="307777"/>
          </a:xfrm>
          <a:prstGeom prst="rect">
            <a:avLst/>
          </a:prstGeom>
          <a:noFill/>
        </p:spPr>
        <p:txBody>
          <a:bodyPr wrap="square" rtlCol="0">
            <a:spAutoFit/>
          </a:bodyPr>
          <a:lstStyle/>
          <a:p>
            <a:r>
              <a:rPr lang="en-US" sz="1400" b="1" dirty="0">
                <a:solidFill>
                  <a:srgbClr val="C00000"/>
                </a:solidFill>
              </a:rPr>
              <a:t>3</a:t>
            </a:r>
            <a:endParaRPr lang="en-US" sz="1400" b="1" dirty="0">
              <a:solidFill>
                <a:srgbClr val="C00000"/>
              </a:solidFill>
            </a:endParaRPr>
          </a:p>
        </p:txBody>
      </p:sp>
      <p:sp>
        <p:nvSpPr>
          <p:cNvPr id="13" name="TextBox 12"/>
          <p:cNvSpPr txBox="1"/>
          <p:nvPr/>
        </p:nvSpPr>
        <p:spPr>
          <a:xfrm>
            <a:off x="4364835" y="2196442"/>
            <a:ext cx="270457" cy="307777"/>
          </a:xfrm>
          <a:prstGeom prst="rect">
            <a:avLst/>
          </a:prstGeom>
          <a:noFill/>
        </p:spPr>
        <p:txBody>
          <a:bodyPr wrap="square" rtlCol="0">
            <a:spAutoFit/>
          </a:bodyPr>
          <a:lstStyle/>
          <a:p>
            <a:r>
              <a:rPr lang="en-US" sz="1400" b="1" dirty="0">
                <a:solidFill>
                  <a:srgbClr val="C00000"/>
                </a:solidFill>
              </a:rPr>
              <a:t>4</a:t>
            </a:r>
            <a:endParaRPr lang="en-US" sz="1400" b="1" dirty="0">
              <a:solidFill>
                <a:srgbClr val="C00000"/>
              </a:solidFill>
            </a:endParaRPr>
          </a:p>
        </p:txBody>
      </p:sp>
    </p:spTree>
    <p:extLst>
      <p:ext uri="{BB962C8B-B14F-4D97-AF65-F5344CB8AC3E}">
        <p14:creationId xmlns:p14="http://schemas.microsoft.com/office/powerpoint/2010/main" val="2665057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92</TotalTime>
  <Words>472</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Holly Springs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 Mullinix</dc:creator>
  <cp:lastModifiedBy>Brian M. Mullinix</cp:lastModifiedBy>
  <cp:revision>11</cp:revision>
  <dcterms:created xsi:type="dcterms:W3CDTF">2018-10-10T15:03:58Z</dcterms:created>
  <dcterms:modified xsi:type="dcterms:W3CDTF">2018-10-10T16:36:58Z</dcterms:modified>
</cp:coreProperties>
</file>