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7" r:id="rId5"/>
    <p:sldId id="266" r:id="rId6"/>
    <p:sldId id="270" r:id="rId7"/>
    <p:sldId id="271" r:id="rId8"/>
    <p:sldId id="262" r:id="rId9"/>
    <p:sldId id="263" r:id="rId10"/>
    <p:sldId id="264" r:id="rId11"/>
    <p:sldId id="268" r:id="rId12"/>
    <p:sldId id="269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86429" autoAdjust="0"/>
  </p:normalViewPr>
  <p:slideViewPr>
    <p:cSldViewPr>
      <p:cViewPr varScale="1">
        <p:scale>
          <a:sx n="99" d="100"/>
          <a:sy n="99" d="100"/>
        </p:scale>
        <p:origin x="156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258" cy="465292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576" y="0"/>
            <a:ext cx="3038258" cy="465292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r">
              <a:defRPr sz="1200"/>
            </a:lvl1pPr>
          </a:lstStyle>
          <a:p>
            <a:fld id="{780A7950-0043-4A34-8AE9-0E0C4CA396B7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537"/>
            <a:ext cx="3038258" cy="465292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576" y="8829537"/>
            <a:ext cx="3038258" cy="465292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r">
              <a:defRPr sz="1200"/>
            </a:lvl1pPr>
          </a:lstStyle>
          <a:p>
            <a:fld id="{D1842D16-D9F9-49AC-8EE0-B5EF2E4DCD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580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258" cy="465292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576" y="0"/>
            <a:ext cx="3038258" cy="465292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r">
              <a:defRPr sz="1200"/>
            </a:lvl1pPr>
          </a:lstStyle>
          <a:p>
            <a:fld id="{2E2A9843-428C-4309-9993-B70FDE665069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16" tIns="45208" rIns="90416" bIns="452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13" y="4415555"/>
            <a:ext cx="5609574" cy="4182908"/>
          </a:xfrm>
          <a:prstGeom prst="rect">
            <a:avLst/>
          </a:prstGeom>
        </p:spPr>
        <p:txBody>
          <a:bodyPr vert="horz" lIns="90416" tIns="45208" rIns="90416" bIns="452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537"/>
            <a:ext cx="3038258" cy="465292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576" y="8829537"/>
            <a:ext cx="3038258" cy="465292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r">
              <a:defRPr sz="1200"/>
            </a:lvl1pPr>
          </a:lstStyle>
          <a:p>
            <a:fld id="{5BE80B49-218F-4B44-A868-E2E350A388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31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C138-9C0B-4BAE-819C-2B7C574D1E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C9A3-DA42-431D-BD20-DFECF8A703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D431-C814-46CA-9B62-231E1FFF17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F692-EF1A-4321-9D35-F6EA6DA311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C8B00-DED2-4F35-AD62-9D7D67671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43E5-2B6F-4CEE-B2D0-DEE408B269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8E82-7AA9-4600-B6D6-71264D9F22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DCD7-FA25-480A-B7C2-E8FABF4B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419D6-C5E5-4E88-87F7-60D1E5645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52FD-1153-4760-8306-F310D12325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8FE5D92-03E7-478B-BD06-AE90E9EDD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BD631C-B0CA-4D40-AFF0-4014E0E6CD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8077200" cy="1981200"/>
          </a:xfrm>
        </p:spPr>
        <p:txBody>
          <a:bodyPr>
            <a:normAutofit/>
          </a:bodyPr>
          <a:lstStyle/>
          <a:p>
            <a:r>
              <a:rPr lang="en-US" sz="4000" dirty="0"/>
              <a:t>Methods of Payment </a:t>
            </a:r>
            <a:br>
              <a:rPr lang="en-US" sz="4000" dirty="0"/>
            </a:br>
            <a:r>
              <a:rPr lang="en-US" sz="4000" dirty="0"/>
              <a:t>for Healthcare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5181600"/>
            <a:ext cx="8229600" cy="1676400"/>
          </a:xfrm>
        </p:spPr>
        <p:txBody>
          <a:bodyPr>
            <a:normAutofit/>
          </a:bodyPr>
          <a:lstStyle/>
          <a:p>
            <a:r>
              <a:rPr lang="en-US" sz="2400" dirty="0"/>
              <a:t>Objective: Discuss common methods of payment for healthcare</a:t>
            </a:r>
          </a:p>
          <a:p>
            <a:endParaRPr lang="en-US" sz="2400" dirty="0"/>
          </a:p>
          <a:p>
            <a:r>
              <a:rPr lang="en-US" sz="2400" dirty="0"/>
              <a:t>Foundation Standard 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Worker’s Compensation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648200"/>
          </a:xfrm>
        </p:spPr>
        <p:txBody>
          <a:bodyPr/>
          <a:lstStyle/>
          <a:p>
            <a:r>
              <a:rPr lang="en-US" b="1" dirty="0"/>
              <a:t>Health insurance plan for workers injured on the job</a:t>
            </a:r>
          </a:p>
          <a:p>
            <a:r>
              <a:rPr lang="en-US" dirty="0"/>
              <a:t>Plan reimburses for wages lost because of on-the-job injury.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you know?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775191"/>
            <a:ext cx="8991600" cy="5082809"/>
          </a:xfrm>
        </p:spPr>
        <p:txBody>
          <a:bodyPr>
            <a:normAutofit/>
          </a:bodyPr>
          <a:lstStyle/>
          <a:p>
            <a:r>
              <a:rPr lang="en-US" sz="2800" dirty="0"/>
              <a:t>Nancy takes her daughter to see the doctor for a sore throat. Before seeing the doctor, the receptionists asks Nancy for her co-pay of $25. What is a co-pay?</a:t>
            </a:r>
          </a:p>
          <a:p>
            <a:endParaRPr lang="en-US" sz="2800" dirty="0"/>
          </a:p>
          <a:p>
            <a:pPr marL="118872" indent="0">
              <a:buNone/>
            </a:pPr>
            <a:r>
              <a:rPr lang="en-US" sz="2800" dirty="0"/>
              <a:t>A)The amount you pay each month for the insurance policy</a:t>
            </a:r>
          </a:p>
          <a:p>
            <a:pPr marL="118872" indent="0">
              <a:buNone/>
            </a:pPr>
            <a:r>
              <a:rPr lang="en-US" sz="2800" dirty="0"/>
              <a:t>B) Specific amount a patients pays for a particular service</a:t>
            </a:r>
          </a:p>
          <a:p>
            <a:pPr marL="118872" indent="0">
              <a:buNone/>
            </a:pPr>
            <a:r>
              <a:rPr lang="en-US" sz="2800" dirty="0"/>
              <a:t>C) The amount the patient pays for medical services before the insurance company pays</a:t>
            </a:r>
          </a:p>
          <a:p>
            <a:pPr marL="118872" indent="0">
              <a:buNone/>
            </a:pPr>
            <a:r>
              <a:rPr lang="en-US" sz="2800" dirty="0"/>
              <a:t>D) Percent of expense shared by the patient</a:t>
            </a:r>
          </a:p>
          <a:p>
            <a:pPr marL="118872" indent="0">
              <a:buNone/>
            </a:pPr>
            <a:endParaRPr lang="en-US" sz="2800" dirty="0"/>
          </a:p>
          <a:p>
            <a:pPr marL="118872" indent="0">
              <a:buNone/>
            </a:pPr>
            <a:r>
              <a:rPr lang="en-US" sz="2800" dirty="0"/>
              <a:t>And the answer is…B</a:t>
            </a:r>
          </a:p>
        </p:txBody>
      </p:sp>
    </p:spTree>
    <p:extLst>
      <p:ext uri="{BB962C8B-B14F-4D97-AF65-F5344CB8AC3E}">
        <p14:creationId xmlns:p14="http://schemas.microsoft.com/office/powerpoint/2010/main" val="845807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you know?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534400" cy="4930409"/>
          </a:xfrm>
        </p:spPr>
        <p:txBody>
          <a:bodyPr/>
          <a:lstStyle/>
          <a:p>
            <a:r>
              <a:rPr lang="en-US" dirty="0"/>
              <a:t>Bob has to pay$200 every month for his health insurance _______________.</a:t>
            </a:r>
          </a:p>
          <a:p>
            <a:pPr marL="118872" indent="0">
              <a:buNone/>
            </a:pPr>
            <a:endParaRPr lang="en-US" dirty="0"/>
          </a:p>
          <a:p>
            <a:pPr marL="633222" indent="-514350">
              <a:buAutoNum type="alphaUcParenR"/>
            </a:pPr>
            <a:r>
              <a:rPr lang="en-US" dirty="0"/>
              <a:t>co-payment</a:t>
            </a:r>
          </a:p>
          <a:p>
            <a:pPr marL="633222" indent="-514350">
              <a:buAutoNum type="alphaUcParenR"/>
            </a:pPr>
            <a:r>
              <a:rPr lang="en-US" dirty="0"/>
              <a:t>Co-insurance</a:t>
            </a:r>
          </a:p>
          <a:p>
            <a:pPr marL="633222" indent="-514350">
              <a:buAutoNum type="alphaUcParenR"/>
            </a:pPr>
            <a:r>
              <a:rPr lang="en-US" dirty="0"/>
              <a:t>Premium</a:t>
            </a:r>
          </a:p>
          <a:p>
            <a:pPr marL="633222" indent="-514350">
              <a:buAutoNum type="alphaUcParenR"/>
            </a:pPr>
            <a:r>
              <a:rPr lang="en-US" dirty="0"/>
              <a:t>Deductible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/>
              <a:t>And the answer is…C</a:t>
            </a:r>
          </a:p>
        </p:txBody>
      </p:sp>
    </p:spTree>
    <p:extLst>
      <p:ext uri="{BB962C8B-B14F-4D97-AF65-F5344CB8AC3E}">
        <p14:creationId xmlns:p14="http://schemas.microsoft.com/office/powerpoint/2010/main" val="55639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Insurance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Health insurance plans help pay for the costs of health care.</a:t>
            </a:r>
          </a:p>
          <a:p>
            <a:r>
              <a:rPr lang="en-US" dirty="0"/>
              <a:t>Reimbursement regardless of who provides care.</a:t>
            </a:r>
          </a:p>
          <a:p>
            <a:r>
              <a:rPr lang="en-US" dirty="0"/>
              <a:t>15% of gross national product (money spent on goods and services in USA) is on health care.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      What can happen to individuals and families if  	 they do not have health insurance?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4958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Insurance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915400" cy="5334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Plans are offered by thousands of different insurance agencies.</a:t>
            </a:r>
          </a:p>
          <a:p>
            <a:r>
              <a:rPr lang="en-US" dirty="0"/>
              <a:t>For example, Blue Cross Blue Shield</a:t>
            </a:r>
          </a:p>
          <a:p>
            <a:r>
              <a:rPr lang="en-US" dirty="0"/>
              <a:t>Many people have insurance coverage through their place of employment (called employer-sponsored health insurance or group insurance)</a:t>
            </a:r>
          </a:p>
          <a:p>
            <a:r>
              <a:rPr lang="en-US" dirty="0"/>
              <a:t>The insurance premiums are usually paid by the employer (most of the premium) and the employee pays a percentage of the premium</a:t>
            </a:r>
          </a:p>
          <a:p>
            <a:r>
              <a:rPr lang="en-US" dirty="0"/>
              <a:t>Private policies are available for individuals to purchase</a:t>
            </a:r>
          </a:p>
        </p:txBody>
      </p:sp>
      <p:pic>
        <p:nvPicPr>
          <p:cNvPr id="2050" name="Picture 2" descr="Portal TitleBlueCross BlueShield of Florida"/>
          <p:cNvPicPr>
            <a:picLocks noChangeAspect="1" noChangeArrowheads="1"/>
          </p:cNvPicPr>
          <p:nvPr/>
        </p:nvPicPr>
        <p:blipFill>
          <a:blip r:embed="rId2" cstate="print"/>
          <a:srcRect r="65428" b="18644"/>
          <a:stretch>
            <a:fillRect/>
          </a:stretch>
        </p:blipFill>
        <p:spPr bwMode="auto">
          <a:xfrm>
            <a:off x="6858000" y="2209800"/>
            <a:ext cx="962025" cy="4965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Insurance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r>
              <a:rPr lang="en-US" dirty="0"/>
              <a:t>Insurance terms:</a:t>
            </a:r>
          </a:p>
          <a:p>
            <a:pPr lvl="1"/>
            <a:r>
              <a:rPr lang="en-US" b="1" dirty="0"/>
              <a:t>Premium</a:t>
            </a:r>
            <a:r>
              <a:rPr lang="en-US" dirty="0"/>
              <a:t> – the cost you pay each month for the insurance policy.</a:t>
            </a:r>
          </a:p>
          <a:p>
            <a:pPr lvl="1"/>
            <a:r>
              <a:rPr lang="en-US" b="1" dirty="0"/>
              <a:t>Deductible</a:t>
            </a:r>
            <a:r>
              <a:rPr lang="en-US" dirty="0"/>
              <a:t> – the amount the patient pays for a medical service before the insurance company pays</a:t>
            </a:r>
          </a:p>
          <a:p>
            <a:pPr lvl="1"/>
            <a:r>
              <a:rPr lang="en-US" b="1" dirty="0"/>
              <a:t>Co-insurance</a:t>
            </a:r>
            <a:r>
              <a:rPr lang="en-US" dirty="0"/>
              <a:t> – percent of expense shared by the patient</a:t>
            </a:r>
          </a:p>
          <a:p>
            <a:pPr lvl="1"/>
            <a:r>
              <a:rPr lang="en-US" b="1" dirty="0"/>
              <a:t>Co-payment</a:t>
            </a:r>
            <a:r>
              <a:rPr lang="en-US" dirty="0"/>
              <a:t> – specific amount a patient pays for a particular service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267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Managed Care (HMO and PPO)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insurance companies use a network of providers (doctors, therapists, hospitals, etc.) to provide care at the most reasonable cost.</a:t>
            </a:r>
          </a:p>
          <a:p>
            <a:r>
              <a:rPr lang="en-US" b="1" dirty="0"/>
              <a:t>HMO</a:t>
            </a:r>
            <a:r>
              <a:rPr lang="en-US" dirty="0"/>
              <a:t> (</a:t>
            </a:r>
            <a:r>
              <a:rPr lang="en-US" b="1" dirty="0"/>
              <a:t>Health Maintenance Organization</a:t>
            </a:r>
            <a:r>
              <a:rPr lang="en-US" dirty="0"/>
              <a:t>) and </a:t>
            </a:r>
            <a:r>
              <a:rPr lang="en-US" b="1" dirty="0"/>
              <a:t>PPO</a:t>
            </a:r>
            <a:r>
              <a:rPr lang="en-US" dirty="0"/>
              <a:t> (</a:t>
            </a:r>
            <a:r>
              <a:rPr lang="en-US" b="1" dirty="0"/>
              <a:t>Preferred Provider Organization</a:t>
            </a:r>
            <a:r>
              <a:rPr lang="en-US" dirty="0"/>
              <a:t>) are the main providers of managed care.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534400" cy="4625609"/>
          </a:xfrm>
        </p:spPr>
        <p:txBody>
          <a:bodyPr/>
          <a:lstStyle/>
          <a:p>
            <a:r>
              <a:rPr lang="en-US" dirty="0"/>
              <a:t>A monthly fee or premium is paid and the fee stays the same regardless of the amount of healthcare services</a:t>
            </a:r>
          </a:p>
          <a:p>
            <a:r>
              <a:rPr lang="en-US" dirty="0"/>
              <a:t>Premium paid by employer and the individual</a:t>
            </a:r>
          </a:p>
          <a:p>
            <a:r>
              <a:rPr lang="en-US" dirty="0"/>
              <a:t>Care provided directed toward preventative-type health care</a:t>
            </a:r>
          </a:p>
          <a:p>
            <a:r>
              <a:rPr lang="en-US" b="1" dirty="0"/>
              <a:t>Disadvantage</a:t>
            </a:r>
            <a:r>
              <a:rPr lang="en-US" dirty="0"/>
              <a:t>-individual is required to use only HMO affiliated health care providers (doctors, labs, hospital)</a:t>
            </a:r>
          </a:p>
        </p:txBody>
      </p:sp>
    </p:spTree>
    <p:extLst>
      <p:ext uri="{BB962C8B-B14F-4D97-AF65-F5344CB8AC3E}">
        <p14:creationId xmlns:p14="http://schemas.microsoft.com/office/powerpoint/2010/main" val="156937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Usually provided by large industries or companies</a:t>
            </a:r>
          </a:p>
          <a:p>
            <a:r>
              <a:rPr lang="en-US" dirty="0"/>
              <a:t>PPO forms a contract with certain health care agencies to provide certain types of health care at reduced rates</a:t>
            </a:r>
          </a:p>
          <a:p>
            <a:r>
              <a:rPr lang="en-US" dirty="0"/>
              <a:t>Usually require a deductible and a co-payment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708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Government - Medicare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Provides health care for:  </a:t>
            </a:r>
          </a:p>
          <a:p>
            <a:pPr lvl="1"/>
            <a:r>
              <a:rPr lang="en-US" b="1" dirty="0"/>
              <a:t>Individuals over the age of 65</a:t>
            </a:r>
          </a:p>
          <a:p>
            <a:pPr lvl="1"/>
            <a:r>
              <a:rPr lang="en-US" b="1" dirty="0"/>
              <a:t>Person with disability for two or more years</a:t>
            </a:r>
          </a:p>
          <a:p>
            <a:r>
              <a:rPr lang="en-US" dirty="0"/>
              <a:t>Three types of coverage:</a:t>
            </a:r>
          </a:p>
          <a:p>
            <a:pPr lvl="1"/>
            <a:r>
              <a:rPr lang="en-US" dirty="0"/>
              <a:t>Type A – hospital insurance</a:t>
            </a:r>
          </a:p>
          <a:p>
            <a:pPr lvl="1"/>
            <a:r>
              <a:rPr lang="en-US" dirty="0"/>
              <a:t>Type B – medical insurance</a:t>
            </a:r>
          </a:p>
          <a:p>
            <a:pPr lvl="1"/>
            <a:r>
              <a:rPr lang="en-US" dirty="0"/>
              <a:t>Type D – pharmaceutical expenses</a:t>
            </a:r>
          </a:p>
          <a:p>
            <a:r>
              <a:rPr lang="en-US" dirty="0"/>
              <a:t>Individuals pay a premium and deductible for Type B coverage</a:t>
            </a:r>
          </a:p>
          <a:p>
            <a:r>
              <a:rPr lang="en-US" dirty="0"/>
              <a:t>Medicare only pays 80% of services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Government - Medicaid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Usually pays healthcare for:</a:t>
            </a:r>
          </a:p>
          <a:p>
            <a:pPr lvl="1"/>
            <a:r>
              <a:rPr lang="en-US" b="1" dirty="0"/>
              <a:t>Individuals with low incomes</a:t>
            </a:r>
          </a:p>
          <a:p>
            <a:pPr lvl="1"/>
            <a:r>
              <a:rPr lang="en-US" b="1" dirty="0"/>
              <a:t>Children who qualify for public assistance</a:t>
            </a:r>
          </a:p>
          <a:p>
            <a:pPr lvl="1"/>
            <a:r>
              <a:rPr lang="en-US" b="1" dirty="0"/>
              <a:t>Individuals who are physically disabled or blind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8798</TotalTime>
  <Words>549</Words>
  <Application>Microsoft Office PowerPoint</Application>
  <PresentationFormat>On-screen Show (4:3)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Methods of Payment  for Healthcare</vt:lpstr>
      <vt:lpstr>Health Insurance Plans</vt:lpstr>
      <vt:lpstr>Health Insurance Plans</vt:lpstr>
      <vt:lpstr>Health Insurance Plans</vt:lpstr>
      <vt:lpstr>Managed Care (HMO and PPO)</vt:lpstr>
      <vt:lpstr>HMO</vt:lpstr>
      <vt:lpstr>PPO</vt:lpstr>
      <vt:lpstr>Government - Medicare</vt:lpstr>
      <vt:lpstr>Government - Medicaid</vt:lpstr>
      <vt:lpstr>Worker’s Compensation</vt:lpstr>
      <vt:lpstr>Do you know?</vt:lpstr>
      <vt:lpstr>Do you know?</vt:lpstr>
    </vt:vector>
  </TitlesOfParts>
  <Company>DesignEndeavors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Healthcare Delivery System</dc:title>
  <dc:creator>Kim Smith</dc:creator>
  <cp:lastModifiedBy>Lorna Golden</cp:lastModifiedBy>
  <cp:revision>38</cp:revision>
  <cp:lastPrinted>2018-03-21T14:52:51Z</cp:lastPrinted>
  <dcterms:created xsi:type="dcterms:W3CDTF">2008-09-13T16:02:52Z</dcterms:created>
  <dcterms:modified xsi:type="dcterms:W3CDTF">2020-03-02T15:19:28Z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TC102862131033</vt:lpwstr>
  </property>
</Properties>
</file>