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4"/>
  </p:sldMasterIdLst>
  <p:notesMasterIdLst>
    <p:notesMasterId r:id="rId40"/>
  </p:notesMasterIdLst>
  <p:sldIdLst>
    <p:sldId id="256" r:id="rId5"/>
    <p:sldId id="270" r:id="rId6"/>
    <p:sldId id="271" r:id="rId7"/>
    <p:sldId id="272" r:id="rId8"/>
    <p:sldId id="273" r:id="rId9"/>
    <p:sldId id="300" r:id="rId10"/>
    <p:sldId id="274" r:id="rId11"/>
    <p:sldId id="275" r:id="rId12"/>
    <p:sldId id="301" r:id="rId13"/>
    <p:sldId id="276" r:id="rId14"/>
    <p:sldId id="277" r:id="rId15"/>
    <p:sldId id="278" r:id="rId16"/>
    <p:sldId id="279" r:id="rId17"/>
    <p:sldId id="280" r:id="rId18"/>
    <p:sldId id="281" r:id="rId19"/>
    <p:sldId id="283" r:id="rId20"/>
    <p:sldId id="284" r:id="rId21"/>
    <p:sldId id="285" r:id="rId22"/>
    <p:sldId id="286" r:id="rId23"/>
    <p:sldId id="287" r:id="rId24"/>
    <p:sldId id="288" r:id="rId25"/>
    <p:sldId id="289" r:id="rId26"/>
    <p:sldId id="291" r:id="rId27"/>
    <p:sldId id="292" r:id="rId28"/>
    <p:sldId id="293" r:id="rId29"/>
    <p:sldId id="294" r:id="rId30"/>
    <p:sldId id="295" r:id="rId31"/>
    <p:sldId id="296" r:id="rId32"/>
    <p:sldId id="297" r:id="rId33"/>
    <p:sldId id="302" r:id="rId34"/>
    <p:sldId id="303" r:id="rId35"/>
    <p:sldId id="304" r:id="rId36"/>
    <p:sldId id="305" r:id="rId37"/>
    <p:sldId id="306" r:id="rId38"/>
    <p:sldId id="307" r:id="rId39"/>
  </p:sldIdLst>
  <p:sldSz cx="9144000" cy="5143500" type="screen16x9"/>
  <p:notesSz cx="6858000" cy="9144000"/>
  <p:embeddedFontLst>
    <p:embeddedFont>
      <p:font typeface="Barlow" panose="020B0604020202020204" charset="0"/>
      <p:regular r:id="rId41"/>
      <p:bold r:id="rId42"/>
      <p:italic r:id="rId43"/>
      <p:boldItalic r:id="rId44"/>
    </p:embeddedFont>
    <p:embeddedFont>
      <p:font typeface="Barlow Condensed" panose="020B0604020202020204" charset="0"/>
      <p:regular r:id="rId45"/>
      <p:bold r:id="rId46"/>
      <p:italic r:id="rId47"/>
      <p:boldItalic r:id="rId48"/>
    </p:embeddedFont>
    <p:embeddedFont>
      <p:font typeface="Bowlby One SC" panose="020B0604020202020204" charset="0"/>
      <p:regular r:id="rId49"/>
    </p:embeddedFont>
    <p:embeddedFont>
      <p:font typeface="Calibri" panose="020F050202020403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38" autoAdjust="0"/>
    <p:restoredTop sz="94660"/>
  </p:normalViewPr>
  <p:slideViewPr>
    <p:cSldViewPr snapToGrid="0">
      <p:cViewPr varScale="1">
        <p:scale>
          <a:sx n="143" d="100"/>
          <a:sy n="143" d="100"/>
        </p:scale>
        <p:origin x="690"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font" Target="fonts/font1.fntdata"/><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4203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4281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73446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8391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2668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6445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84811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9701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7367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0262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92311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5669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77525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40197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523833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36287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28204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25805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00971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5295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792447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3634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76355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00171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42862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53174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4698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240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1107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2021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99567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2493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62e97dd036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7" name="Google Shape;617;g62e97dd036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32627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
        <p:cNvGrpSpPr/>
        <p:nvPr/>
      </p:nvGrpSpPr>
      <p:grpSpPr>
        <a:xfrm>
          <a:off x="0" y="0"/>
          <a:ext cx="0" cy="0"/>
          <a:chOff x="0" y="0"/>
          <a:chExt cx="0" cy="0"/>
        </a:xfrm>
      </p:grpSpPr>
      <p:sp>
        <p:nvSpPr>
          <p:cNvPr id="11" name="Google Shape;11;p2"/>
          <p:cNvSpPr/>
          <p:nvPr/>
        </p:nvSpPr>
        <p:spPr>
          <a:xfrm rot="2774838">
            <a:off x="1836110" y="676038"/>
            <a:ext cx="545733" cy="545878"/>
          </a:xfrm>
          <a:prstGeom prst="frame">
            <a:avLst>
              <a:gd name="adj1" fmla="val 15116"/>
            </a:avLst>
          </a:prstGeom>
          <a:solidFill>
            <a:srgbClr val="F82D9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2"/>
          <p:cNvSpPr/>
          <p:nvPr/>
        </p:nvSpPr>
        <p:spPr>
          <a:xfrm rot="-5139942">
            <a:off x="7669037" y="3535046"/>
            <a:ext cx="1309946" cy="1305758"/>
          </a:xfrm>
          <a:prstGeom prst="chord">
            <a:avLst>
              <a:gd name="adj1" fmla="val 2700000"/>
              <a:gd name="adj2" fmla="val 12741394"/>
            </a:avLst>
          </a:prstGeom>
          <a:solidFill>
            <a:srgbClr val="FF6A6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3" name="Google Shape;13;p2"/>
          <p:cNvSpPr/>
          <p:nvPr/>
        </p:nvSpPr>
        <p:spPr>
          <a:xfrm rot="2763469">
            <a:off x="7794014" y="3295780"/>
            <a:ext cx="436642" cy="434708"/>
          </a:xfrm>
          <a:prstGeom prst="frame">
            <a:avLst>
              <a:gd name="adj1" fmla="val 14117"/>
            </a:avLst>
          </a:prstGeom>
          <a:solidFill>
            <a:srgbClr val="67FF6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14" name="Google Shape;14;p2"/>
          <p:cNvSpPr/>
          <p:nvPr/>
        </p:nvSpPr>
        <p:spPr>
          <a:xfrm>
            <a:off x="0" y="1235560"/>
            <a:ext cx="1414739" cy="2462400"/>
          </a:xfrm>
          <a:custGeom>
            <a:avLst/>
            <a:gdLst/>
            <a:ahLst/>
            <a:cxnLst/>
            <a:rect l="l" t="t" r="r" b="b"/>
            <a:pathLst>
              <a:path w="1873826" h="3240000" extrusionOk="0">
                <a:moveTo>
                  <a:pt x="253826" y="0"/>
                </a:moveTo>
                <a:cubicBezTo>
                  <a:pt x="1148527" y="0"/>
                  <a:pt x="1873826" y="725299"/>
                  <a:pt x="1873826" y="1620000"/>
                </a:cubicBezTo>
                <a:cubicBezTo>
                  <a:pt x="1873826" y="2514701"/>
                  <a:pt x="1148527" y="3240000"/>
                  <a:pt x="253826" y="3240000"/>
                </a:cubicBezTo>
                <a:cubicBezTo>
                  <a:pt x="197907" y="3240000"/>
                  <a:pt x="142650" y="3237167"/>
                  <a:pt x="88191" y="3231636"/>
                </a:cubicBezTo>
                <a:lnTo>
                  <a:pt x="0" y="3218177"/>
                </a:lnTo>
                <a:lnTo>
                  <a:pt x="0" y="2571326"/>
                </a:lnTo>
                <a:lnTo>
                  <a:pt x="55205" y="2585521"/>
                </a:lnTo>
                <a:cubicBezTo>
                  <a:pt x="119361" y="2598649"/>
                  <a:pt x="185789" y="2605543"/>
                  <a:pt x="253826" y="2605543"/>
                </a:cubicBezTo>
                <a:cubicBezTo>
                  <a:pt x="798126" y="2605543"/>
                  <a:pt x="1239369" y="2164300"/>
                  <a:pt x="1239369" y="1620000"/>
                </a:cubicBezTo>
                <a:cubicBezTo>
                  <a:pt x="1239369" y="1075700"/>
                  <a:pt x="798126" y="634457"/>
                  <a:pt x="253826" y="634457"/>
                </a:cubicBezTo>
                <a:cubicBezTo>
                  <a:pt x="185789" y="634457"/>
                  <a:pt x="119361" y="641352"/>
                  <a:pt x="55205" y="654480"/>
                </a:cubicBezTo>
                <a:lnTo>
                  <a:pt x="0" y="668675"/>
                </a:lnTo>
                <a:lnTo>
                  <a:pt x="0" y="21823"/>
                </a:lnTo>
                <a:lnTo>
                  <a:pt x="88191" y="8364"/>
                </a:lnTo>
                <a:cubicBezTo>
                  <a:pt x="142650" y="2833"/>
                  <a:pt x="197907" y="0"/>
                  <a:pt x="253826" y="0"/>
                </a:cubicBezTo>
                <a:close/>
              </a:path>
            </a:pathLst>
          </a:custGeom>
          <a:solidFill>
            <a:srgbClr val="4A328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2"/>
          <p:cNvSpPr/>
          <p:nvPr/>
        </p:nvSpPr>
        <p:spPr>
          <a:xfrm rot="-2352175">
            <a:off x="2708580" y="-927951"/>
            <a:ext cx="1636056" cy="1638102"/>
          </a:xfrm>
          <a:prstGeom prst="chord">
            <a:avLst>
              <a:gd name="adj1" fmla="val 2700000"/>
              <a:gd name="adj2" fmla="val 12741394"/>
            </a:avLst>
          </a:prstGeom>
          <a:solidFill>
            <a:srgbClr val="30F8A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6" name="Google Shape;16;p2"/>
          <p:cNvSpPr/>
          <p:nvPr/>
        </p:nvSpPr>
        <p:spPr>
          <a:xfrm rot="1029117">
            <a:off x="6965868" y="3605610"/>
            <a:ext cx="436409" cy="435924"/>
          </a:xfrm>
          <a:prstGeom prst="chord">
            <a:avLst>
              <a:gd name="adj1" fmla="val 2700000"/>
              <a:gd name="adj2" fmla="val 12741394"/>
            </a:avLst>
          </a:prstGeom>
          <a:solidFill>
            <a:srgbClr val="C6E50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7" name="Google Shape;17;p2"/>
          <p:cNvSpPr/>
          <p:nvPr/>
        </p:nvSpPr>
        <p:spPr>
          <a:xfrm rot="1031180">
            <a:off x="392723" y="4045887"/>
            <a:ext cx="544199" cy="546802"/>
          </a:xfrm>
          <a:prstGeom prst="chord">
            <a:avLst>
              <a:gd name="adj1" fmla="val 2700000"/>
              <a:gd name="adj2" fmla="val 12741394"/>
            </a:avLst>
          </a:prstGeom>
          <a:solidFill>
            <a:srgbClr val="F0846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8" name="Google Shape;18;p2"/>
          <p:cNvSpPr/>
          <p:nvPr/>
        </p:nvSpPr>
        <p:spPr>
          <a:xfrm>
            <a:off x="1333312" y="4177671"/>
            <a:ext cx="462600" cy="410400"/>
          </a:xfrm>
          <a:prstGeom prst="parallelogram">
            <a:avLst>
              <a:gd name="adj" fmla="val 58654"/>
            </a:avLst>
          </a:prstGeom>
          <a:solidFill>
            <a:srgbClr val="30F8A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 name="Google Shape;19;p2"/>
          <p:cNvSpPr/>
          <p:nvPr/>
        </p:nvSpPr>
        <p:spPr>
          <a:xfrm>
            <a:off x="8491022" y="2678853"/>
            <a:ext cx="369000" cy="326400"/>
          </a:xfrm>
          <a:prstGeom prst="parallelogram">
            <a:avLst>
              <a:gd name="adj" fmla="val 58654"/>
            </a:avLst>
          </a:prstGeom>
          <a:solidFill>
            <a:srgbClr val="7171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 name="Google Shape;20;p2"/>
          <p:cNvSpPr/>
          <p:nvPr/>
        </p:nvSpPr>
        <p:spPr>
          <a:xfrm>
            <a:off x="7164567" y="4372351"/>
            <a:ext cx="372000" cy="371400"/>
          </a:xfrm>
          <a:prstGeom prst="ellipse">
            <a:avLst/>
          </a:prstGeom>
          <a:solidFill>
            <a:srgbClr val="30F8A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 name="Google Shape;21;p2"/>
          <p:cNvSpPr/>
          <p:nvPr/>
        </p:nvSpPr>
        <p:spPr>
          <a:xfrm>
            <a:off x="1183696" y="455541"/>
            <a:ext cx="299100" cy="301200"/>
          </a:xfrm>
          <a:prstGeom prst="ellipse">
            <a:avLst/>
          </a:prstGeom>
          <a:solidFill>
            <a:srgbClr val="EBAC4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2" name="Google Shape;22;p2"/>
          <p:cNvSpPr/>
          <p:nvPr/>
        </p:nvSpPr>
        <p:spPr>
          <a:xfrm>
            <a:off x="2325569" y="4027146"/>
            <a:ext cx="299100" cy="301200"/>
          </a:xfrm>
          <a:prstGeom prst="ellipse">
            <a:avLst/>
          </a:prstGeom>
          <a:solidFill>
            <a:srgbClr val="E7C50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3" name="Google Shape;23;p2"/>
          <p:cNvSpPr/>
          <p:nvPr/>
        </p:nvSpPr>
        <p:spPr>
          <a:xfrm>
            <a:off x="7449832" y="511570"/>
            <a:ext cx="870000" cy="874800"/>
          </a:xfrm>
          <a:prstGeom prst="donut">
            <a:avLst>
              <a:gd name="adj" fmla="val 26611"/>
            </a:avLst>
          </a:prstGeom>
          <a:solidFill>
            <a:srgbClr val="9F25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2"/>
          <p:cNvSpPr/>
          <p:nvPr/>
        </p:nvSpPr>
        <p:spPr>
          <a:xfrm rot="-2835274">
            <a:off x="7237332" y="2460436"/>
            <a:ext cx="1294983" cy="222635"/>
          </a:xfrm>
          <a:custGeom>
            <a:avLst/>
            <a:gdLst/>
            <a:ahLst/>
            <a:cxnLst/>
            <a:rect l="l" t="t" r="r" b="b"/>
            <a:pathLst>
              <a:path w="5763670" h="1480738" extrusionOk="0">
                <a:moveTo>
                  <a:pt x="0" y="1445342"/>
                </a:moveTo>
                <a:lnTo>
                  <a:pt x="690225" y="0"/>
                </a:lnTo>
                <a:lnTo>
                  <a:pt x="1421745" y="1480738"/>
                </a:lnTo>
                <a:lnTo>
                  <a:pt x="2123768" y="0"/>
                </a:lnTo>
                <a:lnTo>
                  <a:pt x="2855288" y="1468939"/>
                </a:lnTo>
                <a:lnTo>
                  <a:pt x="3563210" y="5899"/>
                </a:lnTo>
                <a:lnTo>
                  <a:pt x="4271133" y="1463040"/>
                </a:lnTo>
                <a:lnTo>
                  <a:pt x="5014452" y="35396"/>
                </a:lnTo>
                <a:lnTo>
                  <a:pt x="5763670" y="1445342"/>
                </a:lnTo>
                <a:lnTo>
                  <a:pt x="5763670" y="1445342"/>
                </a:lnTo>
                <a:lnTo>
                  <a:pt x="5763670" y="1445342"/>
                </a:lnTo>
              </a:path>
            </a:pathLst>
          </a:custGeom>
          <a:noFill/>
          <a:ln w="66675" cap="rnd" cmpd="sng">
            <a:solidFill>
              <a:srgbClr val="E830C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5" name="Google Shape;25;p2"/>
          <p:cNvSpPr/>
          <p:nvPr/>
        </p:nvSpPr>
        <p:spPr>
          <a:xfrm>
            <a:off x="1954470" y="4558149"/>
            <a:ext cx="1556191" cy="285042"/>
          </a:xfrm>
          <a:custGeom>
            <a:avLst/>
            <a:gdLst/>
            <a:ahLst/>
            <a:cxnLst/>
            <a:rect l="l" t="t" r="r" b="b"/>
            <a:pathLst>
              <a:path w="5763670" h="1480738" extrusionOk="0">
                <a:moveTo>
                  <a:pt x="0" y="1445342"/>
                </a:moveTo>
                <a:lnTo>
                  <a:pt x="690225" y="0"/>
                </a:lnTo>
                <a:lnTo>
                  <a:pt x="1421745" y="1480738"/>
                </a:lnTo>
                <a:lnTo>
                  <a:pt x="2123768" y="0"/>
                </a:lnTo>
                <a:lnTo>
                  <a:pt x="2855288" y="1468939"/>
                </a:lnTo>
                <a:lnTo>
                  <a:pt x="3563210" y="5899"/>
                </a:lnTo>
                <a:lnTo>
                  <a:pt x="4271133" y="1463040"/>
                </a:lnTo>
                <a:lnTo>
                  <a:pt x="5014452" y="35396"/>
                </a:lnTo>
                <a:lnTo>
                  <a:pt x="5763670" y="1445342"/>
                </a:lnTo>
                <a:lnTo>
                  <a:pt x="5763670" y="1445342"/>
                </a:lnTo>
                <a:lnTo>
                  <a:pt x="5763670" y="1445342"/>
                </a:lnTo>
              </a:path>
            </a:pathLst>
          </a:custGeom>
          <a:noFill/>
          <a:ln w="66675" cap="rnd" cmpd="sng">
            <a:solidFill>
              <a:srgbClr val="01C4E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 name="Google Shape;26;p2"/>
          <p:cNvSpPr/>
          <p:nvPr/>
        </p:nvSpPr>
        <p:spPr>
          <a:xfrm rot="5400000">
            <a:off x="8027113" y="837920"/>
            <a:ext cx="1296826" cy="222111"/>
          </a:xfrm>
          <a:custGeom>
            <a:avLst/>
            <a:gdLst/>
            <a:ahLst/>
            <a:cxnLst/>
            <a:rect l="l" t="t" r="r" b="b"/>
            <a:pathLst>
              <a:path w="5763670" h="1480738" extrusionOk="0">
                <a:moveTo>
                  <a:pt x="0" y="1445342"/>
                </a:moveTo>
                <a:lnTo>
                  <a:pt x="690225" y="0"/>
                </a:lnTo>
                <a:lnTo>
                  <a:pt x="1421745" y="1480738"/>
                </a:lnTo>
                <a:lnTo>
                  <a:pt x="2123768" y="0"/>
                </a:lnTo>
                <a:lnTo>
                  <a:pt x="2855288" y="1468939"/>
                </a:lnTo>
                <a:lnTo>
                  <a:pt x="3563210" y="5899"/>
                </a:lnTo>
                <a:lnTo>
                  <a:pt x="4271133" y="1463040"/>
                </a:lnTo>
                <a:lnTo>
                  <a:pt x="5014452" y="35396"/>
                </a:lnTo>
                <a:lnTo>
                  <a:pt x="5763670" y="1445342"/>
                </a:lnTo>
                <a:lnTo>
                  <a:pt x="5763670" y="1445342"/>
                </a:lnTo>
                <a:lnTo>
                  <a:pt x="5763670" y="1445342"/>
                </a:lnTo>
              </a:path>
            </a:pathLst>
          </a:custGeom>
          <a:noFill/>
          <a:ln w="66675" cap="rnd" cmpd="sng">
            <a:solidFill>
              <a:srgbClr val="42BF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27" name="Google Shape;27;p2"/>
          <p:cNvPicPr preferRelativeResize="0"/>
          <p:nvPr/>
        </p:nvPicPr>
        <p:blipFill rotWithShape="1">
          <a:blip r:embed="rId2">
            <a:alphaModFix/>
          </a:blip>
          <a:srcRect/>
          <a:stretch/>
        </p:blipFill>
        <p:spPr>
          <a:xfrm>
            <a:off x="6491095" y="1702902"/>
            <a:ext cx="2649144" cy="3440589"/>
          </a:xfrm>
          <a:prstGeom prst="rect">
            <a:avLst/>
          </a:prstGeom>
          <a:noFill/>
          <a:ln>
            <a:noFill/>
          </a:ln>
        </p:spPr>
      </p:pic>
      <p:sp>
        <p:nvSpPr>
          <p:cNvPr id="28" name="Google Shape;28;p2"/>
          <p:cNvSpPr txBox="1">
            <a:spLocks noGrp="1"/>
          </p:cNvSpPr>
          <p:nvPr>
            <p:ph type="ctrTitle"/>
          </p:nvPr>
        </p:nvSpPr>
        <p:spPr>
          <a:xfrm>
            <a:off x="311702" y="1365650"/>
            <a:ext cx="6179400" cy="20526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5200" b="1"/>
            </a:lvl1pPr>
            <a:lvl2pPr lvl="1">
              <a:spcBef>
                <a:spcPts val="0"/>
              </a:spcBef>
              <a:spcAft>
                <a:spcPts val="0"/>
              </a:spcAft>
              <a:buSzPts val="5200"/>
              <a:buNone/>
              <a:defRPr sz="5200" b="1"/>
            </a:lvl2pPr>
            <a:lvl3pPr lvl="2">
              <a:spcBef>
                <a:spcPts val="0"/>
              </a:spcBef>
              <a:spcAft>
                <a:spcPts val="0"/>
              </a:spcAft>
              <a:buSzPts val="5200"/>
              <a:buNone/>
              <a:defRPr sz="5200" b="1"/>
            </a:lvl3pPr>
            <a:lvl4pPr lvl="3">
              <a:spcBef>
                <a:spcPts val="0"/>
              </a:spcBef>
              <a:spcAft>
                <a:spcPts val="0"/>
              </a:spcAft>
              <a:buSzPts val="5200"/>
              <a:buNone/>
              <a:defRPr sz="5200" b="1"/>
            </a:lvl4pPr>
            <a:lvl5pPr lvl="4">
              <a:spcBef>
                <a:spcPts val="0"/>
              </a:spcBef>
              <a:spcAft>
                <a:spcPts val="0"/>
              </a:spcAft>
              <a:buSzPts val="5200"/>
              <a:buNone/>
              <a:defRPr sz="5200" b="1"/>
            </a:lvl5pPr>
            <a:lvl6pPr lvl="5">
              <a:spcBef>
                <a:spcPts val="0"/>
              </a:spcBef>
              <a:spcAft>
                <a:spcPts val="0"/>
              </a:spcAft>
              <a:buSzPts val="5200"/>
              <a:buNone/>
              <a:defRPr sz="5200" b="1"/>
            </a:lvl6pPr>
            <a:lvl7pPr lvl="6">
              <a:spcBef>
                <a:spcPts val="0"/>
              </a:spcBef>
              <a:spcAft>
                <a:spcPts val="0"/>
              </a:spcAft>
              <a:buSzPts val="5200"/>
              <a:buNone/>
              <a:defRPr sz="5200" b="1"/>
            </a:lvl7pPr>
            <a:lvl8pPr lvl="7">
              <a:spcBef>
                <a:spcPts val="0"/>
              </a:spcBef>
              <a:spcAft>
                <a:spcPts val="0"/>
              </a:spcAft>
              <a:buSzPts val="5200"/>
              <a:buNone/>
              <a:defRPr sz="5200" b="1"/>
            </a:lvl8pPr>
            <a:lvl9pPr lvl="8">
              <a:spcBef>
                <a:spcPts val="0"/>
              </a:spcBef>
              <a:spcAft>
                <a:spcPts val="0"/>
              </a:spcAft>
              <a:buSzPts val="5200"/>
              <a:buNone/>
              <a:defRPr sz="5200" b="1"/>
            </a:lvl9pPr>
          </a:lstStyle>
          <a:p>
            <a:endParaRPr/>
          </a:p>
        </p:txBody>
      </p:sp>
      <p:sp>
        <p:nvSpPr>
          <p:cNvPr id="29" name="Google Shape;29;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26"/>
        <p:cNvGrpSpPr/>
        <p:nvPr/>
      </p:nvGrpSpPr>
      <p:grpSpPr>
        <a:xfrm>
          <a:off x="0" y="0"/>
          <a:ext cx="0" cy="0"/>
          <a:chOff x="0" y="0"/>
          <a:chExt cx="0" cy="0"/>
        </a:xfrm>
      </p:grpSpPr>
      <p:sp>
        <p:nvSpPr>
          <p:cNvPr id="227" name="Google Shape;227;p1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000"/>
              <a:buNone/>
              <a:defRPr/>
            </a:lvl1pPr>
          </a:lstStyle>
          <a:p>
            <a:endParaRPr/>
          </a:p>
        </p:txBody>
      </p:sp>
      <p:sp>
        <p:nvSpPr>
          <p:cNvPr id="228" name="Google Shape;228;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Subtitle">
  <p:cSld name="BLANK_2">
    <p:spTree>
      <p:nvGrpSpPr>
        <p:cNvPr id="1" name="Shape 260"/>
        <p:cNvGrpSpPr/>
        <p:nvPr/>
      </p:nvGrpSpPr>
      <p:grpSpPr>
        <a:xfrm>
          <a:off x="0" y="0"/>
          <a:ext cx="0" cy="0"/>
          <a:chOff x="0" y="0"/>
          <a:chExt cx="0" cy="0"/>
        </a:xfrm>
      </p:grpSpPr>
      <p:sp>
        <p:nvSpPr>
          <p:cNvPr id="261" name="Google Shape;261;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62" name="Google Shape;262;p16"/>
          <p:cNvSpPr txBox="1">
            <a:spLocks noGrp="1"/>
          </p:cNvSpPr>
          <p:nvPr>
            <p:ph type="title"/>
          </p:nvPr>
        </p:nvSpPr>
        <p:spPr>
          <a:xfrm>
            <a:off x="265500" y="15379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63" name="Google Shape;263;p16"/>
          <p:cNvSpPr txBox="1">
            <a:spLocks noGrp="1"/>
          </p:cNvSpPr>
          <p:nvPr>
            <p:ph type="subTitle" idx="1"/>
          </p:nvPr>
        </p:nvSpPr>
        <p:spPr>
          <a:xfrm>
            <a:off x="265500" y="31078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64" name="Google Shape;264;p16"/>
          <p:cNvSpPr/>
          <p:nvPr/>
        </p:nvSpPr>
        <p:spPr>
          <a:xfrm rot="260058">
            <a:off x="110219" y="429734"/>
            <a:ext cx="654973" cy="652879"/>
          </a:xfrm>
          <a:prstGeom prst="chord">
            <a:avLst>
              <a:gd name="adj1" fmla="val 2700000"/>
              <a:gd name="adj2" fmla="val 12741394"/>
            </a:avLst>
          </a:prstGeom>
          <a:solidFill>
            <a:srgbClr val="E830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5" name="Google Shape;265;p16"/>
          <p:cNvSpPr/>
          <p:nvPr/>
        </p:nvSpPr>
        <p:spPr>
          <a:xfrm rot="8163469">
            <a:off x="665961" y="491606"/>
            <a:ext cx="218321" cy="217459"/>
          </a:xfrm>
          <a:prstGeom prst="frame">
            <a:avLst>
              <a:gd name="adj1" fmla="val 14117"/>
            </a:avLst>
          </a:prstGeom>
          <a:solidFill>
            <a:srgbClr val="67FF6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266" name="Google Shape;266;p16"/>
          <p:cNvSpPr/>
          <p:nvPr/>
        </p:nvSpPr>
        <p:spPr>
          <a:xfrm rot="6431375">
            <a:off x="510758" y="77224"/>
            <a:ext cx="218249" cy="217962"/>
          </a:xfrm>
          <a:prstGeom prst="chord">
            <a:avLst>
              <a:gd name="adj1" fmla="val 2700000"/>
              <a:gd name="adj2" fmla="val 12741394"/>
            </a:avLst>
          </a:prstGeom>
          <a:solidFill>
            <a:srgbClr val="C6E50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7" name="Google Shape;267;p16"/>
          <p:cNvSpPr/>
          <p:nvPr/>
        </p:nvSpPr>
        <p:spPr>
          <a:xfrm rot="5400000">
            <a:off x="1018519" y="850329"/>
            <a:ext cx="184500" cy="163200"/>
          </a:xfrm>
          <a:prstGeom prst="parallelogram">
            <a:avLst>
              <a:gd name="adj" fmla="val 58654"/>
            </a:avLst>
          </a:prstGeom>
          <a:solidFill>
            <a:srgbClr val="7171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8" name="Google Shape;268;p16"/>
          <p:cNvSpPr/>
          <p:nvPr/>
        </p:nvSpPr>
        <p:spPr>
          <a:xfrm rot="5400000">
            <a:off x="159668" y="176602"/>
            <a:ext cx="186000" cy="185700"/>
          </a:xfrm>
          <a:prstGeom prst="ellipse">
            <a:avLst/>
          </a:prstGeom>
          <a:solidFill>
            <a:srgbClr val="30F8A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69" name="Google Shape;269;p16"/>
          <p:cNvSpPr/>
          <p:nvPr/>
        </p:nvSpPr>
        <p:spPr>
          <a:xfrm rot="5400000">
            <a:off x="1839942" y="317884"/>
            <a:ext cx="435000" cy="437400"/>
          </a:xfrm>
          <a:prstGeom prst="donut">
            <a:avLst>
              <a:gd name="adj" fmla="val 26611"/>
            </a:avLst>
          </a:prstGeom>
          <a:solidFill>
            <a:srgbClr val="9F25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16"/>
          <p:cNvSpPr/>
          <p:nvPr/>
        </p:nvSpPr>
        <p:spPr>
          <a:xfrm rot="2592605">
            <a:off x="918775" y="483889"/>
            <a:ext cx="652403" cy="112587"/>
          </a:xfrm>
          <a:custGeom>
            <a:avLst/>
            <a:gdLst/>
            <a:ahLst/>
            <a:cxnLst/>
            <a:rect l="l" t="t" r="r" b="b"/>
            <a:pathLst>
              <a:path w="5763670" h="1480738" extrusionOk="0">
                <a:moveTo>
                  <a:pt x="0" y="1445342"/>
                </a:moveTo>
                <a:lnTo>
                  <a:pt x="690225" y="0"/>
                </a:lnTo>
                <a:lnTo>
                  <a:pt x="1421745" y="1480738"/>
                </a:lnTo>
                <a:lnTo>
                  <a:pt x="2123768" y="0"/>
                </a:lnTo>
                <a:lnTo>
                  <a:pt x="2855288" y="1468939"/>
                </a:lnTo>
                <a:lnTo>
                  <a:pt x="3563210" y="5899"/>
                </a:lnTo>
                <a:lnTo>
                  <a:pt x="4271133" y="1463040"/>
                </a:lnTo>
                <a:lnTo>
                  <a:pt x="5014452" y="35396"/>
                </a:lnTo>
                <a:lnTo>
                  <a:pt x="5763670" y="1445342"/>
                </a:lnTo>
                <a:lnTo>
                  <a:pt x="5763670" y="1445342"/>
                </a:lnTo>
                <a:lnTo>
                  <a:pt x="5763670" y="1445342"/>
                </a:lnTo>
              </a:path>
            </a:pathLst>
          </a:custGeom>
          <a:noFill/>
          <a:ln w="66675" cap="rnd" cmpd="sng">
            <a:solidFill>
              <a:srgbClr val="E830C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1" name="Google Shape;271;p16"/>
          <p:cNvSpPr/>
          <p:nvPr/>
        </p:nvSpPr>
        <p:spPr>
          <a:xfrm rot="10800000">
            <a:off x="1733245" y="876404"/>
            <a:ext cx="648413" cy="111055"/>
          </a:xfrm>
          <a:custGeom>
            <a:avLst/>
            <a:gdLst/>
            <a:ahLst/>
            <a:cxnLst/>
            <a:rect l="l" t="t" r="r" b="b"/>
            <a:pathLst>
              <a:path w="5763670" h="1480738" extrusionOk="0">
                <a:moveTo>
                  <a:pt x="0" y="1445342"/>
                </a:moveTo>
                <a:lnTo>
                  <a:pt x="690225" y="0"/>
                </a:lnTo>
                <a:lnTo>
                  <a:pt x="1421745" y="1480738"/>
                </a:lnTo>
                <a:lnTo>
                  <a:pt x="2123768" y="0"/>
                </a:lnTo>
                <a:lnTo>
                  <a:pt x="2855288" y="1468939"/>
                </a:lnTo>
                <a:lnTo>
                  <a:pt x="3563210" y="5899"/>
                </a:lnTo>
                <a:lnTo>
                  <a:pt x="4271133" y="1463040"/>
                </a:lnTo>
                <a:lnTo>
                  <a:pt x="5014452" y="35396"/>
                </a:lnTo>
                <a:lnTo>
                  <a:pt x="5763670" y="1445342"/>
                </a:lnTo>
                <a:lnTo>
                  <a:pt x="5763670" y="1445342"/>
                </a:lnTo>
                <a:lnTo>
                  <a:pt x="5763670" y="1445342"/>
                </a:lnTo>
              </a:path>
            </a:pathLst>
          </a:custGeom>
          <a:noFill/>
          <a:ln w="66675" cap="rnd" cmpd="sng">
            <a:solidFill>
              <a:srgbClr val="42BF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2" name="Google Shape;272;p16"/>
          <p:cNvSpPr/>
          <p:nvPr/>
        </p:nvSpPr>
        <p:spPr>
          <a:xfrm rot="10539942" flipH="1">
            <a:off x="2586682" y="200265"/>
            <a:ext cx="654973" cy="652879"/>
          </a:xfrm>
          <a:prstGeom prst="chord">
            <a:avLst>
              <a:gd name="adj1" fmla="val 2700000"/>
              <a:gd name="adj2" fmla="val 12741394"/>
            </a:avLst>
          </a:prstGeom>
          <a:solidFill>
            <a:srgbClr val="E830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3" name="Google Shape;273;p16"/>
          <p:cNvSpPr/>
          <p:nvPr/>
        </p:nvSpPr>
        <p:spPr>
          <a:xfrm rot="2636531" flipH="1">
            <a:off x="3142424" y="573813"/>
            <a:ext cx="218321" cy="217459"/>
          </a:xfrm>
          <a:prstGeom prst="frame">
            <a:avLst>
              <a:gd name="adj1" fmla="val 14117"/>
            </a:avLst>
          </a:prstGeom>
          <a:solidFill>
            <a:srgbClr val="67FF6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16"/>
          <p:cNvSpPr/>
          <p:nvPr/>
        </p:nvSpPr>
        <p:spPr>
          <a:xfrm rot="4368625" flipH="1">
            <a:off x="2987220" y="987693"/>
            <a:ext cx="218249" cy="217962"/>
          </a:xfrm>
          <a:prstGeom prst="chord">
            <a:avLst>
              <a:gd name="adj1" fmla="val 2700000"/>
              <a:gd name="adj2" fmla="val 12741394"/>
            </a:avLst>
          </a:prstGeom>
          <a:solidFill>
            <a:srgbClr val="C6E50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5" name="Google Shape;275;p16"/>
          <p:cNvSpPr/>
          <p:nvPr/>
        </p:nvSpPr>
        <p:spPr>
          <a:xfrm rot="5400000" flipH="1">
            <a:off x="3494982" y="269349"/>
            <a:ext cx="184500" cy="163200"/>
          </a:xfrm>
          <a:prstGeom prst="parallelogram">
            <a:avLst>
              <a:gd name="adj" fmla="val 58654"/>
            </a:avLst>
          </a:prstGeom>
          <a:solidFill>
            <a:srgbClr val="7171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6" name="Google Shape;276;p16"/>
          <p:cNvSpPr/>
          <p:nvPr/>
        </p:nvSpPr>
        <p:spPr>
          <a:xfrm rot="5400000" flipH="1">
            <a:off x="2636131" y="920576"/>
            <a:ext cx="186000" cy="185700"/>
          </a:xfrm>
          <a:prstGeom prst="ellipse">
            <a:avLst/>
          </a:prstGeom>
          <a:solidFill>
            <a:srgbClr val="30F8A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7" name="Google Shape;277;p16"/>
          <p:cNvSpPr/>
          <p:nvPr/>
        </p:nvSpPr>
        <p:spPr>
          <a:xfrm rot="5400000" flipH="1">
            <a:off x="4316405" y="527594"/>
            <a:ext cx="435000" cy="437400"/>
          </a:xfrm>
          <a:prstGeom prst="donut">
            <a:avLst>
              <a:gd name="adj" fmla="val 26611"/>
            </a:avLst>
          </a:prstGeom>
          <a:solidFill>
            <a:srgbClr val="9F25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278" name="Google Shape;278;p16"/>
          <p:cNvSpPr/>
          <p:nvPr/>
        </p:nvSpPr>
        <p:spPr>
          <a:xfrm rot="8207395" flipH="1">
            <a:off x="3395237" y="686402"/>
            <a:ext cx="652403" cy="112587"/>
          </a:xfrm>
          <a:custGeom>
            <a:avLst/>
            <a:gdLst/>
            <a:ahLst/>
            <a:cxnLst/>
            <a:rect l="l" t="t" r="r" b="b"/>
            <a:pathLst>
              <a:path w="5763670" h="1480738" extrusionOk="0">
                <a:moveTo>
                  <a:pt x="0" y="1445342"/>
                </a:moveTo>
                <a:lnTo>
                  <a:pt x="690225" y="0"/>
                </a:lnTo>
                <a:lnTo>
                  <a:pt x="1421745" y="1480738"/>
                </a:lnTo>
                <a:lnTo>
                  <a:pt x="2123768" y="0"/>
                </a:lnTo>
                <a:lnTo>
                  <a:pt x="2855288" y="1468939"/>
                </a:lnTo>
                <a:lnTo>
                  <a:pt x="3563210" y="5899"/>
                </a:lnTo>
                <a:lnTo>
                  <a:pt x="4271133" y="1463040"/>
                </a:lnTo>
                <a:lnTo>
                  <a:pt x="5014452" y="35396"/>
                </a:lnTo>
                <a:lnTo>
                  <a:pt x="5763670" y="1445342"/>
                </a:lnTo>
                <a:lnTo>
                  <a:pt x="5763670" y="1445342"/>
                </a:lnTo>
                <a:lnTo>
                  <a:pt x="5763670" y="1445342"/>
                </a:lnTo>
              </a:path>
            </a:pathLst>
          </a:custGeom>
          <a:noFill/>
          <a:ln w="66675" cap="rnd" cmpd="sng">
            <a:solidFill>
              <a:srgbClr val="E830C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79" name="Google Shape;279;p16"/>
          <p:cNvSpPr/>
          <p:nvPr/>
        </p:nvSpPr>
        <p:spPr>
          <a:xfrm flipH="1">
            <a:off x="4209708" y="295419"/>
            <a:ext cx="648413" cy="111055"/>
          </a:xfrm>
          <a:custGeom>
            <a:avLst/>
            <a:gdLst/>
            <a:ahLst/>
            <a:cxnLst/>
            <a:rect l="l" t="t" r="r" b="b"/>
            <a:pathLst>
              <a:path w="5763670" h="1480738" extrusionOk="0">
                <a:moveTo>
                  <a:pt x="0" y="1445342"/>
                </a:moveTo>
                <a:lnTo>
                  <a:pt x="690225" y="0"/>
                </a:lnTo>
                <a:lnTo>
                  <a:pt x="1421745" y="1480738"/>
                </a:lnTo>
                <a:lnTo>
                  <a:pt x="2123768" y="0"/>
                </a:lnTo>
                <a:lnTo>
                  <a:pt x="2855288" y="1468939"/>
                </a:lnTo>
                <a:lnTo>
                  <a:pt x="3563210" y="5899"/>
                </a:lnTo>
                <a:lnTo>
                  <a:pt x="4271133" y="1463040"/>
                </a:lnTo>
                <a:lnTo>
                  <a:pt x="5014452" y="35396"/>
                </a:lnTo>
                <a:lnTo>
                  <a:pt x="5763670" y="1445342"/>
                </a:lnTo>
                <a:lnTo>
                  <a:pt x="5763670" y="1445342"/>
                </a:lnTo>
                <a:lnTo>
                  <a:pt x="5763670" y="1445342"/>
                </a:lnTo>
              </a:path>
            </a:pathLst>
          </a:custGeom>
          <a:noFill/>
          <a:ln w="66675" cap="rnd" cmpd="sng">
            <a:solidFill>
              <a:srgbClr val="42BF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0" name="Google Shape;280;p16"/>
          <p:cNvSpPr/>
          <p:nvPr/>
        </p:nvSpPr>
        <p:spPr>
          <a:xfrm rot="260058">
            <a:off x="5169769" y="394646"/>
            <a:ext cx="654973" cy="652879"/>
          </a:xfrm>
          <a:prstGeom prst="chord">
            <a:avLst>
              <a:gd name="adj1" fmla="val 2700000"/>
              <a:gd name="adj2" fmla="val 12741394"/>
            </a:avLst>
          </a:prstGeom>
          <a:solidFill>
            <a:srgbClr val="E830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1" name="Google Shape;281;p16"/>
          <p:cNvSpPr/>
          <p:nvPr/>
        </p:nvSpPr>
        <p:spPr>
          <a:xfrm rot="8163469">
            <a:off x="5725511" y="456519"/>
            <a:ext cx="218321" cy="217459"/>
          </a:xfrm>
          <a:prstGeom prst="frame">
            <a:avLst>
              <a:gd name="adj1" fmla="val 14117"/>
            </a:avLst>
          </a:prstGeom>
          <a:solidFill>
            <a:srgbClr val="67FF6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282" name="Google Shape;282;p16"/>
          <p:cNvSpPr/>
          <p:nvPr/>
        </p:nvSpPr>
        <p:spPr>
          <a:xfrm rot="6431375">
            <a:off x="5570308" y="42136"/>
            <a:ext cx="218249" cy="217962"/>
          </a:xfrm>
          <a:prstGeom prst="chord">
            <a:avLst>
              <a:gd name="adj1" fmla="val 2700000"/>
              <a:gd name="adj2" fmla="val 12741394"/>
            </a:avLst>
          </a:prstGeom>
          <a:solidFill>
            <a:srgbClr val="C6E50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3" name="Google Shape;283;p16"/>
          <p:cNvSpPr/>
          <p:nvPr/>
        </p:nvSpPr>
        <p:spPr>
          <a:xfrm rot="5400000">
            <a:off x="6078069" y="815242"/>
            <a:ext cx="184500" cy="163200"/>
          </a:xfrm>
          <a:prstGeom prst="parallelogram">
            <a:avLst>
              <a:gd name="adj" fmla="val 58654"/>
            </a:avLst>
          </a:prstGeom>
          <a:solidFill>
            <a:srgbClr val="7171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4" name="Google Shape;284;p16"/>
          <p:cNvSpPr/>
          <p:nvPr/>
        </p:nvSpPr>
        <p:spPr>
          <a:xfrm rot="5400000">
            <a:off x="5219218" y="141514"/>
            <a:ext cx="186000" cy="185700"/>
          </a:xfrm>
          <a:prstGeom prst="ellipse">
            <a:avLst/>
          </a:prstGeom>
          <a:solidFill>
            <a:srgbClr val="30F8A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5" name="Google Shape;285;p16"/>
          <p:cNvSpPr/>
          <p:nvPr/>
        </p:nvSpPr>
        <p:spPr>
          <a:xfrm rot="5400000">
            <a:off x="6899492" y="282797"/>
            <a:ext cx="435000" cy="437400"/>
          </a:xfrm>
          <a:prstGeom prst="donut">
            <a:avLst>
              <a:gd name="adj" fmla="val 26611"/>
            </a:avLst>
          </a:prstGeom>
          <a:solidFill>
            <a:srgbClr val="9F25F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286" name="Google Shape;286;p16"/>
          <p:cNvSpPr/>
          <p:nvPr/>
        </p:nvSpPr>
        <p:spPr>
          <a:xfrm rot="2592605">
            <a:off x="5978325" y="448801"/>
            <a:ext cx="652403" cy="112587"/>
          </a:xfrm>
          <a:custGeom>
            <a:avLst/>
            <a:gdLst/>
            <a:ahLst/>
            <a:cxnLst/>
            <a:rect l="l" t="t" r="r" b="b"/>
            <a:pathLst>
              <a:path w="5763670" h="1480738" extrusionOk="0">
                <a:moveTo>
                  <a:pt x="0" y="1445342"/>
                </a:moveTo>
                <a:lnTo>
                  <a:pt x="690225" y="0"/>
                </a:lnTo>
                <a:lnTo>
                  <a:pt x="1421745" y="1480738"/>
                </a:lnTo>
                <a:lnTo>
                  <a:pt x="2123768" y="0"/>
                </a:lnTo>
                <a:lnTo>
                  <a:pt x="2855288" y="1468939"/>
                </a:lnTo>
                <a:lnTo>
                  <a:pt x="3563210" y="5899"/>
                </a:lnTo>
                <a:lnTo>
                  <a:pt x="4271133" y="1463040"/>
                </a:lnTo>
                <a:lnTo>
                  <a:pt x="5014452" y="35396"/>
                </a:lnTo>
                <a:lnTo>
                  <a:pt x="5763670" y="1445342"/>
                </a:lnTo>
                <a:lnTo>
                  <a:pt x="5763670" y="1445342"/>
                </a:lnTo>
                <a:lnTo>
                  <a:pt x="5763670" y="1445342"/>
                </a:lnTo>
              </a:path>
            </a:pathLst>
          </a:custGeom>
          <a:noFill/>
          <a:ln w="66675" cap="rnd" cmpd="sng">
            <a:solidFill>
              <a:srgbClr val="E830C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7" name="Google Shape;287;p16"/>
          <p:cNvSpPr/>
          <p:nvPr/>
        </p:nvSpPr>
        <p:spPr>
          <a:xfrm rot="10800000">
            <a:off x="6792795" y="841316"/>
            <a:ext cx="648413" cy="111055"/>
          </a:xfrm>
          <a:custGeom>
            <a:avLst/>
            <a:gdLst/>
            <a:ahLst/>
            <a:cxnLst/>
            <a:rect l="l" t="t" r="r" b="b"/>
            <a:pathLst>
              <a:path w="5763670" h="1480738" extrusionOk="0">
                <a:moveTo>
                  <a:pt x="0" y="1445342"/>
                </a:moveTo>
                <a:lnTo>
                  <a:pt x="690225" y="0"/>
                </a:lnTo>
                <a:lnTo>
                  <a:pt x="1421745" y="1480738"/>
                </a:lnTo>
                <a:lnTo>
                  <a:pt x="2123768" y="0"/>
                </a:lnTo>
                <a:lnTo>
                  <a:pt x="2855288" y="1468939"/>
                </a:lnTo>
                <a:lnTo>
                  <a:pt x="3563210" y="5899"/>
                </a:lnTo>
                <a:lnTo>
                  <a:pt x="4271133" y="1463040"/>
                </a:lnTo>
                <a:lnTo>
                  <a:pt x="5014452" y="35396"/>
                </a:lnTo>
                <a:lnTo>
                  <a:pt x="5763670" y="1445342"/>
                </a:lnTo>
                <a:lnTo>
                  <a:pt x="5763670" y="1445342"/>
                </a:lnTo>
                <a:lnTo>
                  <a:pt x="5763670" y="1445342"/>
                </a:lnTo>
              </a:path>
            </a:pathLst>
          </a:custGeom>
          <a:noFill/>
          <a:ln w="66675" cap="rnd" cmpd="sng">
            <a:solidFill>
              <a:srgbClr val="42BFA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8" name="Google Shape;288;p16"/>
          <p:cNvSpPr/>
          <p:nvPr/>
        </p:nvSpPr>
        <p:spPr>
          <a:xfrm rot="10539942" flipH="1">
            <a:off x="7646232" y="165177"/>
            <a:ext cx="654973" cy="652879"/>
          </a:xfrm>
          <a:prstGeom prst="chord">
            <a:avLst>
              <a:gd name="adj1" fmla="val 2700000"/>
              <a:gd name="adj2" fmla="val 12741394"/>
            </a:avLst>
          </a:prstGeom>
          <a:solidFill>
            <a:srgbClr val="E830C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89" name="Google Shape;289;p16"/>
          <p:cNvSpPr/>
          <p:nvPr/>
        </p:nvSpPr>
        <p:spPr>
          <a:xfrm rot="2636531" flipH="1">
            <a:off x="8201974" y="538726"/>
            <a:ext cx="218321" cy="217459"/>
          </a:xfrm>
          <a:prstGeom prst="frame">
            <a:avLst>
              <a:gd name="adj1" fmla="val 14117"/>
            </a:avLst>
          </a:prstGeom>
          <a:solidFill>
            <a:srgbClr val="67FF6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000000"/>
              </a:solidFill>
              <a:latin typeface="Calibri"/>
              <a:ea typeface="Calibri"/>
              <a:cs typeface="Calibri"/>
              <a:sym typeface="Calibri"/>
            </a:endParaRPr>
          </a:p>
        </p:txBody>
      </p:sp>
      <p:sp>
        <p:nvSpPr>
          <p:cNvPr id="290" name="Google Shape;290;p16"/>
          <p:cNvSpPr/>
          <p:nvPr/>
        </p:nvSpPr>
        <p:spPr>
          <a:xfrm rot="4368625" flipH="1">
            <a:off x="8046770" y="952605"/>
            <a:ext cx="218249" cy="217962"/>
          </a:xfrm>
          <a:prstGeom prst="chord">
            <a:avLst>
              <a:gd name="adj1" fmla="val 2700000"/>
              <a:gd name="adj2" fmla="val 12741394"/>
            </a:avLst>
          </a:prstGeom>
          <a:solidFill>
            <a:srgbClr val="C6E50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1" name="Google Shape;291;p16"/>
          <p:cNvSpPr/>
          <p:nvPr/>
        </p:nvSpPr>
        <p:spPr>
          <a:xfrm rot="5400000" flipH="1">
            <a:off x="8554532" y="234262"/>
            <a:ext cx="184500" cy="163200"/>
          </a:xfrm>
          <a:prstGeom prst="parallelogram">
            <a:avLst>
              <a:gd name="adj" fmla="val 58654"/>
            </a:avLst>
          </a:prstGeom>
          <a:solidFill>
            <a:srgbClr val="7171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2" name="Google Shape;292;p16"/>
          <p:cNvSpPr/>
          <p:nvPr/>
        </p:nvSpPr>
        <p:spPr>
          <a:xfrm rot="5400000" flipH="1">
            <a:off x="7695681" y="885489"/>
            <a:ext cx="186000" cy="185700"/>
          </a:xfrm>
          <a:prstGeom prst="ellipse">
            <a:avLst/>
          </a:prstGeom>
          <a:solidFill>
            <a:srgbClr val="30F8A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93" name="Google Shape;293;p16"/>
          <p:cNvSpPr/>
          <p:nvPr/>
        </p:nvSpPr>
        <p:spPr>
          <a:xfrm rot="8207395" flipH="1">
            <a:off x="8454787" y="651315"/>
            <a:ext cx="652403" cy="112587"/>
          </a:xfrm>
          <a:custGeom>
            <a:avLst/>
            <a:gdLst/>
            <a:ahLst/>
            <a:cxnLst/>
            <a:rect l="l" t="t" r="r" b="b"/>
            <a:pathLst>
              <a:path w="5763670" h="1480738" extrusionOk="0">
                <a:moveTo>
                  <a:pt x="0" y="1445342"/>
                </a:moveTo>
                <a:lnTo>
                  <a:pt x="690225" y="0"/>
                </a:lnTo>
                <a:lnTo>
                  <a:pt x="1421745" y="1480738"/>
                </a:lnTo>
                <a:lnTo>
                  <a:pt x="2123768" y="0"/>
                </a:lnTo>
                <a:lnTo>
                  <a:pt x="2855288" y="1468939"/>
                </a:lnTo>
                <a:lnTo>
                  <a:pt x="3563210" y="5899"/>
                </a:lnTo>
                <a:lnTo>
                  <a:pt x="4271133" y="1463040"/>
                </a:lnTo>
                <a:lnTo>
                  <a:pt x="5014452" y="35396"/>
                </a:lnTo>
                <a:lnTo>
                  <a:pt x="5763670" y="1445342"/>
                </a:lnTo>
                <a:lnTo>
                  <a:pt x="5763670" y="1445342"/>
                </a:lnTo>
                <a:lnTo>
                  <a:pt x="5763670" y="1445342"/>
                </a:lnTo>
              </a:path>
            </a:pathLst>
          </a:custGeom>
          <a:noFill/>
          <a:ln w="66675" cap="rnd" cmpd="sng">
            <a:solidFill>
              <a:srgbClr val="E830C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2D176A"/>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FFFFF"/>
              </a:buClr>
              <a:buSzPts val="2800"/>
              <a:buFont typeface="Bowlby One SC"/>
              <a:buNone/>
              <a:defRPr sz="2800">
                <a:solidFill>
                  <a:srgbClr val="FFFFFF"/>
                </a:solidFill>
                <a:latin typeface="Bowlby One SC"/>
                <a:ea typeface="Bowlby One SC"/>
                <a:cs typeface="Bowlby One SC"/>
                <a:sym typeface="Bowlby One SC"/>
              </a:defRPr>
            </a:lvl1pPr>
            <a:lvl2pPr lvl="1">
              <a:spcBef>
                <a:spcPts val="0"/>
              </a:spcBef>
              <a:spcAft>
                <a:spcPts val="0"/>
              </a:spcAft>
              <a:buClr>
                <a:srgbClr val="FFFFFF"/>
              </a:buClr>
              <a:buSzPts val="2800"/>
              <a:buFont typeface="Bowlby One SC"/>
              <a:buNone/>
              <a:defRPr sz="2800">
                <a:solidFill>
                  <a:srgbClr val="FFFFFF"/>
                </a:solidFill>
                <a:latin typeface="Bowlby One SC"/>
                <a:ea typeface="Bowlby One SC"/>
                <a:cs typeface="Bowlby One SC"/>
                <a:sym typeface="Bowlby One SC"/>
              </a:defRPr>
            </a:lvl2pPr>
            <a:lvl3pPr lvl="2">
              <a:spcBef>
                <a:spcPts val="0"/>
              </a:spcBef>
              <a:spcAft>
                <a:spcPts val="0"/>
              </a:spcAft>
              <a:buClr>
                <a:srgbClr val="FFFFFF"/>
              </a:buClr>
              <a:buSzPts val="2800"/>
              <a:buFont typeface="Bowlby One SC"/>
              <a:buNone/>
              <a:defRPr sz="2800">
                <a:solidFill>
                  <a:srgbClr val="FFFFFF"/>
                </a:solidFill>
                <a:latin typeface="Bowlby One SC"/>
                <a:ea typeface="Bowlby One SC"/>
                <a:cs typeface="Bowlby One SC"/>
                <a:sym typeface="Bowlby One SC"/>
              </a:defRPr>
            </a:lvl3pPr>
            <a:lvl4pPr lvl="3">
              <a:spcBef>
                <a:spcPts val="0"/>
              </a:spcBef>
              <a:spcAft>
                <a:spcPts val="0"/>
              </a:spcAft>
              <a:buClr>
                <a:srgbClr val="FFFFFF"/>
              </a:buClr>
              <a:buSzPts val="2800"/>
              <a:buFont typeface="Bowlby One SC"/>
              <a:buNone/>
              <a:defRPr sz="2800">
                <a:solidFill>
                  <a:srgbClr val="FFFFFF"/>
                </a:solidFill>
                <a:latin typeface="Bowlby One SC"/>
                <a:ea typeface="Bowlby One SC"/>
                <a:cs typeface="Bowlby One SC"/>
                <a:sym typeface="Bowlby One SC"/>
              </a:defRPr>
            </a:lvl4pPr>
            <a:lvl5pPr lvl="4">
              <a:spcBef>
                <a:spcPts val="0"/>
              </a:spcBef>
              <a:spcAft>
                <a:spcPts val="0"/>
              </a:spcAft>
              <a:buClr>
                <a:srgbClr val="FFFFFF"/>
              </a:buClr>
              <a:buSzPts val="2800"/>
              <a:buFont typeface="Bowlby One SC"/>
              <a:buNone/>
              <a:defRPr sz="2800">
                <a:solidFill>
                  <a:srgbClr val="FFFFFF"/>
                </a:solidFill>
                <a:latin typeface="Bowlby One SC"/>
                <a:ea typeface="Bowlby One SC"/>
                <a:cs typeface="Bowlby One SC"/>
                <a:sym typeface="Bowlby One SC"/>
              </a:defRPr>
            </a:lvl5pPr>
            <a:lvl6pPr lvl="5">
              <a:spcBef>
                <a:spcPts val="0"/>
              </a:spcBef>
              <a:spcAft>
                <a:spcPts val="0"/>
              </a:spcAft>
              <a:buClr>
                <a:srgbClr val="FFFFFF"/>
              </a:buClr>
              <a:buSzPts val="2800"/>
              <a:buFont typeface="Bowlby One SC"/>
              <a:buNone/>
              <a:defRPr sz="2800">
                <a:solidFill>
                  <a:srgbClr val="FFFFFF"/>
                </a:solidFill>
                <a:latin typeface="Bowlby One SC"/>
                <a:ea typeface="Bowlby One SC"/>
                <a:cs typeface="Bowlby One SC"/>
                <a:sym typeface="Bowlby One SC"/>
              </a:defRPr>
            </a:lvl6pPr>
            <a:lvl7pPr lvl="6">
              <a:spcBef>
                <a:spcPts val="0"/>
              </a:spcBef>
              <a:spcAft>
                <a:spcPts val="0"/>
              </a:spcAft>
              <a:buClr>
                <a:srgbClr val="FFFFFF"/>
              </a:buClr>
              <a:buSzPts val="2800"/>
              <a:buFont typeface="Bowlby One SC"/>
              <a:buNone/>
              <a:defRPr sz="2800">
                <a:solidFill>
                  <a:srgbClr val="FFFFFF"/>
                </a:solidFill>
                <a:latin typeface="Bowlby One SC"/>
                <a:ea typeface="Bowlby One SC"/>
                <a:cs typeface="Bowlby One SC"/>
                <a:sym typeface="Bowlby One SC"/>
              </a:defRPr>
            </a:lvl7pPr>
            <a:lvl8pPr lvl="7">
              <a:spcBef>
                <a:spcPts val="0"/>
              </a:spcBef>
              <a:spcAft>
                <a:spcPts val="0"/>
              </a:spcAft>
              <a:buClr>
                <a:srgbClr val="FFFFFF"/>
              </a:buClr>
              <a:buSzPts val="2800"/>
              <a:buFont typeface="Bowlby One SC"/>
              <a:buNone/>
              <a:defRPr sz="2800">
                <a:solidFill>
                  <a:srgbClr val="FFFFFF"/>
                </a:solidFill>
                <a:latin typeface="Bowlby One SC"/>
                <a:ea typeface="Bowlby One SC"/>
                <a:cs typeface="Bowlby One SC"/>
                <a:sym typeface="Bowlby One SC"/>
              </a:defRPr>
            </a:lvl8pPr>
            <a:lvl9pPr lvl="8">
              <a:spcBef>
                <a:spcPts val="0"/>
              </a:spcBef>
              <a:spcAft>
                <a:spcPts val="0"/>
              </a:spcAft>
              <a:buClr>
                <a:srgbClr val="FFFFFF"/>
              </a:buClr>
              <a:buSzPts val="2800"/>
              <a:buFont typeface="Bowlby One SC"/>
              <a:buNone/>
              <a:defRPr sz="2800">
                <a:solidFill>
                  <a:srgbClr val="FFFFFF"/>
                </a:solidFill>
                <a:latin typeface="Bowlby One SC"/>
                <a:ea typeface="Bowlby One SC"/>
                <a:cs typeface="Bowlby One SC"/>
                <a:sym typeface="Bowlby One SC"/>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rgbClr val="FFFFFF"/>
              </a:buClr>
              <a:buSzPts val="2000"/>
              <a:buFont typeface="Barlow"/>
              <a:buChar char="●"/>
              <a:defRPr sz="2000">
                <a:solidFill>
                  <a:srgbClr val="FFFFFF"/>
                </a:solidFill>
                <a:latin typeface="Barlow"/>
                <a:ea typeface="Barlow"/>
                <a:cs typeface="Barlow"/>
                <a:sym typeface="Barlow"/>
              </a:defRPr>
            </a:lvl1pPr>
            <a:lvl2pPr marL="914400" lvl="1" indent="-355600">
              <a:lnSpc>
                <a:spcPct val="115000"/>
              </a:lnSpc>
              <a:spcBef>
                <a:spcPts val="1600"/>
              </a:spcBef>
              <a:spcAft>
                <a:spcPts val="0"/>
              </a:spcAft>
              <a:buClr>
                <a:srgbClr val="FFFFFF"/>
              </a:buClr>
              <a:buSzPts val="2000"/>
              <a:buFont typeface="Barlow"/>
              <a:buChar char="○"/>
              <a:defRPr sz="2000">
                <a:solidFill>
                  <a:srgbClr val="FFFFFF"/>
                </a:solidFill>
                <a:latin typeface="Barlow"/>
                <a:ea typeface="Barlow"/>
                <a:cs typeface="Barlow"/>
                <a:sym typeface="Barlow"/>
              </a:defRPr>
            </a:lvl2pPr>
            <a:lvl3pPr marL="1371600" lvl="2" indent="-355600">
              <a:lnSpc>
                <a:spcPct val="115000"/>
              </a:lnSpc>
              <a:spcBef>
                <a:spcPts val="1600"/>
              </a:spcBef>
              <a:spcAft>
                <a:spcPts val="0"/>
              </a:spcAft>
              <a:buClr>
                <a:srgbClr val="FFFFFF"/>
              </a:buClr>
              <a:buSzPts val="2000"/>
              <a:buFont typeface="Barlow"/>
              <a:buChar char="■"/>
              <a:defRPr sz="2000">
                <a:solidFill>
                  <a:srgbClr val="FFFFFF"/>
                </a:solidFill>
                <a:latin typeface="Barlow"/>
                <a:ea typeface="Barlow"/>
                <a:cs typeface="Barlow"/>
                <a:sym typeface="Barlow"/>
              </a:defRPr>
            </a:lvl3pPr>
            <a:lvl4pPr marL="1828800" lvl="3" indent="-355600">
              <a:lnSpc>
                <a:spcPct val="115000"/>
              </a:lnSpc>
              <a:spcBef>
                <a:spcPts val="1600"/>
              </a:spcBef>
              <a:spcAft>
                <a:spcPts val="0"/>
              </a:spcAft>
              <a:buClr>
                <a:srgbClr val="FFFFFF"/>
              </a:buClr>
              <a:buSzPts val="2000"/>
              <a:buFont typeface="Barlow"/>
              <a:buChar char="●"/>
              <a:defRPr sz="2000">
                <a:solidFill>
                  <a:srgbClr val="FFFFFF"/>
                </a:solidFill>
                <a:latin typeface="Barlow"/>
                <a:ea typeface="Barlow"/>
                <a:cs typeface="Barlow"/>
                <a:sym typeface="Barlow"/>
              </a:defRPr>
            </a:lvl4pPr>
            <a:lvl5pPr marL="2286000" lvl="4" indent="-355600">
              <a:lnSpc>
                <a:spcPct val="115000"/>
              </a:lnSpc>
              <a:spcBef>
                <a:spcPts val="1600"/>
              </a:spcBef>
              <a:spcAft>
                <a:spcPts val="0"/>
              </a:spcAft>
              <a:buClr>
                <a:srgbClr val="FFFFFF"/>
              </a:buClr>
              <a:buSzPts val="2000"/>
              <a:buFont typeface="Barlow"/>
              <a:buChar char="○"/>
              <a:defRPr sz="2000">
                <a:solidFill>
                  <a:srgbClr val="FFFFFF"/>
                </a:solidFill>
                <a:latin typeface="Barlow"/>
                <a:ea typeface="Barlow"/>
                <a:cs typeface="Barlow"/>
                <a:sym typeface="Barlow"/>
              </a:defRPr>
            </a:lvl5pPr>
            <a:lvl6pPr marL="2743200" lvl="5" indent="-355600">
              <a:lnSpc>
                <a:spcPct val="115000"/>
              </a:lnSpc>
              <a:spcBef>
                <a:spcPts val="1600"/>
              </a:spcBef>
              <a:spcAft>
                <a:spcPts val="0"/>
              </a:spcAft>
              <a:buClr>
                <a:srgbClr val="FFFFFF"/>
              </a:buClr>
              <a:buSzPts val="2000"/>
              <a:buFont typeface="Barlow"/>
              <a:buChar char="■"/>
              <a:defRPr sz="2000">
                <a:solidFill>
                  <a:srgbClr val="FFFFFF"/>
                </a:solidFill>
                <a:latin typeface="Barlow"/>
                <a:ea typeface="Barlow"/>
                <a:cs typeface="Barlow"/>
                <a:sym typeface="Barlow"/>
              </a:defRPr>
            </a:lvl6pPr>
            <a:lvl7pPr marL="3200400" lvl="6" indent="-355600">
              <a:lnSpc>
                <a:spcPct val="115000"/>
              </a:lnSpc>
              <a:spcBef>
                <a:spcPts val="1600"/>
              </a:spcBef>
              <a:spcAft>
                <a:spcPts val="0"/>
              </a:spcAft>
              <a:buClr>
                <a:srgbClr val="FFFFFF"/>
              </a:buClr>
              <a:buSzPts val="2000"/>
              <a:buFont typeface="Barlow"/>
              <a:buChar char="●"/>
              <a:defRPr sz="2000">
                <a:solidFill>
                  <a:srgbClr val="FFFFFF"/>
                </a:solidFill>
                <a:latin typeface="Barlow"/>
                <a:ea typeface="Barlow"/>
                <a:cs typeface="Barlow"/>
                <a:sym typeface="Barlow"/>
              </a:defRPr>
            </a:lvl7pPr>
            <a:lvl8pPr marL="3657600" lvl="7" indent="-355600">
              <a:lnSpc>
                <a:spcPct val="115000"/>
              </a:lnSpc>
              <a:spcBef>
                <a:spcPts val="1600"/>
              </a:spcBef>
              <a:spcAft>
                <a:spcPts val="0"/>
              </a:spcAft>
              <a:buClr>
                <a:srgbClr val="FFFFFF"/>
              </a:buClr>
              <a:buSzPts val="2000"/>
              <a:buFont typeface="Barlow"/>
              <a:buChar char="○"/>
              <a:defRPr sz="2000">
                <a:solidFill>
                  <a:srgbClr val="FFFFFF"/>
                </a:solidFill>
                <a:latin typeface="Barlow"/>
                <a:ea typeface="Barlow"/>
                <a:cs typeface="Barlow"/>
                <a:sym typeface="Barlow"/>
              </a:defRPr>
            </a:lvl8pPr>
            <a:lvl9pPr marL="4114800" lvl="8" indent="-355600">
              <a:lnSpc>
                <a:spcPct val="115000"/>
              </a:lnSpc>
              <a:spcBef>
                <a:spcPts val="1600"/>
              </a:spcBef>
              <a:spcAft>
                <a:spcPts val="1600"/>
              </a:spcAft>
              <a:buClr>
                <a:srgbClr val="FFFFFF"/>
              </a:buClr>
              <a:buSzPts val="2000"/>
              <a:buFont typeface="Barlow"/>
              <a:buChar char="■"/>
              <a:defRPr sz="2000">
                <a:solidFill>
                  <a:srgbClr val="FFFFFF"/>
                </a:solidFill>
                <a:latin typeface="Barlow"/>
                <a:ea typeface="Barlow"/>
                <a:cs typeface="Barlow"/>
                <a:sym typeface="Barlow"/>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
        <p:nvSpPr>
          <p:cNvPr id="9" name="Google Shape;9;p1"/>
          <p:cNvSpPr txBox="1"/>
          <p:nvPr/>
        </p:nvSpPr>
        <p:spPr>
          <a:xfrm rot="5400000">
            <a:off x="-702825" y="4749475"/>
            <a:ext cx="1579800" cy="37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rgbClr val="FFFFFF"/>
                </a:solidFill>
                <a:latin typeface="Barlow Condensed"/>
                <a:ea typeface="Barlow Condensed"/>
                <a:cs typeface="Barlow Condensed"/>
                <a:sym typeface="Barlow Condensed"/>
              </a:rPr>
              <a:t>SLIDESMANIA.COM</a:t>
            </a:r>
            <a:endParaRPr sz="1100">
              <a:solidFill>
                <a:srgbClr val="FFFFFF"/>
              </a:solidFill>
              <a:latin typeface="Barlow Condensed"/>
              <a:ea typeface="Barlow Condensed"/>
              <a:cs typeface="Barlow Condensed"/>
              <a:sym typeface="Barlow Condensed"/>
            </a:endParaRPr>
          </a:p>
        </p:txBody>
      </p:sp>
    </p:spTree>
  </p:cSld>
  <p:clrMap bg1="lt1" tx1="dk1" bg2="dk2" tx2="lt2" accent1="accent1" accent2="accent2" accent3="accent3" accent4="accent4" accent5="accent5" accent6="accent6" hlink="hlink" folHlink="folHlink"/>
  <p:sldLayoutIdLst>
    <p:sldLayoutId id="2147483648" r:id="rId1"/>
    <p:sldLayoutId id="2147483659" r:id="rId2"/>
    <p:sldLayoutId id="2147483662"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hyperlink" Target="https://support.schoology.com/hc/en-us/articles/201001273-Courses-Students-Materials#media_albums" TargetMode="External"/><Relationship Id="rId3" Type="http://schemas.openxmlformats.org/officeDocument/2006/relationships/hyperlink" Target="https://support.schoology.com/hc/en-us/articles/201001273-Courses-Students-Materials#assignments" TargetMode="External"/><Relationship Id="rId7" Type="http://schemas.openxmlformats.org/officeDocument/2006/relationships/hyperlink" Target="https://support.schoology.com/hc/en-us/articles/201001273-Courses-Students-Materials#discussions"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support.schoology.com/hc/en-us/articles/201001273-Courses-Students-Materials#files_links" TargetMode="External"/><Relationship Id="rId5" Type="http://schemas.openxmlformats.org/officeDocument/2006/relationships/hyperlink" Target="https://support.schoology.com/hc/en-us/articles/201001273-Courses-Students-Materials#assessments" TargetMode="External"/><Relationship Id="rId10" Type="http://schemas.openxmlformats.org/officeDocument/2006/relationships/image" Target="../media/image16.gif"/><Relationship Id="rId4" Type="http://schemas.openxmlformats.org/officeDocument/2006/relationships/hyperlink" Target="https://support.schoology.com/hc/en-us/articles/201001273-Courses-Students-Materials#tests_quizzes" TargetMode="External"/><Relationship Id="rId9" Type="http://schemas.openxmlformats.org/officeDocument/2006/relationships/hyperlink" Target="https://support.schoology.com/hc/en-us/articles/201001273-Courses-Students-Materials#pages"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support.schoology.com/hc/en-us/articles/201001323-How-do-students-submit-assignments-"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7.gif"/><Relationship Id="rId4" Type="http://schemas.openxmlformats.org/officeDocument/2006/relationships/hyperlink" Target="https://support.schoology.com/hc/en-us/articles/201001213-Personal-Account-Students-Setting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support.schoology.com/hc/en-us/articles/201001223-Courses-Students-Grades"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s://support.schoology.com/hc/en-us/articles/201001223-Courses-Students-Grades"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0.gif"/></Relationships>
</file>

<file path=ppt/slides/_rels/slide2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support.schoology.com/hc/en-us/articles/201001243-Personal-Account-Students-Privacy"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17"/>
          <p:cNvSpPr txBox="1">
            <a:spLocks noGrp="1"/>
          </p:cNvSpPr>
          <p:nvPr>
            <p:ph type="ctrTitle"/>
          </p:nvPr>
        </p:nvSpPr>
        <p:spPr>
          <a:xfrm>
            <a:off x="1777252" y="2061798"/>
            <a:ext cx="47745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5500" b="0" dirty="0"/>
              <a:t>Schoology</a:t>
            </a:r>
            <a:br>
              <a:rPr lang="en-GB" sz="5500" b="0" dirty="0"/>
            </a:br>
            <a:r>
              <a:rPr lang="en-GB" sz="5500" b="0" dirty="0"/>
              <a:t>Student User Guide</a:t>
            </a:r>
            <a:endParaRPr sz="5500" b="0" dirty="0">
              <a:solidFill>
                <a:srgbClr val="E7C503"/>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72967" y="1075765"/>
            <a:ext cx="6154911" cy="4067735"/>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111820" y="80052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500" dirty="0">
                <a:solidFill>
                  <a:schemeClr val="bg1"/>
                </a:solidFill>
              </a:rPr>
              <a:t>App </a:t>
            </a:r>
            <a:r>
              <a:rPr lang="en-GB" sz="3500" dirty="0" err="1">
                <a:solidFill>
                  <a:schemeClr val="bg1"/>
                </a:solidFill>
              </a:rPr>
              <a:t>Center</a:t>
            </a:r>
            <a:endParaRPr sz="3500" dirty="0">
              <a:solidFill>
                <a:schemeClr val="bg1"/>
              </a:solidFill>
            </a:endParaRPr>
          </a:p>
        </p:txBody>
      </p:sp>
      <p:sp>
        <p:nvSpPr>
          <p:cNvPr id="627" name="Google Shape;627;p31"/>
          <p:cNvSpPr txBox="1">
            <a:spLocks noGrp="1"/>
          </p:cNvSpPr>
          <p:nvPr>
            <p:ph type="subTitle" idx="1"/>
          </p:nvPr>
        </p:nvSpPr>
        <p:spPr>
          <a:xfrm>
            <a:off x="225644" y="2951733"/>
            <a:ext cx="4045200" cy="1235100"/>
          </a:xfrm>
          <a:prstGeom prst="rect">
            <a:avLst/>
          </a:prstGeom>
        </p:spPr>
        <p:txBody>
          <a:bodyPr spcFirstLastPara="1" wrap="square" lIns="91425" tIns="91425" rIns="91425" bIns="91425" anchor="ctr" anchorCtr="0">
            <a:noAutofit/>
          </a:bodyPr>
          <a:lstStyle/>
          <a:p>
            <a:pPr indent="0" algn="l"/>
            <a:r>
              <a:rPr lang="en-US" sz="1500" b="0" i="0" dirty="0">
                <a:solidFill>
                  <a:schemeClr val="bg1"/>
                </a:solidFill>
                <a:effectLst/>
                <a:latin typeface="+mj-lt"/>
              </a:rPr>
              <a:t>Schoology’s App Center allows your teachers to provide you with access to content and software developed by other companies from directly within the Schoology website. </a:t>
            </a:r>
          </a:p>
        </p:txBody>
      </p:sp>
      <p:pic>
        <p:nvPicPr>
          <p:cNvPr id="17410" name="Picture 2">
            <a:extLst>
              <a:ext uri="{FF2B5EF4-FFF2-40B4-BE49-F238E27FC236}">
                <a16:creationId xmlns:a16="http://schemas.microsoft.com/office/drawing/2014/main" id="{31FA1DB2-5C61-4783-8CA0-81569DC746A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84667" y="1921080"/>
            <a:ext cx="4737340" cy="2550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5165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72967" y="1075765"/>
            <a:ext cx="6154911" cy="4067735"/>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134872" y="33461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500" dirty="0">
                <a:solidFill>
                  <a:schemeClr val="bg1"/>
                </a:solidFill>
              </a:rPr>
              <a:t>Calendar</a:t>
            </a:r>
            <a:endParaRPr sz="3500" dirty="0">
              <a:solidFill>
                <a:schemeClr val="bg1"/>
              </a:solidFill>
            </a:endParaRPr>
          </a:p>
        </p:txBody>
      </p:sp>
      <p:sp>
        <p:nvSpPr>
          <p:cNvPr id="627" name="Google Shape;627;p31"/>
          <p:cNvSpPr txBox="1">
            <a:spLocks noGrp="1"/>
          </p:cNvSpPr>
          <p:nvPr>
            <p:ph type="subTitle" idx="1"/>
          </p:nvPr>
        </p:nvSpPr>
        <p:spPr>
          <a:xfrm>
            <a:off x="225644" y="2951733"/>
            <a:ext cx="4045200" cy="1235100"/>
          </a:xfrm>
          <a:prstGeom prst="rect">
            <a:avLst/>
          </a:prstGeom>
        </p:spPr>
        <p:txBody>
          <a:bodyPr spcFirstLastPara="1" wrap="square" lIns="91425" tIns="91425" rIns="91425" bIns="91425" anchor="ctr" anchorCtr="0">
            <a:noAutofit/>
          </a:bodyPr>
          <a:lstStyle/>
          <a:p>
            <a:pPr indent="0" algn="l"/>
            <a:r>
              <a:rPr lang="en-US" sz="1300" b="0" i="0" dirty="0">
                <a:solidFill>
                  <a:schemeClr val="bg1"/>
                </a:solidFill>
                <a:effectLst/>
                <a:latin typeface="+mj-lt"/>
              </a:rPr>
              <a:t>	The Schoology Calendar is an important, organizational element for your connections, courses, and groups. It keeps events and due dates organized and easily accessible. By clicking the Calendar icon at the top of Schoology, you can view events and due dates by the month, week, or day. Each item is color-coded depending on the courses, groups, school, or your own personal events. Due dates for assignments, assessments and important course related events are automatically added to your calendar and managed by your instructor.</a:t>
            </a:r>
          </a:p>
        </p:txBody>
      </p:sp>
      <p:pic>
        <p:nvPicPr>
          <p:cNvPr id="18434" name="Picture 2">
            <a:extLst>
              <a:ext uri="{FF2B5EF4-FFF2-40B4-BE49-F238E27FC236}">
                <a16:creationId xmlns:a16="http://schemas.microsoft.com/office/drawing/2014/main" id="{AA2473B1-84C1-45E1-9963-73413B198F6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84667" y="1952283"/>
            <a:ext cx="4693233" cy="2753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4519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72967" y="1075765"/>
            <a:ext cx="6154911" cy="4067735"/>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134872" y="33461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500" dirty="0">
                <a:solidFill>
                  <a:schemeClr val="bg1"/>
                </a:solidFill>
              </a:rPr>
              <a:t>Messages</a:t>
            </a:r>
            <a:endParaRPr sz="3500" dirty="0">
              <a:solidFill>
                <a:schemeClr val="bg1"/>
              </a:solidFill>
            </a:endParaRPr>
          </a:p>
        </p:txBody>
      </p:sp>
      <p:sp>
        <p:nvSpPr>
          <p:cNvPr id="627" name="Google Shape;627;p31"/>
          <p:cNvSpPr txBox="1">
            <a:spLocks noGrp="1"/>
          </p:cNvSpPr>
          <p:nvPr>
            <p:ph type="subTitle" idx="1"/>
          </p:nvPr>
        </p:nvSpPr>
        <p:spPr>
          <a:xfrm>
            <a:off x="225644" y="2951733"/>
            <a:ext cx="4045200" cy="1235100"/>
          </a:xfrm>
          <a:prstGeom prst="rect">
            <a:avLst/>
          </a:prstGeom>
        </p:spPr>
        <p:txBody>
          <a:bodyPr spcFirstLastPara="1" wrap="square" lIns="91425" tIns="91425" rIns="91425" bIns="91425" anchor="ctr" anchorCtr="0">
            <a:noAutofit/>
          </a:bodyPr>
          <a:lstStyle/>
          <a:p>
            <a:pPr indent="0" algn="l"/>
            <a:r>
              <a:rPr lang="en-US" sz="1500" b="0" i="0" dirty="0">
                <a:solidFill>
                  <a:schemeClr val="bg1"/>
                </a:solidFill>
                <a:effectLst/>
                <a:latin typeface="+mj-lt"/>
              </a:rPr>
              <a:t>Depending on the settings in place at your school, you may be able to receive messages from teachers at your school, and send messages to teachers at your school.</a:t>
            </a:r>
          </a:p>
        </p:txBody>
      </p:sp>
      <p:pic>
        <p:nvPicPr>
          <p:cNvPr id="19458" name="Picture 2">
            <a:extLst>
              <a:ext uri="{FF2B5EF4-FFF2-40B4-BE49-F238E27FC236}">
                <a16:creationId xmlns:a16="http://schemas.microsoft.com/office/drawing/2014/main" id="{00F14F08-B8C1-4BB1-8D95-A1D305CFE4D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79332" y="2082373"/>
            <a:ext cx="4733996" cy="2399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219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72967" y="1075765"/>
            <a:ext cx="6154911" cy="4067735"/>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134872" y="33461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500" dirty="0">
                <a:solidFill>
                  <a:schemeClr val="bg1"/>
                </a:solidFill>
              </a:rPr>
              <a:t>Messages</a:t>
            </a:r>
            <a:endParaRPr sz="3500" dirty="0">
              <a:solidFill>
                <a:schemeClr val="bg1"/>
              </a:solidFill>
            </a:endParaRPr>
          </a:p>
        </p:txBody>
      </p:sp>
      <p:sp>
        <p:nvSpPr>
          <p:cNvPr id="627" name="Google Shape;627;p31"/>
          <p:cNvSpPr txBox="1">
            <a:spLocks noGrp="1"/>
          </p:cNvSpPr>
          <p:nvPr>
            <p:ph type="subTitle" idx="1"/>
          </p:nvPr>
        </p:nvSpPr>
        <p:spPr>
          <a:xfrm>
            <a:off x="225644" y="2951733"/>
            <a:ext cx="4045200" cy="1235100"/>
          </a:xfrm>
          <a:prstGeom prst="rect">
            <a:avLst/>
          </a:prstGeom>
        </p:spPr>
        <p:txBody>
          <a:bodyPr spcFirstLastPara="1" wrap="square" lIns="91425" tIns="91425" rIns="91425" bIns="91425" anchor="ctr" anchorCtr="0">
            <a:noAutofit/>
          </a:bodyPr>
          <a:lstStyle/>
          <a:p>
            <a:pPr indent="0" algn="l"/>
            <a:r>
              <a:rPr lang="en-US" sz="1400" b="0" i="0" dirty="0">
                <a:solidFill>
                  <a:schemeClr val="bg1"/>
                </a:solidFill>
                <a:effectLst/>
                <a:latin typeface="+mj-lt"/>
              </a:rPr>
              <a:t>When you have a new message in your inbox, the </a:t>
            </a:r>
            <a:r>
              <a:rPr lang="en-US" sz="1400" b="1" i="0" dirty="0">
                <a:solidFill>
                  <a:schemeClr val="bg1"/>
                </a:solidFill>
                <a:effectLst/>
                <a:latin typeface="+mj-lt"/>
              </a:rPr>
              <a:t>Messages</a:t>
            </a:r>
            <a:r>
              <a:rPr lang="en-US" sz="1400" b="0" i="0" dirty="0">
                <a:solidFill>
                  <a:schemeClr val="bg1"/>
                </a:solidFill>
                <a:effectLst/>
                <a:latin typeface="+mj-lt"/>
              </a:rPr>
              <a:t> icon on the top menu displays an updated number.</a:t>
            </a:r>
          </a:p>
          <a:p>
            <a:pPr algn="l"/>
            <a:endParaRPr lang="en-US" sz="1400" dirty="0">
              <a:solidFill>
                <a:schemeClr val="bg1"/>
              </a:solidFill>
              <a:latin typeface="+mj-lt"/>
            </a:endParaRPr>
          </a:p>
          <a:p>
            <a:pPr algn="l">
              <a:buFont typeface="+mj-lt"/>
              <a:buAutoNum type="arabicPeriod"/>
            </a:pPr>
            <a:r>
              <a:rPr lang="en-US" sz="1400" b="0" i="0" dirty="0">
                <a:solidFill>
                  <a:schemeClr val="bg1"/>
                </a:solidFill>
                <a:effectLst/>
                <a:latin typeface="+mj-lt"/>
              </a:rPr>
              <a:t>Navigate to your </a:t>
            </a:r>
            <a:r>
              <a:rPr lang="en-US" sz="1400" b="1" i="0" dirty="0">
                <a:solidFill>
                  <a:schemeClr val="bg1"/>
                </a:solidFill>
                <a:effectLst/>
                <a:latin typeface="+mj-lt"/>
              </a:rPr>
              <a:t>Messages</a:t>
            </a:r>
            <a:r>
              <a:rPr lang="en-US" sz="1400" b="0" i="0" dirty="0">
                <a:solidFill>
                  <a:schemeClr val="bg1"/>
                </a:solidFill>
                <a:effectLst/>
                <a:latin typeface="+mj-lt"/>
              </a:rPr>
              <a:t> area by clicking the envelope icon on the top menu.</a:t>
            </a:r>
          </a:p>
          <a:p>
            <a:pPr marL="444500" indent="-342900" algn="l">
              <a:buFont typeface="+mj-lt"/>
              <a:buAutoNum type="arabicPeriod"/>
            </a:pPr>
            <a:endParaRPr lang="en-US" sz="1400" b="0" i="0" dirty="0">
              <a:solidFill>
                <a:schemeClr val="bg1"/>
              </a:solidFill>
              <a:effectLst/>
              <a:latin typeface="+mj-lt"/>
            </a:endParaRPr>
          </a:p>
          <a:p>
            <a:pPr marL="444500" indent="-342900" algn="l">
              <a:buFont typeface="+mj-lt"/>
              <a:buAutoNum type="arabicPeriod"/>
            </a:pPr>
            <a:r>
              <a:rPr lang="en-US" sz="1400" b="0" i="0" dirty="0">
                <a:solidFill>
                  <a:schemeClr val="bg1"/>
                </a:solidFill>
                <a:effectLst/>
                <a:latin typeface="+mj-lt"/>
              </a:rPr>
              <a:t>Click the message you'd like to read. New messages have an indicator to the left of the message.</a:t>
            </a:r>
          </a:p>
          <a:p>
            <a:pPr marL="444500" indent="-342900" algn="l">
              <a:buFont typeface="+mj-lt"/>
              <a:buAutoNum type="arabicPeriod"/>
            </a:pPr>
            <a:endParaRPr lang="en-US" sz="1400" b="0" i="0" dirty="0">
              <a:solidFill>
                <a:schemeClr val="bg1"/>
              </a:solidFill>
              <a:effectLst/>
              <a:latin typeface="+mj-lt"/>
            </a:endParaRPr>
          </a:p>
          <a:p>
            <a:pPr marL="444500" indent="-342900" algn="l">
              <a:buFont typeface="+mj-lt"/>
              <a:buAutoNum type="arabicPeriod"/>
            </a:pPr>
            <a:r>
              <a:rPr lang="en-US" sz="1400" b="0" i="0" dirty="0">
                <a:solidFill>
                  <a:schemeClr val="bg1"/>
                </a:solidFill>
                <a:effectLst/>
                <a:latin typeface="+mj-lt"/>
              </a:rPr>
              <a:t>To reply to a message, enter a comment in the </a:t>
            </a:r>
            <a:r>
              <a:rPr lang="en-US" sz="1400" b="1" i="0" dirty="0">
                <a:solidFill>
                  <a:schemeClr val="bg1"/>
                </a:solidFill>
                <a:effectLst/>
                <a:latin typeface="+mj-lt"/>
              </a:rPr>
              <a:t>Message</a:t>
            </a:r>
            <a:r>
              <a:rPr lang="en-US" sz="1400" b="0" i="0" dirty="0">
                <a:solidFill>
                  <a:schemeClr val="bg1"/>
                </a:solidFill>
                <a:effectLst/>
                <a:latin typeface="+mj-lt"/>
              </a:rPr>
              <a:t> area, and click </a:t>
            </a:r>
            <a:r>
              <a:rPr lang="en-US" sz="1400" b="1" i="0" dirty="0">
                <a:solidFill>
                  <a:schemeClr val="bg1"/>
                </a:solidFill>
                <a:effectLst/>
                <a:latin typeface="+mj-lt"/>
              </a:rPr>
              <a:t>Send</a:t>
            </a:r>
            <a:r>
              <a:rPr lang="en-US" sz="1400" b="0" i="0" dirty="0">
                <a:solidFill>
                  <a:schemeClr val="bg1"/>
                </a:solidFill>
                <a:effectLst/>
                <a:latin typeface="+mj-lt"/>
              </a:rPr>
              <a:t>.</a:t>
            </a:r>
          </a:p>
          <a:p>
            <a:pPr algn="l"/>
            <a:endParaRPr lang="en-US" sz="1400" b="0" i="0" dirty="0">
              <a:solidFill>
                <a:schemeClr val="bg1"/>
              </a:solidFill>
              <a:effectLst/>
              <a:latin typeface="+mj-lt"/>
            </a:endParaRPr>
          </a:p>
        </p:txBody>
      </p:sp>
      <p:pic>
        <p:nvPicPr>
          <p:cNvPr id="21506" name="Picture 2">
            <a:extLst>
              <a:ext uri="{FF2B5EF4-FFF2-40B4-BE49-F238E27FC236}">
                <a16:creationId xmlns:a16="http://schemas.microsoft.com/office/drawing/2014/main" id="{3B5748D9-1CE7-44B0-96AE-90F3F204688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95372" y="1864260"/>
            <a:ext cx="4707250" cy="2761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174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72967" y="1075765"/>
            <a:ext cx="6154911" cy="4067735"/>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134872" y="33461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500" dirty="0">
                <a:solidFill>
                  <a:schemeClr val="bg1"/>
                </a:solidFill>
              </a:rPr>
              <a:t>Messages</a:t>
            </a:r>
            <a:endParaRPr sz="3500" dirty="0">
              <a:solidFill>
                <a:schemeClr val="bg1"/>
              </a:solidFill>
            </a:endParaRPr>
          </a:p>
        </p:txBody>
      </p:sp>
      <p:sp>
        <p:nvSpPr>
          <p:cNvPr id="627" name="Google Shape;627;p31"/>
          <p:cNvSpPr txBox="1">
            <a:spLocks noGrp="1"/>
          </p:cNvSpPr>
          <p:nvPr>
            <p:ph type="subTitle" idx="1"/>
          </p:nvPr>
        </p:nvSpPr>
        <p:spPr>
          <a:xfrm>
            <a:off x="225644" y="2951733"/>
            <a:ext cx="4045200" cy="1235100"/>
          </a:xfrm>
          <a:prstGeom prst="rect">
            <a:avLst/>
          </a:prstGeom>
        </p:spPr>
        <p:txBody>
          <a:bodyPr spcFirstLastPara="1" wrap="square" lIns="91425" tIns="91425" rIns="91425" bIns="91425" anchor="ctr" anchorCtr="0">
            <a:noAutofit/>
          </a:bodyPr>
          <a:lstStyle/>
          <a:p>
            <a:pPr algn="l">
              <a:buFont typeface="+mj-lt"/>
              <a:buAutoNum type="arabicPeriod"/>
            </a:pPr>
            <a:r>
              <a:rPr lang="en-US" sz="1600" b="0" i="0" dirty="0">
                <a:solidFill>
                  <a:schemeClr val="bg1"/>
                </a:solidFill>
                <a:effectLst/>
                <a:latin typeface="+mj-lt"/>
              </a:rPr>
              <a:t>Navigate to your </a:t>
            </a:r>
            <a:r>
              <a:rPr lang="en-US" sz="1600" b="1" i="0" dirty="0">
                <a:solidFill>
                  <a:schemeClr val="bg1"/>
                </a:solidFill>
                <a:effectLst/>
                <a:latin typeface="+mj-lt"/>
              </a:rPr>
              <a:t>Messages</a:t>
            </a:r>
            <a:r>
              <a:rPr lang="en-US" sz="1600" b="0" i="0" dirty="0">
                <a:solidFill>
                  <a:schemeClr val="bg1"/>
                </a:solidFill>
                <a:effectLst/>
                <a:latin typeface="+mj-lt"/>
              </a:rPr>
              <a:t> area by clicking the envelope icon on the top menu.</a:t>
            </a:r>
          </a:p>
          <a:p>
            <a:pPr marL="444500" indent="-342900" algn="l">
              <a:buFont typeface="+mj-lt"/>
              <a:buAutoNum type="arabicPeriod"/>
            </a:pPr>
            <a:endParaRPr lang="en-US" sz="1600" b="0" i="0" dirty="0">
              <a:solidFill>
                <a:schemeClr val="bg1"/>
              </a:solidFill>
              <a:effectLst/>
              <a:latin typeface="+mj-lt"/>
            </a:endParaRPr>
          </a:p>
          <a:p>
            <a:pPr algn="l">
              <a:buFont typeface="+mj-lt"/>
              <a:buAutoNum type="arabicPeriod"/>
            </a:pPr>
            <a:r>
              <a:rPr lang="en-US" sz="1600" b="0" i="0" dirty="0">
                <a:solidFill>
                  <a:schemeClr val="bg1"/>
                </a:solidFill>
                <a:effectLst/>
                <a:latin typeface="+mj-lt"/>
              </a:rPr>
              <a:t>Click </a:t>
            </a:r>
            <a:r>
              <a:rPr lang="en-US" sz="1600" b="1" i="0" dirty="0">
                <a:solidFill>
                  <a:schemeClr val="bg1"/>
                </a:solidFill>
                <a:effectLst/>
                <a:latin typeface="+mj-lt"/>
              </a:rPr>
              <a:t>View All</a:t>
            </a:r>
            <a:r>
              <a:rPr lang="en-US" sz="1600" b="0" i="0" dirty="0">
                <a:solidFill>
                  <a:schemeClr val="bg1"/>
                </a:solidFill>
                <a:effectLst/>
                <a:latin typeface="+mj-lt"/>
              </a:rPr>
              <a:t>.</a:t>
            </a:r>
          </a:p>
          <a:p>
            <a:pPr marL="444500" indent="-342900" algn="l">
              <a:buFont typeface="+mj-lt"/>
              <a:buAutoNum type="arabicPeriod"/>
            </a:pPr>
            <a:endParaRPr lang="en-US" sz="1600" b="0" i="0" dirty="0">
              <a:solidFill>
                <a:schemeClr val="bg1"/>
              </a:solidFill>
              <a:effectLst/>
              <a:latin typeface="+mj-lt"/>
            </a:endParaRPr>
          </a:p>
          <a:p>
            <a:pPr algn="l">
              <a:buFont typeface="+mj-lt"/>
              <a:buAutoNum type="arabicPeriod"/>
            </a:pPr>
            <a:r>
              <a:rPr lang="en-US" sz="1600" b="0" i="0" dirty="0">
                <a:solidFill>
                  <a:schemeClr val="bg1"/>
                </a:solidFill>
                <a:effectLst/>
                <a:latin typeface="+mj-lt"/>
              </a:rPr>
              <a:t>Select the </a:t>
            </a:r>
            <a:r>
              <a:rPr lang="en-US" sz="1600" b="1" i="0" dirty="0">
                <a:solidFill>
                  <a:schemeClr val="bg1"/>
                </a:solidFill>
                <a:effectLst/>
                <a:latin typeface="+mj-lt"/>
              </a:rPr>
              <a:t>Sent Messages</a:t>
            </a:r>
            <a:r>
              <a:rPr lang="en-US" sz="1600" b="0" i="0" dirty="0">
                <a:solidFill>
                  <a:schemeClr val="bg1"/>
                </a:solidFill>
                <a:effectLst/>
                <a:latin typeface="+mj-lt"/>
              </a:rPr>
              <a:t> tab.</a:t>
            </a:r>
          </a:p>
          <a:p>
            <a:pPr marL="444500" indent="-342900" algn="l">
              <a:buFont typeface="+mj-lt"/>
              <a:buAutoNum type="arabicPeriod"/>
            </a:pPr>
            <a:endParaRPr lang="en-US" sz="1600" b="0" i="0" dirty="0">
              <a:solidFill>
                <a:schemeClr val="bg1"/>
              </a:solidFill>
              <a:effectLst/>
              <a:latin typeface="+mj-lt"/>
            </a:endParaRPr>
          </a:p>
          <a:p>
            <a:pPr algn="l">
              <a:buFont typeface="+mj-lt"/>
              <a:buAutoNum type="arabicPeriod"/>
            </a:pPr>
            <a:r>
              <a:rPr lang="en-US" sz="1600" b="0" i="0" dirty="0">
                <a:solidFill>
                  <a:schemeClr val="bg1"/>
                </a:solidFill>
                <a:effectLst/>
                <a:latin typeface="+mj-lt"/>
              </a:rPr>
              <a:t>To read a message, click on a message you've sent in the past.</a:t>
            </a:r>
          </a:p>
          <a:p>
            <a:pPr algn="l"/>
            <a:endParaRPr lang="en-US" sz="1600" b="0" i="0" dirty="0">
              <a:solidFill>
                <a:schemeClr val="bg1"/>
              </a:solidFill>
              <a:effectLst/>
              <a:latin typeface="+mj-lt"/>
            </a:endParaRPr>
          </a:p>
        </p:txBody>
      </p:sp>
      <p:pic>
        <p:nvPicPr>
          <p:cNvPr id="22530" name="Picture 2">
            <a:extLst>
              <a:ext uri="{FF2B5EF4-FFF2-40B4-BE49-F238E27FC236}">
                <a16:creationId xmlns:a16="http://schemas.microsoft.com/office/drawing/2014/main" id="{8072D67B-698B-4C92-BE3E-B2DB0BFA6B6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80213" y="1709679"/>
            <a:ext cx="4708055" cy="3039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913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72967" y="1075765"/>
            <a:ext cx="6154911" cy="4067735"/>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134872" y="33461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500" dirty="0">
                <a:solidFill>
                  <a:schemeClr val="bg1"/>
                </a:solidFill>
              </a:rPr>
              <a:t>Notifications</a:t>
            </a:r>
            <a:endParaRPr sz="3500" dirty="0">
              <a:solidFill>
                <a:schemeClr val="bg1"/>
              </a:solidFill>
            </a:endParaRPr>
          </a:p>
        </p:txBody>
      </p:sp>
      <p:sp>
        <p:nvSpPr>
          <p:cNvPr id="627" name="Google Shape;627;p31"/>
          <p:cNvSpPr txBox="1">
            <a:spLocks noGrp="1"/>
          </p:cNvSpPr>
          <p:nvPr>
            <p:ph type="subTitle" idx="1"/>
          </p:nvPr>
        </p:nvSpPr>
        <p:spPr>
          <a:xfrm>
            <a:off x="225644" y="2951733"/>
            <a:ext cx="4045200" cy="1235100"/>
          </a:xfrm>
          <a:prstGeom prst="rect">
            <a:avLst/>
          </a:prstGeom>
        </p:spPr>
        <p:txBody>
          <a:bodyPr spcFirstLastPara="1" wrap="square" lIns="91425" tIns="91425" rIns="91425" bIns="91425" anchor="ctr" anchorCtr="0">
            <a:noAutofit/>
          </a:bodyPr>
          <a:lstStyle/>
          <a:p>
            <a:pPr marL="101600" indent="0" algn="l"/>
            <a:r>
              <a:rPr lang="en-US" sz="1500" b="0" i="0" dirty="0">
                <a:solidFill>
                  <a:schemeClr val="bg1"/>
                </a:solidFill>
                <a:effectLst/>
                <a:latin typeface="+mj-lt"/>
              </a:rPr>
              <a:t>Notifications display course events in chronological order as well as Requests to RSVP calendar events. New notifications/requests are indicated by a number on the bell icon. Clicking a notification or request will allow you to view the related content.</a:t>
            </a:r>
          </a:p>
        </p:txBody>
      </p:sp>
      <p:pic>
        <p:nvPicPr>
          <p:cNvPr id="23554" name="Picture 2">
            <a:extLst>
              <a:ext uri="{FF2B5EF4-FFF2-40B4-BE49-F238E27FC236}">
                <a16:creationId xmlns:a16="http://schemas.microsoft.com/office/drawing/2014/main" id="{DA0BF5B3-05CE-4A48-A884-A98061E43F1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74420" y="1972050"/>
            <a:ext cx="4749154" cy="2407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872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72967" y="1075765"/>
            <a:ext cx="6154911" cy="4067735"/>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114994" y="779694"/>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500" dirty="0">
                <a:solidFill>
                  <a:schemeClr val="bg1"/>
                </a:solidFill>
              </a:rPr>
              <a:t>Course Folders</a:t>
            </a:r>
            <a:endParaRPr sz="3500" dirty="0">
              <a:solidFill>
                <a:schemeClr val="bg1"/>
              </a:solidFill>
            </a:endParaRPr>
          </a:p>
        </p:txBody>
      </p:sp>
      <p:sp>
        <p:nvSpPr>
          <p:cNvPr id="627" name="Google Shape;627;p31"/>
          <p:cNvSpPr txBox="1">
            <a:spLocks noGrp="1"/>
          </p:cNvSpPr>
          <p:nvPr>
            <p:ph type="subTitle" idx="1"/>
          </p:nvPr>
        </p:nvSpPr>
        <p:spPr>
          <a:xfrm>
            <a:off x="225644" y="2951733"/>
            <a:ext cx="4045200" cy="1235100"/>
          </a:xfrm>
          <a:prstGeom prst="rect">
            <a:avLst/>
          </a:prstGeom>
        </p:spPr>
        <p:txBody>
          <a:bodyPr spcFirstLastPara="1" wrap="square" lIns="91425" tIns="91425" rIns="91425" bIns="91425" anchor="ctr" anchorCtr="0">
            <a:noAutofit/>
          </a:bodyPr>
          <a:lstStyle/>
          <a:p>
            <a:pPr indent="0" algn="l"/>
            <a:r>
              <a:rPr lang="en-US" sz="1500" dirty="0">
                <a:solidFill>
                  <a:schemeClr val="bg1"/>
                </a:solidFill>
                <a:latin typeface="+mn-lt"/>
              </a:rPr>
              <a:t>Folders organize course materials, and they're distinguished by the folder icon next to their name.</a:t>
            </a:r>
          </a:p>
          <a:p>
            <a:pPr indent="0" algn="l"/>
            <a:endParaRPr lang="en-US" sz="1500" dirty="0">
              <a:solidFill>
                <a:schemeClr val="bg1"/>
              </a:solidFill>
              <a:latin typeface="+mn-lt"/>
            </a:endParaRPr>
          </a:p>
          <a:p>
            <a:pPr indent="0" algn="l"/>
            <a:r>
              <a:rPr lang="en-US" sz="1500" dirty="0">
                <a:solidFill>
                  <a:schemeClr val="bg1"/>
                </a:solidFill>
                <a:latin typeface="+mn-lt"/>
              </a:rPr>
              <a:t>Inside of a folder, you will find an assortment of course materials:</a:t>
            </a:r>
          </a:p>
          <a:p>
            <a:r>
              <a:rPr lang="en-US" sz="1500" dirty="0">
                <a:solidFill>
                  <a:schemeClr val="bg1"/>
                </a:solidFill>
                <a:latin typeface="+mn-lt"/>
                <a:hlinkClick r:id="rId3">
                  <a:extLst>
                    <a:ext uri="{A12FA001-AC4F-418D-AE19-62706E023703}">
                      <ahyp:hlinkClr xmlns:ahyp="http://schemas.microsoft.com/office/drawing/2018/hyperlinkcolor" val="tx"/>
                    </a:ext>
                  </a:extLst>
                </a:hlinkClick>
              </a:rPr>
              <a:t>Assignments</a:t>
            </a:r>
            <a:endParaRPr lang="en-US" sz="1500" dirty="0">
              <a:solidFill>
                <a:schemeClr val="bg1"/>
              </a:solidFill>
              <a:latin typeface="+mn-lt"/>
            </a:endParaRPr>
          </a:p>
          <a:p>
            <a:r>
              <a:rPr lang="en-US" sz="1500" dirty="0">
                <a:solidFill>
                  <a:schemeClr val="bg1"/>
                </a:solidFill>
                <a:latin typeface="+mn-lt"/>
                <a:hlinkClick r:id="rId4">
                  <a:extLst>
                    <a:ext uri="{A12FA001-AC4F-418D-AE19-62706E023703}">
                      <ahyp:hlinkClr xmlns:ahyp="http://schemas.microsoft.com/office/drawing/2018/hyperlinkcolor" val="tx"/>
                    </a:ext>
                  </a:extLst>
                </a:hlinkClick>
              </a:rPr>
              <a:t>Tests/Quizzes</a:t>
            </a:r>
            <a:endParaRPr lang="en-US" sz="1500" dirty="0">
              <a:solidFill>
                <a:schemeClr val="bg1"/>
              </a:solidFill>
              <a:latin typeface="+mn-lt"/>
            </a:endParaRPr>
          </a:p>
          <a:p>
            <a:r>
              <a:rPr lang="en-US" sz="1500" dirty="0">
                <a:solidFill>
                  <a:schemeClr val="bg1"/>
                </a:solidFill>
                <a:latin typeface="+mn-lt"/>
                <a:hlinkClick r:id="rId5">
                  <a:extLst>
                    <a:ext uri="{A12FA001-AC4F-418D-AE19-62706E023703}">
                      <ahyp:hlinkClr xmlns:ahyp="http://schemas.microsoft.com/office/drawing/2018/hyperlinkcolor" val="tx"/>
                    </a:ext>
                  </a:extLst>
                </a:hlinkClick>
              </a:rPr>
              <a:t>Assessments</a:t>
            </a:r>
            <a:endParaRPr lang="en-US" sz="1500" dirty="0">
              <a:solidFill>
                <a:schemeClr val="bg1"/>
              </a:solidFill>
              <a:latin typeface="+mn-lt"/>
            </a:endParaRPr>
          </a:p>
          <a:p>
            <a:r>
              <a:rPr lang="en-US" sz="1500" dirty="0">
                <a:solidFill>
                  <a:schemeClr val="bg1"/>
                </a:solidFill>
                <a:latin typeface="+mn-lt"/>
                <a:hlinkClick r:id="rId6">
                  <a:extLst>
                    <a:ext uri="{A12FA001-AC4F-418D-AE19-62706E023703}">
                      <ahyp:hlinkClr xmlns:ahyp="http://schemas.microsoft.com/office/drawing/2018/hyperlinkcolor" val="tx"/>
                    </a:ext>
                  </a:extLst>
                </a:hlinkClick>
              </a:rPr>
              <a:t>Files/Links</a:t>
            </a:r>
            <a:endParaRPr lang="en-US" sz="1500" dirty="0">
              <a:solidFill>
                <a:schemeClr val="bg1"/>
              </a:solidFill>
              <a:latin typeface="+mn-lt"/>
            </a:endParaRPr>
          </a:p>
          <a:p>
            <a:r>
              <a:rPr lang="en-US" sz="1500" dirty="0">
                <a:solidFill>
                  <a:schemeClr val="bg1"/>
                </a:solidFill>
                <a:latin typeface="+mn-lt"/>
                <a:hlinkClick r:id="rId7">
                  <a:extLst>
                    <a:ext uri="{A12FA001-AC4F-418D-AE19-62706E023703}">
                      <ahyp:hlinkClr xmlns:ahyp="http://schemas.microsoft.com/office/drawing/2018/hyperlinkcolor" val="tx"/>
                    </a:ext>
                  </a:extLst>
                </a:hlinkClick>
              </a:rPr>
              <a:t>Discussions</a:t>
            </a:r>
            <a:endParaRPr lang="en-US" sz="1500" dirty="0">
              <a:solidFill>
                <a:schemeClr val="bg1"/>
              </a:solidFill>
              <a:latin typeface="+mn-lt"/>
            </a:endParaRPr>
          </a:p>
          <a:p>
            <a:r>
              <a:rPr lang="en-US" sz="1500" dirty="0">
                <a:solidFill>
                  <a:schemeClr val="bg1"/>
                </a:solidFill>
                <a:latin typeface="+mn-lt"/>
                <a:hlinkClick r:id="rId8">
                  <a:extLst>
                    <a:ext uri="{A12FA001-AC4F-418D-AE19-62706E023703}">
                      <ahyp:hlinkClr xmlns:ahyp="http://schemas.microsoft.com/office/drawing/2018/hyperlinkcolor" val="tx"/>
                    </a:ext>
                  </a:extLst>
                </a:hlinkClick>
              </a:rPr>
              <a:t>Media Albums</a:t>
            </a:r>
            <a:endParaRPr lang="en-US" sz="1500" dirty="0">
              <a:solidFill>
                <a:schemeClr val="bg1"/>
              </a:solidFill>
              <a:latin typeface="+mn-lt"/>
            </a:endParaRPr>
          </a:p>
          <a:p>
            <a:r>
              <a:rPr lang="en-US" sz="1500" dirty="0">
                <a:solidFill>
                  <a:schemeClr val="bg1"/>
                </a:solidFill>
                <a:latin typeface="+mn-lt"/>
                <a:hlinkClick r:id="rId9">
                  <a:extLst>
                    <a:ext uri="{A12FA001-AC4F-418D-AE19-62706E023703}">
                      <ahyp:hlinkClr xmlns:ahyp="http://schemas.microsoft.com/office/drawing/2018/hyperlinkcolor" val="tx"/>
                    </a:ext>
                  </a:extLst>
                </a:hlinkClick>
              </a:rPr>
              <a:t>Pages</a:t>
            </a:r>
            <a:endParaRPr lang="en-US" sz="1500" dirty="0">
              <a:solidFill>
                <a:schemeClr val="bg1"/>
              </a:solidFill>
              <a:latin typeface="+mn-lt"/>
            </a:endParaRPr>
          </a:p>
        </p:txBody>
      </p:sp>
      <p:pic>
        <p:nvPicPr>
          <p:cNvPr id="1026" name="Picture 2" descr="Folder.gif">
            <a:extLst>
              <a:ext uri="{FF2B5EF4-FFF2-40B4-BE49-F238E27FC236}">
                <a16:creationId xmlns:a16="http://schemas.microsoft.com/office/drawing/2014/main" id="{651C6731-520A-42FF-AA84-A6D1BADE7E31}"/>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4386186" y="2077278"/>
            <a:ext cx="4757814" cy="2481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988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72967" y="1075765"/>
            <a:ext cx="6154911" cy="4067735"/>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114994" y="779694"/>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500" dirty="0">
                <a:solidFill>
                  <a:schemeClr val="bg1"/>
                </a:solidFill>
              </a:rPr>
              <a:t>Course Assignments</a:t>
            </a:r>
            <a:endParaRPr sz="3500" dirty="0">
              <a:solidFill>
                <a:schemeClr val="bg1"/>
              </a:solidFill>
            </a:endParaRPr>
          </a:p>
        </p:txBody>
      </p:sp>
      <p:sp>
        <p:nvSpPr>
          <p:cNvPr id="627" name="Google Shape;627;p31"/>
          <p:cNvSpPr txBox="1">
            <a:spLocks noGrp="1"/>
          </p:cNvSpPr>
          <p:nvPr>
            <p:ph type="subTitle" idx="1"/>
          </p:nvPr>
        </p:nvSpPr>
        <p:spPr>
          <a:xfrm>
            <a:off x="114994" y="2958114"/>
            <a:ext cx="4045200" cy="1235100"/>
          </a:xfrm>
          <a:prstGeom prst="rect">
            <a:avLst/>
          </a:prstGeom>
        </p:spPr>
        <p:txBody>
          <a:bodyPr spcFirstLastPara="1" wrap="square" lIns="91425" tIns="91425" rIns="91425" bIns="91425" anchor="ctr" anchorCtr="0">
            <a:noAutofit/>
          </a:bodyPr>
          <a:lstStyle/>
          <a:p>
            <a:r>
              <a:rPr lang="en-US" sz="1000" dirty="0">
                <a:solidFill>
                  <a:schemeClr val="bg1"/>
                </a:solidFill>
                <a:latin typeface="+mn-lt"/>
              </a:rPr>
              <a:t>Assignments are graded items. Each assignment may require you to make a submission. Once you've made a submission, the instructor can grade the assignment, provide feedback, and upload a file back to you.</a:t>
            </a:r>
          </a:p>
          <a:p>
            <a:r>
              <a:rPr lang="en-US" sz="1000" dirty="0">
                <a:solidFill>
                  <a:schemeClr val="bg1"/>
                </a:solidFill>
                <a:latin typeface="+mn-lt"/>
              </a:rPr>
              <a:t>To </a:t>
            </a:r>
            <a:r>
              <a:rPr lang="en-US" sz="1000" dirty="0">
                <a:solidFill>
                  <a:schemeClr val="bg1"/>
                </a:solidFill>
                <a:latin typeface="+mn-lt"/>
                <a:hlinkClick r:id="rId3" tooltip="How do I submit an assignment?">
                  <a:extLst>
                    <a:ext uri="{A12FA001-AC4F-418D-AE19-62706E023703}">
                      <ahyp:hlinkClr xmlns:ahyp="http://schemas.microsoft.com/office/drawing/2018/hyperlinkcolor" val="tx"/>
                    </a:ext>
                  </a:extLst>
                </a:hlinkClick>
              </a:rPr>
              <a:t>submit a file to an assignment</a:t>
            </a:r>
            <a:r>
              <a:rPr lang="en-US" sz="1000" dirty="0">
                <a:solidFill>
                  <a:schemeClr val="bg1"/>
                </a:solidFill>
                <a:latin typeface="+mn-lt"/>
              </a:rPr>
              <a:t>, follow these steps:</a:t>
            </a:r>
          </a:p>
          <a:p>
            <a:r>
              <a:rPr lang="en-US" sz="1000" dirty="0">
                <a:solidFill>
                  <a:schemeClr val="bg1"/>
                </a:solidFill>
                <a:latin typeface="+mn-lt"/>
              </a:rPr>
              <a:t>1. In the Assignment, click </a:t>
            </a:r>
            <a:r>
              <a:rPr lang="en-US" sz="1000" b="1" dirty="0">
                <a:solidFill>
                  <a:schemeClr val="bg1"/>
                </a:solidFill>
                <a:latin typeface="+mn-lt"/>
              </a:rPr>
              <a:t>Submit Assignment</a:t>
            </a:r>
            <a:r>
              <a:rPr lang="en-US" sz="1000" dirty="0">
                <a:solidFill>
                  <a:schemeClr val="bg1"/>
                </a:solidFill>
                <a:latin typeface="+mn-lt"/>
              </a:rPr>
              <a:t>.</a:t>
            </a:r>
          </a:p>
          <a:p>
            <a:r>
              <a:rPr lang="en-US" sz="1000" dirty="0">
                <a:solidFill>
                  <a:schemeClr val="bg1"/>
                </a:solidFill>
                <a:latin typeface="+mn-lt"/>
              </a:rPr>
              <a:t>2. Use the </a:t>
            </a:r>
            <a:r>
              <a:rPr lang="en-US" sz="1000" b="1" dirty="0">
                <a:solidFill>
                  <a:schemeClr val="bg1"/>
                </a:solidFill>
                <a:latin typeface="+mn-lt"/>
              </a:rPr>
              <a:t>Add a Comment</a:t>
            </a:r>
            <a:r>
              <a:rPr lang="en-US" sz="1000" dirty="0">
                <a:solidFill>
                  <a:schemeClr val="bg1"/>
                </a:solidFill>
                <a:latin typeface="+mn-lt"/>
              </a:rPr>
              <a:t> area for questions and concerns (optional).  </a:t>
            </a:r>
          </a:p>
          <a:p>
            <a:r>
              <a:rPr lang="en-US" sz="1000" dirty="0">
                <a:solidFill>
                  <a:schemeClr val="bg1"/>
                </a:solidFill>
                <a:latin typeface="+mn-lt"/>
              </a:rPr>
              <a:t>3. Select one of these options:</a:t>
            </a:r>
          </a:p>
          <a:p>
            <a:pPr lvl="1"/>
            <a:r>
              <a:rPr lang="en-US" sz="1000" b="1" dirty="0">
                <a:solidFill>
                  <a:schemeClr val="bg1"/>
                </a:solidFill>
                <a:latin typeface="+mn-lt"/>
              </a:rPr>
              <a:t>-  Upload</a:t>
            </a:r>
            <a:r>
              <a:rPr lang="en-US" sz="1000" dirty="0">
                <a:solidFill>
                  <a:schemeClr val="bg1"/>
                </a:solidFill>
                <a:latin typeface="+mn-lt"/>
              </a:rPr>
              <a:t>: Select a file from your computer.</a:t>
            </a:r>
          </a:p>
          <a:p>
            <a:pPr lvl="1"/>
            <a:r>
              <a:rPr lang="en-US" sz="1000" b="1" dirty="0">
                <a:solidFill>
                  <a:schemeClr val="bg1"/>
                </a:solidFill>
                <a:latin typeface="+mn-lt"/>
              </a:rPr>
              <a:t>- Create</a:t>
            </a:r>
            <a:r>
              <a:rPr lang="en-US" sz="1000" dirty="0">
                <a:solidFill>
                  <a:schemeClr val="bg1"/>
                </a:solidFill>
                <a:latin typeface="+mn-lt"/>
              </a:rPr>
              <a:t>: Create a document on the web using the text editor.</a:t>
            </a:r>
          </a:p>
          <a:p>
            <a:pPr lvl="1"/>
            <a:r>
              <a:rPr lang="en-US" sz="1000" b="1" dirty="0">
                <a:solidFill>
                  <a:schemeClr val="bg1"/>
                </a:solidFill>
                <a:latin typeface="+mn-lt"/>
              </a:rPr>
              <a:t>- Resources</a:t>
            </a:r>
            <a:r>
              <a:rPr lang="en-US" sz="1000" dirty="0">
                <a:solidFill>
                  <a:schemeClr val="bg1"/>
                </a:solidFill>
                <a:latin typeface="+mn-lt"/>
              </a:rPr>
              <a:t>: Select a file from your Resources, which can be a Google Doc if you have linked your account (See </a:t>
            </a:r>
            <a:r>
              <a:rPr lang="en-US" sz="1000" b="1" dirty="0">
                <a:solidFill>
                  <a:schemeClr val="bg1"/>
                </a:solidFill>
                <a:latin typeface="+mn-lt"/>
                <a:hlinkClick r:id="rId4" tooltip="Account Settings (Students)">
                  <a:extLst>
                    <a:ext uri="{A12FA001-AC4F-418D-AE19-62706E023703}">
                      <ahyp:hlinkClr xmlns:ahyp="http://schemas.microsoft.com/office/drawing/2018/hyperlinkcolor" val="tx"/>
                    </a:ext>
                  </a:extLst>
                </a:hlinkClick>
              </a:rPr>
              <a:t>Account Settings</a:t>
            </a:r>
            <a:r>
              <a:rPr lang="en-US" sz="1000" dirty="0">
                <a:solidFill>
                  <a:schemeClr val="bg1"/>
                </a:solidFill>
                <a:latin typeface="+mn-lt"/>
              </a:rPr>
              <a:t> for more details).</a:t>
            </a:r>
          </a:p>
          <a:p>
            <a:r>
              <a:rPr lang="en-US" sz="1000" dirty="0">
                <a:solidFill>
                  <a:schemeClr val="bg1"/>
                </a:solidFill>
                <a:latin typeface="+mn-lt"/>
              </a:rPr>
              <a:t>4. Click </a:t>
            </a:r>
            <a:r>
              <a:rPr lang="en-US" sz="1000" b="1" dirty="0">
                <a:solidFill>
                  <a:schemeClr val="bg1"/>
                </a:solidFill>
                <a:latin typeface="+mn-lt"/>
              </a:rPr>
              <a:t>Submit</a:t>
            </a:r>
            <a:r>
              <a:rPr lang="en-US" sz="1000" dirty="0">
                <a:solidFill>
                  <a:schemeClr val="bg1"/>
                </a:solidFill>
                <a:latin typeface="+mn-lt"/>
              </a:rPr>
              <a:t> to finish.</a:t>
            </a:r>
          </a:p>
        </p:txBody>
      </p:sp>
      <p:pic>
        <p:nvPicPr>
          <p:cNvPr id="2050" name="Picture 2" descr="SubmitAssignment.gif">
            <a:extLst>
              <a:ext uri="{FF2B5EF4-FFF2-40B4-BE49-F238E27FC236}">
                <a16:creationId xmlns:a16="http://schemas.microsoft.com/office/drawing/2014/main" id="{8770864F-26D9-4057-91C2-A009689FAD4F}"/>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40964" y="2126974"/>
            <a:ext cx="4803036" cy="284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138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72967" y="1075765"/>
            <a:ext cx="6154911" cy="4067735"/>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114994" y="779694"/>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500" dirty="0">
                <a:solidFill>
                  <a:schemeClr val="bg1"/>
                </a:solidFill>
              </a:rPr>
              <a:t>Course Assignments</a:t>
            </a:r>
            <a:endParaRPr sz="3500" dirty="0">
              <a:solidFill>
                <a:schemeClr val="bg1"/>
              </a:solidFill>
            </a:endParaRPr>
          </a:p>
        </p:txBody>
      </p:sp>
      <p:sp>
        <p:nvSpPr>
          <p:cNvPr id="627" name="Google Shape;627;p31"/>
          <p:cNvSpPr txBox="1">
            <a:spLocks noGrp="1"/>
          </p:cNvSpPr>
          <p:nvPr>
            <p:ph type="subTitle" idx="1"/>
          </p:nvPr>
        </p:nvSpPr>
        <p:spPr>
          <a:xfrm>
            <a:off x="114994" y="2958114"/>
            <a:ext cx="4045200" cy="1235100"/>
          </a:xfrm>
          <a:prstGeom prst="rect">
            <a:avLst/>
          </a:prstGeom>
        </p:spPr>
        <p:txBody>
          <a:bodyPr spcFirstLastPara="1" wrap="square" lIns="91425" tIns="91425" rIns="91425" bIns="91425" anchor="ctr" anchorCtr="0">
            <a:noAutofit/>
          </a:bodyPr>
          <a:lstStyle/>
          <a:p>
            <a:pPr indent="0" algn="l"/>
            <a:r>
              <a:rPr lang="en-US" sz="1500" dirty="0">
                <a:latin typeface="+mn-lt"/>
              </a:rPr>
              <a:t>Assignments can also be given a Due Date, which will automatically display the assignment in your personal Calendar and Upcoming area on your homepage. Assignments also might not be graded, depending on the settings set by the instructor of the course. </a:t>
            </a:r>
            <a:endParaRPr lang="en-US" sz="1500" dirty="0">
              <a:solidFill>
                <a:schemeClr val="bg1"/>
              </a:solidFill>
              <a:latin typeface="+mn-lt"/>
            </a:endParaRPr>
          </a:p>
        </p:txBody>
      </p:sp>
      <p:pic>
        <p:nvPicPr>
          <p:cNvPr id="2050" name="Picture 2" descr="SubmitAssignment.gif">
            <a:extLst>
              <a:ext uri="{FF2B5EF4-FFF2-40B4-BE49-F238E27FC236}">
                <a16:creationId xmlns:a16="http://schemas.microsoft.com/office/drawing/2014/main" id="{8770864F-26D9-4057-91C2-A009689FAD4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40964" y="2126974"/>
            <a:ext cx="4803036" cy="284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4628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26" name="Google Shape;626;p31"/>
          <p:cNvSpPr txBox="1">
            <a:spLocks noGrp="1"/>
          </p:cNvSpPr>
          <p:nvPr>
            <p:ph type="title"/>
          </p:nvPr>
        </p:nvSpPr>
        <p:spPr>
          <a:xfrm>
            <a:off x="114994" y="326128"/>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500" dirty="0">
                <a:solidFill>
                  <a:schemeClr val="bg1"/>
                </a:solidFill>
              </a:rPr>
              <a:t>Tests/Quizzes</a:t>
            </a:r>
            <a:endParaRPr sz="3500" dirty="0">
              <a:solidFill>
                <a:schemeClr val="bg1"/>
              </a:solidFill>
            </a:endParaRPr>
          </a:p>
        </p:txBody>
      </p:sp>
      <p:sp>
        <p:nvSpPr>
          <p:cNvPr id="627" name="Google Shape;627;p31"/>
          <p:cNvSpPr txBox="1">
            <a:spLocks noGrp="1"/>
          </p:cNvSpPr>
          <p:nvPr>
            <p:ph type="subTitle" idx="1"/>
          </p:nvPr>
        </p:nvSpPr>
        <p:spPr>
          <a:xfrm>
            <a:off x="114994" y="1808428"/>
            <a:ext cx="4288040" cy="3335071"/>
          </a:xfrm>
          <a:prstGeom prst="rect">
            <a:avLst/>
          </a:prstGeom>
        </p:spPr>
        <p:txBody>
          <a:bodyPr spcFirstLastPara="1" wrap="square" lIns="91425" tIns="91425" rIns="91425" bIns="91425" anchor="ctr" anchorCtr="0">
            <a:noAutofit/>
          </a:bodyPr>
          <a:lstStyle/>
          <a:p>
            <a:pPr indent="0" algn="l"/>
            <a:r>
              <a:rPr lang="en-US" sz="1400" dirty="0">
                <a:solidFill>
                  <a:schemeClr val="bg1"/>
                </a:solidFill>
                <a:latin typeface="+mn-lt"/>
              </a:rPr>
              <a:t>The tests/quizzes material is one type of online assessments for courses. These tests/quizzes can have an assortment of the following question types:</a:t>
            </a:r>
          </a:p>
          <a:p>
            <a:r>
              <a:rPr lang="en-US" sz="1400" dirty="0">
                <a:solidFill>
                  <a:schemeClr val="bg1"/>
                </a:solidFill>
                <a:latin typeface="+mn-lt"/>
              </a:rPr>
              <a:t>True/False</a:t>
            </a:r>
          </a:p>
          <a:p>
            <a:r>
              <a:rPr lang="en-US" sz="1400" dirty="0">
                <a:solidFill>
                  <a:schemeClr val="bg1"/>
                </a:solidFill>
                <a:latin typeface="+mn-lt"/>
              </a:rPr>
              <a:t>Multiple Choice</a:t>
            </a:r>
          </a:p>
          <a:p>
            <a:r>
              <a:rPr lang="en-US" sz="1400" dirty="0">
                <a:solidFill>
                  <a:schemeClr val="bg1"/>
                </a:solidFill>
                <a:latin typeface="+mn-lt"/>
              </a:rPr>
              <a:t>Ordering</a:t>
            </a:r>
          </a:p>
          <a:p>
            <a:r>
              <a:rPr lang="en-US" sz="1400" dirty="0">
                <a:solidFill>
                  <a:schemeClr val="bg1"/>
                </a:solidFill>
                <a:latin typeface="+mn-lt"/>
              </a:rPr>
              <a:t>Short-Answer/Essay Questions</a:t>
            </a:r>
          </a:p>
          <a:p>
            <a:r>
              <a:rPr lang="en-US" sz="1400" dirty="0">
                <a:solidFill>
                  <a:schemeClr val="bg1"/>
                </a:solidFill>
                <a:latin typeface="+mn-lt"/>
              </a:rPr>
              <a:t>Fill in the Blank</a:t>
            </a:r>
          </a:p>
          <a:p>
            <a:r>
              <a:rPr lang="en-US" sz="1400" dirty="0">
                <a:solidFill>
                  <a:schemeClr val="bg1"/>
                </a:solidFill>
                <a:latin typeface="+mn-lt"/>
              </a:rPr>
              <a:t>Matching</a:t>
            </a:r>
          </a:p>
        </p:txBody>
      </p:sp>
      <p:sp>
        <p:nvSpPr>
          <p:cNvPr id="2" name="TextBox 1">
            <a:extLst>
              <a:ext uri="{FF2B5EF4-FFF2-40B4-BE49-F238E27FC236}">
                <a16:creationId xmlns:a16="http://schemas.microsoft.com/office/drawing/2014/main" id="{BB21E302-B834-4BFD-8FCE-7933B6E01E8C}"/>
              </a:ext>
            </a:extLst>
          </p:cNvPr>
          <p:cNvSpPr txBox="1"/>
          <p:nvPr/>
        </p:nvSpPr>
        <p:spPr>
          <a:xfrm>
            <a:off x="5178287" y="1361660"/>
            <a:ext cx="3269974" cy="3785652"/>
          </a:xfrm>
          <a:prstGeom prst="rect">
            <a:avLst/>
          </a:prstGeom>
          <a:noFill/>
        </p:spPr>
        <p:txBody>
          <a:bodyPr wrap="square" rtlCol="0">
            <a:spAutoFit/>
          </a:bodyPr>
          <a:lstStyle/>
          <a:p>
            <a:r>
              <a:rPr lang="en-US" sz="1600" dirty="0">
                <a:solidFill>
                  <a:schemeClr val="bg1"/>
                </a:solidFill>
              </a:rPr>
              <a:t>Tests/quizzes can remain open for a maximum of 6 hours before the session expires. Please make sure you exit the test/quiz and resume it at a later time if the test will take longer than 6 hours to complete.</a:t>
            </a:r>
          </a:p>
          <a:p>
            <a:endParaRPr lang="en-US" sz="1600" dirty="0">
              <a:solidFill>
                <a:schemeClr val="bg1"/>
              </a:solidFill>
            </a:endParaRPr>
          </a:p>
          <a:p>
            <a:r>
              <a:rPr lang="en-US" sz="1600" dirty="0">
                <a:solidFill>
                  <a:schemeClr val="bg1"/>
                </a:solidFill>
              </a:rPr>
              <a:t>After you submit a test/quiz, your grades may appear in the </a:t>
            </a:r>
            <a:r>
              <a:rPr lang="en-US" sz="1600" dirty="0">
                <a:solidFill>
                  <a:schemeClr val="bg1"/>
                </a:solidFill>
                <a:hlinkClick r:id="rId3" tooltip="Grades (Students)">
                  <a:extLst>
                    <a:ext uri="{A12FA001-AC4F-418D-AE19-62706E023703}">
                      <ahyp:hlinkClr xmlns:ahyp="http://schemas.microsoft.com/office/drawing/2018/hyperlinkcolor" val="tx"/>
                    </a:ext>
                  </a:extLst>
                </a:hlinkClick>
              </a:rPr>
              <a:t>Grades</a:t>
            </a:r>
            <a:r>
              <a:rPr lang="en-US" sz="1600" dirty="0">
                <a:solidFill>
                  <a:schemeClr val="bg1"/>
                </a:solidFill>
              </a:rPr>
              <a:t> area. Tests/quizzes may be timed or may allow multiple submissions. Each test/quiz will vary depending on the instructor and the course.</a:t>
            </a:r>
          </a:p>
        </p:txBody>
      </p:sp>
    </p:spTree>
    <p:extLst>
      <p:ext uri="{BB962C8B-B14F-4D97-AF65-F5344CB8AC3E}">
        <p14:creationId xmlns:p14="http://schemas.microsoft.com/office/powerpoint/2010/main" val="32764121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42232" y="1014292"/>
            <a:ext cx="5501768" cy="3918858"/>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111820" y="80052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500" dirty="0"/>
              <a:t>Recent Activity</a:t>
            </a:r>
            <a:endParaRPr sz="3500" dirty="0">
              <a:solidFill>
                <a:srgbClr val="FF6A63"/>
              </a:solidFill>
            </a:endParaRPr>
          </a:p>
        </p:txBody>
      </p:sp>
      <p:sp>
        <p:nvSpPr>
          <p:cNvPr id="627" name="Google Shape;627;p31"/>
          <p:cNvSpPr txBox="1">
            <a:spLocks noGrp="1"/>
          </p:cNvSpPr>
          <p:nvPr>
            <p:ph type="subTitle" idx="1"/>
          </p:nvPr>
        </p:nvSpPr>
        <p:spPr>
          <a:xfrm>
            <a:off x="233208" y="2513743"/>
            <a:ext cx="4045200" cy="12351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1500" b="0" i="0" dirty="0">
                <a:solidFill>
                  <a:schemeClr val="bg1"/>
                </a:solidFill>
                <a:effectLst/>
                <a:latin typeface="+mn-lt"/>
              </a:rPr>
              <a:t>Recent Activity shows all comments and updates pertaining to your schools, courses and groups. To filter your feed to view only Updates, Polls, or Blog posts, click the </a:t>
            </a:r>
            <a:r>
              <a:rPr lang="en-US" sz="1500" b="1" i="0" dirty="0">
                <a:solidFill>
                  <a:schemeClr val="bg1"/>
                </a:solidFill>
                <a:effectLst/>
                <a:latin typeface="+mn-lt"/>
              </a:rPr>
              <a:t>Most Recent</a:t>
            </a:r>
            <a:r>
              <a:rPr lang="en-US" sz="1500" b="0" i="0" dirty="0">
                <a:solidFill>
                  <a:schemeClr val="bg1"/>
                </a:solidFill>
                <a:effectLst/>
                <a:latin typeface="+mn-lt"/>
              </a:rPr>
              <a:t> link in the top corner, and select a filtering option.</a:t>
            </a:r>
            <a:endParaRPr sz="1500" dirty="0">
              <a:solidFill>
                <a:schemeClr val="bg1"/>
              </a:solidFill>
              <a:latin typeface="+mn-lt"/>
            </a:endParaRPr>
          </a:p>
        </p:txBody>
      </p:sp>
      <p:pic>
        <p:nvPicPr>
          <p:cNvPr id="2052" name="Picture 4">
            <a:extLst>
              <a:ext uri="{FF2B5EF4-FFF2-40B4-BE49-F238E27FC236}">
                <a16:creationId xmlns:a16="http://schemas.microsoft.com/office/drawing/2014/main" id="{E19F3244-7A72-44AE-9F42-67812370A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6881" y="1750643"/>
            <a:ext cx="4222214" cy="28232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72967" y="1075765"/>
            <a:ext cx="6154911" cy="4067735"/>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114994" y="779694"/>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500" dirty="0">
                <a:solidFill>
                  <a:schemeClr val="bg1"/>
                </a:solidFill>
              </a:rPr>
              <a:t>Tests/Quizzes</a:t>
            </a:r>
            <a:endParaRPr sz="3500" dirty="0">
              <a:solidFill>
                <a:schemeClr val="bg1"/>
              </a:solidFill>
            </a:endParaRPr>
          </a:p>
        </p:txBody>
      </p:sp>
      <p:sp>
        <p:nvSpPr>
          <p:cNvPr id="627" name="Google Shape;627;p31"/>
          <p:cNvSpPr txBox="1">
            <a:spLocks noGrp="1"/>
          </p:cNvSpPr>
          <p:nvPr>
            <p:ph type="subTitle" idx="1"/>
          </p:nvPr>
        </p:nvSpPr>
        <p:spPr>
          <a:xfrm>
            <a:off x="114994" y="2958114"/>
            <a:ext cx="4045200" cy="1235100"/>
          </a:xfrm>
          <a:prstGeom prst="rect">
            <a:avLst/>
          </a:prstGeom>
        </p:spPr>
        <p:txBody>
          <a:bodyPr spcFirstLastPara="1" wrap="square" lIns="91425" tIns="91425" rIns="91425" bIns="91425" anchor="ctr" anchorCtr="0">
            <a:noAutofit/>
          </a:bodyPr>
          <a:lstStyle/>
          <a:p>
            <a:r>
              <a:rPr lang="en-US" sz="1500" dirty="0">
                <a:latin typeface="+mn-lt"/>
              </a:rPr>
              <a:t>How do I take the Test/Quiz?</a:t>
            </a:r>
          </a:p>
          <a:p>
            <a:endParaRPr lang="en-US" sz="1500" dirty="0">
              <a:latin typeface="+mn-lt"/>
            </a:endParaRPr>
          </a:p>
          <a:p>
            <a:pPr algn="l"/>
            <a:r>
              <a:rPr lang="en-US" sz="1500" dirty="0">
                <a:latin typeface="+mn-lt"/>
              </a:rPr>
              <a:t>1. Click on the name of the test/quiz.</a:t>
            </a:r>
          </a:p>
          <a:p>
            <a:pPr algn="l"/>
            <a:r>
              <a:rPr lang="en-US" sz="1500" dirty="0">
                <a:latin typeface="+mn-lt"/>
              </a:rPr>
              <a:t>2. Click </a:t>
            </a:r>
            <a:r>
              <a:rPr lang="en-US" sz="1500" b="1" dirty="0">
                <a:latin typeface="+mn-lt"/>
              </a:rPr>
              <a:t>Start New Attempt</a:t>
            </a:r>
            <a:r>
              <a:rPr lang="en-US" sz="1500" dirty="0">
                <a:latin typeface="+mn-lt"/>
              </a:rPr>
              <a:t>.</a:t>
            </a:r>
          </a:p>
          <a:p>
            <a:pPr algn="l"/>
            <a:r>
              <a:rPr lang="en-US" sz="1500" dirty="0">
                <a:latin typeface="+mn-lt"/>
              </a:rPr>
              <a:t>3. Answer the questions appropriately.</a:t>
            </a:r>
          </a:p>
          <a:p>
            <a:pPr algn="l"/>
            <a:r>
              <a:rPr lang="en-US" sz="1500" dirty="0">
                <a:latin typeface="+mn-lt"/>
              </a:rPr>
              <a:t>4. Click </a:t>
            </a:r>
            <a:r>
              <a:rPr lang="en-US" sz="1500" b="1" dirty="0">
                <a:latin typeface="+mn-lt"/>
              </a:rPr>
              <a:t>Submit</a:t>
            </a:r>
            <a:r>
              <a:rPr lang="en-US" sz="1500" dirty="0">
                <a:latin typeface="+mn-lt"/>
              </a:rPr>
              <a:t> when you are ready to submit the test/quiz to your instructor.</a:t>
            </a:r>
          </a:p>
        </p:txBody>
      </p:sp>
      <p:pic>
        <p:nvPicPr>
          <p:cNvPr id="3074" name="Picture 2" descr="TakeQuiz.gif">
            <a:extLst>
              <a:ext uri="{FF2B5EF4-FFF2-40B4-BE49-F238E27FC236}">
                <a16:creationId xmlns:a16="http://schemas.microsoft.com/office/drawing/2014/main" id="{4183D6ED-A0CE-4210-BFD9-BEB23B3D163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84667" y="1922672"/>
            <a:ext cx="4790123" cy="2547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676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72967" y="1075765"/>
            <a:ext cx="6154911" cy="4067735"/>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114994" y="779694"/>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500" dirty="0">
                <a:solidFill>
                  <a:schemeClr val="bg1"/>
                </a:solidFill>
              </a:rPr>
              <a:t>Past Submissions</a:t>
            </a:r>
            <a:endParaRPr sz="3500" dirty="0">
              <a:solidFill>
                <a:schemeClr val="bg1"/>
              </a:solidFill>
            </a:endParaRPr>
          </a:p>
        </p:txBody>
      </p:sp>
      <p:sp>
        <p:nvSpPr>
          <p:cNvPr id="627" name="Google Shape;627;p31"/>
          <p:cNvSpPr txBox="1">
            <a:spLocks noGrp="1"/>
          </p:cNvSpPr>
          <p:nvPr>
            <p:ph type="subTitle" idx="1"/>
          </p:nvPr>
        </p:nvSpPr>
        <p:spPr>
          <a:xfrm>
            <a:off x="30671" y="2261995"/>
            <a:ext cx="4253093" cy="2608180"/>
          </a:xfrm>
          <a:prstGeom prst="rect">
            <a:avLst/>
          </a:prstGeom>
        </p:spPr>
        <p:txBody>
          <a:bodyPr spcFirstLastPara="1" wrap="square" lIns="91425" tIns="91425" rIns="91425" bIns="91425" anchor="ctr" anchorCtr="0">
            <a:noAutofit/>
          </a:bodyPr>
          <a:lstStyle/>
          <a:p>
            <a:pPr indent="0" algn="l"/>
            <a:r>
              <a:rPr lang="en-US" sz="1400" dirty="0">
                <a:latin typeface="+mn-lt"/>
              </a:rPr>
              <a:t>For some tests/quizzes, your instructor may allow you to view your past submissions. If this is the case, when you enter the Test/Quiz, you will see an additional tab titled: </a:t>
            </a:r>
            <a:r>
              <a:rPr lang="en-US" sz="1400" b="1" dirty="0">
                <a:latin typeface="+mn-lt"/>
              </a:rPr>
              <a:t>My Submissions.</a:t>
            </a:r>
            <a:r>
              <a:rPr lang="en-US" sz="1400" dirty="0">
                <a:latin typeface="+mn-lt"/>
              </a:rPr>
              <a:t> This tab will show you a list of all your submissions, with links on the right to View Assessment.</a:t>
            </a:r>
          </a:p>
        </p:txBody>
      </p:sp>
      <p:pic>
        <p:nvPicPr>
          <p:cNvPr id="6146" name="Picture 2" descr="ViewSubmissions.gif">
            <a:extLst>
              <a:ext uri="{FF2B5EF4-FFF2-40B4-BE49-F238E27FC236}">
                <a16:creationId xmlns:a16="http://schemas.microsoft.com/office/drawing/2014/main" id="{0D79771C-2B51-4F48-8D5A-CC728F02EBE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89657" y="1958008"/>
            <a:ext cx="4723671" cy="2511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53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72967" y="1075765"/>
            <a:ext cx="6154911" cy="4067735"/>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114994" y="779694"/>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500" dirty="0">
                <a:solidFill>
                  <a:schemeClr val="bg1"/>
                </a:solidFill>
              </a:rPr>
              <a:t>Assessments</a:t>
            </a:r>
            <a:endParaRPr sz="3500" dirty="0">
              <a:solidFill>
                <a:schemeClr val="bg1"/>
              </a:solidFill>
            </a:endParaRPr>
          </a:p>
        </p:txBody>
      </p:sp>
      <p:sp>
        <p:nvSpPr>
          <p:cNvPr id="627" name="Google Shape;627;p31"/>
          <p:cNvSpPr txBox="1">
            <a:spLocks noGrp="1"/>
          </p:cNvSpPr>
          <p:nvPr>
            <p:ph type="subTitle" idx="1"/>
          </p:nvPr>
        </p:nvSpPr>
        <p:spPr>
          <a:xfrm>
            <a:off x="114994" y="2958114"/>
            <a:ext cx="4045200" cy="1235100"/>
          </a:xfrm>
          <a:prstGeom prst="rect">
            <a:avLst/>
          </a:prstGeom>
        </p:spPr>
        <p:txBody>
          <a:bodyPr spcFirstLastPara="1" wrap="square" lIns="91425" tIns="91425" rIns="91425" bIns="91425" anchor="ctr" anchorCtr="0">
            <a:noAutofit/>
          </a:bodyPr>
          <a:lstStyle/>
          <a:p>
            <a:pPr indent="0" algn="l"/>
            <a:r>
              <a:rPr lang="en-US" sz="1500" dirty="0">
                <a:latin typeface="+mn-lt"/>
              </a:rPr>
              <a:t>Assessments are another type of online assessment in courses. Assessments have a larger complement of question types:</a:t>
            </a:r>
          </a:p>
          <a:p>
            <a:r>
              <a:rPr lang="en-US" sz="1500" dirty="0">
                <a:latin typeface="+mn-lt"/>
              </a:rPr>
              <a:t>Multiple Choice</a:t>
            </a:r>
          </a:p>
          <a:p>
            <a:r>
              <a:rPr lang="en-US" sz="1500" dirty="0">
                <a:latin typeface="+mn-lt"/>
              </a:rPr>
              <a:t>True/False</a:t>
            </a:r>
          </a:p>
          <a:p>
            <a:r>
              <a:rPr lang="en-US" sz="1500" dirty="0">
                <a:latin typeface="+mn-lt"/>
              </a:rPr>
              <a:t>Matching</a:t>
            </a:r>
          </a:p>
          <a:p>
            <a:r>
              <a:rPr lang="en-US" sz="1500" dirty="0">
                <a:latin typeface="+mn-lt"/>
              </a:rPr>
              <a:t>Ordering</a:t>
            </a:r>
          </a:p>
          <a:p>
            <a:r>
              <a:rPr lang="en-US" sz="1500" dirty="0">
                <a:latin typeface="+mn-lt"/>
              </a:rPr>
              <a:t>Fill in the Blank Text</a:t>
            </a:r>
          </a:p>
          <a:p>
            <a:r>
              <a:rPr lang="en-US" sz="1500" dirty="0">
                <a:latin typeface="+mn-lt"/>
              </a:rPr>
              <a:t>Short Answer/Essay</a:t>
            </a:r>
          </a:p>
          <a:p>
            <a:r>
              <a:rPr lang="en-US" sz="1500" dirty="0">
                <a:latin typeface="+mn-lt"/>
              </a:rPr>
              <a:t>Audio</a:t>
            </a:r>
          </a:p>
          <a:p>
            <a:r>
              <a:rPr lang="en-US" sz="1500" dirty="0">
                <a:latin typeface="+mn-lt"/>
              </a:rPr>
              <a:t>Video</a:t>
            </a:r>
          </a:p>
        </p:txBody>
      </p:sp>
      <p:pic>
        <p:nvPicPr>
          <p:cNvPr id="6146" name="Picture 2" descr="ViewSubmissions.gif">
            <a:extLst>
              <a:ext uri="{FF2B5EF4-FFF2-40B4-BE49-F238E27FC236}">
                <a16:creationId xmlns:a16="http://schemas.microsoft.com/office/drawing/2014/main" id="{0D79771C-2B51-4F48-8D5A-CC728F02EBE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89657" y="1958008"/>
            <a:ext cx="4723671" cy="2511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5348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72967" y="1075765"/>
            <a:ext cx="6154911" cy="4067735"/>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114994" y="779694"/>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500" dirty="0">
                <a:solidFill>
                  <a:schemeClr val="bg1"/>
                </a:solidFill>
              </a:rPr>
              <a:t>Assessments</a:t>
            </a:r>
            <a:endParaRPr sz="3500" dirty="0">
              <a:solidFill>
                <a:schemeClr val="bg1"/>
              </a:solidFill>
            </a:endParaRPr>
          </a:p>
        </p:txBody>
      </p:sp>
      <p:sp>
        <p:nvSpPr>
          <p:cNvPr id="627" name="Google Shape;627;p31"/>
          <p:cNvSpPr txBox="1">
            <a:spLocks noGrp="1"/>
          </p:cNvSpPr>
          <p:nvPr>
            <p:ph type="subTitle" idx="1"/>
          </p:nvPr>
        </p:nvSpPr>
        <p:spPr>
          <a:xfrm>
            <a:off x="114994" y="2958114"/>
            <a:ext cx="4045200" cy="1235100"/>
          </a:xfrm>
          <a:prstGeom prst="rect">
            <a:avLst/>
          </a:prstGeom>
        </p:spPr>
        <p:txBody>
          <a:bodyPr spcFirstLastPara="1" wrap="square" lIns="91425" tIns="91425" rIns="91425" bIns="91425" anchor="ctr" anchorCtr="0">
            <a:noAutofit/>
          </a:bodyPr>
          <a:lstStyle/>
          <a:p>
            <a:r>
              <a:rPr lang="en-US" sz="1500" dirty="0">
                <a:latin typeface="+mn-lt"/>
              </a:rPr>
              <a:t>How do I take the Assessment?</a:t>
            </a:r>
          </a:p>
          <a:p>
            <a:endParaRPr lang="en-US" sz="1500" dirty="0">
              <a:latin typeface="+mn-lt"/>
            </a:endParaRPr>
          </a:p>
          <a:p>
            <a:pPr algn="l"/>
            <a:r>
              <a:rPr lang="en-US" sz="1500" dirty="0">
                <a:latin typeface="+mn-lt"/>
              </a:rPr>
              <a:t>1. Click on the name of the Assessment.</a:t>
            </a:r>
          </a:p>
          <a:p>
            <a:pPr algn="l"/>
            <a:r>
              <a:rPr lang="en-US" sz="1500" dirty="0">
                <a:latin typeface="+mn-lt"/>
              </a:rPr>
              <a:t>2. Click </a:t>
            </a:r>
            <a:r>
              <a:rPr lang="en-US" sz="1500" b="1" dirty="0">
                <a:latin typeface="+mn-lt"/>
              </a:rPr>
              <a:t>Start Attempt</a:t>
            </a:r>
            <a:r>
              <a:rPr lang="en-US" sz="1500" dirty="0">
                <a:latin typeface="+mn-lt"/>
              </a:rPr>
              <a:t>.</a:t>
            </a:r>
          </a:p>
          <a:p>
            <a:pPr algn="l"/>
            <a:r>
              <a:rPr lang="en-US" sz="1500" dirty="0">
                <a:latin typeface="+mn-lt"/>
              </a:rPr>
              <a:t>3. Answer the questions appropriately.</a:t>
            </a:r>
          </a:p>
          <a:p>
            <a:pPr algn="l"/>
            <a:r>
              <a:rPr lang="en-US" sz="1500" dirty="0">
                <a:latin typeface="+mn-lt"/>
              </a:rPr>
              <a:t>4. Click </a:t>
            </a:r>
            <a:r>
              <a:rPr lang="en-US" sz="1500" b="1" dirty="0">
                <a:latin typeface="+mn-lt"/>
              </a:rPr>
              <a:t>Review</a:t>
            </a:r>
            <a:r>
              <a:rPr lang="en-US" sz="1500" dirty="0">
                <a:latin typeface="+mn-lt"/>
              </a:rPr>
              <a:t> to review your answers.</a:t>
            </a:r>
          </a:p>
          <a:p>
            <a:pPr algn="l"/>
            <a:r>
              <a:rPr lang="en-US" sz="1500" dirty="0">
                <a:latin typeface="+mn-lt"/>
              </a:rPr>
              <a:t>5. Click </a:t>
            </a:r>
            <a:r>
              <a:rPr lang="en-US" sz="1500" b="1" dirty="0">
                <a:latin typeface="+mn-lt"/>
              </a:rPr>
              <a:t>Finish</a:t>
            </a:r>
            <a:r>
              <a:rPr lang="en-US" sz="1500" dirty="0">
                <a:latin typeface="+mn-lt"/>
              </a:rPr>
              <a:t> when you have completely reviewed your answers.</a:t>
            </a:r>
          </a:p>
          <a:p>
            <a:pPr algn="l"/>
            <a:r>
              <a:rPr lang="en-US" sz="1500" dirty="0">
                <a:latin typeface="+mn-lt"/>
              </a:rPr>
              <a:t>6.Click </a:t>
            </a:r>
            <a:r>
              <a:rPr lang="en-US" sz="1500" b="1" dirty="0">
                <a:latin typeface="+mn-lt"/>
              </a:rPr>
              <a:t>Yes </a:t>
            </a:r>
            <a:r>
              <a:rPr lang="en-US" sz="1500" dirty="0">
                <a:latin typeface="+mn-lt"/>
              </a:rPr>
              <a:t>to submit your Assessment attempt. Click </a:t>
            </a:r>
            <a:r>
              <a:rPr lang="en-US" sz="1500" b="1" dirty="0">
                <a:latin typeface="+mn-lt"/>
              </a:rPr>
              <a:t>No</a:t>
            </a:r>
            <a:r>
              <a:rPr lang="en-US" sz="1500" dirty="0">
                <a:latin typeface="+mn-lt"/>
              </a:rPr>
              <a:t> if you need to continue the review of your attempt.</a:t>
            </a:r>
          </a:p>
        </p:txBody>
      </p:sp>
      <p:pic>
        <p:nvPicPr>
          <p:cNvPr id="7172" name="Picture 4" descr="SubmitAssessment.gif">
            <a:extLst>
              <a:ext uri="{FF2B5EF4-FFF2-40B4-BE49-F238E27FC236}">
                <a16:creationId xmlns:a16="http://schemas.microsoft.com/office/drawing/2014/main" id="{832FB567-DCD9-42B8-9CFB-C4B27798120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88966" y="2017643"/>
            <a:ext cx="4690549" cy="2748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90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72967" y="1075765"/>
            <a:ext cx="6154911" cy="4067735"/>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227231" y="326128"/>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500" dirty="0">
                <a:solidFill>
                  <a:schemeClr val="bg1"/>
                </a:solidFill>
              </a:rPr>
              <a:t>Assessments</a:t>
            </a:r>
            <a:endParaRPr sz="3500" dirty="0">
              <a:solidFill>
                <a:schemeClr val="bg1"/>
              </a:solidFill>
            </a:endParaRPr>
          </a:p>
        </p:txBody>
      </p:sp>
      <p:sp>
        <p:nvSpPr>
          <p:cNvPr id="627" name="Google Shape;627;p31"/>
          <p:cNvSpPr txBox="1">
            <a:spLocks noGrp="1"/>
          </p:cNvSpPr>
          <p:nvPr>
            <p:ph type="subTitle" idx="1"/>
          </p:nvPr>
        </p:nvSpPr>
        <p:spPr>
          <a:xfrm>
            <a:off x="134873" y="2791807"/>
            <a:ext cx="4045200" cy="1235100"/>
          </a:xfrm>
          <a:prstGeom prst="rect">
            <a:avLst/>
          </a:prstGeom>
        </p:spPr>
        <p:txBody>
          <a:bodyPr spcFirstLastPara="1" wrap="square" lIns="91425" tIns="91425" rIns="91425" bIns="91425" anchor="ctr" anchorCtr="0">
            <a:noAutofit/>
          </a:bodyPr>
          <a:lstStyle/>
          <a:p>
            <a:endParaRPr lang="en-US" sz="1200" dirty="0">
              <a:solidFill>
                <a:schemeClr val="bg1"/>
              </a:solidFill>
              <a:latin typeface="+mj-lt"/>
            </a:endParaRPr>
          </a:p>
          <a:p>
            <a:pPr indent="0" algn="l"/>
            <a:r>
              <a:rPr lang="en-US" sz="1800" dirty="0">
                <a:solidFill>
                  <a:schemeClr val="bg1"/>
                </a:solidFill>
                <a:latin typeface="+mj-lt"/>
              </a:rPr>
              <a:t>After you submit an Assessment, your grade may appear in the </a:t>
            </a:r>
            <a:r>
              <a:rPr lang="en-US" sz="1800" dirty="0">
                <a:solidFill>
                  <a:schemeClr val="bg1"/>
                </a:solidFill>
                <a:latin typeface="+mj-lt"/>
                <a:hlinkClick r:id="rId3" tooltip="Grades (Students)">
                  <a:extLst>
                    <a:ext uri="{A12FA001-AC4F-418D-AE19-62706E023703}">
                      <ahyp:hlinkClr xmlns:ahyp="http://schemas.microsoft.com/office/drawing/2018/hyperlinkcolor" val="tx"/>
                    </a:ext>
                  </a:extLst>
                </a:hlinkClick>
              </a:rPr>
              <a:t>Grades</a:t>
            </a:r>
            <a:r>
              <a:rPr lang="en-US" sz="1800" dirty="0">
                <a:solidFill>
                  <a:schemeClr val="bg1"/>
                </a:solidFill>
                <a:latin typeface="+mj-lt"/>
              </a:rPr>
              <a:t> area. Assessments may be timed or may allow multiple submissions. Each Assessment will vary depending on the instructor and the course.</a:t>
            </a:r>
          </a:p>
        </p:txBody>
      </p:sp>
      <p:pic>
        <p:nvPicPr>
          <p:cNvPr id="7172" name="Picture 4" descr="SubmitAssessment.gif">
            <a:extLst>
              <a:ext uri="{FF2B5EF4-FFF2-40B4-BE49-F238E27FC236}">
                <a16:creationId xmlns:a16="http://schemas.microsoft.com/office/drawing/2014/main" id="{832FB567-DCD9-42B8-9CFB-C4B27798120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388966" y="2017643"/>
            <a:ext cx="4690549" cy="2748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7470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72967" y="1075765"/>
            <a:ext cx="6154911" cy="4067735"/>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237170" y="723693"/>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500" dirty="0">
                <a:solidFill>
                  <a:schemeClr val="bg1"/>
                </a:solidFill>
              </a:rPr>
              <a:t>Course Files/Links</a:t>
            </a:r>
            <a:endParaRPr sz="3500" dirty="0">
              <a:solidFill>
                <a:schemeClr val="bg1"/>
              </a:solidFill>
            </a:endParaRPr>
          </a:p>
        </p:txBody>
      </p:sp>
      <p:sp>
        <p:nvSpPr>
          <p:cNvPr id="627" name="Google Shape;627;p31"/>
          <p:cNvSpPr txBox="1">
            <a:spLocks noGrp="1"/>
          </p:cNvSpPr>
          <p:nvPr>
            <p:ph type="subTitle" idx="1"/>
          </p:nvPr>
        </p:nvSpPr>
        <p:spPr>
          <a:xfrm>
            <a:off x="134873" y="2791807"/>
            <a:ext cx="4045200" cy="1235100"/>
          </a:xfrm>
          <a:prstGeom prst="rect">
            <a:avLst/>
          </a:prstGeom>
        </p:spPr>
        <p:txBody>
          <a:bodyPr spcFirstLastPara="1" wrap="square" lIns="91425" tIns="91425" rIns="91425" bIns="91425" anchor="ctr" anchorCtr="0">
            <a:noAutofit/>
          </a:bodyPr>
          <a:lstStyle/>
          <a:p>
            <a:pPr indent="0" algn="l"/>
            <a:r>
              <a:rPr lang="en-US" sz="1400" dirty="0">
                <a:latin typeface="+mn-lt"/>
              </a:rPr>
              <a:t>Files that have been added to your course can appear inside of Folders or in the Files/Links area of the Materials Index. Typical file types can be viewed in your browser without having to download the file. These include:</a:t>
            </a:r>
          </a:p>
          <a:p>
            <a:r>
              <a:rPr lang="en-US" sz="1400" dirty="0">
                <a:latin typeface="+mn-lt"/>
              </a:rPr>
              <a:t>Word (.doc, .docx)</a:t>
            </a:r>
          </a:p>
          <a:p>
            <a:r>
              <a:rPr lang="en-US" sz="1400" dirty="0">
                <a:latin typeface="+mn-lt"/>
              </a:rPr>
              <a:t>Excel (.</a:t>
            </a:r>
            <a:r>
              <a:rPr lang="en-US" sz="1400" dirty="0" err="1">
                <a:latin typeface="+mn-lt"/>
              </a:rPr>
              <a:t>xls</a:t>
            </a:r>
            <a:r>
              <a:rPr lang="en-US" sz="1400" dirty="0">
                <a:latin typeface="+mn-lt"/>
              </a:rPr>
              <a:t>, .xlsx)</a:t>
            </a:r>
          </a:p>
          <a:p>
            <a:r>
              <a:rPr lang="en-US" sz="1400" dirty="0" err="1">
                <a:latin typeface="+mn-lt"/>
              </a:rPr>
              <a:t>Powerpoint</a:t>
            </a:r>
            <a:r>
              <a:rPr lang="en-US" sz="1400" dirty="0">
                <a:latin typeface="+mn-lt"/>
              </a:rPr>
              <a:t> (.ppt, .ppt)</a:t>
            </a:r>
          </a:p>
          <a:p>
            <a:r>
              <a:rPr lang="en-US" sz="1400" dirty="0">
                <a:latin typeface="+mn-lt"/>
              </a:rPr>
              <a:t>PDF (.pdf)</a:t>
            </a:r>
          </a:p>
          <a:p>
            <a:endParaRPr lang="en-US" sz="1400" dirty="0">
              <a:solidFill>
                <a:schemeClr val="bg1"/>
              </a:solidFill>
              <a:latin typeface="+mn-lt"/>
            </a:endParaRPr>
          </a:p>
        </p:txBody>
      </p:sp>
      <p:pic>
        <p:nvPicPr>
          <p:cNvPr id="10242" name="Picture 2" descr="CourseFiles_Links.gif">
            <a:extLst>
              <a:ext uri="{FF2B5EF4-FFF2-40B4-BE49-F238E27FC236}">
                <a16:creationId xmlns:a16="http://schemas.microsoft.com/office/drawing/2014/main" id="{1BF21277-8BFE-478E-B885-840DAF1D2F0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94953" y="1808428"/>
            <a:ext cx="4718375" cy="3069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573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72967" y="1075765"/>
            <a:ext cx="6154911" cy="4067735"/>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237170" y="723693"/>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500" dirty="0">
                <a:solidFill>
                  <a:schemeClr val="bg1"/>
                </a:solidFill>
              </a:rPr>
              <a:t>Course Discussions</a:t>
            </a:r>
            <a:endParaRPr sz="3500" dirty="0">
              <a:solidFill>
                <a:schemeClr val="bg1"/>
              </a:solidFill>
            </a:endParaRPr>
          </a:p>
        </p:txBody>
      </p:sp>
      <p:sp>
        <p:nvSpPr>
          <p:cNvPr id="627" name="Google Shape;627;p31"/>
          <p:cNvSpPr txBox="1">
            <a:spLocks noGrp="1"/>
          </p:cNvSpPr>
          <p:nvPr>
            <p:ph type="subTitle" idx="1"/>
          </p:nvPr>
        </p:nvSpPr>
        <p:spPr>
          <a:xfrm>
            <a:off x="134873" y="2791807"/>
            <a:ext cx="4045200" cy="1235100"/>
          </a:xfrm>
          <a:prstGeom prst="rect">
            <a:avLst/>
          </a:prstGeom>
        </p:spPr>
        <p:txBody>
          <a:bodyPr spcFirstLastPara="1" wrap="square" lIns="91425" tIns="91425" rIns="91425" bIns="91425" anchor="ctr" anchorCtr="0">
            <a:noAutofit/>
          </a:bodyPr>
          <a:lstStyle/>
          <a:p>
            <a:pPr indent="0" algn="l"/>
            <a:r>
              <a:rPr lang="en-US" sz="1300" dirty="0">
                <a:latin typeface="+mn-lt"/>
              </a:rPr>
              <a:t>Discussions are interactive conversations that allow participation between you, your classmates, and your instructor. Each discussion has threaded commenting, allowing you to respond to any post by another student.</a:t>
            </a:r>
          </a:p>
          <a:p>
            <a:endParaRPr lang="en-US" sz="1300" dirty="0">
              <a:solidFill>
                <a:schemeClr val="bg1"/>
              </a:solidFill>
              <a:latin typeface="+mn-lt"/>
            </a:endParaRPr>
          </a:p>
          <a:p>
            <a:pPr indent="0" algn="l"/>
            <a:r>
              <a:rPr lang="en-US" sz="1300" dirty="0">
                <a:latin typeface="+mn-lt"/>
              </a:rPr>
              <a:t>For some courses, instructors may choose to moderate the discussion posts. Moderation requires a course admin to approve each post before it is published. When this feature is turned on, your posts will not be immediately visible to other students.</a:t>
            </a:r>
            <a:endParaRPr lang="en-US" sz="1300" dirty="0">
              <a:solidFill>
                <a:schemeClr val="bg1"/>
              </a:solidFill>
              <a:latin typeface="+mn-lt"/>
            </a:endParaRPr>
          </a:p>
        </p:txBody>
      </p:sp>
      <p:pic>
        <p:nvPicPr>
          <p:cNvPr id="12290" name="Picture 2" descr="Discussion.gif">
            <a:extLst>
              <a:ext uri="{FF2B5EF4-FFF2-40B4-BE49-F238E27FC236}">
                <a16:creationId xmlns:a16="http://schemas.microsoft.com/office/drawing/2014/main" id="{F0B24714-2A02-48FF-954F-CE9DA7072CD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74574" y="2160303"/>
            <a:ext cx="4738754" cy="2471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010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72967" y="1075765"/>
            <a:ext cx="6154911" cy="4067735"/>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237170" y="723693"/>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500" dirty="0">
                <a:solidFill>
                  <a:schemeClr val="bg1"/>
                </a:solidFill>
              </a:rPr>
              <a:t>Course Media Albums</a:t>
            </a:r>
            <a:endParaRPr sz="3500" dirty="0">
              <a:solidFill>
                <a:schemeClr val="bg1"/>
              </a:solidFill>
            </a:endParaRPr>
          </a:p>
        </p:txBody>
      </p:sp>
      <p:sp>
        <p:nvSpPr>
          <p:cNvPr id="627" name="Google Shape;627;p31"/>
          <p:cNvSpPr txBox="1">
            <a:spLocks noGrp="1"/>
          </p:cNvSpPr>
          <p:nvPr>
            <p:ph type="subTitle" idx="1"/>
          </p:nvPr>
        </p:nvSpPr>
        <p:spPr>
          <a:xfrm>
            <a:off x="134873" y="2791807"/>
            <a:ext cx="4045200" cy="1235100"/>
          </a:xfrm>
          <a:prstGeom prst="rect">
            <a:avLst/>
          </a:prstGeom>
        </p:spPr>
        <p:txBody>
          <a:bodyPr spcFirstLastPara="1" wrap="square" lIns="91425" tIns="91425" rIns="91425" bIns="91425" anchor="ctr" anchorCtr="0">
            <a:noAutofit/>
          </a:bodyPr>
          <a:lstStyle/>
          <a:p>
            <a:pPr indent="0" algn="l"/>
            <a:r>
              <a:rPr lang="en-US" sz="1500" dirty="0">
                <a:latin typeface="+mn-lt"/>
              </a:rPr>
              <a:t>Media albums can contain photos, videos, and/or audio files. With your instructor's permission, you may comment on each item within the album or even upload your own files. Your instructor can also tag you and your classmates in specific photos. Tagged photos of you will also appear on your profile page.</a:t>
            </a:r>
            <a:endParaRPr lang="en-US" sz="1500" dirty="0">
              <a:solidFill>
                <a:schemeClr val="bg1"/>
              </a:solidFill>
              <a:latin typeface="+mn-lt"/>
            </a:endParaRPr>
          </a:p>
        </p:txBody>
      </p:sp>
      <p:pic>
        <p:nvPicPr>
          <p:cNvPr id="13314" name="Picture 2" descr="Album.gif">
            <a:extLst>
              <a:ext uri="{FF2B5EF4-FFF2-40B4-BE49-F238E27FC236}">
                <a16:creationId xmlns:a16="http://schemas.microsoft.com/office/drawing/2014/main" id="{773CB1D5-C922-4B1C-98BA-42B94384FCA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94016" y="1984654"/>
            <a:ext cx="4728660" cy="2466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97803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72967" y="1075765"/>
            <a:ext cx="6154911" cy="4067735"/>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237170" y="723693"/>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500" dirty="0">
                <a:solidFill>
                  <a:schemeClr val="bg1"/>
                </a:solidFill>
              </a:rPr>
              <a:t>Course Pages</a:t>
            </a:r>
            <a:endParaRPr sz="3500" dirty="0">
              <a:solidFill>
                <a:schemeClr val="bg1"/>
              </a:solidFill>
            </a:endParaRPr>
          </a:p>
        </p:txBody>
      </p:sp>
      <p:sp>
        <p:nvSpPr>
          <p:cNvPr id="627" name="Google Shape;627;p31"/>
          <p:cNvSpPr txBox="1">
            <a:spLocks noGrp="1"/>
          </p:cNvSpPr>
          <p:nvPr>
            <p:ph type="subTitle" idx="1"/>
          </p:nvPr>
        </p:nvSpPr>
        <p:spPr>
          <a:xfrm>
            <a:off x="134873" y="2791807"/>
            <a:ext cx="4045200" cy="1235100"/>
          </a:xfrm>
          <a:prstGeom prst="rect">
            <a:avLst/>
          </a:prstGeom>
        </p:spPr>
        <p:txBody>
          <a:bodyPr spcFirstLastPara="1" wrap="square" lIns="91425" tIns="91425" rIns="91425" bIns="91425" anchor="ctr" anchorCtr="0">
            <a:noAutofit/>
          </a:bodyPr>
          <a:lstStyle/>
          <a:p>
            <a:pPr indent="0" algn="l"/>
            <a:r>
              <a:rPr lang="en-US" sz="1500" dirty="0">
                <a:latin typeface="+mn-lt"/>
              </a:rPr>
              <a:t>Pages are resources created by your instructor to supplement the course. These pages are highly versatile, allowing for the inclusion of text, image, outside link, and video information.</a:t>
            </a:r>
            <a:endParaRPr lang="en-US" sz="1500" dirty="0">
              <a:solidFill>
                <a:schemeClr val="bg1"/>
              </a:solidFill>
              <a:latin typeface="+mn-lt"/>
            </a:endParaRPr>
          </a:p>
        </p:txBody>
      </p:sp>
      <p:pic>
        <p:nvPicPr>
          <p:cNvPr id="14338" name="Picture 2" descr="Pages.gif">
            <a:extLst>
              <a:ext uri="{FF2B5EF4-FFF2-40B4-BE49-F238E27FC236}">
                <a16:creationId xmlns:a16="http://schemas.microsoft.com/office/drawing/2014/main" id="{C94ADD2D-DD6D-41C3-9849-C64A454E65E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7129" y="2163721"/>
            <a:ext cx="4776871" cy="2491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328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72967" y="1075765"/>
            <a:ext cx="6154911" cy="4067735"/>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237170" y="723693"/>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500" dirty="0">
                <a:solidFill>
                  <a:schemeClr val="bg1"/>
                </a:solidFill>
              </a:rPr>
              <a:t>Course Updates</a:t>
            </a:r>
            <a:endParaRPr sz="3500" dirty="0">
              <a:solidFill>
                <a:schemeClr val="bg1"/>
              </a:solidFill>
            </a:endParaRPr>
          </a:p>
        </p:txBody>
      </p:sp>
      <p:sp>
        <p:nvSpPr>
          <p:cNvPr id="627" name="Google Shape;627;p31"/>
          <p:cNvSpPr txBox="1">
            <a:spLocks noGrp="1"/>
          </p:cNvSpPr>
          <p:nvPr>
            <p:ph type="subTitle" idx="1"/>
          </p:nvPr>
        </p:nvSpPr>
        <p:spPr>
          <a:xfrm>
            <a:off x="144812" y="2990589"/>
            <a:ext cx="4045200" cy="1235100"/>
          </a:xfrm>
          <a:prstGeom prst="rect">
            <a:avLst/>
          </a:prstGeom>
        </p:spPr>
        <p:txBody>
          <a:bodyPr spcFirstLastPara="1" wrap="square" lIns="91425" tIns="91425" rIns="91425" bIns="91425" anchor="ctr" anchorCtr="0">
            <a:noAutofit/>
          </a:bodyPr>
          <a:lstStyle/>
          <a:p>
            <a:pPr indent="0" algn="l"/>
            <a:r>
              <a:rPr lang="en-US" sz="1500" dirty="0">
                <a:latin typeface="+mn-lt"/>
              </a:rPr>
              <a:t>The Updates area of the course profile is used by instructors to create announcements and brief messages for the course. Updates will appear in the Updates section of your course as well as on your homepage.</a:t>
            </a:r>
          </a:p>
          <a:p>
            <a:pPr indent="0" algn="l"/>
            <a:endParaRPr lang="en-US" sz="1500" dirty="0">
              <a:latin typeface="+mn-lt"/>
            </a:endParaRPr>
          </a:p>
          <a:p>
            <a:pPr indent="0" algn="l"/>
            <a:r>
              <a:rPr lang="en-US" sz="1500" dirty="0">
                <a:latin typeface="+mn-lt"/>
              </a:rPr>
              <a:t>You and your classmates may comment on each Update. In some courses, your instructors may also allow you to post updates.</a:t>
            </a:r>
          </a:p>
          <a:p>
            <a:br>
              <a:rPr lang="en-US" sz="1500" dirty="0">
                <a:latin typeface="+mn-lt"/>
              </a:rPr>
            </a:br>
            <a:endParaRPr lang="en-US" sz="1500" dirty="0">
              <a:solidFill>
                <a:schemeClr val="bg1"/>
              </a:solidFill>
              <a:latin typeface="+mn-lt"/>
            </a:endParaRPr>
          </a:p>
        </p:txBody>
      </p:sp>
      <p:pic>
        <p:nvPicPr>
          <p:cNvPr id="15362" name="Picture 2" descr="Updates.gif">
            <a:extLst>
              <a:ext uri="{FF2B5EF4-FFF2-40B4-BE49-F238E27FC236}">
                <a16:creationId xmlns:a16="http://schemas.microsoft.com/office/drawing/2014/main" id="{F1F3EE51-B322-4079-833B-D95B7C47A89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72517" y="1879758"/>
            <a:ext cx="4723447" cy="2738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6844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42232" y="1014292"/>
            <a:ext cx="5501768" cy="3918858"/>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111820" y="80052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500" dirty="0"/>
              <a:t>Course Dashboard</a:t>
            </a:r>
            <a:endParaRPr sz="3500" dirty="0">
              <a:solidFill>
                <a:srgbClr val="FF6A63"/>
              </a:solidFill>
            </a:endParaRPr>
          </a:p>
        </p:txBody>
      </p:sp>
      <p:sp>
        <p:nvSpPr>
          <p:cNvPr id="627" name="Google Shape;627;p31"/>
          <p:cNvSpPr txBox="1">
            <a:spLocks noGrp="1"/>
          </p:cNvSpPr>
          <p:nvPr>
            <p:ph type="subTitle" idx="1"/>
          </p:nvPr>
        </p:nvSpPr>
        <p:spPr>
          <a:xfrm>
            <a:off x="233208" y="2513743"/>
            <a:ext cx="4045200" cy="12351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1500" b="0" i="0" dirty="0">
                <a:solidFill>
                  <a:schemeClr val="bg1"/>
                </a:solidFill>
                <a:effectLst/>
                <a:latin typeface="+mj-lt"/>
              </a:rPr>
              <a:t>Under the Course Dashboard tab, you will find the classes you are enrolled in.  From there, you can click on your class to access your assignments.</a:t>
            </a:r>
            <a:endParaRPr sz="1500" dirty="0">
              <a:solidFill>
                <a:schemeClr val="bg1"/>
              </a:solidFill>
              <a:latin typeface="+mj-lt"/>
            </a:endParaRPr>
          </a:p>
        </p:txBody>
      </p:sp>
      <p:pic>
        <p:nvPicPr>
          <p:cNvPr id="2052" name="Picture 4">
            <a:extLst>
              <a:ext uri="{FF2B5EF4-FFF2-40B4-BE49-F238E27FC236}">
                <a16:creationId xmlns:a16="http://schemas.microsoft.com/office/drawing/2014/main" id="{E19F3244-7A72-44AE-9F42-67812370A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6881" y="1750643"/>
            <a:ext cx="4222214" cy="282325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18465D84-CFB8-4735-9B6E-983D1E3DB63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260892" y="1844168"/>
            <a:ext cx="4244384" cy="2285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32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72967" y="1075765"/>
            <a:ext cx="6154911" cy="4067735"/>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237170" y="723693"/>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500" dirty="0">
                <a:solidFill>
                  <a:schemeClr val="bg1"/>
                </a:solidFill>
              </a:rPr>
              <a:t>My Resources</a:t>
            </a:r>
            <a:endParaRPr sz="3500" dirty="0">
              <a:solidFill>
                <a:schemeClr val="bg1"/>
              </a:solidFill>
            </a:endParaRPr>
          </a:p>
        </p:txBody>
      </p:sp>
      <p:sp>
        <p:nvSpPr>
          <p:cNvPr id="627" name="Google Shape;627;p31"/>
          <p:cNvSpPr txBox="1">
            <a:spLocks noGrp="1"/>
          </p:cNvSpPr>
          <p:nvPr>
            <p:ph type="subTitle" idx="1"/>
          </p:nvPr>
        </p:nvSpPr>
        <p:spPr>
          <a:xfrm>
            <a:off x="144812" y="2990589"/>
            <a:ext cx="4045200" cy="1235100"/>
          </a:xfrm>
          <a:prstGeom prst="rect">
            <a:avLst/>
          </a:prstGeom>
        </p:spPr>
        <p:txBody>
          <a:bodyPr spcFirstLastPara="1" wrap="square" lIns="91425" tIns="91425" rIns="91425" bIns="91425" anchor="ctr" anchorCtr="0">
            <a:noAutofit/>
          </a:bodyPr>
          <a:lstStyle/>
          <a:p>
            <a:pPr indent="0" algn="l"/>
            <a:r>
              <a:rPr lang="en-US" sz="1400" b="1" dirty="0">
                <a:latin typeface="+mn-lt"/>
              </a:rPr>
              <a:t>My Resources</a:t>
            </a:r>
            <a:r>
              <a:rPr lang="en-US" sz="1400" dirty="0">
                <a:latin typeface="+mn-lt"/>
              </a:rPr>
              <a:t> is your own personal library of documents that you create in Schoology or download from other sites. It's easy to organize, create, and copy/move your resources right from the </a:t>
            </a:r>
            <a:r>
              <a:rPr lang="en-US" sz="1400" b="1" dirty="0">
                <a:latin typeface="+mn-lt"/>
              </a:rPr>
              <a:t>My Resources</a:t>
            </a:r>
            <a:r>
              <a:rPr lang="en-US" sz="1400" dirty="0">
                <a:latin typeface="+mn-lt"/>
              </a:rPr>
              <a:t> page. Saving your documents in this personal library enables you to access them for years to come and use them in any courses you take in the future.</a:t>
            </a:r>
          </a:p>
          <a:p>
            <a:pPr indent="0" algn="l"/>
            <a:endParaRPr lang="en-US" sz="1400" dirty="0">
              <a:latin typeface="+mn-lt"/>
            </a:endParaRPr>
          </a:p>
          <a:p>
            <a:pPr indent="0" algn="l"/>
            <a:r>
              <a:rPr lang="en-US" sz="1400" dirty="0">
                <a:latin typeface="+mn-lt"/>
              </a:rPr>
              <a:t>To view your resources, click </a:t>
            </a:r>
            <a:r>
              <a:rPr lang="en-US" sz="1400" b="1" dirty="0">
                <a:latin typeface="+mn-lt"/>
              </a:rPr>
              <a:t>Resources </a:t>
            </a:r>
            <a:r>
              <a:rPr lang="en-US" sz="1400" dirty="0">
                <a:latin typeface="+mn-lt"/>
              </a:rPr>
              <a:t>at the top of Schoology.</a:t>
            </a:r>
          </a:p>
        </p:txBody>
      </p:sp>
      <p:pic>
        <p:nvPicPr>
          <p:cNvPr id="18434" name="Picture 2" descr="GIF01_Resources_Student.gif">
            <a:extLst>
              <a:ext uri="{FF2B5EF4-FFF2-40B4-BE49-F238E27FC236}">
                <a16:creationId xmlns:a16="http://schemas.microsoft.com/office/drawing/2014/main" id="{209CC19D-92D4-4130-87FC-B250DE65F60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50278" y="2046481"/>
            <a:ext cx="4763050" cy="2168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6704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72967" y="1075765"/>
            <a:ext cx="6154911" cy="4067735"/>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242140" y="1032128"/>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2800" dirty="0">
                <a:solidFill>
                  <a:schemeClr val="bg1"/>
                </a:solidFill>
              </a:rPr>
              <a:t>Adding Collections to Resources</a:t>
            </a:r>
            <a:endParaRPr sz="2800" dirty="0">
              <a:solidFill>
                <a:schemeClr val="bg1"/>
              </a:solidFill>
            </a:endParaRPr>
          </a:p>
        </p:txBody>
      </p:sp>
      <p:sp>
        <p:nvSpPr>
          <p:cNvPr id="627" name="Google Shape;627;p31"/>
          <p:cNvSpPr txBox="1">
            <a:spLocks noGrp="1"/>
          </p:cNvSpPr>
          <p:nvPr>
            <p:ph type="subTitle" idx="1"/>
          </p:nvPr>
        </p:nvSpPr>
        <p:spPr>
          <a:xfrm>
            <a:off x="144812" y="2990589"/>
            <a:ext cx="4045200" cy="1235100"/>
          </a:xfrm>
          <a:prstGeom prst="rect">
            <a:avLst/>
          </a:prstGeom>
        </p:spPr>
        <p:txBody>
          <a:bodyPr spcFirstLastPara="1" wrap="square" lIns="91425" tIns="91425" rIns="91425" bIns="91425" anchor="ctr" anchorCtr="0">
            <a:noAutofit/>
          </a:bodyPr>
          <a:lstStyle/>
          <a:p>
            <a:pPr indent="0" algn="l"/>
            <a:r>
              <a:rPr lang="en-US" sz="1200" dirty="0">
                <a:latin typeface="+mn-lt"/>
              </a:rPr>
              <a:t>Collections are like containers that store folders and files in your Resources, to help you organize your work. They are located in the left menu of your Personal Resources.</a:t>
            </a:r>
            <a:br>
              <a:rPr lang="en-US" sz="1200" b="1" dirty="0">
                <a:latin typeface="+mn-lt"/>
              </a:rPr>
            </a:br>
            <a:endParaRPr lang="en-US" sz="1200" dirty="0">
              <a:latin typeface="+mn-lt"/>
            </a:endParaRPr>
          </a:p>
          <a:p>
            <a:pPr indent="0" algn="l"/>
            <a:r>
              <a:rPr lang="en-US" sz="1200" dirty="0">
                <a:latin typeface="+mn-lt"/>
              </a:rPr>
              <a:t>To add a collection, follow these steps:</a:t>
            </a:r>
          </a:p>
          <a:p>
            <a:pPr marL="628650" indent="-171450" algn="l">
              <a:buFont typeface="Arial" panose="020B0604020202020204" pitchFamily="34" charset="0"/>
              <a:buChar char="•"/>
            </a:pPr>
            <a:r>
              <a:rPr lang="en-US" sz="1200" dirty="0">
                <a:latin typeface="+mn-lt"/>
              </a:rPr>
              <a:t>Select the </a:t>
            </a:r>
            <a:r>
              <a:rPr lang="en-US" sz="1200" b="1" dirty="0">
                <a:latin typeface="+mn-lt"/>
              </a:rPr>
              <a:t>Resources</a:t>
            </a:r>
            <a:r>
              <a:rPr lang="en-US" sz="1200" dirty="0">
                <a:latin typeface="+mn-lt"/>
              </a:rPr>
              <a:t> dropdown from the top menu.</a:t>
            </a:r>
          </a:p>
          <a:p>
            <a:pPr marL="628650" indent="-171450" algn="l">
              <a:buFont typeface="Arial" panose="020B0604020202020204" pitchFamily="34" charset="0"/>
              <a:buChar char="•"/>
            </a:pPr>
            <a:r>
              <a:rPr lang="en-US" sz="1200" dirty="0">
                <a:latin typeface="+mn-lt"/>
              </a:rPr>
              <a:t>Click </a:t>
            </a:r>
            <a:r>
              <a:rPr lang="en-US" sz="1200" b="1" dirty="0">
                <a:latin typeface="+mn-lt"/>
              </a:rPr>
              <a:t>Personal</a:t>
            </a:r>
            <a:r>
              <a:rPr lang="en-US" sz="1200" dirty="0">
                <a:latin typeface="+mn-lt"/>
              </a:rPr>
              <a:t>.</a:t>
            </a:r>
          </a:p>
          <a:p>
            <a:pPr marL="628650" indent="-171450" algn="l">
              <a:buFont typeface="Arial" panose="020B0604020202020204" pitchFamily="34" charset="0"/>
              <a:buChar char="•"/>
            </a:pPr>
            <a:r>
              <a:rPr lang="en-US" sz="1200" dirty="0">
                <a:latin typeface="+mn-lt"/>
              </a:rPr>
              <a:t>Click the </a:t>
            </a:r>
            <a:r>
              <a:rPr lang="en-US" sz="1200" b="1" dirty="0">
                <a:latin typeface="+mn-lt"/>
              </a:rPr>
              <a:t>Add Collection Icon</a:t>
            </a:r>
            <a:r>
              <a:rPr lang="en-US" sz="1200" dirty="0">
                <a:latin typeface="+mn-lt"/>
              </a:rPr>
              <a:t> (the beige box with a green and white plus sign).</a:t>
            </a:r>
          </a:p>
          <a:p>
            <a:pPr marL="628650" indent="-171450" algn="l">
              <a:buFont typeface="Arial" panose="020B0604020202020204" pitchFamily="34" charset="0"/>
              <a:buChar char="•"/>
            </a:pPr>
            <a:r>
              <a:rPr lang="en-US" sz="1200" dirty="0">
                <a:latin typeface="+mn-lt"/>
              </a:rPr>
              <a:t>Title your new collection.</a:t>
            </a:r>
          </a:p>
          <a:p>
            <a:pPr marL="628650" indent="-171450" algn="l">
              <a:buFont typeface="Arial" panose="020B0604020202020204" pitchFamily="34" charset="0"/>
              <a:buChar char="•"/>
            </a:pPr>
            <a:r>
              <a:rPr lang="en-US" sz="1200" dirty="0">
                <a:latin typeface="+mn-lt"/>
              </a:rPr>
              <a:t>Click </a:t>
            </a:r>
            <a:r>
              <a:rPr lang="en-US" sz="1200" b="1" dirty="0">
                <a:latin typeface="+mn-lt"/>
              </a:rPr>
              <a:t>Create</a:t>
            </a:r>
            <a:r>
              <a:rPr lang="en-US" sz="1200" dirty="0">
                <a:latin typeface="+mn-lt"/>
              </a:rPr>
              <a:t> to finish.</a:t>
            </a:r>
          </a:p>
          <a:p>
            <a:endParaRPr lang="en-US" sz="1200" dirty="0">
              <a:latin typeface="+mn-lt"/>
            </a:endParaRPr>
          </a:p>
        </p:txBody>
      </p:sp>
      <p:pic>
        <p:nvPicPr>
          <p:cNvPr id="21506" name="Picture 2" descr="Screen_Shot_2017-07-11_at_8.59.24_AM.png">
            <a:extLst>
              <a:ext uri="{FF2B5EF4-FFF2-40B4-BE49-F238E27FC236}">
                <a16:creationId xmlns:a16="http://schemas.microsoft.com/office/drawing/2014/main" id="{77AB04A3-A062-47B2-B539-C58376E8DD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5339" y="2018278"/>
            <a:ext cx="4728661" cy="1349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1003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72967" y="1075765"/>
            <a:ext cx="6154911" cy="4067735"/>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242140" y="282179"/>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2800" dirty="0">
                <a:solidFill>
                  <a:schemeClr val="bg1"/>
                </a:solidFill>
              </a:rPr>
              <a:t>Student Profile</a:t>
            </a:r>
            <a:endParaRPr sz="2800" dirty="0">
              <a:solidFill>
                <a:schemeClr val="bg1"/>
              </a:solidFill>
            </a:endParaRPr>
          </a:p>
        </p:txBody>
      </p:sp>
      <p:sp>
        <p:nvSpPr>
          <p:cNvPr id="627" name="Google Shape;627;p31"/>
          <p:cNvSpPr txBox="1">
            <a:spLocks noGrp="1"/>
          </p:cNvSpPr>
          <p:nvPr>
            <p:ph type="subTitle" idx="1"/>
          </p:nvPr>
        </p:nvSpPr>
        <p:spPr>
          <a:xfrm>
            <a:off x="144812" y="2990589"/>
            <a:ext cx="4045200" cy="1235100"/>
          </a:xfrm>
          <a:prstGeom prst="rect">
            <a:avLst/>
          </a:prstGeom>
        </p:spPr>
        <p:txBody>
          <a:bodyPr spcFirstLastPara="1" wrap="square" lIns="91425" tIns="91425" rIns="91425" bIns="91425" anchor="ctr" anchorCtr="0">
            <a:noAutofit/>
          </a:bodyPr>
          <a:lstStyle/>
          <a:p>
            <a:pPr indent="0" algn="l"/>
            <a:r>
              <a:rPr lang="en-US" sz="1300" dirty="0">
                <a:solidFill>
                  <a:schemeClr val="bg1"/>
                </a:solidFill>
                <a:latin typeface="+mn-lt"/>
              </a:rPr>
              <a:t>Your personal profile contains information about you and your activity on Schoology such as your interests, parents/advisors, and course/group enrollments.</a:t>
            </a:r>
          </a:p>
          <a:p>
            <a:pPr algn="l"/>
            <a:r>
              <a:rPr lang="en-US" sz="1300" b="1" dirty="0">
                <a:solidFill>
                  <a:schemeClr val="bg1"/>
                </a:solidFill>
                <a:latin typeface="+mn-lt"/>
              </a:rPr>
              <a:t>To access your profile:</a:t>
            </a:r>
            <a:endParaRPr lang="en-US" sz="1300" dirty="0">
              <a:solidFill>
                <a:schemeClr val="bg1"/>
              </a:solidFill>
              <a:latin typeface="+mn-lt"/>
            </a:endParaRPr>
          </a:p>
          <a:p>
            <a:pPr algn="l">
              <a:buFont typeface="Arial" panose="020B0604020202020204" pitchFamily="34" charset="0"/>
              <a:buChar char="•"/>
            </a:pPr>
            <a:r>
              <a:rPr lang="en-US" sz="1300" dirty="0">
                <a:solidFill>
                  <a:schemeClr val="bg1"/>
                </a:solidFill>
                <a:latin typeface="+mn-lt"/>
              </a:rPr>
              <a:t>Click your name in the upper-right of the header in Schoology.</a:t>
            </a:r>
          </a:p>
          <a:p>
            <a:pPr algn="l">
              <a:buFont typeface="Arial" panose="020B0604020202020204" pitchFamily="34" charset="0"/>
              <a:buChar char="•"/>
            </a:pPr>
            <a:r>
              <a:rPr lang="en-US" sz="1300" dirty="0">
                <a:solidFill>
                  <a:schemeClr val="bg1"/>
                </a:solidFill>
                <a:latin typeface="+mn-lt"/>
              </a:rPr>
              <a:t>Click </a:t>
            </a:r>
            <a:r>
              <a:rPr lang="en-US" sz="1300" b="1" dirty="0">
                <a:solidFill>
                  <a:schemeClr val="bg1"/>
                </a:solidFill>
                <a:latin typeface="+mn-lt"/>
              </a:rPr>
              <a:t>Your Profile</a:t>
            </a:r>
            <a:r>
              <a:rPr lang="en-US" sz="1300" dirty="0">
                <a:solidFill>
                  <a:schemeClr val="bg1"/>
                </a:solidFill>
                <a:latin typeface="+mn-lt"/>
              </a:rPr>
              <a:t>.</a:t>
            </a:r>
          </a:p>
          <a:p>
            <a:pPr lvl="1" algn="l">
              <a:buFont typeface="Arial" panose="020B0604020202020204" pitchFamily="34" charset="0"/>
              <a:buChar char="•"/>
            </a:pPr>
            <a:r>
              <a:rPr lang="en-US" sz="1300" dirty="0">
                <a:solidFill>
                  <a:schemeClr val="bg1"/>
                </a:solidFill>
                <a:latin typeface="+mn-lt"/>
              </a:rPr>
              <a:t>Schoology users that click on your name in Schoology will also be taken to your profile. Depending on the settings in place at your school, you may control who can view your profile by adjusting your </a:t>
            </a:r>
            <a:r>
              <a:rPr lang="en-US" sz="1300" dirty="0">
                <a:solidFill>
                  <a:schemeClr val="bg1"/>
                </a:solidFill>
                <a:latin typeface="+mn-lt"/>
                <a:hlinkClick r:id="rId3" tooltip="Personal Account Privacy (Students)">
                  <a:extLst>
                    <a:ext uri="{A12FA001-AC4F-418D-AE19-62706E023703}">
                      <ahyp:hlinkClr xmlns:ahyp="http://schemas.microsoft.com/office/drawing/2018/hyperlinkcolor" val="tx"/>
                    </a:ext>
                  </a:extLst>
                </a:hlinkClick>
              </a:rPr>
              <a:t>Account Privacy Settings</a:t>
            </a:r>
            <a:r>
              <a:rPr lang="en-US" sz="1300" dirty="0">
                <a:solidFill>
                  <a:schemeClr val="bg1"/>
                </a:solidFill>
                <a:latin typeface="+mn-lt"/>
              </a:rPr>
              <a:t>.</a:t>
            </a:r>
          </a:p>
          <a:p>
            <a:endParaRPr lang="en-US" sz="1300" dirty="0">
              <a:solidFill>
                <a:schemeClr val="bg1"/>
              </a:solidFill>
              <a:latin typeface="+mn-lt"/>
            </a:endParaRPr>
          </a:p>
        </p:txBody>
      </p:sp>
      <p:pic>
        <p:nvPicPr>
          <p:cNvPr id="22530" name="Picture 2" descr="Student_Profile.png">
            <a:extLst>
              <a:ext uri="{FF2B5EF4-FFF2-40B4-BE49-F238E27FC236}">
                <a16:creationId xmlns:a16="http://schemas.microsoft.com/office/drawing/2014/main" id="{903D50B1-0187-4B8E-A08C-3790296897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4707" y="1974094"/>
            <a:ext cx="4739068" cy="2444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9873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72967" y="1075765"/>
            <a:ext cx="6154911" cy="4067735"/>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242140" y="282179"/>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2800" dirty="0">
                <a:solidFill>
                  <a:schemeClr val="bg1"/>
                </a:solidFill>
              </a:rPr>
              <a:t>Change your Profile Picture</a:t>
            </a:r>
            <a:endParaRPr sz="2800" dirty="0">
              <a:solidFill>
                <a:schemeClr val="bg1"/>
              </a:solidFill>
            </a:endParaRPr>
          </a:p>
        </p:txBody>
      </p:sp>
      <p:sp>
        <p:nvSpPr>
          <p:cNvPr id="627" name="Google Shape;627;p31"/>
          <p:cNvSpPr txBox="1">
            <a:spLocks noGrp="1"/>
          </p:cNvSpPr>
          <p:nvPr>
            <p:ph type="subTitle" idx="1"/>
          </p:nvPr>
        </p:nvSpPr>
        <p:spPr>
          <a:xfrm>
            <a:off x="144812" y="2990589"/>
            <a:ext cx="4045200" cy="1235100"/>
          </a:xfrm>
          <a:prstGeom prst="rect">
            <a:avLst/>
          </a:prstGeom>
        </p:spPr>
        <p:txBody>
          <a:bodyPr spcFirstLastPara="1" wrap="square" lIns="91425" tIns="91425" rIns="91425" bIns="91425" anchor="ctr" anchorCtr="0">
            <a:noAutofit/>
          </a:bodyPr>
          <a:lstStyle/>
          <a:p>
            <a:r>
              <a:rPr lang="en-US" sz="1300" b="1" dirty="0">
                <a:latin typeface="+mn-lt"/>
              </a:rPr>
              <a:t>To change your profile picture:</a:t>
            </a:r>
            <a:endParaRPr lang="en-US" sz="1300" dirty="0">
              <a:latin typeface="+mn-lt"/>
            </a:endParaRPr>
          </a:p>
          <a:p>
            <a:r>
              <a:rPr lang="en-US" sz="1300" b="1" dirty="0">
                <a:latin typeface="+mn-lt"/>
              </a:rPr>
              <a:t>Note</a:t>
            </a:r>
            <a:r>
              <a:rPr lang="en-US" sz="1300" dirty="0">
                <a:latin typeface="+mn-lt"/>
              </a:rPr>
              <a:t>: If the </a:t>
            </a:r>
            <a:r>
              <a:rPr lang="en-US" sz="1300" b="1" dirty="0">
                <a:latin typeface="+mn-lt"/>
              </a:rPr>
              <a:t>Edit Picture</a:t>
            </a:r>
            <a:r>
              <a:rPr lang="en-US" sz="1300" dirty="0">
                <a:latin typeface="+mn-lt"/>
              </a:rPr>
              <a:t> option does not appear when you hover over your picture, your school may have different rules for profile pictures. </a:t>
            </a:r>
          </a:p>
          <a:p>
            <a:endParaRPr lang="en-US" sz="1300" dirty="0">
              <a:latin typeface="+mn-lt"/>
            </a:endParaRPr>
          </a:p>
          <a:p>
            <a:pPr algn="l">
              <a:buFont typeface="Arial" panose="020B0604020202020204" pitchFamily="34" charset="0"/>
              <a:buChar char="•"/>
            </a:pPr>
            <a:r>
              <a:rPr lang="en-US" sz="1300" dirty="0">
                <a:latin typeface="+mn-lt"/>
              </a:rPr>
              <a:t>Hover over the profile picture and click </a:t>
            </a:r>
            <a:r>
              <a:rPr lang="en-US" sz="1300" b="1" dirty="0">
                <a:latin typeface="+mn-lt"/>
              </a:rPr>
              <a:t>Edit Picture</a:t>
            </a:r>
            <a:r>
              <a:rPr lang="en-US" sz="1300" dirty="0">
                <a:latin typeface="+mn-lt"/>
              </a:rPr>
              <a:t>.</a:t>
            </a:r>
          </a:p>
          <a:p>
            <a:pPr algn="l">
              <a:buFont typeface="Arial" panose="020B0604020202020204" pitchFamily="34" charset="0"/>
              <a:buChar char="•"/>
            </a:pPr>
            <a:r>
              <a:rPr lang="en-US" sz="1300" dirty="0">
                <a:latin typeface="+mn-lt"/>
              </a:rPr>
              <a:t>If you already have a photo in place, click </a:t>
            </a:r>
            <a:r>
              <a:rPr lang="en-US" sz="1300" b="1" dirty="0">
                <a:latin typeface="+mn-lt"/>
              </a:rPr>
              <a:t>Remove Picture</a:t>
            </a:r>
            <a:r>
              <a:rPr lang="en-US" sz="1300" dirty="0">
                <a:latin typeface="+mn-lt"/>
              </a:rPr>
              <a:t> to remove your current picture from view.</a:t>
            </a:r>
          </a:p>
          <a:p>
            <a:pPr algn="l">
              <a:buFont typeface="Arial" panose="020B0604020202020204" pitchFamily="34" charset="0"/>
              <a:buChar char="•"/>
            </a:pPr>
            <a:r>
              <a:rPr lang="en-US" sz="1300" dirty="0">
                <a:latin typeface="+mn-lt"/>
              </a:rPr>
              <a:t>Click </a:t>
            </a:r>
            <a:r>
              <a:rPr lang="en-US" sz="1300" b="1" dirty="0">
                <a:latin typeface="+mn-lt"/>
              </a:rPr>
              <a:t>Attach File</a:t>
            </a:r>
            <a:r>
              <a:rPr lang="en-US" sz="1300" dirty="0">
                <a:latin typeface="+mn-lt"/>
              </a:rPr>
              <a:t>.</a:t>
            </a:r>
          </a:p>
          <a:p>
            <a:pPr algn="l">
              <a:buFont typeface="Arial" panose="020B0604020202020204" pitchFamily="34" charset="0"/>
              <a:buChar char="•"/>
            </a:pPr>
            <a:r>
              <a:rPr lang="en-US" sz="1300" dirty="0">
                <a:latin typeface="+mn-lt"/>
              </a:rPr>
              <a:t>Choose a JPEG, PNG, or GIF file from your device. There is a 5 MB limit per photo file.</a:t>
            </a:r>
          </a:p>
          <a:p>
            <a:pPr algn="l">
              <a:buFont typeface="Arial" panose="020B0604020202020204" pitchFamily="34" charset="0"/>
              <a:buChar char="•"/>
            </a:pPr>
            <a:r>
              <a:rPr lang="en-US" sz="1300" dirty="0">
                <a:latin typeface="+mn-lt"/>
              </a:rPr>
              <a:t>If you'd like to use an avatar instead, choose an avatar below.</a:t>
            </a:r>
          </a:p>
          <a:p>
            <a:endParaRPr lang="en-US" sz="1300" dirty="0">
              <a:solidFill>
                <a:schemeClr val="bg1"/>
              </a:solidFill>
              <a:latin typeface="+mn-lt"/>
            </a:endParaRPr>
          </a:p>
        </p:txBody>
      </p:sp>
      <p:pic>
        <p:nvPicPr>
          <p:cNvPr id="24578" name="Picture 2" descr="Edit_Profile_Picture.png">
            <a:extLst>
              <a:ext uri="{FF2B5EF4-FFF2-40B4-BE49-F238E27FC236}">
                <a16:creationId xmlns:a16="http://schemas.microsoft.com/office/drawing/2014/main" id="{5BA18597-5ACB-4B49-9E88-C27C5CB742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4812" y="1764479"/>
            <a:ext cx="4708516" cy="2936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93514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72967" y="1075765"/>
            <a:ext cx="6154911" cy="4067735"/>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242140" y="641157"/>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2800" dirty="0">
                <a:solidFill>
                  <a:schemeClr val="bg1"/>
                </a:solidFill>
              </a:rPr>
              <a:t>Student Info Section</a:t>
            </a:r>
            <a:endParaRPr sz="2800" dirty="0">
              <a:solidFill>
                <a:schemeClr val="bg1"/>
              </a:solidFill>
            </a:endParaRPr>
          </a:p>
        </p:txBody>
      </p:sp>
      <p:sp>
        <p:nvSpPr>
          <p:cNvPr id="627" name="Google Shape;627;p31"/>
          <p:cNvSpPr txBox="1">
            <a:spLocks noGrp="1"/>
          </p:cNvSpPr>
          <p:nvPr>
            <p:ph type="subTitle" idx="1"/>
          </p:nvPr>
        </p:nvSpPr>
        <p:spPr>
          <a:xfrm>
            <a:off x="144812" y="2990589"/>
            <a:ext cx="4045200" cy="1235100"/>
          </a:xfrm>
          <a:prstGeom prst="rect">
            <a:avLst/>
          </a:prstGeom>
        </p:spPr>
        <p:txBody>
          <a:bodyPr spcFirstLastPara="1" wrap="square" lIns="91425" tIns="91425" rIns="91425" bIns="91425" anchor="ctr" anchorCtr="0">
            <a:noAutofit/>
          </a:bodyPr>
          <a:lstStyle/>
          <a:p>
            <a:pPr indent="0" algn="l"/>
            <a:r>
              <a:rPr lang="en-US" sz="1500" dirty="0">
                <a:latin typeface="+mn-lt"/>
              </a:rPr>
              <a:t>The </a:t>
            </a:r>
            <a:r>
              <a:rPr lang="en-US" sz="1500" b="1" dirty="0">
                <a:latin typeface="+mn-lt"/>
              </a:rPr>
              <a:t>Info</a:t>
            </a:r>
            <a:r>
              <a:rPr lang="en-US" sz="1500" dirty="0">
                <a:latin typeface="+mn-lt"/>
              </a:rPr>
              <a:t> tab provides other users with additional information about you. Some information, such as parents and advisors with whom you are associated, may be included by default due to the settings in place at your school.</a:t>
            </a:r>
          </a:p>
          <a:p>
            <a:pPr indent="0" algn="l"/>
            <a:endParaRPr lang="en-US" sz="1500" dirty="0">
              <a:latin typeface="+mn-lt"/>
            </a:endParaRPr>
          </a:p>
          <a:p>
            <a:pPr indent="0" algn="l"/>
            <a:r>
              <a:rPr lang="en-US" sz="1500" dirty="0">
                <a:latin typeface="+mn-lt"/>
              </a:rPr>
              <a:t>Click </a:t>
            </a:r>
            <a:r>
              <a:rPr lang="en-US" sz="1500" b="1" dirty="0">
                <a:latin typeface="+mn-lt"/>
              </a:rPr>
              <a:t>Edit</a:t>
            </a:r>
            <a:r>
              <a:rPr lang="en-US" sz="1500" dirty="0">
                <a:latin typeface="+mn-lt"/>
              </a:rPr>
              <a:t> in the upper-right corner of your profile to edit or add information.</a:t>
            </a:r>
          </a:p>
          <a:p>
            <a:pPr indent="0" algn="l"/>
            <a:r>
              <a:rPr lang="en-US" sz="1500" b="1" dirty="0">
                <a:latin typeface="+mn-lt"/>
              </a:rPr>
              <a:t>Note:</a:t>
            </a:r>
            <a:r>
              <a:rPr lang="en-US" sz="1500" dirty="0">
                <a:latin typeface="+mn-lt"/>
              </a:rPr>
              <a:t> You may not be able to edit your profile information based on settings in place at your school. Contact your teacher with any questions.</a:t>
            </a:r>
          </a:p>
          <a:p>
            <a:endParaRPr lang="en-US" sz="1500" dirty="0">
              <a:solidFill>
                <a:schemeClr val="bg1"/>
              </a:solidFill>
              <a:latin typeface="+mn-lt"/>
            </a:endParaRPr>
          </a:p>
        </p:txBody>
      </p:sp>
      <p:pic>
        <p:nvPicPr>
          <p:cNvPr id="25602" name="Picture 2" descr="Student_Info.png">
            <a:extLst>
              <a:ext uri="{FF2B5EF4-FFF2-40B4-BE49-F238E27FC236}">
                <a16:creationId xmlns:a16="http://schemas.microsoft.com/office/drawing/2014/main" id="{F9317887-D477-4B59-A8EC-E35317DA88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0148" y="2527589"/>
            <a:ext cx="4723852" cy="1349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1830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72967" y="1075765"/>
            <a:ext cx="6154911" cy="4067735"/>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242140" y="641157"/>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2800" dirty="0">
                <a:solidFill>
                  <a:schemeClr val="bg1"/>
                </a:solidFill>
              </a:rPr>
              <a:t>Student Badges</a:t>
            </a:r>
            <a:endParaRPr sz="2800" dirty="0">
              <a:solidFill>
                <a:schemeClr val="bg1"/>
              </a:solidFill>
            </a:endParaRPr>
          </a:p>
        </p:txBody>
      </p:sp>
      <p:sp>
        <p:nvSpPr>
          <p:cNvPr id="627" name="Google Shape;627;p31"/>
          <p:cNvSpPr txBox="1">
            <a:spLocks noGrp="1"/>
          </p:cNvSpPr>
          <p:nvPr>
            <p:ph type="subTitle" idx="1"/>
          </p:nvPr>
        </p:nvSpPr>
        <p:spPr>
          <a:xfrm>
            <a:off x="144812" y="2990589"/>
            <a:ext cx="4045200" cy="1235100"/>
          </a:xfrm>
          <a:prstGeom prst="rect">
            <a:avLst/>
          </a:prstGeom>
        </p:spPr>
        <p:txBody>
          <a:bodyPr spcFirstLastPara="1" wrap="square" lIns="91425" tIns="91425" rIns="91425" bIns="91425" anchor="ctr" anchorCtr="0">
            <a:noAutofit/>
          </a:bodyPr>
          <a:lstStyle/>
          <a:p>
            <a:pPr indent="0" algn="l"/>
            <a:r>
              <a:rPr lang="en-US" sz="1500" dirty="0">
                <a:latin typeface="+mj-lt"/>
              </a:rPr>
              <a:t>The </a:t>
            </a:r>
            <a:r>
              <a:rPr lang="en-US" sz="1500" b="1" dirty="0">
                <a:latin typeface="+mj-lt"/>
              </a:rPr>
              <a:t>Badges</a:t>
            </a:r>
            <a:r>
              <a:rPr lang="en-US" sz="1500" dirty="0">
                <a:latin typeface="+mj-lt"/>
              </a:rPr>
              <a:t> area displays all of the badges your instructors have awarded you in a course. You may filter badges by current and past courses, and sort the order of badges into your newest or oldest badges.</a:t>
            </a:r>
            <a:endParaRPr lang="en-US" sz="1500" dirty="0">
              <a:solidFill>
                <a:schemeClr val="bg1"/>
              </a:solidFill>
              <a:latin typeface="+mj-lt"/>
            </a:endParaRPr>
          </a:p>
        </p:txBody>
      </p:sp>
      <p:pic>
        <p:nvPicPr>
          <p:cNvPr id="26626" name="Picture 2" descr="https://support.schoology.com/hc/en-us/article_attachments/202630948/badges_area_personal_profile.png">
            <a:extLst>
              <a:ext uri="{FF2B5EF4-FFF2-40B4-BE49-F238E27FC236}">
                <a16:creationId xmlns:a16="http://schemas.microsoft.com/office/drawing/2014/main" id="{A857126A-8C6C-491F-B036-2E78392ED0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1653" y="1183982"/>
            <a:ext cx="3305175" cy="1590675"/>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Badges_Student.png">
            <a:extLst>
              <a:ext uri="{FF2B5EF4-FFF2-40B4-BE49-F238E27FC236}">
                <a16:creationId xmlns:a16="http://schemas.microsoft.com/office/drawing/2014/main" id="{5556CC78-8A1A-4052-8036-6E1655FA71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5499" y="2849213"/>
            <a:ext cx="4123885" cy="2098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6596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72967" y="1075765"/>
            <a:ext cx="6154911" cy="4067735"/>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111820" y="80052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500" dirty="0"/>
              <a:t>Upcoming</a:t>
            </a:r>
            <a:endParaRPr sz="3500" dirty="0">
              <a:solidFill>
                <a:srgbClr val="FF6A63"/>
              </a:solidFill>
            </a:endParaRPr>
          </a:p>
        </p:txBody>
      </p:sp>
      <p:sp>
        <p:nvSpPr>
          <p:cNvPr id="627" name="Google Shape;627;p31"/>
          <p:cNvSpPr txBox="1">
            <a:spLocks noGrp="1"/>
          </p:cNvSpPr>
          <p:nvPr>
            <p:ph type="subTitle" idx="1"/>
          </p:nvPr>
        </p:nvSpPr>
        <p:spPr>
          <a:xfrm>
            <a:off x="233208" y="2513743"/>
            <a:ext cx="4045200" cy="1235100"/>
          </a:xfrm>
          <a:prstGeom prst="rect">
            <a:avLst/>
          </a:prstGeom>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1500" b="0" i="0" dirty="0">
                <a:solidFill>
                  <a:schemeClr val="bg1"/>
                </a:solidFill>
                <a:effectLst/>
                <a:latin typeface="+mj-lt"/>
              </a:rPr>
              <a:t>The </a:t>
            </a:r>
            <a:r>
              <a:rPr lang="en-US" sz="1500" b="1" i="0" dirty="0">
                <a:solidFill>
                  <a:schemeClr val="bg1"/>
                </a:solidFill>
                <a:effectLst/>
                <a:latin typeface="+mj-lt"/>
              </a:rPr>
              <a:t>Upcoming</a:t>
            </a:r>
            <a:r>
              <a:rPr lang="en-US" sz="1500" b="0" i="0" dirty="0">
                <a:solidFill>
                  <a:schemeClr val="bg1"/>
                </a:solidFill>
                <a:effectLst/>
                <a:latin typeface="+mj-lt"/>
              </a:rPr>
              <a:t> area on the right side of your homepage displays events, assignments, tests/quizzes, and discussions with a due date. Hovering over each item displays the course or group associated with the item.</a:t>
            </a:r>
            <a:endParaRPr sz="1500" dirty="0">
              <a:solidFill>
                <a:schemeClr val="bg1"/>
              </a:solidFill>
              <a:latin typeface="+mj-lt"/>
            </a:endParaRPr>
          </a:p>
        </p:txBody>
      </p:sp>
      <p:pic>
        <p:nvPicPr>
          <p:cNvPr id="3076" name="Picture 4">
            <a:extLst>
              <a:ext uri="{FF2B5EF4-FFF2-40B4-BE49-F238E27FC236}">
                <a16:creationId xmlns:a16="http://schemas.microsoft.com/office/drawing/2014/main" id="{50AD6486-8FB1-4BE4-9921-9C42B1CC0C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8164" y="2074689"/>
            <a:ext cx="4750207" cy="2197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8051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72967" y="1075765"/>
            <a:ext cx="6154911" cy="4067735"/>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111820" y="80052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500" dirty="0"/>
              <a:t>Grades and Attendance</a:t>
            </a:r>
            <a:endParaRPr sz="3500" dirty="0">
              <a:solidFill>
                <a:srgbClr val="FF6A63"/>
              </a:solidFill>
            </a:endParaRPr>
          </a:p>
        </p:txBody>
      </p:sp>
      <p:sp>
        <p:nvSpPr>
          <p:cNvPr id="627" name="Google Shape;627;p31"/>
          <p:cNvSpPr txBox="1">
            <a:spLocks noGrp="1"/>
          </p:cNvSpPr>
          <p:nvPr>
            <p:ph type="subTitle" idx="1"/>
          </p:nvPr>
        </p:nvSpPr>
        <p:spPr>
          <a:xfrm>
            <a:off x="225644" y="2951733"/>
            <a:ext cx="4045200" cy="1235100"/>
          </a:xfrm>
          <a:prstGeom prst="rect">
            <a:avLst/>
          </a:prstGeom>
        </p:spPr>
        <p:txBody>
          <a:bodyPr spcFirstLastPara="1" wrap="square" lIns="91425" tIns="91425" rIns="91425" bIns="91425" anchor="ctr" anchorCtr="0">
            <a:noAutofit/>
          </a:bodyPr>
          <a:lstStyle/>
          <a:p>
            <a:pPr indent="0" algn="l"/>
            <a:r>
              <a:rPr lang="en-US" sz="1500" b="0" i="0" dirty="0">
                <a:solidFill>
                  <a:schemeClr val="bg1"/>
                </a:solidFill>
                <a:effectLst/>
                <a:latin typeface="+mj-lt"/>
              </a:rPr>
              <a:t>Select </a:t>
            </a:r>
            <a:r>
              <a:rPr lang="en-US" sz="1500" b="1" i="0" dirty="0">
                <a:solidFill>
                  <a:schemeClr val="bg1"/>
                </a:solidFill>
                <a:effectLst/>
                <a:latin typeface="+mj-lt"/>
              </a:rPr>
              <a:t>Grades</a:t>
            </a:r>
            <a:r>
              <a:rPr lang="en-US" sz="1500" b="0" i="0" dirty="0">
                <a:solidFill>
                  <a:schemeClr val="bg1"/>
                </a:solidFill>
                <a:effectLst/>
                <a:latin typeface="+mj-lt"/>
              </a:rPr>
              <a:t> at the top of Schoology and select either a Grade Report or Attendance.</a:t>
            </a:r>
          </a:p>
          <a:p>
            <a:pPr algn="l"/>
            <a:r>
              <a:rPr lang="en-US" sz="1500" b="1" i="0" dirty="0">
                <a:solidFill>
                  <a:schemeClr val="bg1"/>
                </a:solidFill>
                <a:effectLst/>
                <a:latin typeface="+mj-lt"/>
              </a:rPr>
              <a:t>Grade Report</a:t>
            </a:r>
          </a:p>
          <a:p>
            <a:pPr indent="0" algn="l"/>
            <a:r>
              <a:rPr lang="en-US" sz="1500" b="0" i="0" dirty="0">
                <a:solidFill>
                  <a:schemeClr val="bg1"/>
                </a:solidFill>
                <a:effectLst/>
                <a:latin typeface="+mj-lt"/>
              </a:rPr>
              <a:t>The Grade Report displays a breakdown of your grades for each course. Click a specific course to view each graded item, your grade, the max points, and any comments from the instructor.</a:t>
            </a:r>
          </a:p>
          <a:p>
            <a:pPr algn="l"/>
            <a:r>
              <a:rPr lang="en-US" sz="1500" b="0" i="0" dirty="0">
                <a:solidFill>
                  <a:schemeClr val="bg1"/>
                </a:solidFill>
                <a:effectLst/>
                <a:latin typeface="+mj-lt"/>
              </a:rPr>
              <a:t>You may also download a</a:t>
            </a:r>
            <a:r>
              <a:rPr lang="en-US" sz="1500" b="1" i="0" dirty="0">
                <a:solidFill>
                  <a:schemeClr val="bg1"/>
                </a:solidFill>
                <a:effectLst/>
                <a:latin typeface="+mj-lt"/>
              </a:rPr>
              <a:t> Student Report</a:t>
            </a:r>
            <a:r>
              <a:rPr lang="en-US" sz="1500" b="0" i="0" dirty="0">
                <a:solidFill>
                  <a:schemeClr val="bg1"/>
                </a:solidFill>
                <a:effectLst/>
                <a:latin typeface="+mj-lt"/>
              </a:rPr>
              <a:t> by clicking the button in the top right of the page.</a:t>
            </a:r>
          </a:p>
        </p:txBody>
      </p:sp>
      <p:pic>
        <p:nvPicPr>
          <p:cNvPr id="14338" name="Picture 2">
            <a:extLst>
              <a:ext uri="{FF2B5EF4-FFF2-40B4-BE49-F238E27FC236}">
                <a16:creationId xmlns:a16="http://schemas.microsoft.com/office/drawing/2014/main" id="{1BA62136-8E2B-458E-A6BF-5CEA30554FA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84136" y="1915160"/>
            <a:ext cx="4759333" cy="2562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831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72967" y="1075765"/>
            <a:ext cx="6154911" cy="4067735"/>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242140" y="33461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500" dirty="0">
                <a:solidFill>
                  <a:schemeClr val="bg1"/>
                </a:solidFill>
              </a:rPr>
              <a:t>Grades</a:t>
            </a:r>
            <a:endParaRPr sz="3500" dirty="0">
              <a:solidFill>
                <a:schemeClr val="bg1"/>
              </a:solidFill>
            </a:endParaRPr>
          </a:p>
        </p:txBody>
      </p:sp>
      <p:sp>
        <p:nvSpPr>
          <p:cNvPr id="627" name="Google Shape;627;p31"/>
          <p:cNvSpPr txBox="1">
            <a:spLocks noGrp="1"/>
          </p:cNvSpPr>
          <p:nvPr>
            <p:ph type="subTitle" idx="1"/>
          </p:nvPr>
        </p:nvSpPr>
        <p:spPr>
          <a:xfrm>
            <a:off x="242140" y="1996457"/>
            <a:ext cx="4045200" cy="2214235"/>
          </a:xfrm>
          <a:prstGeom prst="rect">
            <a:avLst/>
          </a:prstGeom>
        </p:spPr>
        <p:txBody>
          <a:bodyPr spcFirstLastPara="1" wrap="square" lIns="91425" tIns="91425" rIns="91425" bIns="91425" anchor="ctr" anchorCtr="0">
            <a:noAutofit/>
          </a:bodyPr>
          <a:lstStyle/>
          <a:p>
            <a:pPr indent="0" algn="l"/>
            <a:r>
              <a:rPr lang="en-US" sz="1500" dirty="0">
                <a:latin typeface="+mj-lt"/>
              </a:rPr>
              <a:t>The </a:t>
            </a:r>
            <a:r>
              <a:rPr lang="en-US" sz="1500" b="1" dirty="0">
                <a:latin typeface="+mj-lt"/>
              </a:rPr>
              <a:t>Grades</a:t>
            </a:r>
            <a:r>
              <a:rPr lang="en-US" sz="1500" dirty="0">
                <a:latin typeface="+mj-lt"/>
              </a:rPr>
              <a:t> area of the course profile displays your grades for the assignments, tests/quizzes, and discussions within a course. When an item is graded by your instructor, the grades and comments will immediately display in this area. Your overall grade for the course is listed at the bottom of each page.</a:t>
            </a:r>
          </a:p>
        </p:txBody>
      </p:sp>
      <p:pic>
        <p:nvPicPr>
          <p:cNvPr id="17410" name="Picture 2" descr="Screen_Shot_2018-05-09_at_10.07.41_AM.png">
            <a:extLst>
              <a:ext uri="{FF2B5EF4-FFF2-40B4-BE49-F238E27FC236}">
                <a16:creationId xmlns:a16="http://schemas.microsoft.com/office/drawing/2014/main" id="{1526FFBE-3188-4036-BEC0-DB56D911F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4272" y="1573733"/>
            <a:ext cx="4646340" cy="3245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744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72967" y="1075765"/>
            <a:ext cx="6154911" cy="4067735"/>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111820" y="80052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500" dirty="0"/>
              <a:t>Grades and Attendance</a:t>
            </a:r>
            <a:endParaRPr sz="3500" dirty="0">
              <a:solidFill>
                <a:srgbClr val="FF6A63"/>
              </a:solidFill>
            </a:endParaRPr>
          </a:p>
        </p:txBody>
      </p:sp>
      <p:sp>
        <p:nvSpPr>
          <p:cNvPr id="627" name="Google Shape;627;p31"/>
          <p:cNvSpPr txBox="1">
            <a:spLocks noGrp="1"/>
          </p:cNvSpPr>
          <p:nvPr>
            <p:ph type="subTitle" idx="1"/>
          </p:nvPr>
        </p:nvSpPr>
        <p:spPr>
          <a:xfrm>
            <a:off x="225644" y="2951733"/>
            <a:ext cx="4045200" cy="1235100"/>
          </a:xfrm>
          <a:prstGeom prst="rect">
            <a:avLst/>
          </a:prstGeom>
        </p:spPr>
        <p:txBody>
          <a:bodyPr spcFirstLastPara="1" wrap="square" lIns="91425" tIns="91425" rIns="91425" bIns="91425" anchor="ctr" anchorCtr="0">
            <a:noAutofit/>
          </a:bodyPr>
          <a:lstStyle/>
          <a:p>
            <a:pPr indent="0" algn="l"/>
            <a:r>
              <a:rPr lang="en-US" sz="1500" b="0" i="0" dirty="0">
                <a:solidFill>
                  <a:schemeClr val="bg1"/>
                </a:solidFill>
                <a:effectLst/>
                <a:latin typeface="+mj-lt"/>
              </a:rPr>
              <a:t>The attendance area displays a record of the days you were marked absent, late, or excused. Instructors can also leave comments, which will appear in the Comments section.</a:t>
            </a:r>
          </a:p>
        </p:txBody>
      </p:sp>
      <p:pic>
        <p:nvPicPr>
          <p:cNvPr id="15362" name="Picture 2">
            <a:extLst>
              <a:ext uri="{FF2B5EF4-FFF2-40B4-BE49-F238E27FC236}">
                <a16:creationId xmlns:a16="http://schemas.microsoft.com/office/drawing/2014/main" id="{54421EC2-B7B8-47AE-9B5A-07F578A09A1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84667" y="1921080"/>
            <a:ext cx="4737340" cy="2550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060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72967" y="1075765"/>
            <a:ext cx="6154911" cy="4067735"/>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111820" y="80052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500" dirty="0"/>
              <a:t>Search</a:t>
            </a:r>
            <a:endParaRPr sz="3500" dirty="0">
              <a:solidFill>
                <a:srgbClr val="FF6A63"/>
              </a:solidFill>
            </a:endParaRPr>
          </a:p>
        </p:txBody>
      </p:sp>
      <p:sp>
        <p:nvSpPr>
          <p:cNvPr id="627" name="Google Shape;627;p31"/>
          <p:cNvSpPr txBox="1">
            <a:spLocks noGrp="1"/>
          </p:cNvSpPr>
          <p:nvPr>
            <p:ph type="subTitle" idx="1"/>
          </p:nvPr>
        </p:nvSpPr>
        <p:spPr>
          <a:xfrm>
            <a:off x="225644" y="2951733"/>
            <a:ext cx="4045200" cy="1235100"/>
          </a:xfrm>
          <a:prstGeom prst="rect">
            <a:avLst/>
          </a:prstGeom>
        </p:spPr>
        <p:txBody>
          <a:bodyPr spcFirstLastPara="1" wrap="square" lIns="91425" tIns="91425" rIns="91425" bIns="91425" anchor="ctr" anchorCtr="0">
            <a:noAutofit/>
          </a:bodyPr>
          <a:lstStyle/>
          <a:p>
            <a:pPr indent="0" algn="l"/>
            <a:r>
              <a:rPr lang="en-US" sz="1500" b="0" i="0" dirty="0">
                <a:solidFill>
                  <a:schemeClr val="bg1"/>
                </a:solidFill>
                <a:effectLst/>
                <a:latin typeface="+mj-lt"/>
              </a:rPr>
              <a:t>Use the Search tool (magnifier icon) to search for your teachers, courses and groups.</a:t>
            </a:r>
          </a:p>
        </p:txBody>
      </p:sp>
      <p:pic>
        <p:nvPicPr>
          <p:cNvPr id="16386" name="Picture 2">
            <a:extLst>
              <a:ext uri="{FF2B5EF4-FFF2-40B4-BE49-F238E27FC236}">
                <a16:creationId xmlns:a16="http://schemas.microsoft.com/office/drawing/2014/main" id="{D09779E4-1DB8-4933-82B6-E9C6FC56659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03443" y="1902934"/>
            <a:ext cx="4723067" cy="2542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606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grpSp>
        <p:nvGrpSpPr>
          <p:cNvPr id="619" name="Google Shape;619;p31"/>
          <p:cNvGrpSpPr/>
          <p:nvPr/>
        </p:nvGrpSpPr>
        <p:grpSpPr>
          <a:xfrm>
            <a:off x="3672967" y="1075765"/>
            <a:ext cx="6154911" cy="4067735"/>
            <a:chOff x="3289100" y="2648488"/>
            <a:chExt cx="5622600" cy="2876421"/>
          </a:xfrm>
        </p:grpSpPr>
        <p:grpSp>
          <p:nvGrpSpPr>
            <p:cNvPr id="620" name="Google Shape;620;p31"/>
            <p:cNvGrpSpPr/>
            <p:nvPr/>
          </p:nvGrpSpPr>
          <p:grpSpPr>
            <a:xfrm>
              <a:off x="3289100" y="2648488"/>
              <a:ext cx="5622600" cy="2876421"/>
              <a:chOff x="1059475" y="2296088"/>
              <a:chExt cx="5622600" cy="2876421"/>
            </a:xfrm>
          </p:grpSpPr>
          <p:sp>
            <p:nvSpPr>
              <p:cNvPr id="621" name="Google Shape;621;p31"/>
              <p:cNvSpPr/>
              <p:nvPr/>
            </p:nvSpPr>
            <p:spPr>
              <a:xfrm>
                <a:off x="1709623" y="2296088"/>
                <a:ext cx="4319700" cy="2813400"/>
              </a:xfrm>
              <a:prstGeom prst="roundRect">
                <a:avLst>
                  <a:gd name="adj" fmla="val 4487"/>
                </a:avLst>
              </a:prstGeom>
              <a:solidFill>
                <a:srgbClr val="262626"/>
              </a:solidFill>
              <a:ln w="38100" cap="flat" cmpd="sng">
                <a:solidFill>
                  <a:srgbClr val="BFBFBF"/>
                </a:solidFill>
                <a:prstDash val="solid"/>
                <a:miter lim="800000"/>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nvGrpSpPr>
              <p:cNvPr id="622" name="Google Shape;622;p31"/>
              <p:cNvGrpSpPr/>
              <p:nvPr/>
            </p:nvGrpSpPr>
            <p:grpSpPr>
              <a:xfrm>
                <a:off x="1059475" y="5078309"/>
                <a:ext cx="5622600" cy="94200"/>
                <a:chOff x="1059475" y="5076025"/>
                <a:chExt cx="5622600" cy="188400"/>
              </a:xfrm>
            </p:grpSpPr>
            <p:sp>
              <p:nvSpPr>
                <p:cNvPr id="623" name="Google Shape;623;p31"/>
                <p:cNvSpPr/>
                <p:nvPr/>
              </p:nvSpPr>
              <p:spPr>
                <a:xfrm>
                  <a:off x="1059475" y="5076025"/>
                  <a:ext cx="5622600" cy="188400"/>
                </a:xfrm>
                <a:prstGeom prst="roundRect">
                  <a:avLst>
                    <a:gd name="adj" fmla="val 35520"/>
                  </a:avLst>
                </a:prstGeom>
                <a:solidFill>
                  <a:srgbClr val="BFBFBF"/>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624" name="Google Shape;624;p31"/>
                <p:cNvSpPr/>
                <p:nvPr/>
              </p:nvSpPr>
              <p:spPr>
                <a:xfrm>
                  <a:off x="3354359" y="5081221"/>
                  <a:ext cx="1030351" cy="131148"/>
                </a:xfrm>
                <a:custGeom>
                  <a:avLst/>
                  <a:gdLst/>
                  <a:ahLst/>
                  <a:cxnLst/>
                  <a:rect l="l" t="t" r="r" b="b"/>
                  <a:pathLst>
                    <a:path w="1030351" h="131148" extrusionOk="0">
                      <a:moveTo>
                        <a:pt x="0" y="0"/>
                      </a:moveTo>
                      <a:lnTo>
                        <a:pt x="1030351" y="0"/>
                      </a:lnTo>
                      <a:lnTo>
                        <a:pt x="995408" y="51827"/>
                      </a:lnTo>
                      <a:cubicBezTo>
                        <a:pt x="946399" y="100836"/>
                        <a:pt x="878694" y="131148"/>
                        <a:pt x="803909" y="131148"/>
                      </a:cubicBezTo>
                      <a:lnTo>
                        <a:pt x="226441" y="131148"/>
                      </a:lnTo>
                      <a:cubicBezTo>
                        <a:pt x="151656" y="131148"/>
                        <a:pt x="83951" y="100836"/>
                        <a:pt x="34942" y="51827"/>
                      </a:cubicBezTo>
                      <a:close/>
                    </a:path>
                  </a:pathLst>
                </a:custGeom>
                <a:solidFill>
                  <a:srgbClr val="A5A5A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grpSp>
        <p:sp>
          <p:nvSpPr>
            <p:cNvPr id="625" name="Google Shape;625;p31"/>
            <p:cNvSpPr/>
            <p:nvPr/>
          </p:nvSpPr>
          <p:spPr>
            <a:xfrm>
              <a:off x="6037018" y="2768053"/>
              <a:ext cx="97200" cy="97200"/>
            </a:xfrm>
            <a:prstGeom prst="ellipse">
              <a:avLst/>
            </a:prstGeom>
            <a:solidFill>
              <a:srgbClr val="171717"/>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626" name="Google Shape;626;p31"/>
          <p:cNvSpPr txBox="1">
            <a:spLocks noGrp="1"/>
          </p:cNvSpPr>
          <p:nvPr>
            <p:ph type="title"/>
          </p:nvPr>
        </p:nvSpPr>
        <p:spPr>
          <a:xfrm>
            <a:off x="242140" y="334615"/>
            <a:ext cx="4045200" cy="1482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sz="3500" dirty="0">
                <a:solidFill>
                  <a:schemeClr val="bg1"/>
                </a:solidFill>
              </a:rPr>
              <a:t>Attendance</a:t>
            </a:r>
            <a:endParaRPr sz="3500" dirty="0">
              <a:solidFill>
                <a:schemeClr val="bg1"/>
              </a:solidFill>
            </a:endParaRPr>
          </a:p>
        </p:txBody>
      </p:sp>
      <p:sp>
        <p:nvSpPr>
          <p:cNvPr id="627" name="Google Shape;627;p31"/>
          <p:cNvSpPr txBox="1">
            <a:spLocks noGrp="1"/>
          </p:cNvSpPr>
          <p:nvPr>
            <p:ph type="subTitle" idx="1"/>
          </p:nvPr>
        </p:nvSpPr>
        <p:spPr>
          <a:xfrm>
            <a:off x="242140" y="2796050"/>
            <a:ext cx="4045200" cy="1235100"/>
          </a:xfrm>
          <a:prstGeom prst="rect">
            <a:avLst/>
          </a:prstGeom>
        </p:spPr>
        <p:txBody>
          <a:bodyPr spcFirstLastPara="1" wrap="square" lIns="91425" tIns="91425" rIns="91425" bIns="91425" anchor="ctr" anchorCtr="0">
            <a:noAutofit/>
          </a:bodyPr>
          <a:lstStyle/>
          <a:p>
            <a:pPr indent="0" algn="l"/>
            <a:r>
              <a:rPr lang="en-US" sz="1500" dirty="0">
                <a:latin typeface="+mn-lt"/>
              </a:rPr>
              <a:t>The attendance area displays a record of the days you were marked absent, late, or excused. Instructors can also leave comments, which will appear in the Comments section.</a:t>
            </a:r>
          </a:p>
          <a:p>
            <a:pPr algn="l"/>
            <a:endParaRPr lang="en-US" sz="1500" dirty="0">
              <a:latin typeface="+mn-lt"/>
            </a:endParaRPr>
          </a:p>
          <a:p>
            <a:pPr algn="l"/>
            <a:r>
              <a:rPr lang="en-US" sz="1500" dirty="0">
                <a:latin typeface="+mn-lt"/>
              </a:rPr>
              <a:t>	There are two ways to check your attendance in Schoology:</a:t>
            </a:r>
          </a:p>
          <a:p>
            <a:r>
              <a:rPr lang="en-US" sz="1500" b="1" dirty="0">
                <a:latin typeface="+mn-lt"/>
              </a:rPr>
              <a:t>Grades</a:t>
            </a:r>
          </a:p>
          <a:p>
            <a:r>
              <a:rPr lang="en-US" sz="1500" dirty="0">
                <a:latin typeface="+mn-lt"/>
              </a:rPr>
              <a:t>Click </a:t>
            </a:r>
            <a:r>
              <a:rPr lang="en-US" sz="1500" b="1" dirty="0">
                <a:latin typeface="+mn-lt"/>
              </a:rPr>
              <a:t>Grades</a:t>
            </a:r>
            <a:r>
              <a:rPr lang="en-US" sz="1500" dirty="0">
                <a:latin typeface="+mn-lt"/>
              </a:rPr>
              <a:t> at the top of Schoology.</a:t>
            </a:r>
          </a:p>
          <a:p>
            <a:r>
              <a:rPr lang="en-US" sz="1500" dirty="0">
                <a:latin typeface="+mn-lt"/>
              </a:rPr>
              <a:t>Select </a:t>
            </a:r>
            <a:r>
              <a:rPr lang="en-US" sz="1500" b="1" dirty="0">
                <a:latin typeface="+mn-lt"/>
              </a:rPr>
              <a:t>Attendance</a:t>
            </a:r>
            <a:r>
              <a:rPr lang="en-US" sz="1500" dirty="0">
                <a:latin typeface="+mn-lt"/>
              </a:rPr>
              <a:t>.</a:t>
            </a:r>
          </a:p>
          <a:p>
            <a:r>
              <a:rPr lang="en-US" sz="1500" b="1" dirty="0">
                <a:latin typeface="+mn-lt"/>
              </a:rPr>
              <a:t>Course</a:t>
            </a:r>
          </a:p>
          <a:p>
            <a:r>
              <a:rPr lang="en-US" sz="1500" dirty="0">
                <a:latin typeface="+mn-lt"/>
              </a:rPr>
              <a:t>Click </a:t>
            </a:r>
            <a:r>
              <a:rPr lang="en-US" sz="1500" b="1" dirty="0">
                <a:latin typeface="+mn-lt"/>
              </a:rPr>
              <a:t>Courses</a:t>
            </a:r>
            <a:r>
              <a:rPr lang="en-US" sz="1500" dirty="0">
                <a:latin typeface="+mn-lt"/>
              </a:rPr>
              <a:t> at the top of Schoology.</a:t>
            </a:r>
          </a:p>
          <a:p>
            <a:r>
              <a:rPr lang="en-US" sz="1500" dirty="0">
                <a:latin typeface="+mn-lt"/>
              </a:rPr>
              <a:t>Select a course.</a:t>
            </a:r>
          </a:p>
          <a:p>
            <a:r>
              <a:rPr lang="en-US" sz="1500" dirty="0">
                <a:latin typeface="+mn-lt"/>
              </a:rPr>
              <a:t>Click </a:t>
            </a:r>
            <a:r>
              <a:rPr lang="en-US" sz="1500" b="1" dirty="0">
                <a:latin typeface="+mn-lt"/>
              </a:rPr>
              <a:t>Attendance</a:t>
            </a:r>
            <a:r>
              <a:rPr lang="en-US" sz="1500" dirty="0">
                <a:latin typeface="+mn-lt"/>
              </a:rPr>
              <a:t> on the left.</a:t>
            </a:r>
          </a:p>
        </p:txBody>
      </p:sp>
      <p:pic>
        <p:nvPicPr>
          <p:cNvPr id="16388" name="Picture 4" descr="Attendance.gif">
            <a:extLst>
              <a:ext uri="{FF2B5EF4-FFF2-40B4-BE49-F238E27FC236}">
                <a16:creationId xmlns:a16="http://schemas.microsoft.com/office/drawing/2014/main" id="{5505FABD-44EE-45C4-A473-4623860FC3B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4230" y="1910079"/>
            <a:ext cx="4749098" cy="275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448393"/>
      </p:ext>
    </p:extLst>
  </p:cSld>
  <p:clrMapOvr>
    <a:masterClrMapping/>
  </p:clrMapOvr>
</p:sld>
</file>

<file path=ppt/theme/theme1.xml><?xml version="1.0" encoding="utf-8"?>
<a:theme xmlns:a="http://schemas.openxmlformats.org/drawingml/2006/main" name="Base_Template_SlidesMania">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FolderType xmlns="cd41d15f-1ae7-428c-bbc6-28d9c1ce3f47" xsi:nil="true"/>
    <AppVersion xmlns="cd41d15f-1ae7-428c-bbc6-28d9c1ce3f47" xsi:nil="true"/>
    <TeamsChannelId xmlns="cd41d15f-1ae7-428c-bbc6-28d9c1ce3f47" xsi:nil="true"/>
    <Templates xmlns="cd41d15f-1ae7-428c-bbc6-28d9c1ce3f47" xsi:nil="true"/>
    <NotebookType xmlns="cd41d15f-1ae7-428c-bbc6-28d9c1ce3f47" xsi:nil="true"/>
    <Teachers xmlns="cd41d15f-1ae7-428c-bbc6-28d9c1ce3f47">
      <UserInfo>
        <DisplayName/>
        <AccountId xsi:nil="true"/>
        <AccountType/>
      </UserInfo>
    </Teachers>
    <LMS_Mappings xmlns="cd41d15f-1ae7-428c-bbc6-28d9c1ce3f47" xsi:nil="true"/>
    <Owner xmlns="cd41d15f-1ae7-428c-bbc6-28d9c1ce3f47">
      <UserInfo>
        <DisplayName/>
        <AccountId xsi:nil="true"/>
        <AccountType/>
      </UserInfo>
    </Owner>
    <Invited_Teachers xmlns="cd41d15f-1ae7-428c-bbc6-28d9c1ce3f47" xsi:nil="true"/>
    <IsNotebookLocked xmlns="cd41d15f-1ae7-428c-bbc6-28d9c1ce3f47" xsi:nil="true"/>
    <DefaultSectionNames xmlns="cd41d15f-1ae7-428c-bbc6-28d9c1ce3f47" xsi:nil="true"/>
    <CultureName xmlns="cd41d15f-1ae7-428c-bbc6-28d9c1ce3f47" xsi:nil="true"/>
    <Students xmlns="cd41d15f-1ae7-428c-bbc6-28d9c1ce3f47">
      <UserInfo>
        <DisplayName/>
        <AccountId xsi:nil="true"/>
        <AccountType/>
      </UserInfo>
    </Students>
    <Student_Groups xmlns="cd41d15f-1ae7-428c-bbc6-28d9c1ce3f47">
      <UserInfo>
        <DisplayName/>
        <AccountId xsi:nil="true"/>
        <AccountType/>
      </UserInfo>
    </Student_Groups>
    <Invited_Students xmlns="cd41d15f-1ae7-428c-bbc6-28d9c1ce3f47" xsi:nil="true"/>
    <Is_Collaboration_Space_Locked xmlns="cd41d15f-1ae7-428c-bbc6-28d9c1ce3f47" xsi:nil="true"/>
    <Math_Settings xmlns="cd41d15f-1ae7-428c-bbc6-28d9c1ce3f47" xsi:nil="true"/>
    <Self_Registration_Enabled xmlns="cd41d15f-1ae7-428c-bbc6-28d9c1ce3f47" xsi:nil="true"/>
    <Has_Teacher_Only_SectionGroup xmlns="cd41d15f-1ae7-428c-bbc6-28d9c1ce3f47" xsi:nil="true"/>
    <Distribution_Groups xmlns="cd41d15f-1ae7-428c-bbc6-28d9c1ce3f4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6815B76878EB4CAC39FD37E5B526AC" ma:contentTypeVersion="27" ma:contentTypeDescription="Create a new document." ma:contentTypeScope="" ma:versionID="0e10b02467336e936fb7a4fd90926f6d">
  <xsd:schema xmlns:xsd="http://www.w3.org/2001/XMLSchema" xmlns:xs="http://www.w3.org/2001/XMLSchema" xmlns:p="http://schemas.microsoft.com/office/2006/metadata/properties" xmlns:ns3="cd41d15f-1ae7-428c-bbc6-28d9c1ce3f47" xmlns:ns4="9f5a59d2-c6f3-4b66-89f7-a5ed49065279" targetNamespace="http://schemas.microsoft.com/office/2006/metadata/properties" ma:root="true" ma:fieldsID="ac2811a38fd9751398a3534a42a46e4f" ns3:_="" ns4:_="">
    <xsd:import namespace="cd41d15f-1ae7-428c-bbc6-28d9c1ce3f47"/>
    <xsd:import namespace="9f5a59d2-c6f3-4b66-89f7-a5ed49065279"/>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NotebookType" minOccurs="0"/>
                <xsd:element ref="ns3:FolderType" minOccurs="0"/>
                <xsd:element ref="ns3:CultureName" minOccurs="0"/>
                <xsd:element ref="ns3:AppVersion" minOccurs="0"/>
                <xsd:element ref="ns3:TeamsChannelId" minOccurs="0"/>
                <xsd:element ref="ns3:Owner" minOccurs="0"/>
                <xsd:element ref="ns3:Math_Settings" minOccurs="0"/>
                <xsd:element ref="ns3:DefaultSectionNames" minOccurs="0"/>
                <xsd:element ref="ns3:Templates" minOccurs="0"/>
                <xsd:element ref="ns3:Teachers" minOccurs="0"/>
                <xsd:element ref="ns3:Students" minOccurs="0"/>
                <xsd:element ref="ns3:Student_Groups" minOccurs="0"/>
                <xsd:element ref="ns3:Distribution_Groups" minOccurs="0"/>
                <xsd:element ref="ns3:LMS_Mapping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41d15f-1ae7-428c-bbc6-28d9c1ce3f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NotebookType" ma:index="15" nillable="true" ma:displayName="Notebook Type" ma:internalName="NotebookType">
      <xsd:simpleType>
        <xsd:restriction base="dms:Text"/>
      </xsd:simpleType>
    </xsd:element>
    <xsd:element name="FolderType" ma:index="16" nillable="true" ma:displayName="Folder Type" ma:internalName="FolderType">
      <xsd:simpleType>
        <xsd:restriction base="dms:Text"/>
      </xsd:simpleType>
    </xsd:element>
    <xsd:element name="CultureName" ma:index="17" nillable="true" ma:displayName="Culture Name" ma:internalName="CultureName">
      <xsd:simpleType>
        <xsd:restriction base="dms:Text"/>
      </xsd:simpleType>
    </xsd:element>
    <xsd:element name="AppVersion" ma:index="18" nillable="true" ma:displayName="App Version" ma:internalName="AppVersion">
      <xsd:simpleType>
        <xsd:restriction base="dms:Text"/>
      </xsd:simpleType>
    </xsd:element>
    <xsd:element name="TeamsChannelId" ma:index="19" nillable="true" ma:displayName="Teams Channel Id" ma:internalName="TeamsChannelId">
      <xsd:simpleType>
        <xsd:restriction base="dms:Text"/>
      </xsd:simpleType>
    </xsd:element>
    <xsd:element name="Owner" ma:index="20"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21" nillable="true" ma:displayName="Math Settings" ma:internalName="Math_Settings">
      <xsd:simpleType>
        <xsd:restriction base="dms:Text"/>
      </xsd:simpleType>
    </xsd:element>
    <xsd:element name="DefaultSectionNames" ma:index="22" nillable="true" ma:displayName="Default Section Names" ma:internalName="DefaultSectionNames">
      <xsd:simpleType>
        <xsd:restriction base="dms:Note">
          <xsd:maxLength value="255"/>
        </xsd:restriction>
      </xsd:simpleType>
    </xsd:element>
    <xsd:element name="Templates" ma:index="23" nillable="true" ma:displayName="Templates" ma:internalName="Templates">
      <xsd:simpleType>
        <xsd:restriction base="dms:Note">
          <xsd:maxLength value="255"/>
        </xsd:restriction>
      </xsd:simpleType>
    </xsd:element>
    <xsd:element name="Teachers" ma:index="24"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5"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6"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7" nillable="true" ma:displayName="Distribution Groups" ma:internalName="Distribution_Groups">
      <xsd:simpleType>
        <xsd:restriction base="dms:Note">
          <xsd:maxLength value="255"/>
        </xsd:restriction>
      </xsd:simpleType>
    </xsd:element>
    <xsd:element name="LMS_Mappings" ma:index="28" nillable="true" ma:displayName="LMS Mappings" ma:internalName="LMS_Mappings">
      <xsd:simpleType>
        <xsd:restriction base="dms:Note">
          <xsd:maxLength value="255"/>
        </xsd:restriction>
      </xsd:simpleType>
    </xsd:element>
    <xsd:element name="Invited_Teachers" ma:index="29" nillable="true" ma:displayName="Invited Teachers" ma:internalName="Invited_Teachers">
      <xsd:simpleType>
        <xsd:restriction base="dms:Note">
          <xsd:maxLength value="255"/>
        </xsd:restriction>
      </xsd:simpleType>
    </xsd:element>
    <xsd:element name="Invited_Students" ma:index="30" nillable="true" ma:displayName="Invited Students" ma:internalName="Invited_Students">
      <xsd:simpleType>
        <xsd:restriction base="dms:Note">
          <xsd:maxLength value="255"/>
        </xsd:restriction>
      </xsd:simpleType>
    </xsd:element>
    <xsd:element name="Self_Registration_Enabled" ma:index="31" nillable="true" ma:displayName="Self Registration Enabled" ma:internalName="Self_Registration_Enabled">
      <xsd:simpleType>
        <xsd:restriction base="dms:Boolean"/>
      </xsd:simpleType>
    </xsd:element>
    <xsd:element name="Has_Teacher_Only_SectionGroup" ma:index="32" nillable="true" ma:displayName="Has Teacher Only SectionGroup" ma:internalName="Has_Teacher_Only_SectionGroup">
      <xsd:simpleType>
        <xsd:restriction base="dms:Boolean"/>
      </xsd:simpleType>
    </xsd:element>
    <xsd:element name="Is_Collaboration_Space_Locked" ma:index="33" nillable="true" ma:displayName="Is Collaboration Space Locked" ma:internalName="Is_Collaboration_Space_Locked">
      <xsd:simpleType>
        <xsd:restriction base="dms:Boolean"/>
      </xsd:simpleType>
    </xsd:element>
    <xsd:element name="IsNotebookLocked" ma:index="34" nillable="true" ma:displayName="Is Notebook Locked" ma:internalName="IsNotebookLocke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9f5a59d2-c6f3-4b66-89f7-a5ed49065279"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B6805E-7B35-4E31-9DDA-43620834A45A}">
  <ds:schemaRefs>
    <ds:schemaRef ds:uri="http://schemas.microsoft.com/sharepoint/v3/contenttype/forms"/>
  </ds:schemaRefs>
</ds:datastoreItem>
</file>

<file path=customXml/itemProps2.xml><?xml version="1.0" encoding="utf-8"?>
<ds:datastoreItem xmlns:ds="http://schemas.openxmlformats.org/officeDocument/2006/customXml" ds:itemID="{89EA1DE0-FF9C-4330-9F66-608D4E8E210D}">
  <ds:schemaRefs>
    <ds:schemaRef ds:uri="http://purl.org/dc/terms/"/>
    <ds:schemaRef ds:uri="cd41d15f-1ae7-428c-bbc6-28d9c1ce3f47"/>
    <ds:schemaRef ds:uri="http://purl.org/dc/dcmitype/"/>
    <ds:schemaRef ds:uri="http://schemas.microsoft.com/office/2006/documentManagement/types"/>
    <ds:schemaRef ds:uri="http://schemas.openxmlformats.org/package/2006/metadata/core-properties"/>
    <ds:schemaRef ds:uri="http://schemas.microsoft.com/office/infopath/2007/PartnerControls"/>
    <ds:schemaRef ds:uri="http://schemas.microsoft.com/office/2006/metadata/properties"/>
    <ds:schemaRef ds:uri="9f5a59d2-c6f3-4b66-89f7-a5ed49065279"/>
    <ds:schemaRef ds:uri="http://www.w3.org/XML/1998/namespace"/>
    <ds:schemaRef ds:uri="http://purl.org/dc/elements/1.1/"/>
  </ds:schemaRefs>
</ds:datastoreItem>
</file>

<file path=customXml/itemProps3.xml><?xml version="1.0" encoding="utf-8"?>
<ds:datastoreItem xmlns:ds="http://schemas.openxmlformats.org/officeDocument/2006/customXml" ds:itemID="{8FAB35F0-97C7-4F78-AEC1-13CA24668D8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d41d15f-1ae7-428c-bbc6-28d9c1ce3f47"/>
    <ds:schemaRef ds:uri="9f5a59d2-c6f3-4b66-89f7-a5ed4906527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246</TotalTime>
  <Words>2275</Words>
  <Application>Microsoft Office PowerPoint</Application>
  <PresentationFormat>On-screen Show (16:9)</PresentationFormat>
  <Paragraphs>171</Paragraphs>
  <Slides>35</Slides>
  <Notes>35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Barlow Condensed</vt:lpstr>
      <vt:lpstr>Barlow</vt:lpstr>
      <vt:lpstr>Calibri</vt:lpstr>
      <vt:lpstr>Arial</vt:lpstr>
      <vt:lpstr>Bowlby One SC</vt:lpstr>
      <vt:lpstr>Base_Template_SlidesMania</vt:lpstr>
      <vt:lpstr>Schoology Student User Guide</vt:lpstr>
      <vt:lpstr>Recent Activity</vt:lpstr>
      <vt:lpstr>Course Dashboard</vt:lpstr>
      <vt:lpstr>Upcoming</vt:lpstr>
      <vt:lpstr>Grades and Attendance</vt:lpstr>
      <vt:lpstr>Grades</vt:lpstr>
      <vt:lpstr>Grades and Attendance</vt:lpstr>
      <vt:lpstr>Search</vt:lpstr>
      <vt:lpstr>Attendance</vt:lpstr>
      <vt:lpstr>App Center</vt:lpstr>
      <vt:lpstr>Calendar</vt:lpstr>
      <vt:lpstr>Messages</vt:lpstr>
      <vt:lpstr>Messages</vt:lpstr>
      <vt:lpstr>Messages</vt:lpstr>
      <vt:lpstr>Notifications</vt:lpstr>
      <vt:lpstr>Course Folders</vt:lpstr>
      <vt:lpstr>Course Assignments</vt:lpstr>
      <vt:lpstr>Course Assignments</vt:lpstr>
      <vt:lpstr>Tests/Quizzes</vt:lpstr>
      <vt:lpstr>Tests/Quizzes</vt:lpstr>
      <vt:lpstr>Past Submissions</vt:lpstr>
      <vt:lpstr>Assessments</vt:lpstr>
      <vt:lpstr>Assessments</vt:lpstr>
      <vt:lpstr>Assessments</vt:lpstr>
      <vt:lpstr>Course Files/Links</vt:lpstr>
      <vt:lpstr>Course Discussions</vt:lpstr>
      <vt:lpstr>Course Media Albums</vt:lpstr>
      <vt:lpstr>Course Pages</vt:lpstr>
      <vt:lpstr>Course Updates</vt:lpstr>
      <vt:lpstr>My Resources</vt:lpstr>
      <vt:lpstr>Adding Collections to Resources</vt:lpstr>
      <vt:lpstr>Student Profile</vt:lpstr>
      <vt:lpstr>Change your Profile Picture</vt:lpstr>
      <vt:lpstr>Student Info Section</vt:lpstr>
      <vt:lpstr>Student Badges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Schoology Student User Guide</dc:title>
  <dc:creator>Laura Middleton</dc:creator>
  <cp:lastModifiedBy>Tracie Harris</cp:lastModifiedBy>
  <cp:revision>17</cp:revision>
  <dcterms:modified xsi:type="dcterms:W3CDTF">2020-08-13T18:09:31Z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0x010100486815B76878EB4CAC39FD37E5B526AC</vt:lpwstr>
  </property>
</Properties>
</file>