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6" r:id="rId2"/>
    <p:sldId id="257" r:id="rId3"/>
    <p:sldId id="258" r:id="rId4"/>
    <p:sldId id="289" r:id="rId5"/>
    <p:sldId id="287" r:id="rId6"/>
    <p:sldId id="259" r:id="rId7"/>
    <p:sldId id="260" r:id="rId8"/>
    <p:sldId id="261" r:id="rId9"/>
    <p:sldId id="262" r:id="rId10"/>
    <p:sldId id="263" r:id="rId11"/>
    <p:sldId id="264" r:id="rId12"/>
    <p:sldId id="265" r:id="rId13"/>
    <p:sldId id="266" r:id="rId14"/>
    <p:sldId id="267" r:id="rId15"/>
    <p:sldId id="291" r:id="rId16"/>
    <p:sldId id="268" r:id="rId17"/>
    <p:sldId id="271" r:id="rId18"/>
    <p:sldId id="290" r:id="rId19"/>
    <p:sldId id="276" r:id="rId20"/>
    <p:sldId id="292" r:id="rId21"/>
    <p:sldId id="274" r:id="rId22"/>
    <p:sldId id="277" r:id="rId23"/>
    <p:sldId id="293" r:id="rId24"/>
    <p:sldId id="280" r:id="rId25"/>
    <p:sldId id="282" r:id="rId26"/>
    <p:sldId id="281" r:id="rId27"/>
    <p:sldId id="283" r:id="rId28"/>
    <p:sldId id="286" r:id="rId29"/>
    <p:sldId id="294" r:id="rId30"/>
    <p:sldId id="295" r:id="rId31"/>
    <p:sldId id="296" r:id="rId32"/>
    <p:sldId id="284" r:id="rId33"/>
    <p:sldId id="285"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6D5"/>
    <a:srgbClr val="0000CC"/>
    <a:srgbClr val="0192FF"/>
    <a:srgbClr val="008DF6"/>
    <a:srgbClr val="0081E2"/>
    <a:srgbClr val="0088EE"/>
    <a:srgbClr val="008FFA"/>
    <a:srgbClr val="0D97FF"/>
    <a:srgbClr val="FF6600"/>
    <a:srgbClr val="006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25" autoAdjust="0"/>
  </p:normalViewPr>
  <p:slideViewPr>
    <p:cSldViewPr>
      <p:cViewPr varScale="1">
        <p:scale>
          <a:sx n="43" d="100"/>
          <a:sy n="43" d="100"/>
        </p:scale>
        <p:origin x="-12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66A9CFD-F0A1-4303-95B8-6D61200E6FB5}" type="datetimeFigureOut">
              <a:rPr lang="en-US" smtClean="0"/>
              <a:t>3/23/20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76CDE93-CC66-4EB2-BE10-A9C215D1E1FA}" type="slidenum">
              <a:rPr lang="en-US" smtClean="0"/>
              <a:t>‹#›</a:t>
            </a:fld>
            <a:endParaRPr lang="en-US"/>
          </a:p>
        </p:txBody>
      </p:sp>
    </p:spTree>
    <p:extLst>
      <p:ext uri="{BB962C8B-B14F-4D97-AF65-F5344CB8AC3E}">
        <p14:creationId xmlns:p14="http://schemas.microsoft.com/office/powerpoint/2010/main" val="243909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DBD0B8-398A-47E6-9EF5-493A52A98C72}" type="datetimeFigureOut">
              <a:rPr lang="en-US" smtClean="0"/>
              <a:pPr/>
              <a:t>3/23/20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0463F3-014C-4584-8EB4-682AFCF43F78}" type="slidenum">
              <a:rPr lang="en-US" smtClean="0"/>
              <a:pPr/>
              <a:t>‹#›</a:t>
            </a:fld>
            <a:endParaRPr lang="en-US"/>
          </a:p>
        </p:txBody>
      </p:sp>
    </p:spTree>
    <p:extLst>
      <p:ext uri="{BB962C8B-B14F-4D97-AF65-F5344CB8AC3E}">
        <p14:creationId xmlns:p14="http://schemas.microsoft.com/office/powerpoint/2010/main" val="127394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Point out that the lady is wearing her wedding dress.</a:t>
            </a:r>
          </a:p>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186355" algn="l"/>
              </a:tabLst>
            </a:pPr>
            <a:r>
              <a:rPr lang="en-US" dirty="0" smtClean="0"/>
              <a:t>- 	Ask the students if they know what the word </a:t>
            </a:r>
            <a:r>
              <a:rPr lang="en-US" i="1" dirty="0" smtClean="0"/>
              <a:t>descends</a:t>
            </a:r>
            <a:r>
              <a:rPr lang="en-US" dirty="0" smtClean="0"/>
              <a:t> means.  Listen to some responses.  Then clarify to the students that the word indicates that the diver is going down. The diver descends 15 feet (or goes down 15 feet) and then descends (or goes down) another 7 feet.  </a:t>
            </a:r>
          </a:p>
          <a:p>
            <a:pPr>
              <a:tabLst>
                <a:tab pos="186355" algn="l"/>
              </a:tabLst>
            </a:pPr>
            <a:endParaRPr lang="en-US" dirty="0" smtClean="0"/>
          </a:p>
          <a:p>
            <a:pPr>
              <a:tabLst>
                <a:tab pos="186355" algn="l"/>
              </a:tabLst>
            </a:pPr>
            <a:r>
              <a:rPr lang="en-US" dirty="0" smtClean="0"/>
              <a:t>-	Help students set up the expression: -15 – 7 = </a:t>
            </a:r>
          </a:p>
          <a:p>
            <a:pPr>
              <a:tabLst>
                <a:tab pos="186355" algn="l"/>
              </a:tabLst>
            </a:pPr>
            <a:r>
              <a:rPr lang="en-US" dirty="0" smtClean="0"/>
              <a:t>Then, with the use of the number line, determine how many feet below the surface of the ocean the diver is now:  Answer 22 feet</a:t>
            </a:r>
          </a:p>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Same</a:t>
            </a:r>
            <a:r>
              <a:rPr lang="en-US" baseline="0" dirty="0" smtClean="0"/>
              <a:t> Signs</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Different Signs</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aseline="0" dirty="0" smtClean="0"/>
              <a:t>126	2)  -70	3)  4	4)  -12  </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-83	2)  119	3)  -93	4)  5</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two student volunteers to work these out on the board at the same time.</a:t>
            </a:r>
          </a:p>
          <a:p>
            <a:r>
              <a:rPr lang="en-US" dirty="0" smtClean="0"/>
              <a:t>Have them explain their work.</a:t>
            </a:r>
          </a:p>
          <a:p>
            <a:r>
              <a:rPr lang="en-US" dirty="0" smtClean="0"/>
              <a:t>-15 + 12 = -3</a:t>
            </a:r>
          </a:p>
          <a:p>
            <a:r>
              <a:rPr lang="en-US" dirty="0" smtClean="0"/>
              <a:t>-15 – 12 = -27</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42 - 32 = 10</a:t>
            </a:r>
          </a:p>
          <a:p>
            <a:r>
              <a:rPr lang="en-US" dirty="0" smtClean="0"/>
              <a:t>-32 - 42 = -74</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-21 - 5 =  -26</a:t>
            </a:r>
          </a:p>
          <a:p>
            <a:r>
              <a:rPr lang="en-US" dirty="0" smtClean="0"/>
              <a:t>21 + 5 = 26</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 + 6 = -12</a:t>
            </a:r>
          </a:p>
          <a:p>
            <a:r>
              <a:rPr lang="en-US" dirty="0" smtClean="0"/>
              <a:t>-18 + 25 = 7</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7 -24 = -17</a:t>
            </a:r>
          </a:p>
          <a:p>
            <a:r>
              <a:rPr lang="en-US" dirty="0" smtClean="0"/>
              <a:t>8 - 8 - 3 = -3</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- 8</a:t>
            </a:r>
            <a:r>
              <a:rPr lang="en-US" baseline="0" dirty="0" smtClean="0"/>
              <a:t> = 12</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6 - 8 = -2</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+ 12 = 5</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dirty="0" smtClean="0"/>
              <a:t>-53  -21   	Negative because same</a:t>
            </a:r>
            <a:r>
              <a:rPr lang="en-US" baseline="0" dirty="0" smtClean="0"/>
              <a:t> sign, keep the sign</a:t>
            </a:r>
          </a:p>
          <a:p>
            <a:pPr marL="232943" indent="-232943"/>
            <a:r>
              <a:rPr lang="en-US" baseline="0" dirty="0" smtClean="0"/>
              <a:t>-2 + 1	Negative because different signs,  give sign to the bigger digit</a:t>
            </a:r>
          </a:p>
          <a:p>
            <a:pPr marL="232943" indent="-232943"/>
            <a:r>
              <a:rPr lang="en-US" baseline="0" dirty="0" smtClean="0"/>
              <a:t>15 - 12	Positive because different signs, give sign to bigger digit</a:t>
            </a:r>
          </a:p>
          <a:p>
            <a:pPr marL="232943" indent="-232943"/>
            <a:r>
              <a:rPr lang="en-US" baseline="0" dirty="0" smtClean="0"/>
              <a:t>36 + 44	Positive because same sign, keep sign</a:t>
            </a:r>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463F3-014C-4584-8EB4-682AFCF43F7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 students on the map where the tip of Florida is.  </a:t>
            </a:r>
          </a:p>
          <a:p>
            <a:r>
              <a:rPr lang="en-US" dirty="0" smtClean="0"/>
              <a:t>Then point to Key Largo and tell them that Key Largo is part of the Florida Keys.</a:t>
            </a:r>
          </a:p>
          <a:p>
            <a:endParaRPr lang="en-US" dirty="0"/>
          </a:p>
        </p:txBody>
      </p:sp>
      <p:sp>
        <p:nvSpPr>
          <p:cNvPr id="4" name="Slide Number Placeholder 3"/>
          <p:cNvSpPr>
            <a:spLocks noGrp="1"/>
          </p:cNvSpPr>
          <p:nvPr>
            <p:ph type="sldNum" sz="quarter" idx="10"/>
          </p:nvPr>
        </p:nvSpPr>
        <p:spPr/>
        <p:txBody>
          <a:bodyPr/>
          <a:lstStyle/>
          <a:p>
            <a:fld id="{B10463F3-014C-4584-8EB4-682AFCF43F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xmlns:p14="http://schemas.microsoft.com/office/powerpoint/2010/mai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xmlns:p14="http://schemas.microsoft.com/office/powerpoint/2010/mai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3/23/20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3/23/20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slow">
    <p:wipe dir="r"/>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7.png"/><Relationship Id="rId5" Type="http://schemas.openxmlformats.org/officeDocument/2006/relationships/image" Target="../media/image39.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90.png"/><Relationship Id="rId5" Type="http://schemas.openxmlformats.org/officeDocument/2006/relationships/image" Target="../media/image40.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8077200" cy="1368552"/>
          </a:xfrm>
        </p:spPr>
        <p:txBody>
          <a:bodyPr>
            <a:noAutofit/>
          </a:bodyPr>
          <a:lstStyle/>
          <a:p>
            <a:r>
              <a:rPr lang="en-US" sz="3600" dirty="0" smtClean="0">
                <a:solidFill>
                  <a:schemeClr val="tx1"/>
                </a:solidFill>
              </a:rPr>
              <a:t>Lesson 6.NS.9 (ALT 2)</a:t>
            </a:r>
            <a:r>
              <a:rPr lang="en-US" sz="3600" dirty="0" smtClean="0"/>
              <a:t/>
            </a:r>
            <a:br>
              <a:rPr lang="en-US" sz="3600" dirty="0" smtClean="0"/>
            </a:br>
            <a:r>
              <a:rPr lang="en-US" sz="3600" dirty="0" smtClean="0"/>
              <a:t>Rules for Adding &amp; Subtracting Integers</a:t>
            </a:r>
            <a:endParaRPr lang="en-US" sz="3600" dirty="0"/>
          </a:p>
        </p:txBody>
      </p:sp>
      <p:pic>
        <p:nvPicPr>
          <p:cNvPr id="4" name="Picture 6" descr="Christ of the Abyss"/>
          <p:cNvPicPr>
            <a:picLocks noChangeAspect="1" noChangeArrowheads="1"/>
          </p:cNvPicPr>
          <p:nvPr/>
        </p:nvPicPr>
        <p:blipFill>
          <a:blip r:embed="rId3" cstate="print"/>
          <a:srcRect/>
          <a:stretch>
            <a:fillRect/>
          </a:stretch>
        </p:blipFill>
        <p:spPr bwMode="auto">
          <a:xfrm>
            <a:off x="4724400" y="381000"/>
            <a:ext cx="3886200" cy="3049588"/>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scuba-dive in Key Largo?</a:t>
            </a:r>
            <a:endParaRPr lang="en-US" dirty="0"/>
          </a:p>
        </p:txBody>
      </p:sp>
      <p:sp>
        <p:nvSpPr>
          <p:cNvPr id="3" name="Content Placeholder 2"/>
          <p:cNvSpPr>
            <a:spLocks noGrp="1"/>
          </p:cNvSpPr>
          <p:nvPr>
            <p:ph idx="1"/>
          </p:nvPr>
        </p:nvSpPr>
        <p:spPr>
          <a:xfrm>
            <a:off x="228600" y="2971800"/>
            <a:ext cx="4191000" cy="3657600"/>
          </a:xfrm>
        </p:spPr>
        <p:txBody>
          <a:bodyPr>
            <a:noAutofit/>
          </a:bodyPr>
          <a:lstStyle/>
          <a:p>
            <a:r>
              <a:rPr lang="en-US" sz="1300" dirty="0" smtClean="0">
                <a:ea typeface="Calibri" pitchFamily="34" charset="0"/>
                <a:cs typeface="Aharoni"/>
              </a:rPr>
              <a:t>The 4000 lb bronze statue shown is called…</a:t>
            </a:r>
          </a:p>
          <a:p>
            <a:pPr>
              <a:buNone/>
            </a:pPr>
            <a:r>
              <a:rPr lang="en-US" sz="1300" dirty="0" smtClean="0">
                <a:gradFill>
                  <a:gsLst>
                    <a:gs pos="0">
                      <a:srgbClr val="5E9EFF"/>
                    </a:gs>
                    <a:gs pos="39999">
                      <a:srgbClr val="85C2FF"/>
                    </a:gs>
                    <a:gs pos="70000">
                      <a:srgbClr val="C4D6EB"/>
                    </a:gs>
                    <a:gs pos="100000">
                      <a:srgbClr val="FFEBFA"/>
                    </a:gs>
                  </a:gsLst>
                  <a:lin ang="5400000" scaled="0"/>
                </a:gradFill>
                <a:latin typeface="Arial" pitchFamily="34" charset="0"/>
                <a:ea typeface="Calibri" pitchFamily="34" charset="0"/>
                <a:cs typeface="Aharoni"/>
              </a:rPr>
              <a:t>	 </a:t>
            </a:r>
            <a:r>
              <a:rPr lang="en-US" sz="1300" dirty="0" smtClean="0">
                <a:latin typeface="Calibri"/>
                <a:ea typeface="Calibri" pitchFamily="34" charset="0"/>
                <a:cs typeface="Aharoni"/>
              </a:rPr>
              <a:t>“</a:t>
            </a:r>
            <a:r>
              <a:rPr lang="en-US" sz="1300" dirty="0" smtClean="0">
                <a:solidFill>
                  <a:srgbClr val="FFFF00"/>
                </a:solidFill>
                <a:effectLst>
                  <a:outerShdw blurRad="50800" dist="50800" dir="5400000" algn="ctr" rotWithShape="0">
                    <a:schemeClr val="tx1"/>
                  </a:outerShdw>
                </a:effectLst>
                <a:latin typeface="Arial" pitchFamily="34" charset="0"/>
                <a:ea typeface="Calibri" pitchFamily="34" charset="0"/>
                <a:cs typeface="Aharoni"/>
              </a:rPr>
              <a:t>Christ of the Abyss</a:t>
            </a:r>
            <a:r>
              <a:rPr lang="en-US" sz="1300" dirty="0" smtClean="0">
                <a:latin typeface="Calibri"/>
                <a:ea typeface="Calibri" pitchFamily="34" charset="0"/>
                <a:cs typeface="Aharoni"/>
              </a:rPr>
              <a:t>”</a:t>
            </a:r>
            <a:r>
              <a:rPr lang="en-US" sz="1300" dirty="0" smtClean="0">
                <a:latin typeface="Arial" pitchFamily="34" charset="0"/>
                <a:ea typeface="Calibri" pitchFamily="34" charset="0"/>
                <a:cs typeface="Aharoni"/>
              </a:rPr>
              <a:t>.</a:t>
            </a:r>
          </a:p>
          <a:p>
            <a:endParaRPr lang="en-US" sz="800" dirty="0" smtClean="0">
              <a:gradFill>
                <a:gsLst>
                  <a:gs pos="0">
                    <a:srgbClr val="5E9EFF"/>
                  </a:gs>
                  <a:gs pos="39999">
                    <a:srgbClr val="85C2FF"/>
                  </a:gs>
                  <a:gs pos="70000">
                    <a:srgbClr val="C4D6EB"/>
                  </a:gs>
                  <a:gs pos="100000">
                    <a:srgbClr val="FFEBFA"/>
                  </a:gs>
                </a:gsLst>
                <a:lin ang="5400000" scaled="0"/>
              </a:gradFill>
              <a:latin typeface="Arial" pitchFamily="34" charset="0"/>
              <a:ea typeface="Calibri" pitchFamily="34" charset="0"/>
              <a:cs typeface="Aharoni"/>
            </a:endParaRPr>
          </a:p>
          <a:p>
            <a:r>
              <a:rPr lang="en-US" sz="1300" dirty="0" smtClean="0">
                <a:ea typeface="Calibri" pitchFamily="34" charset="0"/>
                <a:cs typeface="Aharoni"/>
              </a:rPr>
              <a:t>It’s located in the Florida Keys, about </a:t>
            </a:r>
            <a:r>
              <a:rPr lang="en-US" sz="1300" b="1" dirty="0" smtClean="0">
                <a:ea typeface="Calibri" pitchFamily="34" charset="0"/>
                <a:cs typeface="Aharoni"/>
              </a:rPr>
              <a:t>6</a:t>
            </a:r>
            <a:r>
              <a:rPr lang="en-US" sz="1300" dirty="0" smtClean="0">
                <a:ea typeface="Calibri" pitchFamily="34" charset="0"/>
                <a:cs typeface="Aharoni"/>
              </a:rPr>
              <a:t> miles from Key Largo.</a:t>
            </a:r>
          </a:p>
          <a:p>
            <a:endParaRPr lang="en-US" sz="800" dirty="0" smtClean="0">
              <a:cs typeface="Aharoni"/>
            </a:endParaRPr>
          </a:p>
          <a:p>
            <a:r>
              <a:rPr lang="en-US" sz="1300" dirty="0" smtClean="0">
                <a:ea typeface="Calibri" pitchFamily="34" charset="0"/>
                <a:cs typeface="Aharoni"/>
              </a:rPr>
              <a:t>The statue was donated by an Italian dive manufacturer in 1962.  </a:t>
            </a:r>
          </a:p>
          <a:p>
            <a:endParaRPr lang="en-US" sz="800" dirty="0" smtClean="0">
              <a:ea typeface="Calibri" pitchFamily="34" charset="0"/>
              <a:cs typeface="Aharoni"/>
            </a:endParaRPr>
          </a:p>
          <a:p>
            <a:r>
              <a:rPr lang="en-US" sz="1300" dirty="0" smtClean="0">
                <a:ea typeface="Calibri" pitchFamily="34" charset="0"/>
                <a:cs typeface="Aharoni"/>
              </a:rPr>
              <a:t>After sitting several years in storage at O’Hare airport in Chicago the decision was finally made to </a:t>
            </a:r>
            <a:r>
              <a:rPr lang="en-US" sz="1300" b="1" dirty="0" smtClean="0">
                <a:ea typeface="Calibri" pitchFamily="34" charset="0"/>
                <a:cs typeface="Aharoni"/>
              </a:rPr>
              <a:t>sink</a:t>
            </a:r>
            <a:r>
              <a:rPr lang="en-US" sz="1300" dirty="0" smtClean="0">
                <a:ea typeface="Calibri" pitchFamily="34" charset="0"/>
                <a:cs typeface="Aharoni"/>
              </a:rPr>
              <a:t> the statue in </a:t>
            </a:r>
            <a:r>
              <a:rPr lang="en-US" sz="1300" b="1" dirty="0" smtClean="0">
                <a:ea typeface="Calibri" pitchFamily="34" charset="0"/>
                <a:cs typeface="Aharoni"/>
              </a:rPr>
              <a:t>22 </a:t>
            </a:r>
            <a:r>
              <a:rPr lang="en-US" sz="1300" dirty="0" smtClean="0">
                <a:ea typeface="Calibri" pitchFamily="34" charset="0"/>
                <a:cs typeface="Aharoni"/>
              </a:rPr>
              <a:t>feet of water on the seaward side of the reef (see map).</a:t>
            </a:r>
          </a:p>
          <a:p>
            <a:pPr>
              <a:buNone/>
            </a:pPr>
            <a:endParaRPr lang="en-US" sz="800" dirty="0" smtClean="0">
              <a:ea typeface="Calibri" pitchFamily="34" charset="0"/>
              <a:cs typeface="Aharoni"/>
            </a:endParaRPr>
          </a:p>
          <a:p>
            <a:r>
              <a:rPr lang="en-US" sz="1300" dirty="0" smtClean="0">
                <a:ea typeface="Times New Roman" pitchFamily="18" charset="0"/>
                <a:cs typeface="Aharoni"/>
              </a:rPr>
              <a:t>The statue presents an awesome sight with its hands raised towards the surface.</a:t>
            </a:r>
          </a:p>
          <a:p>
            <a:endParaRPr lang="en-US" sz="800" dirty="0" smtClean="0">
              <a:ea typeface="Times New Roman" pitchFamily="18" charset="0"/>
              <a:cs typeface="Aharoni"/>
            </a:endParaRPr>
          </a:p>
          <a:p>
            <a:pPr lvl="0"/>
            <a:r>
              <a:rPr lang="en-US" sz="1300" dirty="0" smtClean="0">
                <a:ea typeface="Times New Roman" pitchFamily="18" charset="0"/>
                <a:cs typeface="Aharoni"/>
              </a:rPr>
              <a:t>The statue itself is nearly 9 feet tall and with its religious overtones, it’s always one of the busiest sites for scuba diver lovers!</a:t>
            </a:r>
            <a:endParaRPr lang="en-US" sz="1300" dirty="0"/>
          </a:p>
        </p:txBody>
      </p:sp>
      <p:pic>
        <p:nvPicPr>
          <p:cNvPr id="4" name="Picture 5"/>
          <p:cNvPicPr>
            <a:picLocks noChangeAspect="1" noChangeArrowheads="1"/>
          </p:cNvPicPr>
          <p:nvPr/>
        </p:nvPicPr>
        <p:blipFill>
          <a:blip r:embed="rId3" cstate="print"/>
          <a:srcRect/>
          <a:stretch>
            <a:fillRect/>
          </a:stretch>
        </p:blipFill>
        <p:spPr bwMode="auto">
          <a:xfrm>
            <a:off x="381000" y="1600200"/>
            <a:ext cx="2552700" cy="1304925"/>
          </a:xfrm>
          <a:prstGeom prst="rect">
            <a:avLst/>
          </a:prstGeom>
          <a:noFill/>
          <a:ln w="9525">
            <a:noFill/>
            <a:miter lim="800000"/>
            <a:headEnd/>
            <a:tailEnd/>
          </a:ln>
        </p:spPr>
      </p:pic>
      <p:pic>
        <p:nvPicPr>
          <p:cNvPr id="5" name="Picture 7" descr="christ of the abyss"/>
          <p:cNvPicPr>
            <a:picLocks noChangeAspect="1" noChangeArrowheads="1"/>
          </p:cNvPicPr>
          <p:nvPr/>
        </p:nvPicPr>
        <p:blipFill>
          <a:blip r:embed="rId4" cstate="print"/>
          <a:srcRect/>
          <a:stretch>
            <a:fillRect/>
          </a:stretch>
        </p:blipFill>
        <p:spPr bwMode="auto">
          <a:xfrm>
            <a:off x="3048000" y="1600200"/>
            <a:ext cx="1219199" cy="1333276"/>
          </a:xfrm>
          <a:prstGeom prst="rect">
            <a:avLst/>
          </a:prstGeom>
          <a:noFill/>
        </p:spPr>
      </p:pic>
      <p:pic>
        <p:nvPicPr>
          <p:cNvPr id="6" name="Picture 2" descr="Christ of the Abyss"/>
          <p:cNvPicPr>
            <a:picLocks noChangeAspect="1" noChangeArrowheads="1"/>
          </p:cNvPicPr>
          <p:nvPr/>
        </p:nvPicPr>
        <p:blipFill>
          <a:blip r:embed="rId5" cstate="print"/>
          <a:srcRect/>
          <a:stretch>
            <a:fillRect/>
          </a:stretch>
        </p:blipFill>
        <p:spPr bwMode="auto">
          <a:xfrm>
            <a:off x="4419600" y="1676400"/>
            <a:ext cx="4572000" cy="3587750"/>
          </a:xfrm>
          <a:prstGeom prst="rect">
            <a:avLst/>
          </a:prstGeom>
          <a:noFill/>
        </p:spPr>
      </p:pic>
      <p:sp>
        <p:nvSpPr>
          <p:cNvPr id="7" name="Rectangle 6"/>
          <p:cNvSpPr/>
          <p:nvPr/>
        </p:nvSpPr>
        <p:spPr>
          <a:xfrm>
            <a:off x="6934200" y="4876800"/>
            <a:ext cx="2057400" cy="338554"/>
          </a:xfrm>
          <a:prstGeom prst="rect">
            <a:avLst/>
          </a:prstGeom>
          <a:effectLst>
            <a:outerShdw blurRad="50800" dist="50800" dir="5400000" algn="ctr" rotWithShape="0">
              <a:schemeClr val="tx1"/>
            </a:outerShdw>
          </a:effectLst>
        </p:spPr>
        <p:txBody>
          <a:bodyPr wrap="square">
            <a:spAutoFit/>
            <a:scene3d>
              <a:camera prst="orthographicFront"/>
              <a:lightRig rig="threePt" dir="t"/>
            </a:scene3d>
            <a:sp3d extrusionH="57150">
              <a:extrusionClr>
                <a:schemeClr val="bg2"/>
              </a:extrusionClr>
            </a:sp3d>
          </a:bodyPr>
          <a:lstStyle/>
          <a:p>
            <a:r>
              <a:rPr lang="en-US" sz="1600" b="1" dirty="0" smtClean="0">
                <a:solidFill>
                  <a:srgbClr val="FFFF00"/>
                </a:solidFill>
                <a:effectLst>
                  <a:outerShdw blurRad="50800" dist="50800" dir="5400000" algn="ctr" rotWithShape="0">
                    <a:schemeClr val="bg1"/>
                  </a:outerShdw>
                </a:effectLst>
                <a:latin typeface="Arial" pitchFamily="34" charset="0"/>
                <a:ea typeface="Calibri" pitchFamily="34" charset="0"/>
                <a:cs typeface="Arial" pitchFamily="34" charset="0"/>
              </a:rPr>
              <a:t>Christ of the Abyss</a:t>
            </a:r>
            <a:endParaRPr lang="en-US" sz="1600" dirty="0">
              <a:effectLst>
                <a:outerShdw blurRad="50800" dist="50800" dir="5400000" algn="ctr" rotWithShape="0">
                  <a:schemeClr val="bg1"/>
                </a:outerShdw>
              </a:effectLst>
            </a:endParaRPr>
          </a:p>
        </p:txBody>
      </p:sp>
      <p:sp>
        <p:nvSpPr>
          <p:cNvPr id="11" name="TextBox 10"/>
          <p:cNvSpPr txBox="1"/>
          <p:nvPr/>
        </p:nvSpPr>
        <p:spPr>
          <a:xfrm>
            <a:off x="1752600" y="1905000"/>
            <a:ext cx="990600"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rPr>
              <a:t>Christ of the Abyss</a:t>
            </a:r>
            <a:endParaRPr kumimoji="0" lang="en-US" sz="800" b="0" i="0" u="none" strike="noStrike" kern="0" cap="none" spc="0" normalizeH="0" baseline="0" noProof="0" dirty="0">
              <a:ln>
                <a:noFill/>
              </a:ln>
              <a:solidFill>
                <a:sysClr val="windowText" lastClr="000000"/>
              </a:solidFill>
              <a:effectLst/>
              <a:uLnTx/>
              <a:uFillTx/>
            </a:endParaRPr>
          </a:p>
        </p:txBody>
      </p:sp>
      <p:sp>
        <p:nvSpPr>
          <p:cNvPr id="14" name="5-Point Star 13"/>
          <p:cNvSpPr/>
          <p:nvPr/>
        </p:nvSpPr>
        <p:spPr>
          <a:xfrm>
            <a:off x="1676400" y="1981200"/>
            <a:ext cx="76200" cy="76200"/>
          </a:xfrm>
          <a:prstGeom prst="star5">
            <a:avLst/>
          </a:prstGeom>
          <a:solidFill>
            <a:srgbClr val="0F6FC6"/>
          </a:solidFill>
          <a:ln w="25400" cap="flat" cmpd="sng" algn="ctr">
            <a:solidFill>
              <a:srgbClr val="0F6F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nstantia"/>
              <a:ea typeface="+mn-ea"/>
              <a:cs typeface="+mn-cs"/>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of the Abyss</a:t>
            </a:r>
            <a:endParaRPr lang="en-US" dirty="0"/>
          </a:p>
        </p:txBody>
      </p:sp>
      <p:sp>
        <p:nvSpPr>
          <p:cNvPr id="3" name="Content Placeholder 2"/>
          <p:cNvSpPr>
            <a:spLocks noGrp="1"/>
          </p:cNvSpPr>
          <p:nvPr>
            <p:ph idx="1"/>
          </p:nvPr>
        </p:nvSpPr>
        <p:spPr/>
        <p:txBody>
          <a:bodyPr>
            <a:normAutofit/>
          </a:bodyPr>
          <a:lstStyle/>
          <a:p>
            <a:r>
              <a:rPr lang="en-US" sz="2400" dirty="0" smtClean="0">
                <a:ea typeface="Times New Roman" pitchFamily="18" charset="0"/>
                <a:cs typeface="Aharoni"/>
              </a:rPr>
              <a:t>With hundreds of weddings performed each year in front of the statue of Christ, it is one of the most photographed areas in Key Largo.</a:t>
            </a: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pPr>
              <a:buNone/>
            </a:pPr>
            <a:endParaRPr lang="en-US" sz="2400" dirty="0" smtClean="0">
              <a:ea typeface="Times New Roman" pitchFamily="18" charset="0"/>
              <a:cs typeface="Aharoni"/>
            </a:endParaRPr>
          </a:p>
          <a:p>
            <a:r>
              <a:rPr lang="en-US" sz="2400" dirty="0" smtClean="0"/>
              <a:t>On the other hand… funerals are held at the site as well.  </a:t>
            </a:r>
          </a:p>
          <a:p>
            <a:pPr>
              <a:buNone/>
            </a:pPr>
            <a:r>
              <a:rPr lang="en-US" sz="2400" dirty="0" smtClean="0"/>
              <a:t>	Many people ask that their ashes be laid to rest there.</a:t>
            </a:r>
            <a:endParaRPr lang="en-US" sz="2400" dirty="0"/>
          </a:p>
        </p:txBody>
      </p:sp>
      <p:pic>
        <p:nvPicPr>
          <p:cNvPr id="4" name="Picture 3" descr="Scuba Diving, Florida Keys"/>
          <p:cNvPicPr/>
          <p:nvPr/>
        </p:nvPicPr>
        <p:blipFill>
          <a:blip r:embed="rId3" cstate="print"/>
          <a:srcRect/>
          <a:stretch>
            <a:fillRect/>
          </a:stretch>
        </p:blipFill>
        <p:spPr bwMode="auto">
          <a:xfrm>
            <a:off x="3124200" y="2667000"/>
            <a:ext cx="3962400" cy="2514600"/>
          </a:xfrm>
          <a:prstGeom prst="rect">
            <a:avLst/>
          </a:prstGeom>
          <a:noFill/>
          <a:ln w="1905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Interesting Sites…</a:t>
            </a:r>
            <a:endParaRPr lang="en-US" dirty="0"/>
          </a:p>
        </p:txBody>
      </p:sp>
      <p:sp>
        <p:nvSpPr>
          <p:cNvPr id="3" name="Content Placeholder 2"/>
          <p:cNvSpPr>
            <a:spLocks noGrp="1"/>
          </p:cNvSpPr>
          <p:nvPr>
            <p:ph idx="1"/>
          </p:nvPr>
        </p:nvSpPr>
        <p:spPr>
          <a:xfrm>
            <a:off x="76200" y="1676400"/>
            <a:ext cx="3581400" cy="1958609"/>
          </a:xfrm>
        </p:spPr>
        <p:txBody>
          <a:bodyPr>
            <a:normAutofit/>
          </a:bodyPr>
          <a:lstStyle/>
          <a:p>
            <a:r>
              <a:rPr lang="en-US" sz="1800" dirty="0" smtClean="0"/>
              <a:t>The area has some interesting</a:t>
            </a:r>
          </a:p>
          <a:p>
            <a:pPr>
              <a:buNone/>
            </a:pPr>
            <a:r>
              <a:rPr lang="en-US" sz="1800" dirty="0" smtClean="0"/>
              <a:t>	 brain coral and structures.</a:t>
            </a:r>
            <a:endParaRPr lang="en-US" sz="1800" dirty="0"/>
          </a:p>
        </p:txBody>
      </p:sp>
      <p:sp>
        <p:nvSpPr>
          <p:cNvPr id="4" name="Content Placeholder 2"/>
          <p:cNvSpPr txBox="1">
            <a:spLocks/>
          </p:cNvSpPr>
          <p:nvPr/>
        </p:nvSpPr>
        <p:spPr>
          <a:xfrm>
            <a:off x="3276600" y="4495800"/>
            <a:ext cx="2743200" cy="2111009"/>
          </a:xfrm>
          <a:prstGeom prst="rect">
            <a:avLst/>
          </a:prstGeom>
        </p:spPr>
        <p:txBody>
          <a:bodyPr vert="horz" lIns="54864" tIns="91440" rtlCol="0">
            <a:normAutofit fontScale="925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solidFill>
                    <a:srgbClr val="006C92"/>
                  </a:solidFill>
                </a:ln>
                <a:solidFill>
                  <a:srgbClr val="0000CC"/>
                </a:solidFill>
                <a:effectLst/>
                <a:uLnTx/>
                <a:uFillTx/>
                <a:latin typeface="+mn-lt"/>
                <a:ea typeface="+mn-ea"/>
                <a:cs typeface="+mn-cs"/>
              </a:rPr>
              <a:t>Smoky</a:t>
            </a:r>
            <a:r>
              <a:rPr kumimoji="0" lang="en-US" b="0" i="0" u="none" strike="noStrike" kern="1200" cap="none" spc="0" normalizeH="0" baseline="0" noProof="0" dirty="0" smtClean="0">
                <a:ln>
                  <a:noFill/>
                </a:ln>
                <a:solidFill>
                  <a:schemeClr val="tx1"/>
                </a:solidFill>
                <a:effectLst/>
                <a:uLnTx/>
                <a:uFillTx/>
                <a:latin typeface="+mn-lt"/>
                <a:ea typeface="+mn-ea"/>
                <a:cs typeface="+mn-cs"/>
              </a:rPr>
              <a:t> the barracuda has cruised the area for about as long as  anyone can remember.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He’s </a:t>
            </a:r>
            <a:r>
              <a:rPr kumimoji="0" lang="en-US" b="1" i="1" u="none" strike="noStrike" kern="1200" cap="none" spc="0" normalizeH="0" baseline="0" noProof="0" dirty="0" smtClean="0">
                <a:ln>
                  <a:noFill/>
                </a:ln>
                <a:solidFill>
                  <a:schemeClr val="tx1"/>
                </a:solidFill>
                <a:effectLst/>
                <a:uLnTx/>
                <a:uFillTx/>
                <a:latin typeface="Bradley Hand ITC" pitchFamily="66" charset="0"/>
              </a:rPr>
              <a:t>totally</a:t>
            </a:r>
            <a:r>
              <a:rPr kumimoji="0" lang="en-US" b="0" i="0" u="none" strike="noStrike" kern="1200" cap="none" spc="0" normalizeH="0" baseline="0" noProof="0" dirty="0" smtClean="0">
                <a:ln>
                  <a:noFill/>
                </a:ln>
                <a:solidFill>
                  <a:schemeClr val="tx1"/>
                </a:solidFill>
                <a:effectLst/>
                <a:uLnTx/>
                <a:uFillTx/>
                <a:latin typeface="+mn-lt"/>
                <a:ea typeface="+mn-ea"/>
                <a:cs typeface="+mn-cs"/>
              </a:rPr>
              <a:t>  domesticated.</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http://i222.photobucket.com/albums/dd190/SteveChristenson/Florida%20Keys%2008/BrainCoralFlorida2008.jpg"/>
          <p:cNvPicPr>
            <a:picLocks noChangeAspect="1" noChangeArrowheads="1"/>
          </p:cNvPicPr>
          <p:nvPr/>
        </p:nvPicPr>
        <p:blipFill>
          <a:blip r:embed="rId3" cstate="print"/>
          <a:srcRect/>
          <a:stretch>
            <a:fillRect/>
          </a:stretch>
        </p:blipFill>
        <p:spPr bwMode="auto">
          <a:xfrm>
            <a:off x="3886200" y="1752600"/>
            <a:ext cx="3505200" cy="2337942"/>
          </a:xfrm>
          <a:prstGeom prst="rect">
            <a:avLst/>
          </a:prstGeom>
          <a:noFill/>
        </p:spPr>
      </p:pic>
      <p:pic>
        <p:nvPicPr>
          <p:cNvPr id="6" name="Picture 6" descr="http://upload.wikimedia.org/wikipedia/commons/a/a9/Barracuda_Marker32_2010.jpg"/>
          <p:cNvPicPr>
            <a:picLocks noChangeAspect="1" noChangeArrowheads="1"/>
          </p:cNvPicPr>
          <p:nvPr/>
        </p:nvPicPr>
        <p:blipFill>
          <a:blip r:embed="rId4" cstate="print"/>
          <a:srcRect/>
          <a:stretch>
            <a:fillRect/>
          </a:stretch>
        </p:blipFill>
        <p:spPr bwMode="auto">
          <a:xfrm>
            <a:off x="5943600" y="4343400"/>
            <a:ext cx="3048000" cy="2286000"/>
          </a:xfrm>
          <a:prstGeom prst="rect">
            <a:avLst/>
          </a:prstGeom>
          <a:noFill/>
        </p:spPr>
      </p:pic>
      <p:pic>
        <p:nvPicPr>
          <p:cNvPr id="7" name="Picture 4" descr="Coral Structure_Two"/>
          <p:cNvPicPr>
            <a:picLocks noChangeAspect="1" noChangeArrowheads="1"/>
          </p:cNvPicPr>
          <p:nvPr/>
        </p:nvPicPr>
        <p:blipFill>
          <a:blip r:embed="rId5" cstate="print"/>
          <a:srcRect/>
          <a:stretch>
            <a:fillRect/>
          </a:stretch>
        </p:blipFill>
        <p:spPr bwMode="auto">
          <a:xfrm>
            <a:off x="228600" y="2590800"/>
            <a:ext cx="2971800" cy="3962401"/>
          </a:xfrm>
          <a:prstGeom prst="rect">
            <a:avLst/>
          </a:prstGeom>
          <a:noFill/>
          <a:ln w="12700">
            <a:noFill/>
          </a:ln>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Real-World Connection</a:t>
            </a:r>
            <a:br>
              <a:rPr lang="en-US" dirty="0" smtClean="0"/>
            </a:br>
            <a:r>
              <a:rPr lang="en-US" sz="2400" dirty="0" smtClean="0"/>
              <a:t>Scuba Diving Reading Problem.</a:t>
            </a:r>
            <a:endParaRPr lang="en-US" sz="2400" dirty="0"/>
          </a:p>
        </p:txBody>
      </p:sp>
      <p:sp>
        <p:nvSpPr>
          <p:cNvPr id="3" name="Content Placeholder 2"/>
          <p:cNvSpPr>
            <a:spLocks noGrp="1"/>
          </p:cNvSpPr>
          <p:nvPr>
            <p:ph idx="1"/>
          </p:nvPr>
        </p:nvSpPr>
        <p:spPr>
          <a:xfrm>
            <a:off x="457200" y="1676400"/>
            <a:ext cx="8229600" cy="4625609"/>
          </a:xfrm>
        </p:spPr>
        <p:txBody>
          <a:bodyPr/>
          <a:lstStyle/>
          <a:p>
            <a:pPr lvl="0" fontAlgn="base">
              <a:spcBef>
                <a:spcPct val="0"/>
              </a:spcBef>
              <a:spcAft>
                <a:spcPct val="0"/>
              </a:spcAft>
            </a:pPr>
            <a:r>
              <a:rPr lang="en-US" sz="1600" dirty="0" smtClean="0">
                <a:latin typeface="Times New Roman" pitchFamily="18" charset="0"/>
                <a:ea typeface="Calibri" pitchFamily="34" charset="0"/>
                <a:cs typeface="Times New Roman" pitchFamily="18" charset="0"/>
              </a:rPr>
              <a:t>A scuba diver </a:t>
            </a:r>
            <a:r>
              <a:rPr lang="en-US" sz="1600" i="1" dirty="0" smtClean="0">
                <a:latin typeface="Times New Roman" pitchFamily="18" charset="0"/>
                <a:ea typeface="Calibri" pitchFamily="34" charset="0"/>
                <a:cs typeface="Times New Roman" pitchFamily="18" charset="0"/>
              </a:rPr>
              <a:t>descends</a:t>
            </a:r>
            <a:r>
              <a:rPr lang="en-US" sz="1600" dirty="0" smtClean="0">
                <a:latin typeface="Times New Roman" pitchFamily="18" charset="0"/>
                <a:ea typeface="Calibri" pitchFamily="34" charset="0"/>
                <a:cs typeface="Times New Roman" pitchFamily="18" charset="0"/>
              </a:rPr>
              <a:t> 15 feet from the surface of the ocean, stops to photograph a huge jelly fish, then </a:t>
            </a:r>
            <a:r>
              <a:rPr lang="en-US" sz="1600" i="1" dirty="0" smtClean="0">
                <a:latin typeface="Times New Roman" pitchFamily="18" charset="0"/>
                <a:ea typeface="Calibri" pitchFamily="34" charset="0"/>
                <a:cs typeface="Times New Roman" pitchFamily="18" charset="0"/>
              </a:rPr>
              <a:t>descends</a:t>
            </a:r>
            <a:r>
              <a:rPr lang="en-US" sz="1600" dirty="0" smtClean="0">
                <a:latin typeface="Times New Roman" pitchFamily="18" charset="0"/>
                <a:ea typeface="Calibri" pitchFamily="34" charset="0"/>
                <a:cs typeface="Times New Roman" pitchFamily="18" charset="0"/>
              </a:rPr>
              <a:t> another 7 feet to photograph the “</a:t>
            </a:r>
            <a:r>
              <a:rPr lang="en-US" sz="1600" dirty="0" smtClean="0">
                <a:ln>
                  <a:solidFill>
                    <a:srgbClr val="FFFF00"/>
                  </a:solidFill>
                </a:ln>
                <a:solidFill>
                  <a:srgbClr val="FFFF00"/>
                </a:solidFill>
                <a:effectLst>
                  <a:outerShdw blurRad="50800" dist="50800" dir="5400000" algn="ctr" rotWithShape="0">
                    <a:schemeClr val="tx1"/>
                  </a:outerShdw>
                </a:effectLst>
                <a:latin typeface="Times New Roman" pitchFamily="18" charset="0"/>
                <a:ea typeface="Calibri" pitchFamily="34" charset="0"/>
                <a:cs typeface="Times New Roman" pitchFamily="18" charset="0"/>
              </a:rPr>
              <a:t>Christ of the Abyss</a:t>
            </a:r>
            <a:r>
              <a:rPr lang="en-US" sz="1600" dirty="0" smtClean="0">
                <a:latin typeface="Times New Roman" pitchFamily="18" charset="0"/>
                <a:ea typeface="Calibri" pitchFamily="34" charset="0"/>
                <a:cs typeface="Times New Roman" pitchFamily="18" charset="0"/>
              </a:rPr>
              <a:t>”.</a:t>
            </a:r>
          </a:p>
          <a:p>
            <a:pPr lvl="0" fontAlgn="base">
              <a:spcBef>
                <a:spcPct val="0"/>
              </a:spcBef>
              <a:spcAft>
                <a:spcPct val="0"/>
              </a:spcAft>
            </a:pPr>
            <a:endParaRPr lang="en-US" sz="1400"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en-US" sz="1600" dirty="0" smtClean="0">
                <a:latin typeface="Times New Roman" pitchFamily="18" charset="0"/>
                <a:ea typeface="Calibri" pitchFamily="34" charset="0"/>
                <a:cs typeface="Times New Roman" pitchFamily="18" charset="0"/>
              </a:rPr>
              <a:t>How many feet below the surface of the ocean is the diver now located?  </a:t>
            </a:r>
          </a:p>
          <a:p>
            <a:pPr lvl="0" fontAlgn="base">
              <a:spcBef>
                <a:spcPct val="0"/>
              </a:spcBef>
              <a:spcAft>
                <a:spcPct val="0"/>
              </a:spcAft>
              <a:buNone/>
            </a:pPr>
            <a:endParaRPr lang="en-US" sz="1600" dirty="0" smtClean="0">
              <a:latin typeface="Times New Roman" pitchFamily="18" charset="0"/>
              <a:ea typeface="Calibri" pitchFamily="34" charset="0"/>
              <a:cs typeface="Times New Roman" pitchFamily="18" charset="0"/>
            </a:endParaRPr>
          </a:p>
          <a:p>
            <a:pPr lvl="0" fontAlgn="base">
              <a:spcBef>
                <a:spcPct val="0"/>
              </a:spcBef>
              <a:spcAft>
                <a:spcPct val="0"/>
              </a:spcAft>
              <a:buNone/>
            </a:pPr>
            <a:r>
              <a:rPr lang="en-US" sz="1600" dirty="0" smtClean="0">
                <a:latin typeface="Times New Roman" pitchFamily="18" charset="0"/>
                <a:ea typeface="Calibri" pitchFamily="34" charset="0"/>
                <a:cs typeface="Times New Roman" pitchFamily="18" charset="0"/>
              </a:rPr>
              <a:t>	Write an expression for the situation described and then solve using the vertical </a:t>
            </a:r>
          </a:p>
          <a:p>
            <a:pPr lvl="0" fontAlgn="base">
              <a:spcBef>
                <a:spcPct val="0"/>
              </a:spcBef>
              <a:spcAft>
                <a:spcPct val="0"/>
              </a:spcAft>
              <a:buNone/>
            </a:pP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number line on the right:</a:t>
            </a:r>
            <a:endParaRPr lang="en-US" sz="1600" dirty="0" smtClean="0">
              <a:latin typeface="Times New Roman" pitchFamily="18" charset="0"/>
              <a:cs typeface="Times New Roman" pitchFamily="18" charset="0"/>
            </a:endParaRPr>
          </a:p>
          <a:p>
            <a:endParaRPr lang="en-US" dirty="0"/>
          </a:p>
        </p:txBody>
      </p:sp>
      <p:pic>
        <p:nvPicPr>
          <p:cNvPr id="4" name="Picture 6" descr="http://i287.photobucket.com/albums/ll123/cameroncreedon/scuba-diver-camera-aq_45.jpg"/>
          <p:cNvPicPr>
            <a:picLocks noChangeAspect="1" noChangeArrowheads="1"/>
          </p:cNvPicPr>
          <p:nvPr/>
        </p:nvPicPr>
        <p:blipFill>
          <a:blip r:embed="rId3" cstate="print"/>
          <a:srcRect/>
          <a:stretch>
            <a:fillRect/>
          </a:stretch>
        </p:blipFill>
        <p:spPr bwMode="auto">
          <a:xfrm>
            <a:off x="381000" y="3693458"/>
            <a:ext cx="3429000" cy="2783542"/>
          </a:xfrm>
          <a:prstGeom prst="rect">
            <a:avLst/>
          </a:prstGeom>
          <a:noFill/>
        </p:spPr>
      </p:pic>
      <p:pic>
        <p:nvPicPr>
          <p:cNvPr id="5" name="Picture 8" descr="Christ of the Abyss"/>
          <p:cNvPicPr>
            <a:picLocks noChangeAspect="1" noChangeArrowheads="1"/>
          </p:cNvPicPr>
          <p:nvPr/>
        </p:nvPicPr>
        <p:blipFill>
          <a:blip r:embed="rId4" cstate="print"/>
          <a:srcRect/>
          <a:stretch>
            <a:fillRect/>
          </a:stretch>
        </p:blipFill>
        <p:spPr bwMode="auto">
          <a:xfrm>
            <a:off x="4114800" y="3676650"/>
            <a:ext cx="3733800" cy="2800350"/>
          </a:xfrm>
          <a:prstGeom prst="rect">
            <a:avLst/>
          </a:prstGeom>
          <a:noFill/>
        </p:spPr>
      </p:pic>
      <p:sp>
        <p:nvSpPr>
          <p:cNvPr id="6" name="TextBox 5"/>
          <p:cNvSpPr txBox="1"/>
          <p:nvPr/>
        </p:nvSpPr>
        <p:spPr>
          <a:xfrm>
            <a:off x="8305800" y="1600200"/>
            <a:ext cx="492443" cy="5047536"/>
          </a:xfrm>
          <a:prstGeom prst="rect">
            <a:avLst/>
          </a:prstGeom>
          <a:solidFill>
            <a:srgbClr val="B2B2B2"/>
          </a:solidFill>
          <a:ln w="25400">
            <a:solidFill>
              <a:schemeClr val="tx1"/>
            </a:solidFill>
          </a:ln>
        </p:spPr>
        <p:txBody>
          <a:bodyPr wrap="square" rtlCol="0">
            <a:spAutoFit/>
          </a:bodyPr>
          <a:lstStyle/>
          <a:p>
            <a:r>
              <a:rPr lang="en-US" sz="1400" b="1" dirty="0" smtClean="0">
                <a:solidFill>
                  <a:schemeClr val="bg1"/>
                </a:solidFill>
              </a:rPr>
              <a:t> </a:t>
            </a:r>
            <a:r>
              <a:rPr lang="en-US" sz="1400" b="1" dirty="0" smtClean="0">
                <a:ln>
                  <a:solidFill>
                    <a:schemeClr val="tx1"/>
                  </a:solidFill>
                </a:ln>
                <a:solidFill>
                  <a:srgbClr val="FFFF00"/>
                </a:solidFill>
                <a:effectLst>
                  <a:outerShdw blurRad="50800" dist="50800" dir="5400000" algn="ctr" rotWithShape="0">
                    <a:schemeClr val="tx1"/>
                  </a:outerShdw>
                </a:effectLst>
              </a:rPr>
              <a:t>0</a:t>
            </a:r>
          </a:p>
          <a:p>
            <a:r>
              <a:rPr lang="en-US" sz="1400" b="1" dirty="0" smtClean="0">
                <a:ln>
                  <a:solidFill>
                    <a:schemeClr val="tx1"/>
                  </a:solidFill>
                </a:ln>
                <a:solidFill>
                  <a:srgbClr val="FFFF00"/>
                </a:solidFill>
                <a:effectLst>
                  <a:outerShdw blurRad="50800" dist="50800" dir="5400000" algn="ctr" rotWithShape="0">
                    <a:schemeClr val="tx1"/>
                  </a:outerShdw>
                </a:effectLst>
              </a:rPr>
              <a:t>-1</a:t>
            </a:r>
          </a:p>
          <a:p>
            <a:r>
              <a:rPr lang="en-US" sz="1400" b="1" dirty="0" smtClean="0">
                <a:ln>
                  <a:solidFill>
                    <a:schemeClr val="tx1"/>
                  </a:solidFill>
                </a:ln>
                <a:solidFill>
                  <a:srgbClr val="FFFF00"/>
                </a:solidFill>
                <a:effectLst>
                  <a:outerShdw blurRad="50800" dist="50800" dir="5400000" algn="ctr" rotWithShape="0">
                    <a:schemeClr val="tx1"/>
                  </a:outerShdw>
                </a:effectLst>
              </a:rPr>
              <a:t>-2</a:t>
            </a:r>
          </a:p>
          <a:p>
            <a:r>
              <a:rPr lang="en-US" sz="1400" b="1" dirty="0" smtClean="0">
                <a:ln>
                  <a:solidFill>
                    <a:schemeClr val="tx1"/>
                  </a:solidFill>
                </a:ln>
                <a:solidFill>
                  <a:srgbClr val="FFFF00"/>
                </a:solidFill>
                <a:effectLst>
                  <a:outerShdw blurRad="50800" dist="50800" dir="5400000" algn="ctr" rotWithShape="0">
                    <a:schemeClr val="tx1"/>
                  </a:outerShdw>
                </a:effectLst>
              </a:rPr>
              <a:t>-3</a:t>
            </a:r>
          </a:p>
          <a:p>
            <a:r>
              <a:rPr lang="en-US" sz="1400" b="1" dirty="0" smtClean="0">
                <a:ln>
                  <a:solidFill>
                    <a:schemeClr val="tx1"/>
                  </a:solidFill>
                </a:ln>
                <a:solidFill>
                  <a:srgbClr val="FFFF00"/>
                </a:solidFill>
                <a:effectLst>
                  <a:outerShdw blurRad="50800" dist="50800" dir="5400000" algn="ctr" rotWithShape="0">
                    <a:schemeClr val="tx1"/>
                  </a:outerShdw>
                </a:effectLst>
              </a:rPr>
              <a:t>-4</a:t>
            </a:r>
          </a:p>
          <a:p>
            <a:r>
              <a:rPr lang="en-US" sz="1400" b="1" dirty="0" smtClean="0">
                <a:ln>
                  <a:solidFill>
                    <a:schemeClr val="tx1"/>
                  </a:solidFill>
                </a:ln>
                <a:solidFill>
                  <a:srgbClr val="FFFF00"/>
                </a:solidFill>
                <a:effectLst>
                  <a:outerShdw blurRad="50800" dist="50800" dir="5400000" algn="ctr" rotWithShape="0">
                    <a:schemeClr val="tx1"/>
                  </a:outerShdw>
                </a:effectLst>
              </a:rPr>
              <a:t>-5</a:t>
            </a:r>
          </a:p>
          <a:p>
            <a:r>
              <a:rPr lang="en-US" sz="1400" b="1" dirty="0" smtClean="0">
                <a:ln>
                  <a:solidFill>
                    <a:schemeClr val="tx1"/>
                  </a:solidFill>
                </a:ln>
                <a:solidFill>
                  <a:srgbClr val="FFFF00"/>
                </a:solidFill>
                <a:effectLst>
                  <a:outerShdw blurRad="50800" dist="50800" dir="5400000" algn="ctr" rotWithShape="0">
                    <a:schemeClr val="tx1"/>
                  </a:outerShdw>
                </a:effectLst>
              </a:rPr>
              <a:t>-6</a:t>
            </a:r>
          </a:p>
          <a:p>
            <a:r>
              <a:rPr lang="en-US" sz="1400" b="1" dirty="0" smtClean="0">
                <a:ln>
                  <a:solidFill>
                    <a:schemeClr val="tx1"/>
                  </a:solidFill>
                </a:ln>
                <a:solidFill>
                  <a:srgbClr val="FFFF00"/>
                </a:solidFill>
                <a:effectLst>
                  <a:outerShdw blurRad="50800" dist="50800" dir="5400000" algn="ctr" rotWithShape="0">
                    <a:schemeClr val="tx1"/>
                  </a:outerShdw>
                </a:effectLst>
              </a:rPr>
              <a:t>-7</a:t>
            </a:r>
          </a:p>
          <a:p>
            <a:r>
              <a:rPr lang="en-US" sz="1400" b="1" dirty="0" smtClean="0">
                <a:ln>
                  <a:solidFill>
                    <a:schemeClr val="tx1"/>
                  </a:solidFill>
                </a:ln>
                <a:solidFill>
                  <a:srgbClr val="FFFF00"/>
                </a:solidFill>
                <a:effectLst>
                  <a:outerShdw blurRad="50800" dist="50800" dir="5400000" algn="ctr" rotWithShape="0">
                    <a:schemeClr val="tx1"/>
                  </a:outerShdw>
                </a:effectLst>
              </a:rPr>
              <a:t>-8</a:t>
            </a:r>
          </a:p>
          <a:p>
            <a:r>
              <a:rPr lang="en-US" sz="1400" b="1" dirty="0" smtClean="0">
                <a:ln>
                  <a:solidFill>
                    <a:schemeClr val="tx1"/>
                  </a:solidFill>
                </a:ln>
                <a:solidFill>
                  <a:srgbClr val="FFFF00"/>
                </a:solidFill>
                <a:effectLst>
                  <a:outerShdw blurRad="50800" dist="50800" dir="5400000" algn="ctr" rotWithShape="0">
                    <a:schemeClr val="tx1"/>
                  </a:outerShdw>
                </a:effectLst>
              </a:rPr>
              <a:t>-9</a:t>
            </a:r>
          </a:p>
          <a:p>
            <a:r>
              <a:rPr lang="en-US" sz="1400" b="1" dirty="0" smtClean="0">
                <a:ln>
                  <a:solidFill>
                    <a:schemeClr val="tx1"/>
                  </a:solidFill>
                </a:ln>
                <a:solidFill>
                  <a:srgbClr val="FFFF00"/>
                </a:solidFill>
                <a:effectLst>
                  <a:outerShdw blurRad="50800" dist="50800" dir="5400000" algn="ctr" rotWithShape="0">
                    <a:schemeClr val="tx1"/>
                  </a:outerShdw>
                </a:effectLst>
              </a:rPr>
              <a:t>-10</a:t>
            </a:r>
          </a:p>
          <a:p>
            <a:r>
              <a:rPr lang="en-US" sz="1400" b="1" dirty="0" smtClean="0">
                <a:ln>
                  <a:solidFill>
                    <a:schemeClr val="tx1"/>
                  </a:solidFill>
                </a:ln>
                <a:solidFill>
                  <a:srgbClr val="FFFF00"/>
                </a:solidFill>
                <a:effectLst>
                  <a:outerShdw blurRad="50800" dist="50800" dir="5400000" algn="ctr" rotWithShape="0">
                    <a:schemeClr val="tx1"/>
                  </a:outerShdw>
                </a:effectLst>
              </a:rPr>
              <a:t>-11</a:t>
            </a:r>
          </a:p>
          <a:p>
            <a:r>
              <a:rPr lang="en-US" sz="1400" b="1" dirty="0" smtClean="0">
                <a:ln>
                  <a:solidFill>
                    <a:schemeClr val="tx1"/>
                  </a:solidFill>
                </a:ln>
                <a:solidFill>
                  <a:srgbClr val="FFFF00"/>
                </a:solidFill>
                <a:effectLst>
                  <a:outerShdw blurRad="50800" dist="50800" dir="5400000" algn="ctr" rotWithShape="0">
                    <a:schemeClr val="tx1"/>
                  </a:outerShdw>
                </a:effectLst>
              </a:rPr>
              <a:t>-12</a:t>
            </a:r>
          </a:p>
          <a:p>
            <a:r>
              <a:rPr lang="en-US" sz="1400" b="1" dirty="0" smtClean="0">
                <a:ln>
                  <a:solidFill>
                    <a:schemeClr val="tx1"/>
                  </a:solidFill>
                </a:ln>
                <a:solidFill>
                  <a:srgbClr val="FFFF00"/>
                </a:solidFill>
                <a:effectLst>
                  <a:outerShdw blurRad="50800" dist="50800" dir="5400000" algn="ctr" rotWithShape="0">
                    <a:schemeClr val="tx1"/>
                  </a:outerShdw>
                </a:effectLst>
              </a:rPr>
              <a:t>-13</a:t>
            </a:r>
          </a:p>
          <a:p>
            <a:r>
              <a:rPr lang="en-US" sz="1400" b="1" dirty="0" smtClean="0">
                <a:ln>
                  <a:solidFill>
                    <a:schemeClr val="tx1"/>
                  </a:solidFill>
                </a:ln>
                <a:solidFill>
                  <a:srgbClr val="FFFF00"/>
                </a:solidFill>
                <a:effectLst>
                  <a:outerShdw blurRad="50800" dist="50800" dir="5400000" algn="ctr" rotWithShape="0">
                    <a:schemeClr val="tx1"/>
                  </a:outerShdw>
                </a:effectLst>
              </a:rPr>
              <a:t>-14</a:t>
            </a:r>
          </a:p>
          <a:p>
            <a:r>
              <a:rPr lang="en-US" sz="1400" b="1" dirty="0" smtClean="0">
                <a:ln>
                  <a:solidFill>
                    <a:schemeClr val="tx1"/>
                  </a:solidFill>
                </a:ln>
                <a:solidFill>
                  <a:srgbClr val="FFFF00"/>
                </a:solidFill>
                <a:effectLst>
                  <a:outerShdw blurRad="50800" dist="50800" dir="5400000" algn="ctr" rotWithShape="0">
                    <a:schemeClr val="tx1"/>
                  </a:outerShdw>
                </a:effectLst>
              </a:rPr>
              <a:t>-15</a:t>
            </a:r>
          </a:p>
          <a:p>
            <a:r>
              <a:rPr lang="en-US" sz="1400" b="1" dirty="0" smtClean="0">
                <a:ln>
                  <a:solidFill>
                    <a:schemeClr val="tx1"/>
                  </a:solidFill>
                </a:ln>
                <a:solidFill>
                  <a:srgbClr val="FFFF00"/>
                </a:solidFill>
                <a:effectLst>
                  <a:outerShdw blurRad="50800" dist="50800" dir="5400000" algn="ctr" rotWithShape="0">
                    <a:schemeClr val="tx1"/>
                  </a:outerShdw>
                </a:effectLst>
              </a:rPr>
              <a:t>-16</a:t>
            </a:r>
          </a:p>
          <a:p>
            <a:r>
              <a:rPr lang="en-US" sz="1400" b="1" dirty="0" smtClean="0">
                <a:ln>
                  <a:solidFill>
                    <a:schemeClr val="tx1"/>
                  </a:solidFill>
                </a:ln>
                <a:solidFill>
                  <a:srgbClr val="FFFF00"/>
                </a:solidFill>
                <a:effectLst>
                  <a:outerShdw blurRad="50800" dist="50800" dir="5400000" algn="ctr" rotWithShape="0">
                    <a:schemeClr val="tx1"/>
                  </a:outerShdw>
                </a:effectLst>
              </a:rPr>
              <a:t>-17</a:t>
            </a:r>
          </a:p>
          <a:p>
            <a:r>
              <a:rPr lang="en-US" sz="1400" b="1" dirty="0" smtClean="0">
                <a:ln>
                  <a:solidFill>
                    <a:schemeClr val="tx1"/>
                  </a:solidFill>
                </a:ln>
                <a:solidFill>
                  <a:srgbClr val="FFFF00"/>
                </a:solidFill>
                <a:effectLst>
                  <a:outerShdw blurRad="50800" dist="50800" dir="5400000" algn="ctr" rotWithShape="0">
                    <a:schemeClr val="tx1"/>
                  </a:outerShdw>
                </a:effectLst>
              </a:rPr>
              <a:t>-18</a:t>
            </a:r>
          </a:p>
          <a:p>
            <a:r>
              <a:rPr lang="en-US" sz="1400" b="1" dirty="0" smtClean="0">
                <a:ln>
                  <a:solidFill>
                    <a:schemeClr val="tx1"/>
                  </a:solidFill>
                </a:ln>
                <a:solidFill>
                  <a:srgbClr val="FFFF00"/>
                </a:solidFill>
                <a:effectLst>
                  <a:outerShdw blurRad="50800" dist="50800" dir="5400000" algn="ctr" rotWithShape="0">
                    <a:schemeClr val="tx1"/>
                  </a:outerShdw>
                </a:effectLst>
              </a:rPr>
              <a:t>-19</a:t>
            </a:r>
          </a:p>
          <a:p>
            <a:r>
              <a:rPr lang="en-US" sz="1400" b="1" dirty="0" smtClean="0">
                <a:ln>
                  <a:solidFill>
                    <a:schemeClr val="tx1"/>
                  </a:solidFill>
                </a:ln>
                <a:solidFill>
                  <a:srgbClr val="FFFF00"/>
                </a:solidFill>
                <a:effectLst>
                  <a:outerShdw blurRad="50800" dist="50800" dir="5400000" algn="ctr" rotWithShape="0">
                    <a:schemeClr val="tx1"/>
                  </a:outerShdw>
                </a:effectLst>
              </a:rPr>
              <a:t>-20</a:t>
            </a:r>
          </a:p>
          <a:p>
            <a:r>
              <a:rPr lang="en-US" sz="1400" b="1" dirty="0" smtClean="0">
                <a:ln>
                  <a:solidFill>
                    <a:schemeClr val="tx1"/>
                  </a:solidFill>
                </a:ln>
                <a:solidFill>
                  <a:srgbClr val="FFFF00"/>
                </a:solidFill>
                <a:effectLst>
                  <a:outerShdw blurRad="50800" dist="50800" dir="5400000" algn="ctr" rotWithShape="0">
                    <a:schemeClr val="tx1"/>
                  </a:outerShdw>
                </a:effectLst>
              </a:rPr>
              <a:t>-21</a:t>
            </a:r>
          </a:p>
          <a:p>
            <a:r>
              <a:rPr lang="en-US" sz="1400" b="1" dirty="0" smtClean="0">
                <a:ln>
                  <a:solidFill>
                    <a:schemeClr val="tx1"/>
                  </a:solidFill>
                </a:ln>
                <a:solidFill>
                  <a:srgbClr val="FFFF00"/>
                </a:solidFill>
                <a:effectLst>
                  <a:outerShdw blurRad="50800" dist="50800" dir="5400000" algn="ctr" rotWithShape="0">
                    <a:schemeClr val="tx1"/>
                  </a:outerShdw>
                </a:effectLst>
              </a:rPr>
              <a:t>-22</a:t>
            </a:r>
            <a:endParaRPr lang="en-US" sz="1400" dirty="0" smtClean="0">
              <a:ln>
                <a:solidFill>
                  <a:schemeClr val="tx1"/>
                </a:solidFill>
              </a:ln>
              <a:solidFill>
                <a:srgbClr val="FFFF00"/>
              </a:solidFill>
              <a:effectLst>
                <a:outerShdw blurRad="50800" dist="50800" dir="5400000" algn="ctr" rotWithShape="0">
                  <a:schemeClr val="tx1"/>
                </a:outerShdw>
              </a:effectLst>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 might want to try scuba diving after all! </a:t>
            </a:r>
            <a:endParaRPr lang="en-US" sz="3600" dirty="0"/>
          </a:p>
        </p:txBody>
      </p:sp>
      <p:pic>
        <p:nvPicPr>
          <p:cNvPr id="5" name="Picture 14" descr="http://images.sciencedaily.com/2007/05/070503145443-large.jpg"/>
          <p:cNvPicPr>
            <a:picLocks noChangeAspect="1" noChangeArrowheads="1"/>
          </p:cNvPicPr>
          <p:nvPr/>
        </p:nvPicPr>
        <p:blipFill>
          <a:blip r:embed="rId3" cstate="print"/>
          <a:srcRect/>
          <a:stretch>
            <a:fillRect/>
          </a:stretch>
        </p:blipFill>
        <p:spPr bwMode="auto">
          <a:xfrm>
            <a:off x="3733800" y="4114800"/>
            <a:ext cx="2675106" cy="2286000"/>
          </a:xfrm>
          <a:prstGeom prst="rect">
            <a:avLst/>
          </a:prstGeom>
          <a:noFill/>
        </p:spPr>
      </p:pic>
      <p:pic>
        <p:nvPicPr>
          <p:cNvPr id="6" name="Picture 3"/>
          <p:cNvPicPr>
            <a:picLocks noChangeAspect="1" noChangeArrowheads="1"/>
          </p:cNvPicPr>
          <p:nvPr/>
        </p:nvPicPr>
        <p:blipFill>
          <a:blip r:embed="rId4" cstate="print"/>
          <a:srcRect/>
          <a:stretch>
            <a:fillRect/>
          </a:stretch>
        </p:blipFill>
        <p:spPr bwMode="auto">
          <a:xfrm>
            <a:off x="6858000" y="1981200"/>
            <a:ext cx="2057400" cy="1734811"/>
          </a:xfrm>
          <a:prstGeom prst="rect">
            <a:avLst/>
          </a:prstGeom>
          <a:noFill/>
          <a:ln w="9525">
            <a:noFill/>
            <a:miter lim="800000"/>
            <a:headEnd/>
            <a:tailEnd/>
          </a:ln>
        </p:spPr>
      </p:pic>
      <p:pic>
        <p:nvPicPr>
          <p:cNvPr id="7" name="Picture 20" descr="http://t0.gstatic.com/images?q=tbn:ANd9GcSUZYzJZyN8IH5bxrv7WPqpytt_x_WGOZJZOsmXQ2W9yoJWInxw6w"/>
          <p:cNvPicPr>
            <a:picLocks noChangeAspect="1" noChangeArrowheads="1"/>
          </p:cNvPicPr>
          <p:nvPr/>
        </p:nvPicPr>
        <p:blipFill>
          <a:blip r:embed="rId5" cstate="print"/>
          <a:srcRect/>
          <a:stretch>
            <a:fillRect/>
          </a:stretch>
        </p:blipFill>
        <p:spPr bwMode="auto">
          <a:xfrm>
            <a:off x="6705600" y="4191000"/>
            <a:ext cx="2275851" cy="1514476"/>
          </a:xfrm>
          <a:prstGeom prst="rect">
            <a:avLst/>
          </a:prstGeom>
          <a:noFill/>
        </p:spPr>
      </p:pic>
      <p:pic>
        <p:nvPicPr>
          <p:cNvPr id="9" name="Picture 10" descr="http://t1.gstatic.com/images?q=tbn:ANd9GcTd9bvf6ZKQvaJLtAJAcgI-WRD-2KQkokc8sPu9MVuoS1TD2kES"/>
          <p:cNvPicPr>
            <a:picLocks noChangeAspect="1" noChangeArrowheads="1"/>
          </p:cNvPicPr>
          <p:nvPr/>
        </p:nvPicPr>
        <p:blipFill>
          <a:blip r:embed="rId6" cstate="print"/>
          <a:srcRect/>
          <a:stretch>
            <a:fillRect/>
          </a:stretch>
        </p:blipFill>
        <p:spPr bwMode="auto">
          <a:xfrm>
            <a:off x="3657600" y="1752600"/>
            <a:ext cx="2895600" cy="2168906"/>
          </a:xfrm>
          <a:prstGeom prst="rect">
            <a:avLst/>
          </a:prstGeom>
          <a:noFill/>
        </p:spPr>
      </p:pic>
      <p:sp>
        <p:nvSpPr>
          <p:cNvPr id="8" name="TextBox 7"/>
          <p:cNvSpPr txBox="1"/>
          <p:nvPr/>
        </p:nvSpPr>
        <p:spPr>
          <a:xfrm>
            <a:off x="5486400" y="1828800"/>
            <a:ext cx="893193" cy="369332"/>
          </a:xfrm>
          <a:prstGeom prst="rect">
            <a:avLst/>
          </a:prstGeom>
          <a:noFill/>
        </p:spPr>
        <p:txBody>
          <a:bodyPr wrap="none" rtlCol="0">
            <a:spAutoFit/>
            <a:scene3d>
              <a:camera prst="orthographicFront"/>
              <a:lightRig rig="threePt" dir="t"/>
            </a:scene3d>
            <a:sp3d extrusionH="57150">
              <a:extrusionClr>
                <a:schemeClr val="bg1">
                  <a:lumMod val="65000"/>
                  <a:lumOff val="35000"/>
                </a:schemeClr>
              </a:extrusionClr>
            </a:sp3d>
          </a:bodyPr>
          <a:lstStyle/>
          <a:p>
            <a:r>
              <a:rPr lang="en-US" dirty="0" smtClean="0">
                <a:solidFill>
                  <a:srgbClr val="FFFF00"/>
                </a:solidFill>
                <a:effectLst>
                  <a:outerShdw blurRad="50800" dist="50800" dir="5400000" algn="ctr" rotWithShape="0">
                    <a:schemeClr val="bg1"/>
                  </a:outerShdw>
                </a:effectLst>
              </a:rPr>
              <a:t>Smoky</a:t>
            </a:r>
            <a:endParaRPr lang="en-US" dirty="0">
              <a:solidFill>
                <a:srgbClr val="FFFF00"/>
              </a:solidFill>
              <a:effectLst>
                <a:outerShdw blurRad="50800" dist="50800" dir="5400000" algn="ctr" rotWithShape="0">
                  <a:schemeClr val="bg1"/>
                </a:outerShdw>
              </a:effectLst>
            </a:endParaRPr>
          </a:p>
        </p:txBody>
      </p:sp>
      <p:pic>
        <p:nvPicPr>
          <p:cNvPr id="1027" name="Picture 3"/>
          <p:cNvPicPr>
            <a:picLocks noChangeAspect="1" noChangeArrowheads="1"/>
          </p:cNvPicPr>
          <p:nvPr/>
        </p:nvPicPr>
        <p:blipFill>
          <a:blip r:embed="rId7" cstate="print"/>
          <a:srcRect/>
          <a:stretch>
            <a:fillRect/>
          </a:stretch>
        </p:blipFill>
        <p:spPr bwMode="auto">
          <a:xfrm>
            <a:off x="228600" y="1752600"/>
            <a:ext cx="3210724" cy="4800600"/>
          </a:xfrm>
          <a:prstGeom prst="rect">
            <a:avLst/>
          </a:prstGeom>
          <a:noFill/>
          <a:ln w="9525">
            <a:noFill/>
            <a:miter lim="800000"/>
            <a:headEnd/>
            <a:tailEnd/>
          </a:ln>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957" y="1828800"/>
            <a:ext cx="8287043" cy="4625609"/>
          </a:xfrm>
        </p:spPr>
        <p:txBody>
          <a:bodyPr>
            <a:normAutofit/>
          </a:bodyPr>
          <a:lstStyle/>
          <a:p>
            <a:pPr marL="118872" indent="0">
              <a:buNone/>
            </a:pPr>
            <a:r>
              <a:rPr lang="en-US" dirty="0" smtClean="0"/>
              <a:t>Section 1: Introduction and read-world 			connection.</a:t>
            </a:r>
          </a:p>
          <a:p>
            <a:endParaRPr lang="en-US" dirty="0" smtClean="0"/>
          </a:p>
          <a:p>
            <a:pPr marL="118872" indent="0">
              <a:buNone/>
            </a:pPr>
            <a:r>
              <a:rPr lang="en-US" dirty="0" smtClean="0"/>
              <a:t>Section 2:	Apply the rules for adding and 			subtracting integers.</a:t>
            </a:r>
          </a:p>
          <a:p>
            <a:pPr marL="118872" indent="0">
              <a:buNone/>
            </a:pPr>
            <a:endParaRPr lang="en-US" dirty="0"/>
          </a:p>
          <a:p>
            <a:pPr marL="118872" indent="0">
              <a:buNone/>
            </a:pPr>
            <a:r>
              <a:rPr lang="en-US" dirty="0" smtClean="0"/>
              <a:t>Section 3:	Board Activity.</a:t>
            </a:r>
            <a:endParaRPr lang="en-US" dirty="0"/>
          </a:p>
        </p:txBody>
      </p:sp>
      <p:sp>
        <p:nvSpPr>
          <p:cNvPr id="5" name="Title 1"/>
          <p:cNvSpPr>
            <a:spLocks noGrp="1"/>
          </p:cNvSpPr>
          <p:nvPr>
            <p:ph type="title"/>
          </p:nvPr>
        </p:nvSpPr>
        <p:spPr/>
        <p:txBody>
          <a:bodyPr/>
          <a:lstStyle/>
          <a:p>
            <a:r>
              <a:rPr lang="en-US" dirty="0" smtClean="0"/>
              <a:t>Moving on…</a:t>
            </a:r>
            <a:endParaRPr lang="en-US" dirty="0"/>
          </a:p>
        </p:txBody>
      </p:sp>
      <p:pic>
        <p:nvPicPr>
          <p:cNvPr id="1026" name="Picture 2" descr="http://www.clipartbest.com/cliparts/pi5/on8/pi5on89i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3048000"/>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3400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Section 2:</a:t>
            </a:r>
            <a:endParaRPr lang="en-US" sz="3600" dirty="0"/>
          </a:p>
        </p:txBody>
      </p:sp>
      <p:sp>
        <p:nvSpPr>
          <p:cNvPr id="5" name="Text Placeholder 4"/>
          <p:cNvSpPr>
            <a:spLocks noGrp="1"/>
          </p:cNvSpPr>
          <p:nvPr>
            <p:ph type="body" idx="1"/>
          </p:nvPr>
        </p:nvSpPr>
        <p:spPr/>
        <p:txBody>
          <a:bodyPr/>
          <a:lstStyle/>
          <a:p>
            <a:r>
              <a:rPr lang="en-US" dirty="0" smtClean="0"/>
              <a:t>Apply the Rules for Adding and Subtracting Integers</a:t>
            </a:r>
            <a:endParaRPr lang="en-US" dirty="0"/>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B6D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(Example 1)</a:t>
            </a:r>
            <a:endParaRPr lang="en-US" sz="3600" dirty="0"/>
          </a:p>
        </p:txBody>
      </p:sp>
      <p:sp>
        <p:nvSpPr>
          <p:cNvPr id="5" name="Content Placeholder 4"/>
          <p:cNvSpPr>
            <a:spLocks noGrp="1"/>
          </p:cNvSpPr>
          <p:nvPr>
            <p:ph idx="1"/>
          </p:nvPr>
        </p:nvSpPr>
        <p:spPr>
          <a:xfrm>
            <a:off x="457201" y="3701575"/>
            <a:ext cx="1142999" cy="1059319"/>
          </a:xfrm>
          <a:noFill/>
          <a:ln w="12700">
            <a:noFill/>
          </a:ln>
        </p:spPr>
        <p:txBody>
          <a:bodyPr>
            <a:noAutofit/>
          </a:bodyPr>
          <a:lstStyle/>
          <a:p>
            <a:pPr>
              <a:buNone/>
            </a:pPr>
            <a:r>
              <a:rPr lang="en-US" sz="2800" b="1" dirty="0" smtClean="0">
                <a:latin typeface="Times New Roman"/>
                <a:ea typeface="Cambria Math" pitchFamily="18" charset="0"/>
                <a:cs typeface="Times New Roman"/>
              </a:rPr>
              <a:t> ̶   </a:t>
            </a:r>
            <a:r>
              <a:rPr lang="en-US" sz="2800" b="1" dirty="0" smtClean="0">
                <a:latin typeface="Cambria Math" pitchFamily="18" charset="0"/>
                <a:ea typeface="Cambria Math" pitchFamily="18" charset="0"/>
              </a:rPr>
              <a:t>2 </a:t>
            </a:r>
          </a:p>
          <a:p>
            <a:pPr>
              <a:buNone/>
            </a:pPr>
            <a:r>
              <a:rPr lang="en-US" sz="2800" b="1" u="sng" dirty="0" smtClean="0">
                <a:latin typeface="Cambria Math" pitchFamily="18" charset="0"/>
                <a:ea typeface="Cambria Math" pitchFamily="18" charset="0"/>
              </a:rPr>
              <a:t> </a:t>
            </a:r>
            <a:r>
              <a:rPr lang="en-US" sz="2800" b="1" u="sng" dirty="0" smtClean="0">
                <a:latin typeface="Times New Roman"/>
                <a:ea typeface="Cambria Math" pitchFamily="18" charset="0"/>
                <a:cs typeface="Times New Roman"/>
              </a:rPr>
              <a:t>̶   4</a:t>
            </a:r>
            <a:endParaRPr lang="en-US" sz="2800" b="1" u="sng" dirty="0">
              <a:latin typeface="Cambria Math" pitchFamily="18" charset="0"/>
              <a:ea typeface="Cambria Math" pitchFamily="18" charset="0"/>
            </a:endParaRPr>
          </a:p>
        </p:txBody>
      </p:sp>
      <p:sp>
        <p:nvSpPr>
          <p:cNvPr id="7" name="TextBox 6"/>
          <p:cNvSpPr txBox="1"/>
          <p:nvPr/>
        </p:nvSpPr>
        <p:spPr>
          <a:xfrm>
            <a:off x="138076" y="2222956"/>
            <a:ext cx="3217067" cy="1077218"/>
          </a:xfrm>
          <a:prstGeom prst="rect">
            <a:avLst/>
          </a:prstGeom>
          <a:solidFill>
            <a:srgbClr val="F8F8F8"/>
          </a:solidFill>
          <a:ln w="15875">
            <a:solidFill>
              <a:schemeClr val="tx1"/>
            </a:solidFill>
          </a:ln>
        </p:spPr>
        <p:txBody>
          <a:bodyPr wrap="square" rtlCol="0">
            <a:spAutoFit/>
          </a:bodyPr>
          <a:lstStyle/>
          <a:p>
            <a:pPr>
              <a:tabLst>
                <a:tab pos="182880" algn="l"/>
              </a:tabLst>
            </a:pPr>
            <a:endParaRPr lang="en-US" sz="800" dirty="0" smtClean="0"/>
          </a:p>
          <a:p>
            <a:pPr>
              <a:tabLst>
                <a:tab pos="182880" algn="l"/>
              </a:tabLst>
            </a:pPr>
            <a:r>
              <a:rPr lang="en-US" sz="2000" dirty="0"/>
              <a:t>Stack-up the numbers and Circle the signs.</a:t>
            </a:r>
            <a:endParaRPr lang="en-US" sz="2000" b="1" dirty="0">
              <a:sym typeface="Wingdings" pitchFamily="2" charset="2"/>
            </a:endParaRPr>
          </a:p>
          <a:p>
            <a:pPr>
              <a:tabLst>
                <a:tab pos="182880" algn="l"/>
              </a:tabLst>
            </a:pPr>
            <a:endParaRPr lang="en-US" sz="1600" dirty="0"/>
          </a:p>
        </p:txBody>
      </p:sp>
      <p:sp>
        <p:nvSpPr>
          <p:cNvPr id="8" name="TextBox 7"/>
          <p:cNvSpPr txBox="1"/>
          <p:nvPr/>
        </p:nvSpPr>
        <p:spPr>
          <a:xfrm>
            <a:off x="4307390" y="1600200"/>
            <a:ext cx="3236410" cy="1169551"/>
          </a:xfrm>
          <a:prstGeom prst="rect">
            <a:avLst/>
          </a:prstGeom>
          <a:solidFill>
            <a:srgbClr val="F8F8F8"/>
          </a:solidFill>
          <a:ln w="15875">
            <a:solidFill>
              <a:schemeClr val="tx1"/>
            </a:solidFill>
          </a:ln>
        </p:spPr>
        <p:txBody>
          <a:bodyPr wrap="square" rtlCol="0">
            <a:spAutoFit/>
          </a:bodyPr>
          <a:lstStyle/>
          <a:p>
            <a:pPr>
              <a:tabLst>
                <a:tab pos="182880" algn="l"/>
              </a:tabLst>
            </a:pPr>
            <a:r>
              <a:rPr lang="en-US" sz="2000" b="1" i="1" dirty="0" smtClean="0">
                <a:solidFill>
                  <a:srgbClr val="C00000"/>
                </a:solidFill>
              </a:rPr>
              <a:t>Same Signs…</a:t>
            </a:r>
          </a:p>
          <a:p>
            <a:pPr>
              <a:tabLst>
                <a:tab pos="182880" algn="l"/>
              </a:tabLst>
            </a:pPr>
            <a:endParaRPr lang="en-US" sz="1000" dirty="0" smtClean="0"/>
          </a:p>
          <a:p>
            <a:pPr>
              <a:tabLst>
                <a:tab pos="182880" algn="l"/>
              </a:tabLst>
            </a:pPr>
            <a:r>
              <a:rPr lang="en-US" sz="2000" dirty="0" smtClean="0"/>
              <a:t>ADD the numbers.</a:t>
            </a:r>
          </a:p>
          <a:p>
            <a:pPr>
              <a:tabLst>
                <a:tab pos="182880" algn="l"/>
              </a:tabLst>
            </a:pPr>
            <a:r>
              <a:rPr lang="en-US" sz="2000" dirty="0" smtClean="0"/>
              <a:t>KEEP the sign.</a:t>
            </a:r>
            <a:endParaRPr lang="en-US" sz="2000" dirty="0"/>
          </a:p>
        </p:txBody>
      </p:sp>
      <p:sp>
        <p:nvSpPr>
          <p:cNvPr id="16" name="TextBox 15"/>
          <p:cNvSpPr txBox="1"/>
          <p:nvPr/>
        </p:nvSpPr>
        <p:spPr>
          <a:xfrm>
            <a:off x="4307389" y="2998351"/>
            <a:ext cx="3236411" cy="1169551"/>
          </a:xfrm>
          <a:prstGeom prst="rect">
            <a:avLst/>
          </a:prstGeom>
          <a:solidFill>
            <a:srgbClr val="F8F8F8"/>
          </a:solidFill>
          <a:ln w="15875">
            <a:solidFill>
              <a:schemeClr val="tx1"/>
            </a:solidFill>
          </a:ln>
        </p:spPr>
        <p:txBody>
          <a:bodyPr wrap="square" rtlCol="0">
            <a:spAutoFit/>
          </a:bodyPr>
          <a:lstStyle/>
          <a:p>
            <a:pPr>
              <a:tabLst>
                <a:tab pos="182880" algn="l"/>
              </a:tabLst>
            </a:pPr>
            <a:r>
              <a:rPr lang="en-US" sz="2000" b="1" dirty="0" smtClean="0">
                <a:solidFill>
                  <a:srgbClr val="C00000"/>
                </a:solidFill>
              </a:rPr>
              <a:t>Different Signs…</a:t>
            </a:r>
          </a:p>
          <a:p>
            <a:pPr>
              <a:tabLst>
                <a:tab pos="182880" algn="l"/>
              </a:tabLst>
            </a:pPr>
            <a:endParaRPr lang="en-US" sz="1000" dirty="0" smtClean="0"/>
          </a:p>
          <a:p>
            <a:pPr>
              <a:tabLst>
                <a:tab pos="182880" algn="l"/>
              </a:tabLst>
            </a:pPr>
            <a:r>
              <a:rPr lang="en-US" sz="2000" dirty="0" smtClean="0"/>
              <a:t>SUBTRACT the numbers.</a:t>
            </a:r>
          </a:p>
          <a:p>
            <a:pPr>
              <a:tabLst>
                <a:tab pos="182880" algn="l"/>
              </a:tabLst>
            </a:pPr>
            <a:r>
              <a:rPr lang="en-US" sz="2000" dirty="0" smtClean="0"/>
              <a:t>Give sign of the bigger digit.</a:t>
            </a:r>
            <a:endParaRPr lang="en-US" dirty="0"/>
          </a:p>
        </p:txBody>
      </p:sp>
      <p:sp>
        <p:nvSpPr>
          <p:cNvPr id="3" name="Right Bracket 2"/>
          <p:cNvSpPr/>
          <p:nvPr/>
        </p:nvSpPr>
        <p:spPr>
          <a:xfrm rot="10800000">
            <a:off x="3810000" y="2167429"/>
            <a:ext cx="457199" cy="144052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3355143" y="2761565"/>
            <a:ext cx="4548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76285" y="3960433"/>
            <a:ext cx="1384482" cy="369332"/>
          </a:xfrm>
          <a:prstGeom prst="rect">
            <a:avLst/>
          </a:prstGeom>
          <a:noFill/>
        </p:spPr>
        <p:txBody>
          <a:bodyPr wrap="none" rtlCol="0">
            <a:spAutoFit/>
          </a:bodyPr>
          <a:lstStyle/>
          <a:p>
            <a:r>
              <a:rPr lang="en-US" dirty="0" smtClean="0"/>
              <a:t> </a:t>
            </a:r>
            <a:r>
              <a:rPr lang="en-US" b="1" dirty="0" smtClean="0"/>
              <a:t>Same Signs</a:t>
            </a:r>
            <a:endParaRPr lang="en-US" b="1" dirty="0"/>
          </a:p>
        </p:txBody>
      </p:sp>
      <p:sp>
        <p:nvSpPr>
          <p:cNvPr id="22" name="TextBox 21"/>
          <p:cNvSpPr txBox="1"/>
          <p:nvPr/>
        </p:nvSpPr>
        <p:spPr>
          <a:xfrm>
            <a:off x="2476285" y="4528105"/>
            <a:ext cx="2069797" cy="369332"/>
          </a:xfrm>
          <a:prstGeom prst="rect">
            <a:avLst/>
          </a:prstGeom>
          <a:noFill/>
        </p:spPr>
        <p:txBody>
          <a:bodyPr wrap="none" rtlCol="0">
            <a:spAutoFit/>
          </a:bodyPr>
          <a:lstStyle/>
          <a:p>
            <a:r>
              <a:rPr lang="en-US" dirty="0" smtClean="0"/>
              <a:t> </a:t>
            </a:r>
            <a:r>
              <a:rPr lang="en-US" b="1" dirty="0" smtClean="0"/>
              <a:t>ADD the numbers</a:t>
            </a:r>
            <a:r>
              <a:rPr lang="en-US" dirty="0" smtClean="0"/>
              <a:t>.</a:t>
            </a:r>
            <a:endParaRPr lang="en-US" dirty="0"/>
          </a:p>
        </p:txBody>
      </p:sp>
      <p:sp>
        <p:nvSpPr>
          <p:cNvPr id="23" name="TextBox 22"/>
          <p:cNvSpPr txBox="1"/>
          <p:nvPr/>
        </p:nvSpPr>
        <p:spPr>
          <a:xfrm>
            <a:off x="2476285" y="4802714"/>
            <a:ext cx="1678665" cy="369332"/>
          </a:xfrm>
          <a:prstGeom prst="rect">
            <a:avLst/>
          </a:prstGeom>
          <a:noFill/>
        </p:spPr>
        <p:txBody>
          <a:bodyPr wrap="none" rtlCol="0">
            <a:spAutoFit/>
          </a:bodyPr>
          <a:lstStyle/>
          <a:p>
            <a:r>
              <a:rPr lang="en-US" dirty="0" smtClean="0"/>
              <a:t> </a:t>
            </a:r>
            <a:r>
              <a:rPr lang="en-US" b="1" dirty="0" smtClean="0"/>
              <a:t>KEEP the sign.</a:t>
            </a:r>
            <a:endParaRPr lang="en-US" b="1" dirty="0"/>
          </a:p>
        </p:txBody>
      </p:sp>
      <p:sp>
        <p:nvSpPr>
          <p:cNvPr id="24" name="Rectangle 23"/>
          <p:cNvSpPr/>
          <p:nvPr/>
        </p:nvSpPr>
        <p:spPr>
          <a:xfrm>
            <a:off x="638613" y="4712771"/>
            <a:ext cx="809187" cy="800219"/>
          </a:xfrm>
          <a:prstGeom prst="rect">
            <a:avLst/>
          </a:prstGeom>
        </p:spPr>
        <p:txBody>
          <a:bodyPr wrap="square">
            <a:spAutoFit/>
          </a:bodyPr>
          <a:lstStyle/>
          <a:p>
            <a:r>
              <a:rPr lang="en-US" sz="2800" b="1" dirty="0">
                <a:solidFill>
                  <a:srgbClr val="C00000"/>
                </a:solidFill>
              </a:rPr>
              <a:t> </a:t>
            </a:r>
            <a:r>
              <a:rPr lang="en-US" sz="2800" b="1" dirty="0">
                <a:solidFill>
                  <a:srgbClr val="C00000"/>
                </a:solidFill>
                <a:latin typeface="Times New Roman"/>
                <a:ea typeface="Cambria Math" pitchFamily="18" charset="0"/>
                <a:cs typeface="Times New Roman"/>
              </a:rPr>
              <a:t>̶ </a:t>
            </a:r>
            <a:r>
              <a:rPr lang="en-US" sz="2800" b="1" dirty="0" smtClean="0">
                <a:solidFill>
                  <a:srgbClr val="C00000"/>
                </a:solidFill>
                <a:latin typeface="Times New Roman"/>
                <a:ea typeface="Cambria Math" pitchFamily="18" charset="0"/>
                <a:cs typeface="Times New Roman"/>
              </a:rPr>
              <a:t> </a:t>
            </a:r>
            <a:r>
              <a:rPr lang="en-US" sz="2800" b="1" dirty="0" smtClean="0">
                <a:solidFill>
                  <a:srgbClr val="C00000"/>
                </a:solidFill>
                <a:latin typeface="Cambria Math" pitchFamily="18" charset="0"/>
                <a:ea typeface="Cambria Math" pitchFamily="18" charset="0"/>
              </a:rPr>
              <a:t>6</a:t>
            </a:r>
            <a:r>
              <a:rPr lang="en-US" b="1" dirty="0">
                <a:latin typeface="Cambria Math" pitchFamily="18" charset="0"/>
                <a:ea typeface="Cambria Math" pitchFamily="18" charset="0"/>
              </a:rPr>
              <a:t>	</a:t>
            </a:r>
            <a:endParaRPr lang="en-US" dirty="0"/>
          </a:p>
        </p:txBody>
      </p:sp>
      <p:pic>
        <p:nvPicPr>
          <p:cNvPr id="2054" name="Picture 6" descr="http://www.clipartbest.com/cliparts/9cp/oGr/9cpoGrGK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37" y="5683200"/>
            <a:ext cx="8072540" cy="71906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flipH="1">
            <a:off x="4059701" y="5943600"/>
            <a:ext cx="654907" cy="0"/>
          </a:xfrm>
          <a:prstGeom prst="straightConnector1">
            <a:avLst/>
          </a:prstGeom>
          <a:ln w="317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813830" y="5791200"/>
            <a:ext cx="1245871" cy="0"/>
          </a:xfrm>
          <a:prstGeom prst="straightConnector1">
            <a:avLst/>
          </a:prstGeom>
          <a:ln w="317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048" name="Oval 2047"/>
          <p:cNvSpPr/>
          <p:nvPr/>
        </p:nvSpPr>
        <p:spPr>
          <a:xfrm>
            <a:off x="2743200" y="6186624"/>
            <a:ext cx="228600" cy="290376"/>
          </a:xfrm>
          <a:prstGeom prst="ellipse">
            <a:avLst/>
          </a:prstGeom>
          <a:solidFill>
            <a:schemeClr val="accent1">
              <a:alpha val="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p:cNvSpPr txBox="1">
            <a:spLocks/>
          </p:cNvSpPr>
          <p:nvPr/>
        </p:nvSpPr>
        <p:spPr>
          <a:xfrm>
            <a:off x="102870" y="1600200"/>
            <a:ext cx="3217067" cy="547468"/>
          </a:xfrm>
          <a:prstGeom prst="rect">
            <a:avLst/>
          </a:prstGeom>
          <a:noFill/>
          <a:ln w="12700">
            <a:noFill/>
          </a:ln>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Font typeface="Wingdings 2"/>
              <a:buNone/>
            </a:pPr>
            <a:r>
              <a:rPr lang="en-US" sz="2800" dirty="0" smtClean="0"/>
              <a:t>Solve</a:t>
            </a:r>
            <a:r>
              <a:rPr lang="en-US" sz="2800" b="1" dirty="0" smtClean="0"/>
              <a:t>:    </a:t>
            </a:r>
            <a:r>
              <a:rPr lang="en-US" sz="2800" b="1" dirty="0" smtClean="0">
                <a:latin typeface="Times New Roman"/>
                <a:ea typeface="Cambria Math" pitchFamily="18" charset="0"/>
                <a:cs typeface="Times New Roman"/>
              </a:rPr>
              <a:t>̶ </a:t>
            </a:r>
            <a:r>
              <a:rPr lang="en-US" sz="2800" b="1" dirty="0" smtClean="0">
                <a:latin typeface="Cambria Math" pitchFamily="18" charset="0"/>
                <a:ea typeface="Cambria Math" pitchFamily="18" charset="0"/>
              </a:rPr>
              <a:t>2   </a:t>
            </a:r>
            <a:r>
              <a:rPr lang="en-US" sz="2800" b="1" dirty="0" smtClean="0">
                <a:latin typeface="Times New Roman"/>
                <a:ea typeface="Cambria Math" pitchFamily="18" charset="0"/>
                <a:cs typeface="Times New Roman"/>
              </a:rPr>
              <a:t>̶   4</a:t>
            </a:r>
            <a:endParaRPr lang="en-US" sz="2800" b="1" dirty="0">
              <a:latin typeface="Cambria Math" pitchFamily="18" charset="0"/>
              <a:ea typeface="Cambria Math" pitchFamily="18" charset="0"/>
            </a:endParaRPr>
          </a:p>
        </p:txBody>
      </p:sp>
      <p:sp>
        <p:nvSpPr>
          <p:cNvPr id="26" name="Left Arrow 25"/>
          <p:cNvSpPr/>
          <p:nvPr/>
        </p:nvSpPr>
        <p:spPr>
          <a:xfrm>
            <a:off x="1725178" y="3960433"/>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2062" y="3607952"/>
            <a:ext cx="458974" cy="115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099809" y="5359101"/>
            <a:ext cx="2885021" cy="307777"/>
          </a:xfrm>
          <a:prstGeom prst="rect">
            <a:avLst/>
          </a:prstGeom>
          <a:noFill/>
        </p:spPr>
        <p:txBody>
          <a:bodyPr wrap="none" rtlCol="0">
            <a:spAutoFit/>
          </a:bodyPr>
          <a:lstStyle/>
          <a:p>
            <a:r>
              <a:rPr lang="en-US" sz="1400" b="1" dirty="0" smtClean="0">
                <a:solidFill>
                  <a:srgbClr val="C00000"/>
                </a:solidFill>
              </a:rPr>
              <a:t>SAME SIGNS = SAME DIRECTION</a:t>
            </a:r>
            <a:endParaRPr lang="en-US" sz="1400" b="1" dirty="0">
              <a:solidFill>
                <a:srgbClr val="C00000"/>
              </a:solidFill>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right)">
                                      <p:cBhvr>
                                        <p:cTn id="10" dur="1000"/>
                                        <p:tgtEl>
                                          <p:spTgt spid="27"/>
                                        </p:tgtEl>
                                      </p:cBhvr>
                                    </p:animEffect>
                                  </p:childTnLst>
                                </p:cTn>
                              </p:par>
                            </p:childTnLst>
                          </p:cTn>
                        </p:par>
                        <p:par>
                          <p:cTn id="11" fill="hold">
                            <p:stCondLst>
                              <p:cond delay="1500"/>
                            </p:stCondLst>
                            <p:childTnLst>
                              <p:par>
                                <p:cTn id="12" presetID="22" presetClass="entr" presetSubtype="2" fill="hold" nodeType="afterEffect">
                                  <p:stCondLst>
                                    <p:cond delay="50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1000"/>
                                        <p:tgtEl>
                                          <p:spTgt spid="3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2048"/>
                                        </p:tgtEl>
                                        <p:attrNameLst>
                                          <p:attrName>style.visibility</p:attrName>
                                        </p:attrNameLst>
                                      </p:cBhvr>
                                      <p:to>
                                        <p:strVal val="visible"/>
                                      </p:to>
                                    </p:se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750" fill="hold"/>
                                        <p:tgtEl>
                                          <p:spTgt spid="21"/>
                                        </p:tgtEl>
                                        <p:attrNameLst>
                                          <p:attrName>ppt_w</p:attrName>
                                        </p:attrNameLst>
                                      </p:cBhvr>
                                      <p:tavLst>
                                        <p:tav tm="0">
                                          <p:val>
                                            <p:fltVal val="0"/>
                                          </p:val>
                                        </p:tav>
                                        <p:tav tm="100000">
                                          <p:val>
                                            <p:strVal val="#ppt_w"/>
                                          </p:val>
                                        </p:tav>
                                      </p:tavLst>
                                    </p:anim>
                                    <p:anim calcmode="lin" valueType="num">
                                      <p:cBhvr>
                                        <p:cTn id="21" dur="750" fill="hold"/>
                                        <p:tgtEl>
                                          <p:spTgt spid="21"/>
                                        </p:tgtEl>
                                        <p:attrNameLst>
                                          <p:attrName>ppt_h</p:attrName>
                                        </p:attrNameLst>
                                      </p:cBhvr>
                                      <p:tavLst>
                                        <p:tav tm="0">
                                          <p:val>
                                            <p:fltVal val="0"/>
                                          </p:val>
                                        </p:tav>
                                        <p:tav tm="100000">
                                          <p:val>
                                            <p:strVal val="#ppt_h"/>
                                          </p:val>
                                        </p:tav>
                                      </p:tavLst>
                                    </p:anim>
                                    <p:animEffect transition="in" filter="fade">
                                      <p:cBhvr>
                                        <p:cTn id="2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B6D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(Example 2)</a:t>
            </a:r>
            <a:endParaRPr lang="en-US" sz="3600" dirty="0"/>
          </a:p>
        </p:txBody>
      </p:sp>
      <p:sp>
        <p:nvSpPr>
          <p:cNvPr id="5" name="Content Placeholder 4"/>
          <p:cNvSpPr>
            <a:spLocks noGrp="1"/>
          </p:cNvSpPr>
          <p:nvPr>
            <p:ph idx="1"/>
          </p:nvPr>
        </p:nvSpPr>
        <p:spPr>
          <a:xfrm>
            <a:off x="620013" y="3796069"/>
            <a:ext cx="1447800" cy="727055"/>
          </a:xfrm>
          <a:noFill/>
          <a:ln w="12700">
            <a:noFill/>
          </a:ln>
        </p:spPr>
        <p:txBody>
          <a:bodyPr>
            <a:normAutofit fontScale="85000" lnSpcReduction="20000"/>
          </a:bodyPr>
          <a:lstStyle/>
          <a:p>
            <a:pPr>
              <a:buNone/>
            </a:pPr>
            <a:r>
              <a:rPr lang="en-US" sz="2800" b="1" dirty="0" smtClean="0">
                <a:latin typeface="Arial Black" panose="020B0A04020102020204" pitchFamily="34" charset="0"/>
                <a:ea typeface="Cambria Math" pitchFamily="18" charset="0"/>
                <a:cs typeface="Times New Roman"/>
              </a:rPr>
              <a:t> ̶</a:t>
            </a:r>
            <a:r>
              <a:rPr lang="en-US" sz="2800" b="1" dirty="0" smtClean="0">
                <a:latin typeface="Times New Roman"/>
                <a:ea typeface="Cambria Math" pitchFamily="18" charset="0"/>
                <a:cs typeface="Times New Roman"/>
              </a:rPr>
              <a:t>      </a:t>
            </a:r>
            <a:r>
              <a:rPr lang="en-US" sz="2800" b="1" dirty="0" smtClean="0">
                <a:latin typeface="Cambria Math" pitchFamily="18" charset="0"/>
                <a:ea typeface="Cambria Math" pitchFamily="18" charset="0"/>
              </a:rPr>
              <a:t>7 </a:t>
            </a:r>
          </a:p>
          <a:p>
            <a:pPr>
              <a:buNone/>
            </a:pPr>
            <a:r>
              <a:rPr lang="en-US" sz="2800" b="1" u="sng" dirty="0" smtClean="0">
                <a:latin typeface="Cambria Math" pitchFamily="18" charset="0"/>
                <a:ea typeface="Cambria Math" pitchFamily="18" charset="0"/>
              </a:rPr>
              <a:t>+  11</a:t>
            </a:r>
            <a:r>
              <a:rPr lang="en-US" sz="1000" b="1" dirty="0" smtClean="0">
                <a:latin typeface="Cambria Math" pitchFamily="18" charset="0"/>
                <a:ea typeface="Cambria Math" pitchFamily="18" charset="0"/>
              </a:rPr>
              <a:t>	</a:t>
            </a:r>
            <a:endParaRPr lang="en-US" sz="2800" b="1" dirty="0">
              <a:latin typeface="Cambria Math" pitchFamily="18" charset="0"/>
              <a:ea typeface="Cambria Math" pitchFamily="18" charset="0"/>
            </a:endParaRPr>
          </a:p>
        </p:txBody>
      </p:sp>
      <p:sp>
        <p:nvSpPr>
          <p:cNvPr id="7" name="TextBox 6"/>
          <p:cNvSpPr txBox="1"/>
          <p:nvPr/>
        </p:nvSpPr>
        <p:spPr>
          <a:xfrm>
            <a:off x="138076" y="2222956"/>
            <a:ext cx="3217067" cy="1077218"/>
          </a:xfrm>
          <a:prstGeom prst="rect">
            <a:avLst/>
          </a:prstGeom>
          <a:solidFill>
            <a:srgbClr val="F8F8F8"/>
          </a:solidFill>
          <a:ln w="15875">
            <a:solidFill>
              <a:schemeClr val="tx1"/>
            </a:solidFill>
          </a:ln>
        </p:spPr>
        <p:txBody>
          <a:bodyPr wrap="square" rtlCol="0">
            <a:spAutoFit/>
          </a:bodyPr>
          <a:lstStyle/>
          <a:p>
            <a:pPr>
              <a:tabLst>
                <a:tab pos="182880" algn="l"/>
              </a:tabLst>
            </a:pPr>
            <a:endParaRPr lang="en-US" sz="800" dirty="0" smtClean="0"/>
          </a:p>
          <a:p>
            <a:pPr>
              <a:tabLst>
                <a:tab pos="182880" algn="l"/>
              </a:tabLst>
            </a:pPr>
            <a:r>
              <a:rPr lang="en-US" sz="2000" dirty="0" smtClean="0"/>
              <a:t>Stack-up the numbers and Circle the signs.</a:t>
            </a:r>
            <a:endParaRPr lang="en-US" sz="2000" b="1" dirty="0" smtClean="0">
              <a:sym typeface="Wingdings" pitchFamily="2" charset="2"/>
            </a:endParaRPr>
          </a:p>
          <a:p>
            <a:pPr>
              <a:tabLst>
                <a:tab pos="182880" algn="l"/>
              </a:tabLst>
            </a:pPr>
            <a:endParaRPr lang="en-US" sz="1600" dirty="0"/>
          </a:p>
        </p:txBody>
      </p:sp>
      <p:sp>
        <p:nvSpPr>
          <p:cNvPr id="8" name="TextBox 7"/>
          <p:cNvSpPr txBox="1"/>
          <p:nvPr/>
        </p:nvSpPr>
        <p:spPr>
          <a:xfrm>
            <a:off x="4307390" y="1600200"/>
            <a:ext cx="3236410" cy="1169551"/>
          </a:xfrm>
          <a:prstGeom prst="rect">
            <a:avLst/>
          </a:prstGeom>
          <a:solidFill>
            <a:srgbClr val="F8F8F8"/>
          </a:solidFill>
          <a:ln w="15875">
            <a:solidFill>
              <a:schemeClr val="tx1"/>
            </a:solidFill>
          </a:ln>
        </p:spPr>
        <p:txBody>
          <a:bodyPr wrap="square" rtlCol="0">
            <a:spAutoFit/>
          </a:bodyPr>
          <a:lstStyle/>
          <a:p>
            <a:pPr>
              <a:tabLst>
                <a:tab pos="182880" algn="l"/>
              </a:tabLst>
            </a:pPr>
            <a:r>
              <a:rPr lang="en-US" sz="2000" b="1" i="1" dirty="0" smtClean="0">
                <a:solidFill>
                  <a:srgbClr val="C00000"/>
                </a:solidFill>
              </a:rPr>
              <a:t>Same Signs…</a:t>
            </a:r>
          </a:p>
          <a:p>
            <a:pPr>
              <a:tabLst>
                <a:tab pos="182880" algn="l"/>
              </a:tabLst>
            </a:pPr>
            <a:endParaRPr lang="en-US" sz="1000" dirty="0" smtClean="0"/>
          </a:p>
          <a:p>
            <a:pPr>
              <a:tabLst>
                <a:tab pos="182880" algn="l"/>
              </a:tabLst>
            </a:pPr>
            <a:r>
              <a:rPr lang="en-US" sz="2000" dirty="0" smtClean="0"/>
              <a:t>ADD the numbers.</a:t>
            </a:r>
          </a:p>
          <a:p>
            <a:pPr>
              <a:tabLst>
                <a:tab pos="182880" algn="l"/>
              </a:tabLst>
            </a:pPr>
            <a:r>
              <a:rPr lang="en-US" sz="2000" dirty="0" smtClean="0"/>
              <a:t>KEEP the sign.</a:t>
            </a:r>
            <a:endParaRPr lang="en-US" sz="2000" dirty="0"/>
          </a:p>
        </p:txBody>
      </p:sp>
      <p:sp>
        <p:nvSpPr>
          <p:cNvPr id="16" name="TextBox 15"/>
          <p:cNvSpPr txBox="1"/>
          <p:nvPr/>
        </p:nvSpPr>
        <p:spPr>
          <a:xfrm>
            <a:off x="4307389" y="2998351"/>
            <a:ext cx="3236411" cy="1169551"/>
          </a:xfrm>
          <a:prstGeom prst="rect">
            <a:avLst/>
          </a:prstGeom>
          <a:solidFill>
            <a:srgbClr val="F8F8F8"/>
          </a:solidFill>
          <a:ln w="15875">
            <a:solidFill>
              <a:schemeClr val="tx1"/>
            </a:solidFill>
          </a:ln>
        </p:spPr>
        <p:txBody>
          <a:bodyPr wrap="square" rtlCol="0">
            <a:spAutoFit/>
          </a:bodyPr>
          <a:lstStyle/>
          <a:p>
            <a:pPr>
              <a:tabLst>
                <a:tab pos="182880" algn="l"/>
              </a:tabLst>
            </a:pPr>
            <a:r>
              <a:rPr lang="en-US" sz="2000" b="1" dirty="0" smtClean="0">
                <a:solidFill>
                  <a:srgbClr val="C00000"/>
                </a:solidFill>
              </a:rPr>
              <a:t>Different Signs…</a:t>
            </a:r>
          </a:p>
          <a:p>
            <a:pPr>
              <a:tabLst>
                <a:tab pos="182880" algn="l"/>
              </a:tabLst>
            </a:pPr>
            <a:endParaRPr lang="en-US" sz="1000" dirty="0" smtClean="0"/>
          </a:p>
          <a:p>
            <a:pPr>
              <a:tabLst>
                <a:tab pos="182880" algn="l"/>
              </a:tabLst>
            </a:pPr>
            <a:r>
              <a:rPr lang="en-US" sz="2000" dirty="0" smtClean="0"/>
              <a:t>SUBTRACT the numbers.</a:t>
            </a:r>
          </a:p>
          <a:p>
            <a:pPr>
              <a:tabLst>
                <a:tab pos="182880" algn="l"/>
              </a:tabLst>
            </a:pPr>
            <a:r>
              <a:rPr lang="en-US" sz="2000" dirty="0" smtClean="0"/>
              <a:t>Give sign of the bigger digit.</a:t>
            </a:r>
            <a:endParaRPr lang="en-US" dirty="0"/>
          </a:p>
        </p:txBody>
      </p:sp>
      <p:sp>
        <p:nvSpPr>
          <p:cNvPr id="3" name="Right Bracket 2"/>
          <p:cNvSpPr/>
          <p:nvPr/>
        </p:nvSpPr>
        <p:spPr>
          <a:xfrm rot="10800000">
            <a:off x="3810000" y="2167429"/>
            <a:ext cx="457199" cy="144052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7" idx="3"/>
          </p:cNvCxnSpPr>
          <p:nvPr/>
        </p:nvCxnSpPr>
        <p:spPr>
          <a:xfrm>
            <a:off x="3355143" y="2761565"/>
            <a:ext cx="454857"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98223" y="4023337"/>
            <a:ext cx="1717906" cy="369332"/>
          </a:xfrm>
          <a:prstGeom prst="rect">
            <a:avLst/>
          </a:prstGeom>
          <a:noFill/>
        </p:spPr>
        <p:txBody>
          <a:bodyPr wrap="none" rtlCol="0">
            <a:spAutoFit/>
          </a:bodyPr>
          <a:lstStyle/>
          <a:p>
            <a:r>
              <a:rPr lang="en-US" dirty="0" smtClean="0"/>
              <a:t> </a:t>
            </a:r>
            <a:r>
              <a:rPr lang="en-US" b="1" dirty="0" smtClean="0"/>
              <a:t>Different Signs</a:t>
            </a:r>
            <a:endParaRPr lang="en-US" b="1" dirty="0"/>
          </a:p>
        </p:txBody>
      </p:sp>
      <p:sp>
        <p:nvSpPr>
          <p:cNvPr id="22" name="TextBox 21"/>
          <p:cNvSpPr txBox="1"/>
          <p:nvPr/>
        </p:nvSpPr>
        <p:spPr>
          <a:xfrm>
            <a:off x="2362200" y="4633555"/>
            <a:ext cx="2737609" cy="369332"/>
          </a:xfrm>
          <a:prstGeom prst="rect">
            <a:avLst/>
          </a:prstGeom>
          <a:noFill/>
        </p:spPr>
        <p:txBody>
          <a:bodyPr wrap="none" rtlCol="0">
            <a:spAutoFit/>
          </a:bodyPr>
          <a:lstStyle/>
          <a:p>
            <a:r>
              <a:rPr lang="en-US" dirty="0" smtClean="0"/>
              <a:t> </a:t>
            </a:r>
            <a:r>
              <a:rPr lang="en-US" b="1" dirty="0" smtClean="0"/>
              <a:t>SUBTRACT the numbers.</a:t>
            </a:r>
            <a:endParaRPr lang="en-US" b="1" dirty="0"/>
          </a:p>
        </p:txBody>
      </p:sp>
      <p:sp>
        <p:nvSpPr>
          <p:cNvPr id="23" name="TextBox 22"/>
          <p:cNvSpPr txBox="1"/>
          <p:nvPr/>
        </p:nvSpPr>
        <p:spPr>
          <a:xfrm>
            <a:off x="2341036" y="4970733"/>
            <a:ext cx="3079689" cy="369332"/>
          </a:xfrm>
          <a:prstGeom prst="rect">
            <a:avLst/>
          </a:prstGeom>
          <a:noFill/>
        </p:spPr>
        <p:txBody>
          <a:bodyPr wrap="none" rtlCol="0">
            <a:spAutoFit/>
          </a:bodyPr>
          <a:lstStyle/>
          <a:p>
            <a:r>
              <a:rPr lang="en-US" dirty="0" smtClean="0"/>
              <a:t> </a:t>
            </a:r>
            <a:r>
              <a:rPr lang="en-US" b="1" dirty="0" smtClean="0"/>
              <a:t>Give sign of the bigger digit. </a:t>
            </a:r>
            <a:endParaRPr lang="en-US" b="1" dirty="0"/>
          </a:p>
        </p:txBody>
      </p:sp>
      <p:sp>
        <p:nvSpPr>
          <p:cNvPr id="2" name="Rectangle 1"/>
          <p:cNvSpPr/>
          <p:nvPr/>
        </p:nvSpPr>
        <p:spPr>
          <a:xfrm>
            <a:off x="5339027" y="4739900"/>
            <a:ext cx="2295821" cy="830997"/>
          </a:xfrm>
          <a:prstGeom prst="rect">
            <a:avLst/>
          </a:prstGeom>
        </p:spPr>
        <p:txBody>
          <a:bodyPr wrap="none">
            <a:spAutoFit/>
          </a:bodyPr>
          <a:lstStyle/>
          <a:p>
            <a:r>
              <a:rPr lang="en-US" sz="1600" b="1" i="1" dirty="0" smtClean="0">
                <a:solidFill>
                  <a:srgbClr val="0000CC"/>
                </a:solidFill>
              </a:rPr>
              <a:t>(An 11 is bigger than a 7.</a:t>
            </a:r>
          </a:p>
          <a:p>
            <a:r>
              <a:rPr lang="en-US" sz="1600" b="1" i="1" dirty="0" smtClean="0">
                <a:solidFill>
                  <a:srgbClr val="0000CC"/>
                </a:solidFill>
              </a:rPr>
              <a:t>The 11 is positive, so my </a:t>
            </a:r>
          </a:p>
          <a:p>
            <a:r>
              <a:rPr lang="en-US" sz="1600" b="1" i="1" dirty="0" smtClean="0">
                <a:solidFill>
                  <a:srgbClr val="0000CC"/>
                </a:solidFill>
              </a:rPr>
              <a:t>answer will be positive.)</a:t>
            </a:r>
            <a:endParaRPr lang="en-US" sz="1600" b="1" i="1" dirty="0">
              <a:solidFill>
                <a:srgbClr val="0000CC"/>
              </a:solidFill>
            </a:endParaRPr>
          </a:p>
        </p:txBody>
      </p:sp>
      <p:sp>
        <p:nvSpPr>
          <p:cNvPr id="6" name="TextBox 5"/>
          <p:cNvSpPr txBox="1"/>
          <p:nvPr/>
        </p:nvSpPr>
        <p:spPr>
          <a:xfrm>
            <a:off x="1130523" y="4572000"/>
            <a:ext cx="685800" cy="492443"/>
          </a:xfrm>
          <a:prstGeom prst="rect">
            <a:avLst/>
          </a:prstGeom>
          <a:noFill/>
        </p:spPr>
        <p:txBody>
          <a:bodyPr wrap="square" rtlCol="0">
            <a:spAutoFit/>
          </a:bodyPr>
          <a:lstStyle/>
          <a:p>
            <a:r>
              <a:rPr lang="en-US" sz="2600" b="1" dirty="0" smtClean="0">
                <a:solidFill>
                  <a:srgbClr val="FF0000"/>
                </a:solidFill>
              </a:rPr>
              <a:t>4</a:t>
            </a:r>
            <a:endParaRPr lang="en-US" sz="2600" b="1" dirty="0">
              <a:solidFill>
                <a:srgbClr val="FF0000"/>
              </a:solidFill>
            </a:endParaRPr>
          </a:p>
        </p:txBody>
      </p:sp>
      <p:pic>
        <p:nvPicPr>
          <p:cNvPr id="15" name="Picture 6" descr="http://www.clipartbest.com/cliparts/9cp/oGr/9cpoGrGK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37" y="5911800"/>
            <a:ext cx="8072540" cy="71906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514600" y="6172200"/>
            <a:ext cx="2200009" cy="0"/>
          </a:xfrm>
          <a:prstGeom prst="straightConnector1">
            <a:avLst/>
          </a:prstGeom>
          <a:ln w="317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64132" y="6019800"/>
            <a:ext cx="3417568" cy="0"/>
          </a:xfrm>
          <a:prstGeom prst="straightConnector1">
            <a:avLst/>
          </a:prstGeom>
          <a:ln w="3175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867400" y="6415224"/>
            <a:ext cx="228600" cy="290376"/>
          </a:xfrm>
          <a:prstGeom prst="ellipse">
            <a:avLst/>
          </a:prstGeom>
          <a:solidFill>
            <a:schemeClr val="accent1">
              <a:alpha val="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4"/>
          <p:cNvSpPr txBox="1">
            <a:spLocks/>
          </p:cNvSpPr>
          <p:nvPr/>
        </p:nvSpPr>
        <p:spPr>
          <a:xfrm>
            <a:off x="59082" y="1519103"/>
            <a:ext cx="2505050" cy="727055"/>
          </a:xfrm>
          <a:prstGeom prst="rect">
            <a:avLst/>
          </a:prstGeom>
          <a:noFill/>
          <a:ln w="12700">
            <a:noFill/>
          </a:ln>
        </p:spPr>
        <p:txBody>
          <a:bodyPr vert="horz" lIns="54864" tIns="91440" rtlCol="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Font typeface="Wingdings 2"/>
              <a:buNone/>
            </a:pPr>
            <a:r>
              <a:rPr lang="en-US" sz="2800" dirty="0" smtClean="0"/>
              <a:t>Solve</a:t>
            </a:r>
            <a:r>
              <a:rPr lang="en-US" sz="2800" b="1" dirty="0" smtClean="0"/>
              <a:t>:    </a:t>
            </a:r>
            <a:r>
              <a:rPr lang="en-US" sz="2800" b="1" dirty="0" smtClean="0">
                <a:latin typeface="Times New Roman"/>
                <a:ea typeface="Cambria Math" pitchFamily="18" charset="0"/>
                <a:cs typeface="Times New Roman"/>
              </a:rPr>
              <a:t>̶ </a:t>
            </a:r>
            <a:r>
              <a:rPr lang="en-US" sz="2800" b="1" dirty="0" smtClean="0">
                <a:latin typeface="Cambria Math" pitchFamily="18" charset="0"/>
                <a:ea typeface="Cambria Math" pitchFamily="18" charset="0"/>
              </a:rPr>
              <a:t>7 + 11</a:t>
            </a:r>
            <a:r>
              <a:rPr lang="en-US" sz="1000" b="1" dirty="0" smtClean="0">
                <a:latin typeface="Cambria Math" pitchFamily="18" charset="0"/>
                <a:ea typeface="Cambria Math" pitchFamily="18" charset="0"/>
              </a:rPr>
              <a:t>	</a:t>
            </a:r>
            <a:endParaRPr lang="en-US" sz="2800" b="1" dirty="0">
              <a:latin typeface="Cambria Math" pitchFamily="18" charset="0"/>
              <a:ea typeface="Cambria Math" pitchFamily="18" charset="0"/>
            </a:endParaRPr>
          </a:p>
        </p:txBody>
      </p:sp>
      <p:sp>
        <p:nvSpPr>
          <p:cNvPr id="9" name="Oval 8"/>
          <p:cNvSpPr/>
          <p:nvPr/>
        </p:nvSpPr>
        <p:spPr>
          <a:xfrm>
            <a:off x="671549" y="3555830"/>
            <a:ext cx="458974" cy="115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2057400" y="4023337"/>
            <a:ext cx="304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99809" y="5633569"/>
            <a:ext cx="3758208" cy="307777"/>
          </a:xfrm>
          <a:prstGeom prst="rect">
            <a:avLst/>
          </a:prstGeom>
          <a:noFill/>
        </p:spPr>
        <p:txBody>
          <a:bodyPr wrap="none" rtlCol="0">
            <a:spAutoFit/>
          </a:bodyPr>
          <a:lstStyle/>
          <a:p>
            <a:r>
              <a:rPr lang="en-US" sz="1400" b="1" dirty="0" smtClean="0">
                <a:solidFill>
                  <a:srgbClr val="C00000"/>
                </a:solidFill>
              </a:rPr>
              <a:t>DIFFERENT SIGNS = DIFFERENT DIRECTIONS</a:t>
            </a:r>
            <a:endParaRPr lang="en-US" sz="1400" b="1" dirty="0">
              <a:solidFill>
                <a:srgbClr val="C00000"/>
              </a:solidFill>
            </a:endParaRPr>
          </a:p>
        </p:txBody>
      </p:sp>
    </p:spTree>
    <p:extLst>
      <p:ext uri="{BB962C8B-B14F-4D97-AF65-F5344CB8AC3E}">
        <p14:creationId xmlns:p14="http://schemas.microsoft.com/office/powerpoint/2010/main" val="219723999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nodeType="after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1000"/>
                                        <p:tgtEl>
                                          <p:spTgt spid="18"/>
                                        </p:tgtEl>
                                      </p:cBhvr>
                                    </p:animEffect>
                                  </p:childTnLst>
                                </p:cTn>
                              </p:par>
                            </p:childTnLst>
                          </p:cTn>
                        </p:par>
                        <p:par>
                          <p:cTn id="15" fill="hold">
                            <p:stCondLst>
                              <p:cond delay="2000"/>
                            </p:stCondLst>
                            <p:childTnLst>
                              <p:par>
                                <p:cTn id="16" presetID="22" presetClass="entr" presetSubtype="8" fill="hold" nodeType="after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000"/>
                                        <p:tgtEl>
                                          <p:spTgt spid="19"/>
                                        </p:tgtEl>
                                      </p:cBhvr>
                                    </p:animEffect>
                                  </p:childTnLst>
                                </p:cTn>
                              </p:par>
                            </p:childTnLst>
                          </p:cTn>
                        </p:par>
                        <p:par>
                          <p:cTn id="19" fill="hold">
                            <p:stCondLst>
                              <p:cond delay="3500"/>
                            </p:stCondLst>
                            <p:childTnLst>
                              <p:par>
                                <p:cTn id="20" presetID="1"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750" fill="hold"/>
                                        <p:tgtEl>
                                          <p:spTgt spid="11"/>
                                        </p:tgtEl>
                                        <p:attrNameLst>
                                          <p:attrName>ppt_w</p:attrName>
                                        </p:attrNameLst>
                                      </p:cBhvr>
                                      <p:tavLst>
                                        <p:tav tm="0">
                                          <p:val>
                                            <p:fltVal val="0"/>
                                          </p:val>
                                        </p:tav>
                                        <p:tav tm="100000">
                                          <p:val>
                                            <p:strVal val="#ppt_w"/>
                                          </p:val>
                                        </p:tav>
                                      </p:tavLst>
                                    </p:anim>
                                    <p:anim calcmode="lin" valueType="num">
                                      <p:cBhvr>
                                        <p:cTn id="25" dur="750" fill="hold"/>
                                        <p:tgtEl>
                                          <p:spTgt spid="11"/>
                                        </p:tgtEl>
                                        <p:attrNameLst>
                                          <p:attrName>ppt_h</p:attrName>
                                        </p:attrNameLst>
                                      </p:cBhvr>
                                      <p:tavLst>
                                        <p:tav tm="0">
                                          <p:val>
                                            <p:fltVal val="0"/>
                                          </p:val>
                                        </p:tav>
                                        <p:tav tm="100000">
                                          <p:val>
                                            <p:strVal val="#ppt_h"/>
                                          </p:val>
                                        </p:tav>
                                      </p:tavLst>
                                    </p:anim>
                                    <p:animEffect transition="in" filter="fade">
                                      <p:cBhvr>
                                        <p:cTn id="2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B6D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499872"/>
            <a:ext cx="8229600" cy="1252728"/>
          </a:xfrm>
        </p:spPr>
        <p:txBody>
          <a:bodyPr>
            <a:normAutofit/>
          </a:bodyPr>
          <a:lstStyle/>
          <a:p>
            <a:pPr algn="ctr"/>
            <a:r>
              <a:rPr lang="en-US" sz="3200" dirty="0" smtClean="0"/>
              <a:t>Let’s Try These Together!</a:t>
            </a:r>
            <a:endParaRPr lang="en-US" sz="3200" dirty="0"/>
          </a:p>
        </p:txBody>
      </p:sp>
      <p:sp>
        <p:nvSpPr>
          <p:cNvPr id="5" name="Content Placeholder 4"/>
          <p:cNvSpPr>
            <a:spLocks noGrp="1"/>
          </p:cNvSpPr>
          <p:nvPr>
            <p:ph idx="1"/>
          </p:nvPr>
        </p:nvSpPr>
        <p:spPr>
          <a:xfrm>
            <a:off x="304800" y="1676400"/>
            <a:ext cx="8534400" cy="4876800"/>
          </a:xfrm>
          <a:noFill/>
          <a:ln w="12700">
            <a:solidFill>
              <a:schemeClr val="tx1"/>
            </a:solidFill>
          </a:ln>
        </p:spPr>
        <p:txBody>
          <a:bodyPr>
            <a:normAutofit/>
          </a:bodyPr>
          <a:lstStyle/>
          <a:p>
            <a:pPr algn="ctr">
              <a:buNone/>
            </a:pPr>
            <a:endParaRPr lang="en-US" sz="900" dirty="0" smtClean="0"/>
          </a:p>
          <a:p>
            <a:pPr marL="633222" indent="-514350">
              <a:buNone/>
            </a:pPr>
            <a:r>
              <a:rPr lang="en-US" sz="2400" dirty="0" smtClean="0">
                <a:latin typeface="Cambria Math" pitchFamily="18" charset="0"/>
                <a:ea typeface="Cambria Math" pitchFamily="18" charset="0"/>
              </a:rPr>
              <a:t>98 + 28	          </a:t>
            </a:r>
            <a:r>
              <a:rPr lang="en-US" sz="2400" dirty="0" smtClean="0">
                <a:latin typeface="Times New Roman"/>
                <a:ea typeface="Cambria Math" pitchFamily="18" charset="0"/>
                <a:cs typeface="Times New Roman"/>
              </a:rPr>
              <a:t>̶ 51  ̶  19		̶ 20 + 24                 18  ̶  30  </a:t>
            </a:r>
            <a:r>
              <a:rPr lang="en-US" sz="2400" dirty="0" smtClean="0">
                <a:latin typeface="Cambria Math" pitchFamily="18" charset="0"/>
                <a:ea typeface="Cambria Math" pitchFamily="18" charset="0"/>
              </a:rPr>
              <a:t>	       	</a:t>
            </a:r>
            <a:endParaRPr lang="en-US" sz="2400" dirty="0">
              <a:latin typeface="Cambria Math" pitchFamily="18" charset="0"/>
              <a:ea typeface="Cambria Math" pitchFamily="18" charset="0"/>
            </a:endParaRPr>
          </a:p>
        </p:txBody>
      </p:sp>
      <p:sp>
        <p:nvSpPr>
          <p:cNvPr id="10" name="Rectangle 9"/>
          <p:cNvSpPr/>
          <p:nvPr/>
        </p:nvSpPr>
        <p:spPr>
          <a:xfrm>
            <a:off x="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Same Signs</a:t>
            </a:r>
          </a:p>
          <a:p>
            <a:r>
              <a:rPr lang="en-US" sz="1400" b="1" i="1" dirty="0" smtClean="0">
                <a:solidFill>
                  <a:srgbClr val="C00000"/>
                </a:solidFill>
              </a:rPr>
              <a:t>Add</a:t>
            </a:r>
            <a:r>
              <a:rPr lang="en-US" sz="1400" dirty="0" smtClean="0"/>
              <a:t> the digits and</a:t>
            </a:r>
          </a:p>
          <a:p>
            <a:r>
              <a:rPr lang="en-US" sz="1400" b="1" i="1" dirty="0" smtClean="0">
                <a:solidFill>
                  <a:srgbClr val="C00000"/>
                </a:solidFill>
              </a:rPr>
              <a:t>Keep</a:t>
            </a:r>
            <a:r>
              <a:rPr lang="en-US" sz="1400" dirty="0" smtClean="0"/>
              <a:t> the sign.</a:t>
            </a:r>
          </a:p>
        </p:txBody>
      </p:sp>
      <p:sp>
        <p:nvSpPr>
          <p:cNvPr id="11" name="Rectangle 10"/>
          <p:cNvSpPr/>
          <p:nvPr/>
        </p:nvSpPr>
        <p:spPr>
          <a:xfrm>
            <a:off x="676656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Different Signs</a:t>
            </a:r>
          </a:p>
          <a:p>
            <a:r>
              <a:rPr lang="en-US" sz="1400" b="1" i="1" dirty="0" smtClean="0">
                <a:solidFill>
                  <a:srgbClr val="C00000"/>
                </a:solidFill>
              </a:rPr>
              <a:t>Subtract</a:t>
            </a:r>
            <a:r>
              <a:rPr lang="en-US" sz="1400" dirty="0" smtClean="0"/>
              <a:t> the digits and </a:t>
            </a:r>
          </a:p>
          <a:p>
            <a:r>
              <a:rPr lang="en-US" sz="1400" dirty="0" smtClean="0"/>
              <a:t>give </a:t>
            </a:r>
            <a:r>
              <a:rPr lang="en-US" sz="1400" b="1" i="1" dirty="0" smtClean="0">
                <a:solidFill>
                  <a:srgbClr val="C00000"/>
                </a:solidFill>
              </a:rPr>
              <a:t>sign of the bigger  </a:t>
            </a:r>
            <a:r>
              <a:rPr lang="en-US" sz="1400" dirty="0" smtClean="0"/>
              <a:t>digit.</a:t>
            </a:r>
          </a:p>
        </p:txBody>
      </p:sp>
      <p:cxnSp>
        <p:nvCxnSpPr>
          <p:cNvPr id="3" name="Straight Connector 2"/>
          <p:cNvCxnSpPr/>
          <p:nvPr/>
        </p:nvCxnSpPr>
        <p:spPr>
          <a:xfrm>
            <a:off x="23622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6656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www.clker.com/cliparts/3/B/Z/s/z/s/pencil-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029200"/>
            <a:ext cx="1028700" cy="1414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Integers?</a:t>
            </a:r>
            <a:endParaRPr lang="en-US" dirty="0"/>
          </a:p>
        </p:txBody>
      </p:sp>
      <p:sp>
        <p:nvSpPr>
          <p:cNvPr id="3" name="Content Placeholder 2"/>
          <p:cNvSpPr>
            <a:spLocks noGrp="1"/>
          </p:cNvSpPr>
          <p:nvPr>
            <p:ph idx="1"/>
          </p:nvPr>
        </p:nvSpPr>
        <p:spPr/>
        <p:txBody>
          <a:bodyPr>
            <a:normAutofit/>
          </a:bodyPr>
          <a:lstStyle/>
          <a:p>
            <a:pPr algn="ctr">
              <a:buNone/>
            </a:pPr>
            <a:r>
              <a:rPr lang="en-US" sz="2800" dirty="0" smtClean="0"/>
              <a:t>Integers are the whole numbers and their opposites.</a:t>
            </a:r>
            <a:endParaRPr lang="en-US" sz="2800" dirty="0"/>
          </a:p>
        </p:txBody>
      </p:sp>
      <p:sp>
        <p:nvSpPr>
          <p:cNvPr id="4" name="Rectangle 3"/>
          <p:cNvSpPr/>
          <p:nvPr/>
        </p:nvSpPr>
        <p:spPr>
          <a:xfrm>
            <a:off x="762000" y="3048000"/>
            <a:ext cx="7086600"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smtClean="0">
                <a:ln w="11430"/>
                <a:solidFill>
                  <a:srgbClr val="C00000"/>
                </a:solidFill>
                <a:effectLst>
                  <a:outerShdw blurRad="80000" dist="40000" dir="5040000" algn="tl">
                    <a:srgbClr val="000000">
                      <a:alpha val="30000"/>
                    </a:srgbClr>
                  </a:outerShdw>
                </a:effectLst>
              </a:rPr>
              <a:t>…-3, -2, -1, </a:t>
            </a:r>
            <a:r>
              <a:rPr lang="en-US" sz="4000" b="1" cap="none" spc="0" dirty="0" smtClean="0">
                <a:ln w="11430"/>
                <a:solidFill>
                  <a:srgbClr val="000099"/>
                </a:solidFill>
                <a:effectLst>
                  <a:outerShdw blurRad="80000" dist="40000" dir="5040000" algn="tl">
                    <a:srgbClr val="000000">
                      <a:alpha val="30000"/>
                    </a:srgbClr>
                  </a:outerShdw>
                </a:effectLst>
              </a:rPr>
              <a:t>0, 1, 2, 3… </a:t>
            </a:r>
            <a:endParaRPr lang="en-US" sz="4000" b="1" cap="none" spc="0" dirty="0">
              <a:ln w="11430"/>
              <a:solidFill>
                <a:srgbClr val="000099"/>
              </a:solidFill>
              <a:effectLst>
                <a:outerShdw blurRad="80000" dist="40000" dir="5040000" algn="tl">
                  <a:srgbClr val="000000">
                    <a:alpha val="30000"/>
                  </a:srgbClr>
                </a:outerShdw>
              </a:effectLst>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B6D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499872"/>
            <a:ext cx="8229600" cy="1252728"/>
          </a:xfrm>
        </p:spPr>
        <p:txBody>
          <a:bodyPr>
            <a:normAutofit/>
          </a:bodyPr>
          <a:lstStyle/>
          <a:p>
            <a:pPr algn="ctr"/>
            <a:r>
              <a:rPr lang="en-US" sz="3200" dirty="0" smtClean="0"/>
              <a:t>You Try!</a:t>
            </a:r>
            <a:endParaRPr lang="en-US" sz="3200" dirty="0"/>
          </a:p>
        </p:txBody>
      </p:sp>
      <p:sp>
        <p:nvSpPr>
          <p:cNvPr id="5" name="Content Placeholder 4"/>
          <p:cNvSpPr>
            <a:spLocks noGrp="1"/>
          </p:cNvSpPr>
          <p:nvPr>
            <p:ph idx="1"/>
          </p:nvPr>
        </p:nvSpPr>
        <p:spPr>
          <a:xfrm>
            <a:off x="304800" y="1676400"/>
            <a:ext cx="8534400" cy="4876800"/>
          </a:xfrm>
          <a:noFill/>
          <a:ln w="12700">
            <a:solidFill>
              <a:schemeClr val="tx1"/>
            </a:solidFill>
          </a:ln>
        </p:spPr>
        <p:txBody>
          <a:bodyPr>
            <a:normAutofit/>
          </a:bodyPr>
          <a:lstStyle/>
          <a:p>
            <a:pPr algn="ctr">
              <a:buNone/>
            </a:pPr>
            <a:endParaRPr lang="en-US" sz="900" dirty="0" smtClean="0"/>
          </a:p>
          <a:p>
            <a:pPr marL="633222" indent="-514350">
              <a:buNone/>
            </a:pP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63  </a:t>
            </a: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 20</a:t>
            </a: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          78 + 41	  	   12  ̶  105  	</a:t>
            </a: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     </a:t>
            </a: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10 </a:t>
            </a:r>
            <a:r>
              <a:rPr lang="en-US" sz="2400" dirty="0">
                <a:latin typeface="Times New Roman"/>
                <a:ea typeface="Cambria Math" pitchFamily="18" charset="0"/>
                <a:cs typeface="Times New Roman"/>
              </a:rPr>
              <a:t>+ </a:t>
            </a:r>
            <a:r>
              <a:rPr lang="en-US" sz="2400" dirty="0" smtClean="0">
                <a:latin typeface="Times New Roman"/>
                <a:ea typeface="Cambria Math" pitchFamily="18" charset="0"/>
                <a:cs typeface="Times New Roman"/>
              </a:rPr>
              <a:t>15	</a:t>
            </a:r>
            <a:r>
              <a:rPr lang="en-US" sz="2400" dirty="0" smtClean="0">
                <a:latin typeface="Cambria Math" pitchFamily="18" charset="0"/>
                <a:ea typeface="Cambria Math" pitchFamily="18" charset="0"/>
              </a:rPr>
              <a:t>	       	</a:t>
            </a:r>
            <a:endParaRPr lang="en-US" sz="2400" dirty="0">
              <a:latin typeface="Cambria Math" pitchFamily="18" charset="0"/>
              <a:ea typeface="Cambria Math" pitchFamily="18" charset="0"/>
            </a:endParaRPr>
          </a:p>
        </p:txBody>
      </p:sp>
      <p:sp>
        <p:nvSpPr>
          <p:cNvPr id="10" name="Rectangle 9"/>
          <p:cNvSpPr/>
          <p:nvPr/>
        </p:nvSpPr>
        <p:spPr>
          <a:xfrm>
            <a:off x="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Same Signs</a:t>
            </a:r>
          </a:p>
          <a:p>
            <a:r>
              <a:rPr lang="en-US" sz="1400" b="1" i="1" dirty="0" smtClean="0">
                <a:solidFill>
                  <a:srgbClr val="C00000"/>
                </a:solidFill>
              </a:rPr>
              <a:t>Add</a:t>
            </a:r>
            <a:r>
              <a:rPr lang="en-US" sz="1400" dirty="0" smtClean="0"/>
              <a:t> the digits and</a:t>
            </a:r>
          </a:p>
          <a:p>
            <a:r>
              <a:rPr lang="en-US" sz="1400" b="1" i="1" dirty="0" smtClean="0">
                <a:solidFill>
                  <a:srgbClr val="C00000"/>
                </a:solidFill>
              </a:rPr>
              <a:t>Keep</a:t>
            </a:r>
            <a:r>
              <a:rPr lang="en-US" sz="1400" dirty="0" smtClean="0"/>
              <a:t> the sign.</a:t>
            </a:r>
          </a:p>
        </p:txBody>
      </p:sp>
      <p:sp>
        <p:nvSpPr>
          <p:cNvPr id="11" name="Rectangle 10"/>
          <p:cNvSpPr/>
          <p:nvPr/>
        </p:nvSpPr>
        <p:spPr>
          <a:xfrm>
            <a:off x="676656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Different Signs</a:t>
            </a:r>
          </a:p>
          <a:p>
            <a:r>
              <a:rPr lang="en-US" sz="1400" b="1" i="1" dirty="0" smtClean="0">
                <a:solidFill>
                  <a:srgbClr val="C00000"/>
                </a:solidFill>
              </a:rPr>
              <a:t>Subtract</a:t>
            </a:r>
            <a:r>
              <a:rPr lang="en-US" sz="1400" dirty="0" smtClean="0"/>
              <a:t> the digits and </a:t>
            </a:r>
          </a:p>
          <a:p>
            <a:r>
              <a:rPr lang="en-US" sz="1400" dirty="0" smtClean="0"/>
              <a:t>give </a:t>
            </a:r>
            <a:r>
              <a:rPr lang="en-US" sz="1400" b="1" i="1" dirty="0" smtClean="0">
                <a:solidFill>
                  <a:srgbClr val="C00000"/>
                </a:solidFill>
              </a:rPr>
              <a:t>sign of the bigger  </a:t>
            </a:r>
            <a:r>
              <a:rPr lang="en-US" sz="1400" dirty="0" smtClean="0"/>
              <a:t>digit.</a:t>
            </a:r>
          </a:p>
        </p:txBody>
      </p:sp>
      <p:cxnSp>
        <p:nvCxnSpPr>
          <p:cNvPr id="3" name="Straight Connector 2"/>
          <p:cNvCxnSpPr/>
          <p:nvPr/>
        </p:nvCxnSpPr>
        <p:spPr>
          <a:xfrm>
            <a:off x="23622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66560" y="1676400"/>
            <a:ext cx="0" cy="4800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www.clker.com/cliparts/3/B/Z/s/z/s/pencil-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062537"/>
            <a:ext cx="102870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3330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75191"/>
            <a:ext cx="8610600" cy="4625609"/>
          </a:xfrm>
        </p:spPr>
        <p:txBody>
          <a:bodyPr/>
          <a:lstStyle/>
          <a:p>
            <a:pPr>
              <a:buNone/>
            </a:pPr>
            <a:r>
              <a:rPr lang="en-US" sz="2400" dirty="0" smtClean="0"/>
              <a:t>	A football team loses 12 yards on a play.  They then lose another 6 yards on the next play.  What is the net gain or loss on the  two plays.</a:t>
            </a:r>
          </a:p>
          <a:p>
            <a:pPr>
              <a:buNone/>
            </a:pPr>
            <a:endParaRPr lang="en-US" sz="2400" dirty="0" smtClean="0"/>
          </a:p>
          <a:p>
            <a:pPr>
              <a:buNone/>
            </a:pPr>
            <a:r>
              <a:rPr lang="en-US" sz="2400" dirty="0" smtClean="0"/>
              <a:t>	Write an expression using integers for the situation described. Then solve.</a:t>
            </a:r>
          </a:p>
          <a:p>
            <a:pPr>
              <a:buNone/>
            </a:pPr>
            <a:r>
              <a:rPr lang="en-US" sz="2400" dirty="0" smtClean="0"/>
              <a:t>										</a:t>
            </a:r>
            <a:endParaRPr lang="en-US" sz="2400" dirty="0"/>
          </a:p>
        </p:txBody>
      </p:sp>
      <p:pic>
        <p:nvPicPr>
          <p:cNvPr id="5122" name="Picture 2" descr="https://encrypted-tbn2.gstatic.com/images?q=tbn:ANd9GcR7jK85Xq_o3CeRS4NbH4o973A9j3Hfm5sZv5lxpbsOYyVx6RzMDQ"/>
          <p:cNvPicPr>
            <a:picLocks noChangeAspect="1" noChangeArrowheads="1"/>
          </p:cNvPicPr>
          <p:nvPr/>
        </p:nvPicPr>
        <p:blipFill>
          <a:blip r:embed="rId3" cstate="print"/>
          <a:srcRect/>
          <a:stretch>
            <a:fillRect/>
          </a:stretch>
        </p:blipFill>
        <p:spPr bwMode="auto">
          <a:xfrm>
            <a:off x="304800" y="4343400"/>
            <a:ext cx="2276475" cy="2009776"/>
          </a:xfrm>
          <a:prstGeom prst="rect">
            <a:avLst/>
          </a:prstGeom>
          <a:noFill/>
        </p:spPr>
      </p:pic>
      <p:sp>
        <p:nvSpPr>
          <p:cNvPr id="8" name="Title 1"/>
          <p:cNvSpPr>
            <a:spLocks noGrp="1"/>
          </p:cNvSpPr>
          <p:nvPr>
            <p:ph type="title"/>
          </p:nvPr>
        </p:nvSpPr>
        <p:spPr>
          <a:xfrm>
            <a:off x="457200" y="155448"/>
            <a:ext cx="8229600" cy="1252728"/>
          </a:xfrm>
        </p:spPr>
        <p:txBody>
          <a:bodyPr>
            <a:normAutofit/>
          </a:bodyPr>
          <a:lstStyle/>
          <a:p>
            <a:pPr algn="ctr"/>
            <a:r>
              <a:rPr lang="en-US" dirty="0" smtClean="0"/>
              <a:t>Challenge</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867010"/>
            <a:ext cx="1447800" cy="522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0807" y="4509128"/>
            <a:ext cx="3661369" cy="184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Challenge</a:t>
            </a:r>
            <a:endParaRPr lang="en-US" dirty="0"/>
          </a:p>
        </p:txBody>
      </p:sp>
      <p:sp>
        <p:nvSpPr>
          <p:cNvPr id="3" name="Content Placeholder 2"/>
          <p:cNvSpPr>
            <a:spLocks noGrp="1"/>
          </p:cNvSpPr>
          <p:nvPr>
            <p:ph idx="1"/>
          </p:nvPr>
        </p:nvSpPr>
        <p:spPr>
          <a:xfrm>
            <a:off x="34181" y="1713382"/>
            <a:ext cx="8686800" cy="4625609"/>
          </a:xfrm>
        </p:spPr>
        <p:txBody>
          <a:bodyPr/>
          <a:lstStyle/>
          <a:p>
            <a:pPr>
              <a:buNone/>
            </a:pPr>
            <a:r>
              <a:rPr lang="en-US" sz="2400" dirty="0" smtClean="0"/>
              <a:t>	From the surface of the ocean, a submarine dives 800 feet.  If the submarine then rises 250 feet, at what position is the submarine now?</a:t>
            </a:r>
          </a:p>
          <a:p>
            <a:pPr>
              <a:buNone/>
            </a:pPr>
            <a:endParaRPr lang="en-US" sz="2400" dirty="0" smtClean="0"/>
          </a:p>
          <a:p>
            <a:pPr>
              <a:buNone/>
            </a:pPr>
            <a:r>
              <a:rPr lang="en-US" sz="2400" dirty="0" smtClean="0"/>
              <a:t>	</a:t>
            </a:r>
            <a:r>
              <a:rPr lang="en-US" sz="2400" dirty="0"/>
              <a:t>Write an expression using integers for the situation described. Then solve.</a:t>
            </a:r>
          </a:p>
          <a:p>
            <a:pPr>
              <a:buNone/>
            </a:pPr>
            <a:endParaRPr lang="en-US" sz="2400" dirty="0" smtClean="0"/>
          </a:p>
          <a:p>
            <a:pPr>
              <a:buNone/>
            </a:pPr>
            <a:r>
              <a:rPr lang="en-US" sz="2400" dirty="0" smtClean="0"/>
              <a:t>					   </a:t>
            </a:r>
          </a:p>
          <a:p>
            <a:pPr>
              <a:buNone/>
            </a:pPr>
            <a:r>
              <a:rPr lang="en-US" sz="2400" dirty="0" smtClean="0"/>
              <a:t>					</a:t>
            </a:r>
          </a:p>
          <a:p>
            <a:pPr>
              <a:buNone/>
            </a:pPr>
            <a:endParaRPr lang="en-US" sz="2400" dirty="0"/>
          </a:p>
        </p:txBody>
      </p:sp>
      <p:pic>
        <p:nvPicPr>
          <p:cNvPr id="3074" name="Picture 2" descr="https://encrypted-tbn2.gstatic.com/images?q=tbn:ANd9GcSQNB7h-NE3y-qb-T-QC97i3lLRMZusadtVweFNl8jnm8uEPiFR"/>
          <p:cNvPicPr>
            <a:picLocks noChangeAspect="1" noChangeArrowheads="1"/>
          </p:cNvPicPr>
          <p:nvPr/>
        </p:nvPicPr>
        <p:blipFill>
          <a:blip r:embed="rId3" cstate="print"/>
          <a:srcRect/>
          <a:stretch>
            <a:fillRect/>
          </a:stretch>
        </p:blipFill>
        <p:spPr bwMode="auto">
          <a:xfrm>
            <a:off x="228600" y="4191000"/>
            <a:ext cx="2926904" cy="1990726"/>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399" y="3724275"/>
            <a:ext cx="2039279"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86274"/>
            <a:ext cx="3808376" cy="160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957" y="1828800"/>
            <a:ext cx="8287043" cy="4625609"/>
          </a:xfrm>
        </p:spPr>
        <p:txBody>
          <a:bodyPr>
            <a:normAutofit/>
          </a:bodyPr>
          <a:lstStyle/>
          <a:p>
            <a:pPr marL="118872" indent="0">
              <a:buNone/>
            </a:pPr>
            <a:r>
              <a:rPr lang="en-US" dirty="0" smtClean="0"/>
              <a:t>Section 1: Introduction and read-world 			connection.</a:t>
            </a:r>
          </a:p>
          <a:p>
            <a:endParaRPr lang="en-US" dirty="0" smtClean="0"/>
          </a:p>
          <a:p>
            <a:pPr marL="118872" indent="0">
              <a:buNone/>
            </a:pPr>
            <a:r>
              <a:rPr lang="en-US" dirty="0" smtClean="0"/>
              <a:t>Section 2:	Apply the rules for adding integers.</a:t>
            </a:r>
          </a:p>
          <a:p>
            <a:pPr marL="118872" indent="0">
              <a:buNone/>
            </a:pPr>
            <a:endParaRPr lang="en-US" dirty="0"/>
          </a:p>
          <a:p>
            <a:pPr marL="118872" indent="0">
              <a:buNone/>
            </a:pPr>
            <a:r>
              <a:rPr lang="en-US" dirty="0" smtClean="0"/>
              <a:t>Section 3:	Board Activity.</a:t>
            </a:r>
            <a:endParaRPr lang="en-US" dirty="0"/>
          </a:p>
        </p:txBody>
      </p:sp>
      <p:sp>
        <p:nvSpPr>
          <p:cNvPr id="5" name="Title 1"/>
          <p:cNvSpPr>
            <a:spLocks noGrp="1"/>
          </p:cNvSpPr>
          <p:nvPr>
            <p:ph type="title"/>
          </p:nvPr>
        </p:nvSpPr>
        <p:spPr/>
        <p:txBody>
          <a:bodyPr/>
          <a:lstStyle/>
          <a:p>
            <a:r>
              <a:rPr lang="en-US" dirty="0" smtClean="0"/>
              <a:t>Last section…</a:t>
            </a:r>
            <a:endParaRPr lang="en-US" dirty="0"/>
          </a:p>
        </p:txBody>
      </p:sp>
      <p:pic>
        <p:nvPicPr>
          <p:cNvPr id="1026" name="Picture 2" descr="http://www.clipartbest.com/cliparts/pi5/on8/pi5on89i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8" y="3971925"/>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1823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Activity</a:t>
            </a:r>
            <a:endParaRPr lang="en-US" dirty="0"/>
          </a:p>
        </p:txBody>
      </p:sp>
      <p:sp>
        <p:nvSpPr>
          <p:cNvPr id="4" name="Text Placeholder 3"/>
          <p:cNvSpPr>
            <a:spLocks noGrp="1"/>
          </p:cNvSpPr>
          <p:nvPr>
            <p:ph type="body" idx="1"/>
          </p:nvPr>
        </p:nvSpPr>
        <p:spPr>
          <a:ln>
            <a:solidFill>
              <a:schemeClr val="tx1"/>
            </a:solidFill>
          </a:ln>
        </p:spPr>
        <p:txBody>
          <a:bodyPr>
            <a:normAutofit/>
          </a:bodyPr>
          <a:lstStyle/>
          <a:p>
            <a:pPr algn="ctr"/>
            <a:r>
              <a:rPr lang="en-US" sz="2400" dirty="0">
                <a:latin typeface="Cambria Math" pitchFamily="18" charset="0"/>
                <a:ea typeface="Cambria Math" pitchFamily="18" charset="0"/>
              </a:rPr>
              <a:t>‒15 </a:t>
            </a:r>
            <a:r>
              <a:rPr lang="en-US" sz="2400" dirty="0" smtClean="0">
                <a:latin typeface="Cambria Math" pitchFamily="18" charset="0"/>
                <a:ea typeface="Cambria Math" pitchFamily="18" charset="0"/>
              </a:rPr>
              <a:t>+ 12 = ______</a:t>
            </a:r>
            <a:endParaRPr lang="en-US" sz="2400" dirty="0">
              <a:latin typeface="Cambria Math" pitchFamily="18" charset="0"/>
              <a:ea typeface="Cambria Math" pitchFamily="18" charset="0"/>
            </a:endParaRPr>
          </a:p>
        </p:txBody>
      </p:sp>
      <p:sp>
        <p:nvSpPr>
          <p:cNvPr id="5" name="Content Placeholder 4"/>
          <p:cNvSpPr>
            <a:spLocks noGrp="1"/>
          </p:cNvSpPr>
          <p:nvPr>
            <p:ph sz="half" idx="2"/>
          </p:nvPr>
        </p:nvSpPr>
        <p:spPr>
          <a:ln>
            <a:solidFill>
              <a:schemeClr val="tx1"/>
            </a:solidFill>
          </a:ln>
        </p:spPr>
        <p:txBody>
          <a:bodyPr/>
          <a:lstStyle/>
          <a:p>
            <a:pPr>
              <a:buNone/>
            </a:pPr>
            <a:r>
              <a:rPr lang="en-US" dirty="0" smtClean="0"/>
              <a:t> </a:t>
            </a:r>
            <a:endParaRPr lang="en-US" dirty="0"/>
          </a:p>
        </p:txBody>
      </p:sp>
      <p:sp>
        <p:nvSpPr>
          <p:cNvPr id="6" name="Text Placeholder 5"/>
          <p:cNvSpPr>
            <a:spLocks noGrp="1"/>
          </p:cNvSpPr>
          <p:nvPr>
            <p:ph type="body" sz="quarter" idx="3"/>
          </p:nvPr>
        </p:nvSpPr>
        <p:spPr>
          <a:ln>
            <a:solidFill>
              <a:schemeClr val="tx1"/>
            </a:solidFill>
          </a:ln>
        </p:spPr>
        <p:txBody>
          <a:bodyPr>
            <a:normAutofit/>
          </a:bodyPr>
          <a:lstStyle/>
          <a:p>
            <a:pPr algn="ctr"/>
            <a:r>
              <a:rPr lang="en-US" sz="2400" dirty="0">
                <a:latin typeface="Cambria Math" pitchFamily="18" charset="0"/>
                <a:ea typeface="Cambria Math" pitchFamily="18" charset="0"/>
              </a:rPr>
              <a:t>‒15  </a:t>
            </a:r>
            <a:r>
              <a:rPr lang="en-US" sz="2400" dirty="0" smtClean="0">
                <a:latin typeface="Cambria Math" pitchFamily="18" charset="0"/>
                <a:ea typeface="Cambria Math" pitchFamily="18" charset="0"/>
              </a:rPr>
              <a:t>‒ 12  = ______</a:t>
            </a:r>
            <a:endParaRPr lang="en-US" sz="2400" dirty="0">
              <a:latin typeface="Cambria Math" pitchFamily="18" charset="0"/>
              <a:ea typeface="Cambria Math" pitchFamily="18" charset="0"/>
            </a:endParaRPr>
          </a:p>
        </p:txBody>
      </p:sp>
      <p:sp>
        <p:nvSpPr>
          <p:cNvPr id="7" name="Content Placeholder 6"/>
          <p:cNvSpPr>
            <a:spLocks noGrp="1"/>
          </p:cNvSpPr>
          <p:nvPr>
            <p:ph sz="quarter" idx="4"/>
          </p:nvPr>
        </p:nvSpPr>
        <p:spPr>
          <a:ln>
            <a:solidFill>
              <a:schemeClr val="tx1"/>
            </a:solidFill>
          </a:ln>
        </p:spPr>
        <p:txBody>
          <a:bodyPr/>
          <a:lstStyle/>
          <a:p>
            <a:pPr>
              <a:buNone/>
            </a:pPr>
            <a:r>
              <a:rPr lang="en-US" dirty="0" smtClean="0"/>
              <a:t> </a:t>
            </a:r>
            <a:endParaRPr lang="en-US" dirty="0"/>
          </a:p>
        </p:txBody>
      </p:sp>
      <p:pic>
        <p:nvPicPr>
          <p:cNvPr id="1027" name="Picture 3" descr="C:\Documents and Settings\tdavis\Local Settings\Temporary Internet Files\Content.IE5\AZUO0ZBC\MC900439384[1].jpg"/>
          <p:cNvPicPr>
            <a:picLocks noChangeAspect="1" noChangeArrowheads="1"/>
          </p:cNvPicPr>
          <p:nvPr/>
        </p:nvPicPr>
        <p:blipFill>
          <a:blip r:embed="rId3" cstate="print"/>
          <a:srcRect/>
          <a:stretch>
            <a:fillRect/>
          </a:stretch>
        </p:blipFill>
        <p:spPr bwMode="auto">
          <a:xfrm>
            <a:off x="7467600" y="152400"/>
            <a:ext cx="1219200" cy="1146048"/>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Activity</a:t>
            </a:r>
            <a:endParaRPr lang="en-US" dirty="0"/>
          </a:p>
        </p:txBody>
      </p:sp>
      <p:sp>
        <p:nvSpPr>
          <p:cNvPr id="4" name="Text Placeholder 3"/>
          <p:cNvSpPr>
            <a:spLocks noGrp="1"/>
          </p:cNvSpPr>
          <p:nvPr>
            <p:ph type="body" idx="1"/>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     42  ‒ 32  = ______</a:t>
            </a:r>
            <a:endParaRPr lang="en-US" sz="2400" dirty="0">
              <a:latin typeface="Cambria Math" pitchFamily="18" charset="0"/>
              <a:ea typeface="Cambria Math" pitchFamily="18" charset="0"/>
            </a:endParaRPr>
          </a:p>
        </p:txBody>
      </p:sp>
      <p:sp>
        <p:nvSpPr>
          <p:cNvPr id="5" name="Content Placeholder 4"/>
          <p:cNvSpPr>
            <a:spLocks noGrp="1"/>
          </p:cNvSpPr>
          <p:nvPr>
            <p:ph sz="half" idx="2"/>
          </p:nvPr>
        </p:nvSpPr>
        <p:spPr>
          <a:ln>
            <a:solidFill>
              <a:schemeClr val="tx1"/>
            </a:solidFill>
          </a:ln>
        </p:spPr>
        <p:txBody>
          <a:bodyPr/>
          <a:lstStyle/>
          <a:p>
            <a:pPr>
              <a:buNone/>
            </a:pPr>
            <a:r>
              <a:rPr lang="en-US" dirty="0" smtClean="0"/>
              <a:t> </a:t>
            </a:r>
            <a:endParaRPr lang="en-US" dirty="0"/>
          </a:p>
        </p:txBody>
      </p:sp>
      <p:sp>
        <p:nvSpPr>
          <p:cNvPr id="6" name="Text Placeholder 5"/>
          <p:cNvSpPr>
            <a:spLocks noGrp="1"/>
          </p:cNvSpPr>
          <p:nvPr>
            <p:ph type="body" sz="quarter" idx="3"/>
          </p:nvPr>
        </p:nvSpPr>
        <p:spPr>
          <a:ln>
            <a:solidFill>
              <a:schemeClr val="tx1"/>
            </a:solidFill>
          </a:ln>
        </p:spPr>
        <p:txBody>
          <a:bodyPr>
            <a:normAutofit fontScale="85000" lnSpcReduction="20000"/>
          </a:bodyPr>
          <a:lstStyle/>
          <a:p>
            <a:pPr algn="ctr"/>
            <a:endParaRPr lang="en-US" sz="2400" dirty="0" smtClean="0">
              <a:latin typeface="Cambria Math" pitchFamily="18" charset="0"/>
              <a:ea typeface="Cambria Math" pitchFamily="18" charset="0"/>
            </a:endParaRPr>
          </a:p>
          <a:p>
            <a:pPr algn="ctr"/>
            <a:r>
              <a:rPr lang="en-US" sz="2800" dirty="0">
                <a:latin typeface="Cambria Math" pitchFamily="18" charset="0"/>
                <a:ea typeface="Cambria Math" pitchFamily="18" charset="0"/>
              </a:rPr>
              <a:t>‒ </a:t>
            </a:r>
            <a:r>
              <a:rPr lang="en-US" sz="2600" dirty="0" smtClean="0">
                <a:latin typeface="Cambria Math" pitchFamily="18" charset="0"/>
                <a:ea typeface="Cambria Math" pitchFamily="18" charset="0"/>
              </a:rPr>
              <a:t>32  </a:t>
            </a:r>
            <a:r>
              <a:rPr lang="en-US" sz="2800" dirty="0" smtClean="0">
                <a:latin typeface="Cambria Math" pitchFamily="18" charset="0"/>
                <a:ea typeface="Cambria Math" pitchFamily="18" charset="0"/>
              </a:rPr>
              <a:t>‒</a:t>
            </a:r>
            <a:r>
              <a:rPr lang="en-US" sz="2600" dirty="0" smtClean="0">
                <a:latin typeface="Cambria Math" pitchFamily="18" charset="0"/>
                <a:ea typeface="Cambria Math" pitchFamily="18" charset="0"/>
              </a:rPr>
              <a:t> 42  = ______</a:t>
            </a:r>
          </a:p>
          <a:p>
            <a:pPr algn="ctr"/>
            <a:endParaRPr lang="en-US" sz="2400" dirty="0">
              <a:latin typeface="Cambria Math" pitchFamily="18" charset="0"/>
              <a:ea typeface="Cambria Math" pitchFamily="18" charset="0"/>
            </a:endParaRPr>
          </a:p>
        </p:txBody>
      </p:sp>
      <p:sp>
        <p:nvSpPr>
          <p:cNvPr id="7" name="Content Placeholder 6"/>
          <p:cNvSpPr>
            <a:spLocks noGrp="1"/>
          </p:cNvSpPr>
          <p:nvPr>
            <p:ph sz="quarter" idx="4"/>
          </p:nvPr>
        </p:nvSpPr>
        <p:spPr>
          <a:ln>
            <a:solidFill>
              <a:schemeClr val="tx1"/>
            </a:solidFill>
          </a:ln>
        </p:spPr>
        <p:txBody>
          <a:bodyPr/>
          <a:lstStyle/>
          <a:p>
            <a:pPr>
              <a:buNone/>
            </a:pPr>
            <a:r>
              <a:rPr lang="en-US" dirty="0" smtClean="0"/>
              <a:t> </a:t>
            </a:r>
            <a:endParaRPr lang="en-US" dirty="0"/>
          </a:p>
        </p:txBody>
      </p:sp>
      <p:pic>
        <p:nvPicPr>
          <p:cNvPr id="3074" name="Picture 2" descr="C:\Documents and Settings\tdavis\Local Settings\Temporary Internet Files\Content.IE5\699X03ON\MC900338458[1].wmf"/>
          <p:cNvPicPr>
            <a:picLocks noChangeAspect="1" noChangeArrowheads="1"/>
          </p:cNvPicPr>
          <p:nvPr/>
        </p:nvPicPr>
        <p:blipFill>
          <a:blip r:embed="rId3" cstate="print"/>
          <a:srcRect/>
          <a:stretch>
            <a:fillRect/>
          </a:stretch>
        </p:blipFill>
        <p:spPr bwMode="auto">
          <a:xfrm>
            <a:off x="7239000" y="152400"/>
            <a:ext cx="1521547" cy="1192378"/>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Activity</a:t>
            </a:r>
            <a:endParaRPr lang="en-US" dirty="0"/>
          </a:p>
        </p:txBody>
      </p:sp>
      <p:sp>
        <p:nvSpPr>
          <p:cNvPr id="4" name="Text Placeholder 3"/>
          <p:cNvSpPr>
            <a:spLocks noGrp="1"/>
          </p:cNvSpPr>
          <p:nvPr>
            <p:ph type="body" idx="1"/>
          </p:nvPr>
        </p:nvSpPr>
        <p:spPr>
          <a:ln>
            <a:solidFill>
              <a:schemeClr val="tx1"/>
            </a:solidFill>
          </a:ln>
        </p:spPr>
        <p:txBody>
          <a:bodyPr>
            <a:normAutofit/>
          </a:bodyPr>
          <a:lstStyle/>
          <a:p>
            <a:pPr algn="ctr"/>
            <a:r>
              <a:rPr lang="en-US" sz="2400" dirty="0">
                <a:latin typeface="Cambria Math" pitchFamily="18" charset="0"/>
                <a:ea typeface="Cambria Math" pitchFamily="18" charset="0"/>
              </a:rPr>
              <a:t>    ‒21  </a:t>
            </a:r>
            <a:r>
              <a:rPr lang="en-US" sz="2400" dirty="0" smtClean="0">
                <a:latin typeface="Cambria Math" pitchFamily="18" charset="0"/>
                <a:ea typeface="Cambria Math" pitchFamily="18" charset="0"/>
              </a:rPr>
              <a:t>‒ </a:t>
            </a:r>
            <a:r>
              <a:rPr lang="en-US" sz="2400" dirty="0">
                <a:latin typeface="Cambria Math" pitchFamily="18" charset="0"/>
                <a:ea typeface="Cambria Math" pitchFamily="18" charset="0"/>
              </a:rPr>
              <a:t>5 </a:t>
            </a:r>
            <a:r>
              <a:rPr lang="en-US" sz="2400" dirty="0" smtClean="0">
                <a:latin typeface="Cambria Math" pitchFamily="18" charset="0"/>
                <a:ea typeface="Cambria Math" pitchFamily="18" charset="0"/>
              </a:rPr>
              <a:t> = ______</a:t>
            </a:r>
            <a:endParaRPr lang="en-US" sz="2400" dirty="0">
              <a:latin typeface="Cambria Math" pitchFamily="18" charset="0"/>
              <a:ea typeface="Cambria Math" pitchFamily="18" charset="0"/>
            </a:endParaRPr>
          </a:p>
        </p:txBody>
      </p:sp>
      <p:sp>
        <p:nvSpPr>
          <p:cNvPr id="5" name="Content Placeholder 4"/>
          <p:cNvSpPr>
            <a:spLocks noGrp="1"/>
          </p:cNvSpPr>
          <p:nvPr>
            <p:ph sz="half" idx="2"/>
          </p:nvPr>
        </p:nvSpPr>
        <p:spPr>
          <a:ln>
            <a:solidFill>
              <a:schemeClr val="tx1"/>
            </a:solidFill>
          </a:ln>
        </p:spPr>
        <p:txBody>
          <a:bodyPr/>
          <a:lstStyle/>
          <a:p>
            <a:pPr>
              <a:buNone/>
            </a:pPr>
            <a:r>
              <a:rPr lang="en-US" dirty="0" smtClean="0"/>
              <a:t> </a:t>
            </a:r>
            <a:endParaRPr lang="en-US" dirty="0"/>
          </a:p>
        </p:txBody>
      </p:sp>
      <p:sp>
        <p:nvSpPr>
          <p:cNvPr id="6" name="Text Placeholder 5"/>
          <p:cNvSpPr>
            <a:spLocks noGrp="1"/>
          </p:cNvSpPr>
          <p:nvPr>
            <p:ph type="body" sz="quarter" idx="3"/>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     21  +  5  = ______</a:t>
            </a:r>
            <a:endParaRPr lang="en-US" sz="2400" dirty="0">
              <a:latin typeface="Cambria Math" pitchFamily="18" charset="0"/>
              <a:ea typeface="Cambria Math" pitchFamily="18" charset="0"/>
            </a:endParaRPr>
          </a:p>
        </p:txBody>
      </p:sp>
      <p:sp>
        <p:nvSpPr>
          <p:cNvPr id="7" name="Content Placeholder 6"/>
          <p:cNvSpPr>
            <a:spLocks noGrp="1"/>
          </p:cNvSpPr>
          <p:nvPr>
            <p:ph sz="quarter" idx="4"/>
          </p:nvPr>
        </p:nvSpPr>
        <p:spPr>
          <a:ln>
            <a:solidFill>
              <a:schemeClr val="tx1"/>
            </a:solidFill>
          </a:ln>
        </p:spPr>
        <p:txBody>
          <a:bodyPr/>
          <a:lstStyle/>
          <a:p>
            <a:pPr>
              <a:buNone/>
            </a:pPr>
            <a:r>
              <a:rPr lang="en-US" dirty="0" smtClean="0"/>
              <a:t> </a:t>
            </a:r>
            <a:endParaRPr lang="en-US" dirty="0"/>
          </a:p>
        </p:txBody>
      </p:sp>
      <p:pic>
        <p:nvPicPr>
          <p:cNvPr id="2050" name="Picture 2" descr="C:\Documents and Settings\tdavis\Local Settings\Temporary Internet Files\Content.IE5\699X03ON\MP910220897[1].jpg"/>
          <p:cNvPicPr>
            <a:picLocks noChangeAspect="1" noChangeArrowheads="1"/>
          </p:cNvPicPr>
          <p:nvPr/>
        </p:nvPicPr>
        <p:blipFill>
          <a:blip r:embed="rId3" cstate="print"/>
          <a:srcRect/>
          <a:stretch>
            <a:fillRect/>
          </a:stretch>
        </p:blipFill>
        <p:spPr bwMode="auto">
          <a:xfrm>
            <a:off x="6248400" y="152400"/>
            <a:ext cx="2438400" cy="1180622"/>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Activity</a:t>
            </a:r>
            <a:endParaRPr lang="en-US" dirty="0"/>
          </a:p>
        </p:txBody>
      </p:sp>
      <p:sp>
        <p:nvSpPr>
          <p:cNvPr id="4" name="Text Placeholder 3"/>
          <p:cNvSpPr>
            <a:spLocks noGrp="1"/>
          </p:cNvSpPr>
          <p:nvPr>
            <p:ph type="body" idx="1"/>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-18 + 6  = ______</a:t>
            </a:r>
            <a:endParaRPr lang="en-US" sz="2400" dirty="0">
              <a:latin typeface="Cambria Math" pitchFamily="18" charset="0"/>
              <a:ea typeface="Cambria Math" pitchFamily="18" charset="0"/>
            </a:endParaRPr>
          </a:p>
        </p:txBody>
      </p:sp>
      <p:sp>
        <p:nvSpPr>
          <p:cNvPr id="5" name="Content Placeholder 4"/>
          <p:cNvSpPr>
            <a:spLocks noGrp="1"/>
          </p:cNvSpPr>
          <p:nvPr>
            <p:ph sz="half" idx="2"/>
          </p:nvPr>
        </p:nvSpPr>
        <p:spPr>
          <a:ln>
            <a:solidFill>
              <a:schemeClr val="tx1"/>
            </a:solidFill>
          </a:ln>
        </p:spPr>
        <p:txBody>
          <a:bodyPr/>
          <a:lstStyle/>
          <a:p>
            <a:pPr>
              <a:buNone/>
            </a:pPr>
            <a:r>
              <a:rPr lang="en-US" dirty="0" smtClean="0"/>
              <a:t> </a:t>
            </a:r>
            <a:endParaRPr lang="en-US" dirty="0"/>
          </a:p>
        </p:txBody>
      </p:sp>
      <p:sp>
        <p:nvSpPr>
          <p:cNvPr id="6" name="Text Placeholder 5"/>
          <p:cNvSpPr>
            <a:spLocks noGrp="1"/>
          </p:cNvSpPr>
          <p:nvPr>
            <p:ph type="body" sz="quarter" idx="3"/>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-18  + 25  = ______</a:t>
            </a:r>
            <a:endParaRPr lang="en-US" sz="2400" dirty="0">
              <a:latin typeface="Cambria Math" pitchFamily="18" charset="0"/>
              <a:ea typeface="Cambria Math" pitchFamily="18" charset="0"/>
            </a:endParaRPr>
          </a:p>
        </p:txBody>
      </p:sp>
      <p:sp>
        <p:nvSpPr>
          <p:cNvPr id="7" name="Content Placeholder 6"/>
          <p:cNvSpPr>
            <a:spLocks noGrp="1"/>
          </p:cNvSpPr>
          <p:nvPr>
            <p:ph sz="quarter" idx="4"/>
          </p:nvPr>
        </p:nvSpPr>
        <p:spPr>
          <a:ln>
            <a:solidFill>
              <a:schemeClr val="tx1"/>
            </a:solidFill>
          </a:ln>
        </p:spPr>
        <p:txBody>
          <a:bodyPr/>
          <a:lstStyle/>
          <a:p>
            <a:pPr>
              <a:buNone/>
            </a:pPr>
            <a:r>
              <a:rPr lang="en-US" dirty="0" smtClean="0"/>
              <a:t> </a:t>
            </a:r>
            <a:endParaRPr lang="en-US" dirty="0"/>
          </a:p>
        </p:txBody>
      </p:sp>
      <p:pic>
        <p:nvPicPr>
          <p:cNvPr id="11266" name="Picture 2" descr="http://www.lifehouse4animals.org/portals/128/Images/VolunteersNeed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
            <a:ext cx="1606598" cy="1230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Activity</a:t>
            </a:r>
            <a:endParaRPr lang="en-US" dirty="0"/>
          </a:p>
        </p:txBody>
      </p:sp>
      <p:sp>
        <p:nvSpPr>
          <p:cNvPr id="4" name="Text Placeholder 3"/>
          <p:cNvSpPr>
            <a:spLocks noGrp="1"/>
          </p:cNvSpPr>
          <p:nvPr>
            <p:ph type="body" idx="1"/>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7 ‒ 24  = ______</a:t>
            </a:r>
            <a:endParaRPr lang="en-US" sz="2400" dirty="0">
              <a:latin typeface="Cambria Math" pitchFamily="18" charset="0"/>
              <a:ea typeface="Cambria Math" pitchFamily="18" charset="0"/>
            </a:endParaRPr>
          </a:p>
        </p:txBody>
      </p:sp>
      <p:sp>
        <p:nvSpPr>
          <p:cNvPr id="5" name="Content Placeholder 4"/>
          <p:cNvSpPr>
            <a:spLocks noGrp="1"/>
          </p:cNvSpPr>
          <p:nvPr>
            <p:ph sz="half" idx="2"/>
          </p:nvPr>
        </p:nvSpPr>
        <p:spPr>
          <a:ln>
            <a:solidFill>
              <a:schemeClr val="tx1"/>
            </a:solidFill>
          </a:ln>
        </p:spPr>
        <p:txBody>
          <a:bodyPr/>
          <a:lstStyle/>
          <a:p>
            <a:pPr>
              <a:buNone/>
            </a:pPr>
            <a:r>
              <a:rPr lang="en-US" dirty="0" smtClean="0"/>
              <a:t> </a:t>
            </a:r>
            <a:endParaRPr lang="en-US" dirty="0"/>
          </a:p>
        </p:txBody>
      </p:sp>
      <p:sp>
        <p:nvSpPr>
          <p:cNvPr id="6" name="Text Placeholder 5"/>
          <p:cNvSpPr>
            <a:spLocks noGrp="1"/>
          </p:cNvSpPr>
          <p:nvPr>
            <p:ph type="body" sz="quarter" idx="3"/>
          </p:nvPr>
        </p:nvSpPr>
        <p:spPr>
          <a:ln>
            <a:solidFill>
              <a:schemeClr val="tx1"/>
            </a:solidFill>
          </a:ln>
        </p:spPr>
        <p:txBody>
          <a:bodyPr>
            <a:normAutofit/>
          </a:bodyPr>
          <a:lstStyle/>
          <a:p>
            <a:pPr algn="ctr"/>
            <a:r>
              <a:rPr lang="en-US" sz="2400" dirty="0" smtClean="0">
                <a:latin typeface="Cambria Math" pitchFamily="18" charset="0"/>
                <a:ea typeface="Cambria Math" pitchFamily="18" charset="0"/>
              </a:rPr>
              <a:t>8 ‒ 8 ‒ 3  = ______</a:t>
            </a:r>
            <a:endParaRPr lang="en-US" sz="2400" dirty="0">
              <a:latin typeface="Cambria Math" pitchFamily="18" charset="0"/>
              <a:ea typeface="Cambria Math" pitchFamily="18" charset="0"/>
            </a:endParaRPr>
          </a:p>
        </p:txBody>
      </p:sp>
      <p:sp>
        <p:nvSpPr>
          <p:cNvPr id="7" name="Content Placeholder 6"/>
          <p:cNvSpPr>
            <a:spLocks noGrp="1"/>
          </p:cNvSpPr>
          <p:nvPr>
            <p:ph sz="quarter" idx="4"/>
          </p:nvPr>
        </p:nvSpPr>
        <p:spPr>
          <a:ln>
            <a:solidFill>
              <a:schemeClr val="tx1"/>
            </a:solidFill>
          </a:ln>
        </p:spPr>
        <p:txBody>
          <a:bodyPr/>
          <a:lstStyle/>
          <a:p>
            <a:pPr>
              <a:buNone/>
            </a:pPr>
            <a:r>
              <a:rPr lang="en-US" dirty="0" smtClean="0"/>
              <a:t> </a:t>
            </a:r>
            <a:endParaRPr lang="en-US" dirty="0"/>
          </a:p>
        </p:txBody>
      </p:sp>
      <p:pic>
        <p:nvPicPr>
          <p:cNvPr id="6151" name="Picture 7" descr="C:\Documents and Settings\tdavis\Local Settings\Temporary Internet Files\Content.IE5\AZUO0ZBC\MP900439377[1].jpg"/>
          <p:cNvPicPr>
            <a:picLocks noChangeAspect="1" noChangeArrowheads="1"/>
          </p:cNvPicPr>
          <p:nvPr/>
        </p:nvPicPr>
        <p:blipFill>
          <a:blip r:embed="rId3" cstate="print"/>
          <a:srcRect/>
          <a:stretch>
            <a:fillRect/>
          </a:stretch>
        </p:blipFill>
        <p:spPr bwMode="auto">
          <a:xfrm>
            <a:off x="7086600" y="152400"/>
            <a:ext cx="1714336" cy="1141258"/>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43434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Justify</a:t>
            </a:r>
            <a:endParaRPr lang="en-US" sz="2400" dirty="0">
              <a:latin typeface="Cambria Math" pitchFamily="18" charset="0"/>
              <a:ea typeface="Cambria Math" pitchFamily="18" charset="0"/>
            </a:endParaRPr>
          </a:p>
        </p:txBody>
      </p:sp>
      <p:pic>
        <p:nvPicPr>
          <p:cNvPr id="9" name="Picture 6" descr="http://www.clipartbest.com/cliparts/9cp/oGr/9cpoGrGK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19748"/>
            <a:ext cx="8072540" cy="7190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idx="1"/>
          </p:nvPr>
        </p:nvSpPr>
        <p:spPr>
          <a:xfrm>
            <a:off x="304800" y="16002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Apply rule</a:t>
            </a:r>
            <a:endParaRPr lang="en-US"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121870" y="1676400"/>
                <a:ext cx="2438400" cy="523220"/>
              </a:xfrm>
              <a:prstGeom prst="rect">
                <a:avLst/>
              </a:prstGeom>
              <a:noFill/>
            </p:spPr>
            <p:txBody>
              <a:bodyPr wrap="square" rtlCol="0">
                <a:spAutoFit/>
              </a:bodyPr>
              <a:lstStyle/>
              <a:p>
                <a14:m>
                  <m:oMath xmlns:m="http://schemas.openxmlformats.org/officeDocument/2006/math" xmlns="">
                    <m:r>
                      <a:rPr lang="en-US" sz="2800" i="1" dirty="0" smtClean="0">
                        <a:latin typeface="Cambria Math"/>
                      </a:rPr>
                      <m:t>−</m:t>
                    </m:r>
                    <m:r>
                      <a:rPr lang="en-US" sz="2800" i="1" dirty="0" smtClean="0">
                        <a:latin typeface="Cambria Math"/>
                      </a:rPr>
                      <m:t>4</m:t>
                    </m:r>
                    <m:r>
                      <a:rPr lang="en-US" sz="2800" i="1" dirty="0" smtClean="0">
                        <a:latin typeface="Cambria Math"/>
                      </a:rPr>
                      <m:t> − </m:t>
                    </m:r>
                    <m:r>
                      <a:rPr lang="en-US" sz="2800" i="1" dirty="0" smtClean="0">
                        <a:latin typeface="Cambria Math"/>
                      </a:rPr>
                      <m:t>8</m:t>
                    </m:r>
                    <m:r>
                      <a:rPr lang="en-US" sz="2800" i="1" dirty="0" smtClean="0">
                        <a:latin typeface="Cambria Math"/>
                      </a:rPr>
                      <m:t>  </m:t>
                    </m:r>
                  </m:oMath>
                </a14:m>
                <a:r>
                  <a:rPr lang="en-US" sz="2800" dirty="0" smtClean="0"/>
                  <a:t>= </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121870" y="1676400"/>
                <a:ext cx="2438400" cy="523220"/>
              </a:xfrm>
              <a:prstGeom prst="rect">
                <a:avLst/>
              </a:prstGeom>
              <a:blipFill rotWithShape="1">
                <a:blip r:embed="rId4"/>
                <a:stretch>
                  <a:fillRect t="-10465" b="-32558"/>
                </a:stretch>
              </a:blipFill>
            </p:spPr>
            <p:txBody>
              <a:bodyPr/>
              <a:lstStyle/>
              <a:p>
                <a:r>
                  <a:rPr lang="en-US">
                    <a:noFill/>
                  </a:rPr>
                  <a:t> </a:t>
                </a:r>
              </a:p>
            </p:txBody>
          </p:sp>
        </mc:Fallback>
      </mc:AlternateContent>
      <p:sp>
        <p:nvSpPr>
          <p:cNvPr id="12" name="Rectangle 11"/>
          <p:cNvSpPr/>
          <p:nvPr/>
        </p:nvSpPr>
        <p:spPr>
          <a:xfrm>
            <a:off x="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Same Signs</a:t>
            </a:r>
          </a:p>
          <a:p>
            <a:r>
              <a:rPr lang="en-US" sz="1400" b="1" i="1" dirty="0" smtClean="0">
                <a:solidFill>
                  <a:srgbClr val="C00000"/>
                </a:solidFill>
              </a:rPr>
              <a:t>Add</a:t>
            </a:r>
            <a:r>
              <a:rPr lang="en-US" sz="1400" dirty="0" smtClean="0"/>
              <a:t> the digits and</a:t>
            </a:r>
          </a:p>
          <a:p>
            <a:r>
              <a:rPr lang="en-US" sz="1400" b="1" i="1" dirty="0" smtClean="0">
                <a:solidFill>
                  <a:srgbClr val="C00000"/>
                </a:solidFill>
              </a:rPr>
              <a:t>Keep</a:t>
            </a:r>
            <a:r>
              <a:rPr lang="en-US" sz="1400" dirty="0" smtClean="0"/>
              <a:t> the sign.</a:t>
            </a:r>
          </a:p>
        </p:txBody>
      </p:sp>
      <p:sp>
        <p:nvSpPr>
          <p:cNvPr id="13" name="Rectangle 12"/>
          <p:cNvSpPr/>
          <p:nvPr/>
        </p:nvSpPr>
        <p:spPr>
          <a:xfrm>
            <a:off x="2743200" y="540926"/>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Different Signs</a:t>
            </a:r>
          </a:p>
          <a:p>
            <a:r>
              <a:rPr lang="en-US" sz="1400" b="1" i="1" dirty="0" smtClean="0">
                <a:solidFill>
                  <a:srgbClr val="C00000"/>
                </a:solidFill>
              </a:rPr>
              <a:t>Subtract</a:t>
            </a:r>
            <a:r>
              <a:rPr lang="en-US" sz="1400" dirty="0" smtClean="0"/>
              <a:t> the digits and </a:t>
            </a:r>
          </a:p>
          <a:p>
            <a:r>
              <a:rPr lang="en-US" sz="1400" dirty="0" smtClean="0"/>
              <a:t>give </a:t>
            </a:r>
            <a:r>
              <a:rPr lang="en-US" sz="1400" b="1" i="1" dirty="0" smtClean="0">
                <a:solidFill>
                  <a:srgbClr val="C00000"/>
                </a:solidFill>
              </a:rPr>
              <a:t>sign of the bigger  </a:t>
            </a:r>
            <a:r>
              <a:rPr lang="en-US" sz="1400" dirty="0" smtClean="0"/>
              <a:t>digit.</a:t>
            </a:r>
          </a:p>
        </p:txBody>
      </p:sp>
      <p:pic>
        <p:nvPicPr>
          <p:cNvPr id="8194" name="Picture 2" descr="http://www.alz.org/seflorida/images/volunteers_need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63932"/>
            <a:ext cx="2057400" cy="114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74324"/>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Yesterday…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775191"/>
                <a:ext cx="8458200" cy="3708708"/>
              </a:xfrm>
              <a:prstGeom prst="rect">
                <a:avLst/>
              </a:prstGeom>
            </p:spPr>
            <p:txBody>
              <a:bodyPr wrap="square">
                <a:spAutoFit/>
              </a:bodyPr>
              <a:lstStyle/>
              <a:p>
                <a:r>
                  <a:rPr lang="en-US" sz="2800" dirty="0" smtClean="0"/>
                  <a:t>We learned to add and subtract integers using models such as number lines and integer tiles.  However, it </a:t>
                </a:r>
                <a:r>
                  <a:rPr lang="en-US" sz="2800" dirty="0"/>
                  <a:t>is not always practical to </a:t>
                </a:r>
                <a:r>
                  <a:rPr lang="en-US" sz="2800" dirty="0" smtClean="0"/>
                  <a:t>do this.  </a:t>
                </a:r>
              </a:p>
              <a:p>
                <a:pPr marL="118872" indent="0">
                  <a:buNone/>
                </a:pPr>
                <a:endParaRPr lang="en-US" sz="800" dirty="0" smtClean="0"/>
              </a:p>
              <a:p>
                <a:pPr marL="463550" indent="0">
                  <a:buNone/>
                </a:pPr>
                <a:r>
                  <a:rPr lang="en-US" sz="2800" dirty="0"/>
                  <a:t>For example, some numbers are just too </a:t>
                </a:r>
                <a:r>
                  <a:rPr lang="en-US" sz="2800" dirty="0" smtClean="0"/>
                  <a:t>big</a:t>
                </a:r>
              </a:p>
              <a:p>
                <a:pPr marL="463550" indent="0">
                  <a:buNone/>
                </a:pPr>
                <a:r>
                  <a:rPr lang="en-US" sz="2800" dirty="0" smtClean="0"/>
                  <a:t>			-10,521 </a:t>
                </a:r>
                <a14:m>
                  <m:oMath xmlns:m="http://schemas.openxmlformats.org/officeDocument/2006/math" xmlns="">
                    <m:r>
                      <a:rPr lang="en-US" sz="2800" b="0" i="0" smtClean="0">
                        <a:latin typeface="Cambria Math"/>
                      </a:rPr>
                      <m:t>+</m:t>
                    </m:r>
                    <m:r>
                      <a:rPr lang="en-US" sz="2800" i="1">
                        <a:latin typeface="Cambria Math"/>
                      </a:rPr>
                      <m:t> </m:t>
                    </m:r>
                  </m:oMath>
                </a14:m>
                <a:r>
                  <a:rPr lang="en-US" sz="2800" dirty="0" smtClean="0"/>
                  <a:t>983 </a:t>
                </a:r>
                <a:endParaRPr lang="en-US" sz="2800" dirty="0"/>
              </a:p>
              <a:p>
                <a:pPr marL="118872" indent="0">
                  <a:buNone/>
                </a:pPr>
                <a:endParaRPr lang="en-US" sz="2800" dirty="0" smtClean="0"/>
              </a:p>
              <a:p>
                <a:r>
                  <a:rPr lang="en-US" sz="2800" dirty="0"/>
                  <a:t>Simple </a:t>
                </a:r>
                <a:r>
                  <a:rPr lang="en-US" sz="2800" i="1" dirty="0">
                    <a:solidFill>
                      <a:srgbClr val="C00000"/>
                    </a:solidFill>
                  </a:rPr>
                  <a:t>integer rules</a:t>
                </a:r>
                <a:r>
                  <a:rPr lang="en-US" sz="2800" dirty="0"/>
                  <a:t> can be applied to make the process much easier</a:t>
                </a:r>
                <a:r>
                  <a:rPr lang="en-US" sz="2800" dirty="0" smtClean="0"/>
                  <a:t>.</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775191"/>
                <a:ext cx="8458200" cy="3708708"/>
              </a:xfrm>
              <a:prstGeom prst="rect">
                <a:avLst/>
              </a:prstGeom>
              <a:blipFill rotWithShape="1">
                <a:blip r:embed="rId3"/>
                <a:stretch>
                  <a:fillRect t="-164" r="-2017" b="-3777"/>
                </a:stretch>
              </a:blipFill>
            </p:spPr>
            <p:txBody>
              <a:bodyPr/>
              <a:lstStyle/>
              <a:p>
                <a:r>
                  <a:rPr lang="en-US">
                    <a:noFill/>
                  </a:rPr>
                  <a:t> </a:t>
                </a:r>
              </a:p>
            </p:txBody>
          </p:sp>
        </mc:Fallback>
      </mc:AlternateContent>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43434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Justify</a:t>
            </a:r>
            <a:endParaRPr lang="en-US" sz="2400" dirty="0">
              <a:latin typeface="Cambria Math" pitchFamily="18" charset="0"/>
              <a:ea typeface="Cambria Math" pitchFamily="18" charset="0"/>
            </a:endParaRPr>
          </a:p>
        </p:txBody>
      </p:sp>
      <p:pic>
        <p:nvPicPr>
          <p:cNvPr id="9" name="Picture 6" descr="http://www.clipartbest.com/cliparts/9cp/oGr/9cpoGrGK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19748"/>
            <a:ext cx="8072540" cy="7190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idx="1"/>
          </p:nvPr>
        </p:nvSpPr>
        <p:spPr>
          <a:xfrm>
            <a:off x="304800" y="16002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Apply rule</a:t>
            </a:r>
            <a:endParaRPr lang="en-US"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121870" y="1676400"/>
                <a:ext cx="2438400" cy="523220"/>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2800" i="1" dirty="0" smtClean="0">
                          <a:latin typeface="Cambria Math"/>
                        </a:rPr>
                        <m:t>6</m:t>
                      </m:r>
                      <m:r>
                        <a:rPr lang="en-US" sz="2800" i="1" dirty="0" smtClean="0">
                          <a:latin typeface="Cambria Math"/>
                        </a:rPr>
                        <m:t> − </m:t>
                      </m:r>
                      <m:r>
                        <a:rPr lang="en-US" sz="2800" i="1" dirty="0" smtClean="0">
                          <a:latin typeface="Cambria Math"/>
                        </a:rPr>
                        <m:t>8</m:t>
                      </m:r>
                      <m:r>
                        <a:rPr lang="en-US" sz="2800" i="1" dirty="0" smtClean="0">
                          <a:latin typeface="Cambria Math"/>
                        </a:rPr>
                        <m:t> = </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121870" y="1676400"/>
                <a:ext cx="2438400" cy="523220"/>
              </a:xfrm>
              <a:prstGeom prst="rect">
                <a:avLst/>
              </a:prstGeom>
              <a:blipFill rotWithShape="1">
                <a:blip r:embed="rId4"/>
                <a:stretch>
                  <a:fillRect/>
                </a:stretch>
              </a:blipFill>
            </p:spPr>
            <p:txBody>
              <a:bodyPr/>
              <a:lstStyle/>
              <a:p>
                <a:r>
                  <a:rPr lang="en-US">
                    <a:noFill/>
                  </a:rPr>
                  <a:t> </a:t>
                </a:r>
              </a:p>
            </p:txBody>
          </p:sp>
        </mc:Fallback>
      </mc:AlternateContent>
      <p:sp>
        <p:nvSpPr>
          <p:cNvPr id="12" name="Rectangle 11"/>
          <p:cNvSpPr/>
          <p:nvPr/>
        </p:nvSpPr>
        <p:spPr>
          <a:xfrm>
            <a:off x="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Same Signs</a:t>
            </a:r>
          </a:p>
          <a:p>
            <a:r>
              <a:rPr lang="en-US" sz="1400" b="1" i="1" dirty="0" smtClean="0">
                <a:solidFill>
                  <a:srgbClr val="C00000"/>
                </a:solidFill>
              </a:rPr>
              <a:t>Add</a:t>
            </a:r>
            <a:r>
              <a:rPr lang="en-US" sz="1400" dirty="0" smtClean="0"/>
              <a:t> the digits and</a:t>
            </a:r>
          </a:p>
          <a:p>
            <a:r>
              <a:rPr lang="en-US" sz="1400" b="1" i="1" dirty="0" smtClean="0">
                <a:solidFill>
                  <a:srgbClr val="C00000"/>
                </a:solidFill>
              </a:rPr>
              <a:t>Keep</a:t>
            </a:r>
            <a:r>
              <a:rPr lang="en-US" sz="1400" dirty="0" smtClean="0"/>
              <a:t> the sign.</a:t>
            </a:r>
          </a:p>
        </p:txBody>
      </p:sp>
      <p:sp>
        <p:nvSpPr>
          <p:cNvPr id="13" name="Rectangle 12"/>
          <p:cNvSpPr/>
          <p:nvPr/>
        </p:nvSpPr>
        <p:spPr>
          <a:xfrm>
            <a:off x="2743200" y="540926"/>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Different Signs</a:t>
            </a:r>
          </a:p>
          <a:p>
            <a:r>
              <a:rPr lang="en-US" sz="1400" b="1" i="1" dirty="0" smtClean="0">
                <a:solidFill>
                  <a:srgbClr val="C00000"/>
                </a:solidFill>
              </a:rPr>
              <a:t>Subtract</a:t>
            </a:r>
            <a:r>
              <a:rPr lang="en-US" sz="1400" dirty="0" smtClean="0"/>
              <a:t> the digits and </a:t>
            </a:r>
          </a:p>
          <a:p>
            <a:r>
              <a:rPr lang="en-US" sz="1400" dirty="0" smtClean="0"/>
              <a:t>give </a:t>
            </a:r>
            <a:r>
              <a:rPr lang="en-US" sz="1400" b="1" i="1" dirty="0" smtClean="0">
                <a:solidFill>
                  <a:srgbClr val="C00000"/>
                </a:solidFill>
              </a:rPr>
              <a:t>sign of the bigger  </a:t>
            </a:r>
            <a:r>
              <a:rPr lang="en-US" sz="1400" dirty="0" smtClean="0"/>
              <a:t>digit.</a:t>
            </a:r>
          </a:p>
        </p:txBody>
      </p:sp>
      <p:pic>
        <p:nvPicPr>
          <p:cNvPr id="7170" name="Picture 2" descr="Image result for volunte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762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7760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43434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Justify</a:t>
            </a:r>
            <a:endParaRPr lang="en-US" sz="2400" dirty="0">
              <a:latin typeface="Cambria Math" pitchFamily="18" charset="0"/>
              <a:ea typeface="Cambria Math" pitchFamily="18" charset="0"/>
            </a:endParaRPr>
          </a:p>
        </p:txBody>
      </p:sp>
      <p:pic>
        <p:nvPicPr>
          <p:cNvPr id="6151" name="Picture 7" descr="C:\Documents and Settings\tdavis\Local Settings\Temporary Internet Files\Content.IE5\AZUO0ZBC\MP900439377[1].jpg"/>
          <p:cNvPicPr>
            <a:picLocks noChangeAspect="1" noChangeArrowheads="1"/>
          </p:cNvPicPr>
          <p:nvPr/>
        </p:nvPicPr>
        <p:blipFill>
          <a:blip r:embed="rId3" cstate="print"/>
          <a:srcRect/>
          <a:stretch>
            <a:fillRect/>
          </a:stretch>
        </p:blipFill>
        <p:spPr bwMode="auto">
          <a:xfrm>
            <a:off x="7086600" y="152400"/>
            <a:ext cx="1714336" cy="1141258"/>
          </a:xfrm>
          <a:prstGeom prst="rect">
            <a:avLst/>
          </a:prstGeom>
          <a:noFill/>
        </p:spPr>
      </p:pic>
      <p:pic>
        <p:nvPicPr>
          <p:cNvPr id="9" name="Picture 6" descr="http://www.clipartbest.com/cliparts/9cp/oGr/9cpoGrGK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619748"/>
            <a:ext cx="8072540" cy="7190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3"/>
          <p:cNvSpPr>
            <a:spLocks noGrp="1"/>
          </p:cNvSpPr>
          <p:nvPr>
            <p:ph type="body" idx="1"/>
          </p:nvPr>
        </p:nvSpPr>
        <p:spPr>
          <a:xfrm>
            <a:off x="304800" y="1600200"/>
            <a:ext cx="2133600" cy="715355"/>
          </a:xfrm>
          <a:ln>
            <a:solidFill>
              <a:schemeClr val="tx1"/>
            </a:solidFill>
          </a:ln>
        </p:spPr>
        <p:txBody>
          <a:bodyPr>
            <a:normAutofit/>
          </a:bodyPr>
          <a:lstStyle/>
          <a:p>
            <a:r>
              <a:rPr lang="en-US" sz="2400" dirty="0" smtClean="0">
                <a:latin typeface="Cambria Math" pitchFamily="18" charset="0"/>
                <a:ea typeface="Cambria Math" pitchFamily="18" charset="0"/>
              </a:rPr>
              <a:t>Apply rule</a:t>
            </a:r>
            <a:endParaRPr lang="en-US" sz="2400" dirty="0">
              <a:latin typeface="Cambria Math" pitchFamily="18" charset="0"/>
              <a:ea typeface="Cambria Math" pitchFamily="18" charset="0"/>
            </a:endParaRPr>
          </a:p>
        </p:txBody>
      </p:sp>
      <p:sp>
        <p:nvSpPr>
          <p:cNvPr id="8" name="TextBox 7"/>
          <p:cNvSpPr txBox="1"/>
          <p:nvPr/>
        </p:nvSpPr>
        <p:spPr>
          <a:xfrm>
            <a:off x="3121870" y="1676400"/>
            <a:ext cx="2438400" cy="523220"/>
          </a:xfrm>
          <a:prstGeom prst="rect">
            <a:avLst/>
          </a:prstGeom>
          <a:noFill/>
        </p:spPr>
        <p:txBody>
          <a:bodyPr wrap="square" rtlCol="0">
            <a:spAutoFit/>
          </a:bodyPr>
          <a:lstStyle/>
          <a:p>
            <a:r>
              <a:rPr lang="en-US" sz="2800" dirty="0" smtClean="0"/>
              <a:t>-7 + 12 = </a:t>
            </a:r>
            <a:endParaRPr lang="en-US" sz="2800" dirty="0"/>
          </a:p>
        </p:txBody>
      </p:sp>
      <p:sp>
        <p:nvSpPr>
          <p:cNvPr id="12" name="Rectangle 11"/>
          <p:cNvSpPr/>
          <p:nvPr/>
        </p:nvSpPr>
        <p:spPr>
          <a:xfrm>
            <a:off x="0" y="0"/>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Same Signs</a:t>
            </a:r>
          </a:p>
          <a:p>
            <a:r>
              <a:rPr lang="en-US" sz="1400" b="1" i="1" dirty="0" smtClean="0">
                <a:solidFill>
                  <a:srgbClr val="C00000"/>
                </a:solidFill>
              </a:rPr>
              <a:t>Add</a:t>
            </a:r>
            <a:r>
              <a:rPr lang="en-US" sz="1400" dirty="0" smtClean="0"/>
              <a:t> the digits and</a:t>
            </a:r>
          </a:p>
          <a:p>
            <a:r>
              <a:rPr lang="en-US" sz="1400" b="1" i="1" dirty="0" smtClean="0">
                <a:solidFill>
                  <a:srgbClr val="C00000"/>
                </a:solidFill>
              </a:rPr>
              <a:t>Keep</a:t>
            </a:r>
            <a:r>
              <a:rPr lang="en-US" sz="1400" dirty="0" smtClean="0"/>
              <a:t> the sign.</a:t>
            </a:r>
          </a:p>
        </p:txBody>
      </p:sp>
      <p:sp>
        <p:nvSpPr>
          <p:cNvPr id="13" name="Rectangle 12"/>
          <p:cNvSpPr/>
          <p:nvPr/>
        </p:nvSpPr>
        <p:spPr>
          <a:xfrm>
            <a:off x="2743200" y="540926"/>
            <a:ext cx="2362200" cy="738664"/>
          </a:xfrm>
          <a:prstGeom prst="rect">
            <a:avLst/>
          </a:prstGeom>
          <a:solidFill>
            <a:schemeClr val="accent1">
              <a:lumMod val="40000"/>
              <a:lumOff val="60000"/>
            </a:schemeClr>
          </a:solidFill>
          <a:ln w="19050">
            <a:solidFill>
              <a:schemeClr val="tx1"/>
            </a:solidFill>
          </a:ln>
        </p:spPr>
        <p:txBody>
          <a:bodyPr wrap="square">
            <a:spAutoFit/>
          </a:bodyPr>
          <a:lstStyle/>
          <a:p>
            <a:pPr algn="ctr"/>
            <a:r>
              <a:rPr lang="en-US" sz="1400" b="1" u="sng" dirty="0" smtClean="0">
                <a:solidFill>
                  <a:srgbClr val="0000CC"/>
                </a:solidFill>
              </a:rPr>
              <a:t>Different Signs</a:t>
            </a:r>
          </a:p>
          <a:p>
            <a:r>
              <a:rPr lang="en-US" sz="1400" b="1" i="1" dirty="0" smtClean="0">
                <a:solidFill>
                  <a:srgbClr val="C00000"/>
                </a:solidFill>
              </a:rPr>
              <a:t>Subtract</a:t>
            </a:r>
            <a:r>
              <a:rPr lang="en-US" sz="1400" dirty="0" smtClean="0"/>
              <a:t> the digits and </a:t>
            </a:r>
          </a:p>
          <a:p>
            <a:r>
              <a:rPr lang="en-US" sz="1400" dirty="0" smtClean="0"/>
              <a:t>give </a:t>
            </a:r>
            <a:r>
              <a:rPr lang="en-US" sz="1400" b="1" i="1" dirty="0" smtClean="0">
                <a:solidFill>
                  <a:srgbClr val="C00000"/>
                </a:solidFill>
              </a:rPr>
              <a:t>sign of the bigger  </a:t>
            </a:r>
            <a:r>
              <a:rPr lang="en-US" sz="1400" dirty="0" smtClean="0"/>
              <a:t>digit.</a:t>
            </a:r>
          </a:p>
        </p:txBody>
      </p:sp>
    </p:spTree>
    <p:extLst>
      <p:ext uri="{BB962C8B-B14F-4D97-AF65-F5344CB8AC3E}">
        <p14:creationId xmlns:p14="http://schemas.microsoft.com/office/powerpoint/2010/main" val="62314926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Closure</a:t>
            </a:r>
            <a:endParaRPr lang="en-US" dirty="0"/>
          </a:p>
        </p:txBody>
      </p:sp>
      <p:sp>
        <p:nvSpPr>
          <p:cNvPr id="8" name="Content Placeholder 7"/>
          <p:cNvSpPr>
            <a:spLocks noGrp="1"/>
          </p:cNvSpPr>
          <p:nvPr>
            <p:ph idx="1"/>
          </p:nvPr>
        </p:nvSpPr>
        <p:spPr>
          <a:xfrm>
            <a:off x="228600" y="1524000"/>
            <a:ext cx="8534400" cy="4625609"/>
          </a:xfrm>
        </p:spPr>
        <p:txBody>
          <a:bodyPr>
            <a:normAutofit fontScale="85000" lnSpcReduction="20000"/>
          </a:bodyPr>
          <a:lstStyle/>
          <a:p>
            <a:pPr marL="411480" lvl="1" indent="0">
              <a:buNone/>
            </a:pPr>
            <a:r>
              <a:rPr lang="en-US" sz="3000" dirty="0" smtClean="0"/>
              <a:t>Without actually working out the problem, identify if the solution will be a positive number or negative number.  Use your knowledge of the integer rules you learned today to help.  Be prepared to justify your answer.</a:t>
            </a:r>
          </a:p>
          <a:p>
            <a:pPr marL="411480" lvl="1" indent="0">
              <a:buNone/>
            </a:pPr>
            <a:endParaRPr lang="en-US" sz="2600" dirty="0" smtClean="0"/>
          </a:p>
          <a:p>
            <a:pPr marL="411480" lvl="1" indent="0">
              <a:buNone/>
            </a:pPr>
            <a:r>
              <a:rPr lang="en-US" dirty="0" smtClean="0"/>
              <a:t>-53 - 21</a:t>
            </a:r>
          </a:p>
          <a:p>
            <a:pPr marL="411480" lvl="1" indent="0">
              <a:buNone/>
            </a:pPr>
            <a:endParaRPr lang="en-US" sz="2800" dirty="0"/>
          </a:p>
          <a:p>
            <a:pPr marL="411480" lvl="1" indent="0">
              <a:buNone/>
            </a:pPr>
            <a:r>
              <a:rPr lang="en-US" sz="2800" dirty="0" smtClean="0"/>
              <a:t>-2 + 1</a:t>
            </a:r>
          </a:p>
          <a:p>
            <a:pPr marL="411480" lvl="1" indent="0">
              <a:buNone/>
            </a:pPr>
            <a:endParaRPr lang="en-US" sz="2800" dirty="0" smtClean="0"/>
          </a:p>
          <a:p>
            <a:pPr marL="411480" lvl="1" indent="0">
              <a:buNone/>
            </a:pPr>
            <a:r>
              <a:rPr lang="en-US" dirty="0" smtClean="0"/>
              <a:t>15 - 12</a:t>
            </a:r>
          </a:p>
          <a:p>
            <a:pPr marL="411480" lvl="1" indent="0">
              <a:buNone/>
            </a:pPr>
            <a:endParaRPr lang="en-US" dirty="0" smtClean="0"/>
          </a:p>
          <a:p>
            <a:pPr marL="411480" lvl="1" indent="0">
              <a:buNone/>
            </a:pPr>
            <a:r>
              <a:rPr lang="en-US" sz="2800" dirty="0"/>
              <a:t> </a:t>
            </a:r>
            <a:r>
              <a:rPr lang="en-US" sz="2800" dirty="0" smtClean="0"/>
              <a:t>36 + 44</a:t>
            </a:r>
          </a:p>
          <a:p>
            <a:pPr marL="411480" lvl="1" indent="0">
              <a:buNone/>
            </a:pPr>
            <a:endParaRPr lang="en-US" sz="2400" dirty="0"/>
          </a:p>
        </p:txBody>
      </p:sp>
      <p:pic>
        <p:nvPicPr>
          <p:cNvPr id="3074" name="Picture 2" descr="https://encrypted-tbn2.gstatic.com/images?q=tbn:ANd9GcRt2PYMhpFgaEKdkvUspmyRLcV19mcJKGmiT7uD-rAzV7zrNif2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821" y="3200400"/>
            <a:ext cx="4352438" cy="3548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338440">
            <a:off x="4741529" y="3692639"/>
            <a:ext cx="2113079" cy="400110"/>
          </a:xfrm>
          <a:prstGeom prst="rect">
            <a:avLst/>
          </a:prstGeom>
          <a:noFill/>
        </p:spPr>
        <p:txBody>
          <a:bodyPr wrap="none" rtlCol="0">
            <a:spAutoFit/>
          </a:bodyPr>
          <a:lstStyle/>
          <a:p>
            <a:r>
              <a:rPr lang="en-US" sz="2000" dirty="0" smtClean="0">
                <a:latin typeface="Comic Sans MS" panose="030F0702030302020204" pitchFamily="66" charset="0"/>
              </a:rPr>
              <a:t>Great Job Guys!</a:t>
            </a:r>
            <a:endParaRPr lang="en-US" sz="2000" dirty="0">
              <a:latin typeface="Comic Sans MS" panose="030F0702030302020204" pitchFamily="66" charset="0"/>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489" y="2967335"/>
            <a:ext cx="57150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 of PowerPoint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957" y="1828800"/>
            <a:ext cx="8287043" cy="4625609"/>
          </a:xfrm>
        </p:spPr>
        <p:txBody>
          <a:bodyPr>
            <a:normAutofit/>
          </a:bodyPr>
          <a:lstStyle/>
          <a:p>
            <a:pPr marL="118872" indent="0">
              <a:buNone/>
            </a:pPr>
            <a:r>
              <a:rPr lang="en-US" dirty="0" smtClean="0"/>
              <a:t>Section 1: Introduction and read-world 			connection.</a:t>
            </a:r>
          </a:p>
          <a:p>
            <a:endParaRPr lang="en-US" dirty="0" smtClean="0"/>
          </a:p>
          <a:p>
            <a:pPr marL="118872" indent="0">
              <a:buNone/>
            </a:pPr>
            <a:r>
              <a:rPr lang="en-US" dirty="0" smtClean="0"/>
              <a:t>Section 2:	Apply the rules for adding and 			subtracting integers.</a:t>
            </a:r>
          </a:p>
          <a:p>
            <a:pPr marL="118872" indent="0">
              <a:buNone/>
            </a:pPr>
            <a:endParaRPr lang="en-US" dirty="0"/>
          </a:p>
          <a:p>
            <a:pPr marL="118872" indent="0">
              <a:buNone/>
            </a:pPr>
            <a:r>
              <a:rPr lang="en-US" dirty="0" smtClean="0"/>
              <a:t>Section 3:	Board Activity.</a:t>
            </a:r>
            <a:endParaRPr lang="en-US" dirty="0"/>
          </a:p>
        </p:txBody>
      </p:sp>
      <p:sp>
        <p:nvSpPr>
          <p:cNvPr id="5" name="Title 1"/>
          <p:cNvSpPr>
            <a:spLocks noGrp="1"/>
          </p:cNvSpPr>
          <p:nvPr>
            <p:ph type="title"/>
          </p:nvPr>
        </p:nvSpPr>
        <p:spPr/>
        <p:txBody>
          <a:bodyPr/>
          <a:lstStyle/>
          <a:p>
            <a:r>
              <a:rPr lang="en-US" dirty="0" smtClean="0"/>
              <a:t>Today…</a:t>
            </a:r>
            <a:endParaRPr lang="en-US" dirty="0"/>
          </a:p>
        </p:txBody>
      </p:sp>
      <p:pic>
        <p:nvPicPr>
          <p:cNvPr id="1026" name="Picture 2" descr="http://www.clipartbest.com/cliparts/pi5/on8/pi5on89i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90675"/>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30176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Section 1: </a:t>
            </a:r>
            <a:br>
              <a:rPr lang="en-US" sz="2800" dirty="0" smtClean="0"/>
            </a:br>
            <a:r>
              <a:rPr lang="en-US" sz="2800" dirty="0" smtClean="0"/>
              <a:t>Introduction and Real-World Connection</a:t>
            </a:r>
            <a:endParaRPr lang="en-US" sz="2800" dirty="0"/>
          </a:p>
        </p:txBody>
      </p:sp>
      <p:sp>
        <p:nvSpPr>
          <p:cNvPr id="5" name="Text Placeholder 4"/>
          <p:cNvSpPr>
            <a:spLocks noGrp="1"/>
          </p:cNvSpPr>
          <p:nvPr>
            <p:ph type="body" idx="1"/>
          </p:nvPr>
        </p:nvSpPr>
        <p:spPr/>
        <p:txBody>
          <a:bodyPr/>
          <a:lstStyle/>
          <a:p>
            <a:r>
              <a:rPr lang="en-US" dirty="0" smtClean="0"/>
              <a:t>Adding &amp; Subtracting Integers</a:t>
            </a:r>
            <a:endParaRPr lang="en-US" dirty="0"/>
          </a:p>
        </p:txBody>
      </p:sp>
    </p:spTree>
    <p:extLst>
      <p:ext uri="{BB962C8B-B14F-4D97-AF65-F5344CB8AC3E}">
        <p14:creationId xmlns:p14="http://schemas.microsoft.com/office/powerpoint/2010/main" val="314893229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this skill?</a:t>
            </a:r>
            <a:endParaRPr lang="en-US" dirty="0"/>
          </a:p>
        </p:txBody>
      </p:sp>
      <p:sp>
        <p:nvSpPr>
          <p:cNvPr id="3" name="Content Placeholder 2"/>
          <p:cNvSpPr>
            <a:spLocks noGrp="1"/>
          </p:cNvSpPr>
          <p:nvPr>
            <p:ph idx="1"/>
          </p:nvPr>
        </p:nvSpPr>
        <p:spPr/>
        <p:txBody>
          <a:bodyPr/>
          <a:lstStyle/>
          <a:p>
            <a:pPr>
              <a:buNone/>
            </a:pPr>
            <a:r>
              <a:rPr lang="en-US" dirty="0" smtClean="0">
                <a:solidFill>
                  <a:schemeClr val="tx1">
                    <a:lumMod val="85000"/>
                  </a:schemeClr>
                </a:solidFill>
                <a:cs typeface="Aharoni" pitchFamily="2" charset="-79"/>
              </a:rPr>
              <a:t>	Meas</a:t>
            </a:r>
            <a:r>
              <a:rPr lang="en-US" dirty="0" smtClean="0">
                <a:cs typeface="Aharoni" pitchFamily="2" charset="-79"/>
              </a:rPr>
              <a:t>ur</a:t>
            </a:r>
            <a:r>
              <a:rPr lang="en-US" dirty="0" smtClean="0">
                <a:solidFill>
                  <a:schemeClr val="tx1">
                    <a:lumMod val="85000"/>
                  </a:schemeClr>
                </a:solidFill>
                <a:cs typeface="Aharoni" pitchFamily="2" charset="-79"/>
              </a:rPr>
              <a:t>ements and distances often involve working with both positive (</a:t>
            </a:r>
            <a:r>
              <a:rPr lang="en-US" sz="3600" dirty="0" smtClean="0">
                <a:solidFill>
                  <a:srgbClr val="0000CC"/>
                </a:solidFill>
                <a:cs typeface="Aharoni" pitchFamily="2" charset="-79"/>
              </a:rPr>
              <a:t>+</a:t>
            </a:r>
            <a:r>
              <a:rPr lang="en-US" dirty="0" smtClean="0">
                <a:solidFill>
                  <a:schemeClr val="tx1">
                    <a:lumMod val="85000"/>
                  </a:schemeClr>
                </a:solidFill>
                <a:cs typeface="Aharoni" pitchFamily="2" charset="-79"/>
              </a:rPr>
              <a:t>)  and negative (</a:t>
            </a:r>
            <a:r>
              <a:rPr lang="en-US" sz="3600" dirty="0" smtClean="0">
                <a:solidFill>
                  <a:srgbClr val="C00000"/>
                </a:solidFill>
                <a:cs typeface="Aharoni" pitchFamily="2" charset="-79"/>
              </a:rPr>
              <a:t>-</a:t>
            </a:r>
            <a:r>
              <a:rPr lang="en-US" dirty="0" smtClean="0">
                <a:solidFill>
                  <a:schemeClr val="tx1">
                    <a:lumMod val="85000"/>
                  </a:schemeClr>
                </a:solidFill>
                <a:cs typeface="Aharoni" pitchFamily="2" charset="-79"/>
              </a:rPr>
              <a:t>) numbers.</a:t>
            </a:r>
          </a:p>
          <a:p>
            <a:endParaRPr lang="en-US" dirty="0" smtClean="0">
              <a:solidFill>
                <a:schemeClr val="tx1">
                  <a:lumMod val="85000"/>
                </a:schemeClr>
              </a:solidFill>
              <a:cs typeface="Aharoni" pitchFamily="2" charset="-79"/>
            </a:endParaRPr>
          </a:p>
          <a:p>
            <a:pPr>
              <a:buNone/>
            </a:pPr>
            <a:endParaRPr lang="en-US" dirty="0" smtClean="0">
              <a:solidFill>
                <a:schemeClr val="tx1">
                  <a:lumMod val="85000"/>
                </a:schemeClr>
              </a:solidFill>
              <a:cs typeface="Aharoni" pitchFamily="2" charset="-79"/>
            </a:endParaRPr>
          </a:p>
          <a:p>
            <a:endParaRPr lang="en-US" dirty="0"/>
          </a:p>
        </p:txBody>
      </p:sp>
      <p:sp>
        <p:nvSpPr>
          <p:cNvPr id="5" name="Rectangle 4"/>
          <p:cNvSpPr/>
          <p:nvPr/>
        </p:nvSpPr>
        <p:spPr>
          <a:xfrm>
            <a:off x="457200" y="4495800"/>
            <a:ext cx="4038600" cy="954107"/>
          </a:xfrm>
          <a:prstGeom prst="rect">
            <a:avLst/>
          </a:prstGeom>
          <a:noFill/>
        </p:spPr>
        <p:txBody>
          <a:bodyPr wrap="square" lIns="91440" tIns="45720" rIns="91440" bIns="45720">
            <a:spAutoFit/>
          </a:bodyPr>
          <a:lstStyle/>
          <a:p>
            <a:pPr algn="ctr"/>
            <a:r>
              <a:rPr lang="en-US" sz="2800" b="1" cap="none" spc="0" dirty="0" smtClean="0">
                <a:ln w="12700">
                  <a:gradFill>
                    <a:gsLst>
                      <a:gs pos="0">
                        <a:srgbClr val="03D4A8"/>
                      </a:gs>
                      <a:gs pos="25000">
                        <a:srgbClr val="21D6E0"/>
                      </a:gs>
                      <a:gs pos="75000">
                        <a:srgbClr val="0087E6"/>
                      </a:gs>
                      <a:gs pos="100000">
                        <a:srgbClr val="005CBF"/>
                      </a:gs>
                    </a:gsLst>
                    <a:lin ang="5400000" scaled="0"/>
                  </a:gradFill>
                  <a:prstDash val="solid"/>
                </a:ln>
                <a:effectLst>
                  <a:outerShdw blurRad="41275" dist="20320" dir="1800000" algn="tl" rotWithShape="0">
                    <a:srgbClr val="000000">
                      <a:alpha val="40000"/>
                    </a:srgbClr>
                  </a:outerShdw>
                </a:effectLst>
              </a:rPr>
              <a:t>Let’s look at a real-world example…</a:t>
            </a:r>
            <a:endParaRPr lang="en-US" sz="2800" b="1" cap="none" spc="0" dirty="0">
              <a:ln w="12700">
                <a:gradFill>
                  <a:gsLst>
                    <a:gs pos="0">
                      <a:srgbClr val="03D4A8"/>
                    </a:gs>
                    <a:gs pos="25000">
                      <a:srgbClr val="21D6E0"/>
                    </a:gs>
                    <a:gs pos="75000">
                      <a:srgbClr val="0087E6"/>
                    </a:gs>
                    <a:gs pos="100000">
                      <a:srgbClr val="005CBF"/>
                    </a:gs>
                  </a:gsLst>
                  <a:lin ang="5400000" scaled="0"/>
                </a:gradFill>
                <a:prstDash val="solid"/>
              </a:ln>
              <a:effectLst>
                <a:outerShdw blurRad="41275" dist="20320" dir="1800000" algn="tl" rotWithShape="0">
                  <a:srgbClr val="000000">
                    <a:alpha val="40000"/>
                  </a:srgbClr>
                </a:outerShdw>
              </a:effectLst>
            </a:endParaRPr>
          </a:p>
        </p:txBody>
      </p:sp>
      <p:pic>
        <p:nvPicPr>
          <p:cNvPr id="13314" name="Picture 2" descr="Coral 4"/>
          <p:cNvPicPr>
            <a:picLocks noChangeAspect="1" noChangeArrowheads="1"/>
          </p:cNvPicPr>
          <p:nvPr/>
        </p:nvPicPr>
        <p:blipFill>
          <a:blip r:embed="rId3" cstate="print"/>
          <a:srcRect/>
          <a:stretch>
            <a:fillRect/>
          </a:stretch>
        </p:blipFill>
        <p:spPr bwMode="auto">
          <a:xfrm>
            <a:off x="4648200" y="3810000"/>
            <a:ext cx="4170711" cy="2819400"/>
          </a:xfrm>
          <a:prstGeom prst="rect">
            <a:avLst/>
          </a:prstGeom>
          <a:noFill/>
          <a:ln>
            <a:solidFill>
              <a:srgbClr val="0000CC"/>
            </a:solidFill>
          </a:ln>
        </p:spPr>
      </p:pic>
      <p:sp>
        <p:nvSpPr>
          <p:cNvPr id="7" name="Right Arrow 6"/>
          <p:cNvSpPr/>
          <p:nvPr/>
        </p:nvSpPr>
        <p:spPr>
          <a:xfrm rot="877445">
            <a:off x="251059" y="1897398"/>
            <a:ext cx="575705" cy="251782"/>
          </a:xfrm>
          <a:prstGeom prst="rightArrow">
            <a:avLst/>
          </a:prstGeom>
          <a:gradFill>
            <a:gsLst>
              <a:gs pos="0">
                <a:srgbClr val="0000CC"/>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me ask you a question...</a:t>
            </a:r>
            <a:endParaRPr lang="en-US" dirty="0"/>
          </a:p>
        </p:txBody>
      </p:sp>
      <p:sp>
        <p:nvSpPr>
          <p:cNvPr id="3" name="Content Placeholder 2"/>
          <p:cNvSpPr>
            <a:spLocks noGrp="1"/>
          </p:cNvSpPr>
          <p:nvPr>
            <p:ph idx="1"/>
          </p:nvPr>
        </p:nvSpPr>
        <p:spPr>
          <a:xfrm>
            <a:off x="457200" y="1600200"/>
            <a:ext cx="3352800" cy="1272809"/>
          </a:xfrm>
        </p:spPr>
        <p:txBody>
          <a:bodyPr>
            <a:normAutofit/>
          </a:bodyPr>
          <a:lstStyle/>
          <a:p>
            <a:r>
              <a:rPr lang="en-US" sz="2400" dirty="0" smtClean="0"/>
              <a:t>Has anyone ever gone scuba diving? </a:t>
            </a:r>
            <a:endParaRPr lang="en-US" sz="2400" dirty="0"/>
          </a:p>
        </p:txBody>
      </p:sp>
      <p:sp>
        <p:nvSpPr>
          <p:cNvPr id="4" name="Content Placeholder 2"/>
          <p:cNvSpPr txBox="1">
            <a:spLocks/>
          </p:cNvSpPr>
          <p:nvPr/>
        </p:nvSpPr>
        <p:spPr>
          <a:xfrm>
            <a:off x="5486400" y="5029200"/>
            <a:ext cx="3352800" cy="12728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 you had the chance to go scuba diving, would you go?</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CUBA"/>
          <p:cNvPicPr>
            <a:picLocks noChangeAspect="1" noChangeArrowheads="1"/>
          </p:cNvPicPr>
          <p:nvPr/>
        </p:nvPicPr>
        <p:blipFill>
          <a:blip r:embed="rId3" cstate="print"/>
          <a:srcRect/>
          <a:stretch>
            <a:fillRect/>
          </a:stretch>
        </p:blipFill>
        <p:spPr bwMode="auto">
          <a:xfrm>
            <a:off x="609601" y="2667000"/>
            <a:ext cx="3020230" cy="4029075"/>
          </a:xfrm>
          <a:prstGeom prst="rect">
            <a:avLst/>
          </a:prstGeom>
          <a:noFill/>
        </p:spPr>
      </p:pic>
      <p:pic>
        <p:nvPicPr>
          <p:cNvPr id="6" name="Picture 5"/>
          <p:cNvPicPr>
            <a:picLocks noChangeAspect="1" noChangeArrowheads="1"/>
          </p:cNvPicPr>
          <p:nvPr/>
        </p:nvPicPr>
        <p:blipFill>
          <a:blip r:embed="rId4" cstate="print"/>
          <a:srcRect/>
          <a:stretch>
            <a:fillRect/>
          </a:stretch>
        </p:blipFill>
        <p:spPr bwMode="auto">
          <a:xfrm>
            <a:off x="4953000" y="1828800"/>
            <a:ext cx="3886200" cy="2695575"/>
          </a:xfrm>
          <a:prstGeom prst="rect">
            <a:avLst/>
          </a:prstGeom>
          <a:noFill/>
          <a:ln w="9525">
            <a:noFill/>
            <a:miter lim="800000"/>
            <a:headEnd/>
            <a:tailEnd/>
          </a:ln>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Sharks, Sea Snakes! </a:t>
            </a:r>
            <a:br>
              <a:rPr lang="en-US" dirty="0" smtClean="0"/>
            </a:br>
            <a:r>
              <a:rPr lang="en-US" dirty="0" smtClean="0"/>
              <a:t>Yikes!</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pPr>
              <a:buNone/>
            </a:pPr>
            <a:r>
              <a:rPr lang="en-US" dirty="0" smtClean="0"/>
              <a:t>I probably would not…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I’m too much of a chicken!</a:t>
            </a:r>
            <a:endParaRPr lang="en-US" dirty="0"/>
          </a:p>
        </p:txBody>
      </p:sp>
      <p:pic>
        <p:nvPicPr>
          <p:cNvPr id="4" name="Picture 2" descr="Diver Shark"/>
          <p:cNvPicPr>
            <a:picLocks noChangeAspect="1" noChangeArrowheads="1"/>
          </p:cNvPicPr>
          <p:nvPr/>
        </p:nvPicPr>
        <p:blipFill>
          <a:blip r:embed="rId3" cstate="print"/>
          <a:srcRect/>
          <a:stretch>
            <a:fillRect/>
          </a:stretch>
        </p:blipFill>
        <p:spPr bwMode="auto">
          <a:xfrm>
            <a:off x="381000" y="2362200"/>
            <a:ext cx="4962719" cy="3505200"/>
          </a:xfrm>
          <a:prstGeom prst="rect">
            <a:avLst/>
          </a:prstGeom>
          <a:noFill/>
        </p:spPr>
      </p:pic>
      <p:pic>
        <p:nvPicPr>
          <p:cNvPr id="11266" name="Picture 2" descr="Fiji946.jpg Sea snake"/>
          <p:cNvPicPr>
            <a:picLocks noChangeAspect="1" noChangeArrowheads="1"/>
          </p:cNvPicPr>
          <p:nvPr/>
        </p:nvPicPr>
        <p:blipFill>
          <a:blip r:embed="rId4" cstate="print"/>
          <a:srcRect/>
          <a:stretch>
            <a:fillRect/>
          </a:stretch>
        </p:blipFill>
        <p:spPr bwMode="auto">
          <a:xfrm>
            <a:off x="5562600" y="1905000"/>
            <a:ext cx="3352800" cy="2514600"/>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If you ever get to go scuba diving, </a:t>
            </a:r>
            <a:br>
              <a:rPr lang="en-US" sz="4000" dirty="0" smtClean="0"/>
            </a:br>
            <a:r>
              <a:rPr lang="en-US" sz="4000" dirty="0" smtClean="0"/>
              <a:t>I have just the spot for you…</a:t>
            </a:r>
            <a:endParaRPr lang="en-US" sz="4000" dirty="0"/>
          </a:p>
        </p:txBody>
      </p:sp>
      <p:pic>
        <p:nvPicPr>
          <p:cNvPr id="4" name="Picture 4" descr="florida"/>
          <p:cNvPicPr>
            <a:picLocks noChangeAspect="1" noChangeArrowheads="1"/>
          </p:cNvPicPr>
          <p:nvPr/>
        </p:nvPicPr>
        <p:blipFill>
          <a:blip r:embed="rId3" cstate="print"/>
          <a:srcRect/>
          <a:stretch>
            <a:fillRect/>
          </a:stretch>
        </p:blipFill>
        <p:spPr bwMode="auto">
          <a:xfrm>
            <a:off x="762000" y="1600201"/>
            <a:ext cx="7334250" cy="2819400"/>
          </a:xfrm>
          <a:prstGeom prst="rect">
            <a:avLst/>
          </a:prstGeom>
          <a:noFill/>
          <a:ln w="15875">
            <a:solidFill>
              <a:srgbClr val="000099"/>
            </a:solidFill>
          </a:ln>
        </p:spPr>
      </p:pic>
      <p:sp>
        <p:nvSpPr>
          <p:cNvPr id="5" name="TextBox 4"/>
          <p:cNvSpPr txBox="1"/>
          <p:nvPr/>
        </p:nvSpPr>
        <p:spPr>
          <a:xfrm>
            <a:off x="4267200" y="4724400"/>
            <a:ext cx="4876800" cy="1200329"/>
          </a:xfrm>
          <a:prstGeom prst="rect">
            <a:avLst/>
          </a:prstGeom>
          <a:noFill/>
        </p:spPr>
        <p:txBody>
          <a:bodyPr wrap="square" rtlCol="0">
            <a:spAutoFit/>
          </a:bodyPr>
          <a:lstStyle/>
          <a:p>
            <a:r>
              <a:rPr lang="en-US" sz="3600" b="1" dirty="0" smtClean="0">
                <a:latin typeface="Bradley Hand ITC" pitchFamily="66" charset="0"/>
              </a:rPr>
              <a:t>Key Largo -</a:t>
            </a:r>
          </a:p>
          <a:p>
            <a:r>
              <a:rPr lang="en-US" sz="3600" b="1" dirty="0" smtClean="0">
                <a:latin typeface="Bradley Hand ITC" pitchFamily="66" charset="0"/>
              </a:rPr>
              <a:t>Part of the Florida Keys</a:t>
            </a:r>
            <a:endParaRPr lang="en-US" sz="3600" b="1" dirty="0">
              <a:latin typeface="Bradley Hand ITC" pitchFamily="66" charset="0"/>
            </a:endParaRPr>
          </a:p>
        </p:txBody>
      </p:sp>
      <p:pic>
        <p:nvPicPr>
          <p:cNvPr id="6" name="Picture 2" descr="Scuba Diving"/>
          <p:cNvPicPr>
            <a:picLocks noChangeAspect="1" noChangeArrowheads="1"/>
          </p:cNvPicPr>
          <p:nvPr/>
        </p:nvPicPr>
        <p:blipFill>
          <a:blip r:embed="rId4" cstate="print"/>
          <a:srcRect/>
          <a:stretch>
            <a:fillRect/>
          </a:stretch>
        </p:blipFill>
        <p:spPr bwMode="auto">
          <a:xfrm>
            <a:off x="381000" y="4572000"/>
            <a:ext cx="3733800" cy="1912583"/>
          </a:xfrm>
          <a:prstGeom prst="rect">
            <a:avLst/>
          </a:prstGeom>
          <a:noFill/>
        </p:spPr>
      </p:pic>
      <p:pic>
        <p:nvPicPr>
          <p:cNvPr id="9" name="Picture 2" descr="http://i122.photobucket.com/albums/o264/marsly/sunset2.jpg"/>
          <p:cNvPicPr>
            <a:picLocks noChangeAspect="1" noChangeArrowheads="1"/>
          </p:cNvPicPr>
          <p:nvPr/>
        </p:nvPicPr>
        <p:blipFill>
          <a:blip r:embed="rId5" cstate="print"/>
          <a:srcRect/>
          <a:stretch>
            <a:fillRect/>
          </a:stretch>
        </p:blipFill>
        <p:spPr bwMode="auto">
          <a:xfrm>
            <a:off x="7086600" y="5867400"/>
            <a:ext cx="1193800" cy="895350"/>
          </a:xfrm>
          <a:prstGeom prst="rect">
            <a:avLst/>
          </a:prstGeom>
          <a:noFill/>
        </p:spPr>
      </p:pic>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1620</TotalTime>
  <Words>1074</Words>
  <Application>Microsoft Macintosh PowerPoint</Application>
  <PresentationFormat>On-screen Show (4:3)</PresentationFormat>
  <Paragraphs>318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Lesson 6.NS.9 (ALT 2) Rules for Adding &amp; Subtracting Integers</vt:lpstr>
      <vt:lpstr>What are Integers?</vt:lpstr>
      <vt:lpstr>Yesterday…</vt:lpstr>
      <vt:lpstr>Today…</vt:lpstr>
      <vt:lpstr>Section 1:  Introduction and Real-World Connection</vt:lpstr>
      <vt:lpstr>Why learn this skill?</vt:lpstr>
      <vt:lpstr>Let me ask you a question...</vt:lpstr>
      <vt:lpstr>Sharks, Sea Snakes!  Yikes!</vt:lpstr>
      <vt:lpstr>If you ever get to go scuba diving,  I have just the spot for you…</vt:lpstr>
      <vt:lpstr>Why scuba-dive in Key Largo?</vt:lpstr>
      <vt:lpstr>Christ of the Abyss</vt:lpstr>
      <vt:lpstr>Other Interesting Sites…</vt:lpstr>
      <vt:lpstr>Real-World Connection Scuba Diving Reading Problem.</vt:lpstr>
      <vt:lpstr>I might want to try scuba diving after all! </vt:lpstr>
      <vt:lpstr>Moving on…</vt:lpstr>
      <vt:lpstr>Section 2:</vt:lpstr>
      <vt:lpstr>(Example 1)</vt:lpstr>
      <vt:lpstr>(Example 2)</vt:lpstr>
      <vt:lpstr>Let’s Try These Together!</vt:lpstr>
      <vt:lpstr>You Try!</vt:lpstr>
      <vt:lpstr>Challenge</vt:lpstr>
      <vt:lpstr>Challenge</vt:lpstr>
      <vt:lpstr>Last section…</vt:lpstr>
      <vt:lpstr>Board Activity</vt:lpstr>
      <vt:lpstr>Board Activity</vt:lpstr>
      <vt:lpstr>Board Activity</vt:lpstr>
      <vt:lpstr>Board Activity</vt:lpstr>
      <vt:lpstr>Board Activity</vt:lpstr>
      <vt:lpstr>PowerPoint Presentation</vt:lpstr>
      <vt:lpstr>PowerPoint Presentation</vt:lpstr>
      <vt:lpstr>PowerPoint Presentation</vt:lpstr>
      <vt:lpstr>Closure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&amp; Subtracting Integers</dc:title>
  <dc:creator>hlms student</dc:creator>
  <cp:lastModifiedBy>Nicki Hesse</cp:lastModifiedBy>
  <cp:revision>419</cp:revision>
  <cp:lastPrinted>2016-03-25T03:07:46Z</cp:lastPrinted>
  <dcterms:created xsi:type="dcterms:W3CDTF">2006-08-16T00:00:00Z</dcterms:created>
  <dcterms:modified xsi:type="dcterms:W3CDTF">2020-03-23T20:16:33Z</dcterms:modified>
</cp:coreProperties>
</file>