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Economica" panose="020B0604020202020204" charset="0"/>
      <p:regular r:id="rId30"/>
      <p:bold r:id="rId31"/>
      <p:italic r:id="rId32"/>
      <p:boldItalic r:id="rId33"/>
    </p:embeddedFont>
    <p:embeddedFont>
      <p:font typeface="Open Sans"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4013"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Shape 1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p:nvPr/>
        </p:nvSpPr>
        <p:spPr>
          <a:xfrm flipH="1">
            <a:off x="7595938"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Shape 18"/>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Shape 35"/>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Shape 4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Shape 4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1"/>
                </a:solidFill>
                <a:latin typeface="Economica"/>
                <a:ea typeface="Economica"/>
                <a:cs typeface="Economica"/>
                <a:sym typeface="Economica"/>
              </a:defRPr>
            </a:lvl1pPr>
            <a:lvl2pPr lvl="1" algn="r">
              <a:spcBef>
                <a:spcPts val="0"/>
              </a:spcBef>
              <a:buNone/>
              <a:defRPr sz="1000">
                <a:solidFill>
                  <a:schemeClr val="dk1"/>
                </a:solidFill>
                <a:latin typeface="Economica"/>
                <a:ea typeface="Economica"/>
                <a:cs typeface="Economica"/>
                <a:sym typeface="Economica"/>
              </a:defRPr>
            </a:lvl2pPr>
            <a:lvl3pPr lvl="2" algn="r">
              <a:spcBef>
                <a:spcPts val="0"/>
              </a:spcBef>
              <a:buNone/>
              <a:defRPr sz="1000">
                <a:solidFill>
                  <a:schemeClr val="dk1"/>
                </a:solidFill>
                <a:latin typeface="Economica"/>
                <a:ea typeface="Economica"/>
                <a:cs typeface="Economica"/>
                <a:sym typeface="Economica"/>
              </a:defRPr>
            </a:lvl3pPr>
            <a:lvl4pPr lvl="3" algn="r">
              <a:spcBef>
                <a:spcPts val="0"/>
              </a:spcBef>
              <a:buNone/>
              <a:defRPr sz="1000">
                <a:solidFill>
                  <a:schemeClr val="dk1"/>
                </a:solidFill>
                <a:latin typeface="Economica"/>
                <a:ea typeface="Economica"/>
                <a:cs typeface="Economica"/>
                <a:sym typeface="Economica"/>
              </a:defRPr>
            </a:lvl4pPr>
            <a:lvl5pPr lvl="4" algn="r">
              <a:spcBef>
                <a:spcPts val="0"/>
              </a:spcBef>
              <a:buNone/>
              <a:defRPr sz="1000">
                <a:solidFill>
                  <a:schemeClr val="dk1"/>
                </a:solidFill>
                <a:latin typeface="Economica"/>
                <a:ea typeface="Economica"/>
                <a:cs typeface="Economica"/>
                <a:sym typeface="Economica"/>
              </a:defRPr>
            </a:lvl5pPr>
            <a:lvl6pPr lvl="5" algn="r">
              <a:spcBef>
                <a:spcPts val="0"/>
              </a:spcBef>
              <a:buNone/>
              <a:defRPr sz="1000">
                <a:solidFill>
                  <a:schemeClr val="dk1"/>
                </a:solidFill>
                <a:latin typeface="Economica"/>
                <a:ea typeface="Economica"/>
                <a:cs typeface="Economica"/>
                <a:sym typeface="Economica"/>
              </a:defRPr>
            </a:lvl6pPr>
            <a:lvl7pPr lvl="6" algn="r">
              <a:spcBef>
                <a:spcPts val="0"/>
              </a:spcBef>
              <a:buNone/>
              <a:defRPr sz="1000">
                <a:solidFill>
                  <a:schemeClr val="dk1"/>
                </a:solidFill>
                <a:latin typeface="Economica"/>
                <a:ea typeface="Economica"/>
                <a:cs typeface="Economica"/>
                <a:sym typeface="Economica"/>
              </a:defRPr>
            </a:lvl7pPr>
            <a:lvl8pPr lvl="7" algn="r">
              <a:spcBef>
                <a:spcPts val="0"/>
              </a:spcBef>
              <a:buNone/>
              <a:defRPr sz="1000">
                <a:solidFill>
                  <a:schemeClr val="dk1"/>
                </a:solidFill>
                <a:latin typeface="Economica"/>
                <a:ea typeface="Economica"/>
                <a:cs typeface="Economica"/>
                <a:sym typeface="Economica"/>
              </a:defRPr>
            </a:lvl8pPr>
            <a:lvl9pPr lvl="8" algn="r">
              <a:spcBef>
                <a:spcPts val="0"/>
              </a:spcBef>
              <a:buNone/>
              <a:defRPr sz="1000">
                <a:solidFill>
                  <a:schemeClr val="dk1"/>
                </a:solidFill>
                <a:latin typeface="Economica"/>
                <a:ea typeface="Economica"/>
                <a:cs typeface="Economica"/>
                <a:sym typeface="Economic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Natural Resources </a:t>
            </a:r>
            <a:endParaRPr/>
          </a:p>
        </p:txBody>
      </p:sp>
      <p:sp>
        <p:nvSpPr>
          <p:cNvPr id="63" name="Shape 6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Chapter 18 </a:t>
            </a:r>
            <a:endParaRPr/>
          </a:p>
          <a:p>
            <a:pPr marL="0" lvl="0" indent="0">
              <a:spcBef>
                <a:spcPts val="0"/>
              </a:spcBef>
              <a:spcAft>
                <a:spcPts val="0"/>
              </a:spcAft>
              <a:buNone/>
            </a:pPr>
            <a:r>
              <a:rPr lang="en"/>
              <a:t>Page 640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Managing Nonrenewable Resources</a:t>
            </a:r>
            <a:endParaRPr/>
          </a:p>
        </p:txBody>
      </p:sp>
      <p:sp>
        <p:nvSpPr>
          <p:cNvPr id="117" name="Shape 11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Fossil fuels and nuclear energy provide about 93% of US energy.      Pic p. 649</a:t>
            </a:r>
            <a:endParaRPr/>
          </a:p>
          <a:p>
            <a:pPr marL="0" lvl="0" indent="0">
              <a:spcBef>
                <a:spcPts val="1600"/>
              </a:spcBef>
              <a:spcAft>
                <a:spcPts val="0"/>
              </a:spcAft>
              <a:buNone/>
            </a:pPr>
            <a:r>
              <a:rPr lang="en"/>
              <a:t>Energy use in the US is higher than other countries and the US 22% of the world’s total energy. </a:t>
            </a:r>
            <a:endParaRPr/>
          </a:p>
          <a:p>
            <a:pPr marL="0" lvl="0" indent="0">
              <a:spcBef>
                <a:spcPts val="1600"/>
              </a:spcBef>
              <a:spcAft>
                <a:spcPts val="0"/>
              </a:spcAft>
              <a:buNone/>
            </a:pPr>
            <a:r>
              <a:rPr lang="en"/>
              <a:t>Reclamation is a process in which mined land must be recovered with soil &amp; vegetation. </a:t>
            </a:r>
            <a:endParaRPr/>
          </a:p>
          <a:p>
            <a:pPr marL="0" lvl="0" indent="0">
              <a:spcBef>
                <a:spcPts val="1600"/>
              </a:spcBef>
              <a:spcAft>
                <a:spcPts val="1600"/>
              </a:spcAft>
              <a:buNone/>
            </a:pPr>
            <a:r>
              <a:rPr lang="en"/>
              <a:t>Laws limit amount of drilling to protect the environment. Clean Air Act limits pollution in air, US Atomic Energy Act &amp; Energy Policy Act include regulations (rules) for nuclear waste.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What can you do to help? </a:t>
            </a:r>
            <a:endParaRPr/>
          </a:p>
        </p:txBody>
      </p:sp>
      <p:sp>
        <p:nvSpPr>
          <p:cNvPr id="123" name="Shape 1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Vampire energy is the energy used when appliances are not unplugged and uses about 5% of annual energy. </a:t>
            </a:r>
            <a:endParaRPr/>
          </a:p>
          <a:p>
            <a:pPr marL="0" lvl="0" indent="0">
              <a:spcBef>
                <a:spcPts val="1600"/>
              </a:spcBef>
              <a:spcAft>
                <a:spcPts val="0"/>
              </a:spcAft>
              <a:buNone/>
            </a:pPr>
            <a:r>
              <a:rPr lang="en"/>
              <a:t>Conserve by unplugging DVD players, printers, toasters, hair dryers, etc…</a:t>
            </a:r>
            <a:endParaRPr/>
          </a:p>
          <a:p>
            <a:pPr marL="0" lvl="0" indent="0">
              <a:spcBef>
                <a:spcPts val="1600"/>
              </a:spcBef>
              <a:spcAft>
                <a:spcPts val="0"/>
              </a:spcAft>
              <a:buNone/>
            </a:pPr>
            <a:r>
              <a:rPr lang="en"/>
              <a:t>Walk or ride your bike more often than riding in a car (be safe though) </a:t>
            </a:r>
            <a:endParaRPr/>
          </a:p>
          <a:p>
            <a:pPr marL="0" lvl="0" indent="0">
              <a:spcBef>
                <a:spcPts val="1600"/>
              </a:spcBef>
              <a:spcAft>
                <a:spcPts val="1600"/>
              </a:spcAft>
              <a:buNone/>
            </a:pPr>
            <a:r>
              <a:rPr lang="en"/>
              <a:t>Increase use of renewable resources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18.2 Renewable Resources: Solar Energy  </a:t>
            </a:r>
            <a:endParaRPr/>
          </a:p>
        </p:txBody>
      </p:sp>
      <p:sp>
        <p:nvSpPr>
          <p:cNvPr id="129" name="Shape 12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Solar energy comes from the sun-light is transformed to electricity</a:t>
            </a:r>
            <a:endParaRPr/>
          </a:p>
          <a:p>
            <a:pPr marL="0" lvl="0" indent="0">
              <a:spcBef>
                <a:spcPts val="1600"/>
              </a:spcBef>
              <a:spcAft>
                <a:spcPts val="0"/>
              </a:spcAft>
              <a:buNone/>
            </a:pPr>
            <a:r>
              <a:rPr lang="en"/>
              <a:t>Active solar energy uses technology that gathers and stores solar energy that heats water and homes. </a:t>
            </a:r>
            <a:endParaRPr/>
          </a:p>
          <a:p>
            <a:pPr marL="0" lvl="0" indent="0">
              <a:spcBef>
                <a:spcPts val="1600"/>
              </a:spcBef>
              <a:spcAft>
                <a:spcPts val="0"/>
              </a:spcAft>
              <a:buNone/>
            </a:pPr>
            <a:r>
              <a:rPr lang="en"/>
              <a:t>Passive solar energy uses design elements that capture energy in sunlight like windows .  Pic p. 653</a:t>
            </a:r>
            <a:endParaRPr/>
          </a:p>
          <a:p>
            <a:pPr marL="0" lvl="0" indent="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Renewable Resources: Wind Energy </a:t>
            </a:r>
            <a:endParaRPr/>
          </a:p>
        </p:txBody>
      </p:sp>
      <p:sp>
        <p:nvSpPr>
          <p:cNvPr id="135" name="Shape 13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Used since ancient times to sail boats and turn windmills. </a:t>
            </a:r>
            <a:endParaRPr/>
          </a:p>
          <a:p>
            <a:pPr marL="0" lvl="0" indent="0">
              <a:spcBef>
                <a:spcPts val="1600"/>
              </a:spcBef>
              <a:spcAft>
                <a:spcPts val="0"/>
              </a:spcAft>
              <a:buNone/>
            </a:pPr>
            <a:r>
              <a:rPr lang="en"/>
              <a:t>Wind turbines produce electricity on a large scale today.</a:t>
            </a:r>
            <a:endParaRPr/>
          </a:p>
          <a:p>
            <a:pPr marL="0" lvl="0" indent="0">
              <a:spcBef>
                <a:spcPts val="1600"/>
              </a:spcBef>
              <a:spcAft>
                <a:spcPts val="0"/>
              </a:spcAft>
              <a:buNone/>
            </a:pPr>
            <a:r>
              <a:rPr lang="en"/>
              <a:t>A group of wind turbines (pic p. 654) is called a wind farm-very popular in Holland, China, India, and the US (Hawaii)</a:t>
            </a:r>
            <a:endParaRPr/>
          </a:p>
          <a:p>
            <a:pPr marL="0" lvl="0" indent="0">
              <a:spcBef>
                <a:spcPts val="1600"/>
              </a:spcBef>
              <a:spcAft>
                <a:spcPts val="1600"/>
              </a:spcAft>
              <a:buNone/>
            </a:pPr>
            <a:r>
              <a:rPr lang="en"/>
              <a:t>Largest wind farm is in China and has over 6000 windmills with plans to expand to 20,000 by the year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Renewable Resources: Water Energy </a:t>
            </a:r>
            <a:endParaRPr/>
          </a:p>
        </p:txBody>
      </p:sp>
      <p:sp>
        <p:nvSpPr>
          <p:cNvPr id="141" name="Shape 14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Flowing H2O has been used as an energy source since ancient times too- producing hydroelectricity or tidal power. </a:t>
            </a:r>
            <a:endParaRPr/>
          </a:p>
          <a:p>
            <a:pPr marL="0" lvl="0" indent="0">
              <a:spcBef>
                <a:spcPts val="1600"/>
              </a:spcBef>
              <a:spcAft>
                <a:spcPts val="0"/>
              </a:spcAft>
              <a:buNone/>
            </a:pPr>
            <a:r>
              <a:rPr lang="en"/>
              <a:t>Hydroelectricity is when river dams causes water flow to turn turbines connected to a generator. As generator spins, electricity is produced. P 654</a:t>
            </a:r>
            <a:endParaRPr/>
          </a:p>
          <a:p>
            <a:pPr marL="0" lvl="0" indent="0">
              <a:spcBef>
                <a:spcPts val="1600"/>
              </a:spcBef>
              <a:spcAft>
                <a:spcPts val="1600"/>
              </a:spcAft>
              <a:buNone/>
            </a:pPr>
            <a:r>
              <a:rPr lang="en"/>
              <a:t>Tidal power is near the beach and uses the differences in high and low tides in a similar manner. Flowing water turns turbines connected to generators to produce electricity.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Renewable Resource: Geothermal Energy</a:t>
            </a:r>
            <a:endParaRPr/>
          </a:p>
        </p:txBody>
      </p:sp>
      <p:sp>
        <p:nvSpPr>
          <p:cNvPr id="147" name="Shape 14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Earth’s core is nearly as hot as the sun’s surface and produces thermal energy which flows towards Earth’s surface. </a:t>
            </a:r>
            <a:endParaRPr/>
          </a:p>
          <a:p>
            <a:pPr marL="0" lvl="0" indent="0">
              <a:spcBef>
                <a:spcPts val="1600"/>
              </a:spcBef>
              <a:spcAft>
                <a:spcPts val="0"/>
              </a:spcAft>
              <a:buNone/>
            </a:pPr>
            <a:r>
              <a:rPr lang="en"/>
              <a:t>People can drill wells to reach the heated rocks which heats water and produces steam which turn turbines hooked to generators. </a:t>
            </a:r>
            <a:endParaRPr/>
          </a:p>
          <a:p>
            <a:pPr marL="0" lvl="0" indent="0">
              <a:spcBef>
                <a:spcPts val="1600"/>
              </a:spcBef>
              <a:spcAft>
                <a:spcPts val="0"/>
              </a:spcAft>
              <a:buNone/>
            </a:pPr>
            <a:r>
              <a:rPr lang="en"/>
              <a:t>It is used to heat homes and generate electricity. </a:t>
            </a:r>
            <a:endParaRPr/>
          </a:p>
          <a:p>
            <a:pPr marL="0" lvl="0" indent="0">
              <a:spcBef>
                <a:spcPts val="1600"/>
              </a:spcBef>
              <a:spcAft>
                <a:spcPts val="1600"/>
              </a:spcAft>
              <a:buNone/>
            </a:pPr>
            <a:r>
              <a:rPr lang="en"/>
              <a:t>Pic p. 655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Renewable Resource: Biomass Energy </a:t>
            </a:r>
            <a:endParaRPr/>
          </a:p>
        </p:txBody>
      </p:sp>
      <p:sp>
        <p:nvSpPr>
          <p:cNvPr id="153" name="Shape 15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Produced by burning organic matter like wood, food, and alcohol. Wood is mostly used. </a:t>
            </a:r>
            <a:endParaRPr/>
          </a:p>
          <a:p>
            <a:pPr marL="0" lvl="0" indent="0">
              <a:spcBef>
                <a:spcPts val="1600"/>
              </a:spcBef>
              <a:spcAft>
                <a:spcPts val="0"/>
              </a:spcAft>
              <a:buNone/>
            </a:pPr>
            <a:r>
              <a:rPr lang="en"/>
              <a:t>Can be converted into fuel for vehicles. Ethanol is made from sugars in plants, like corn and is blended with gasoline. (watch the gas pumps) This reduces the amount of carbon monoxide and other pollutants released from vehicles.</a:t>
            </a:r>
            <a:endParaRPr/>
          </a:p>
          <a:p>
            <a:pPr marL="0" lvl="0" indent="0">
              <a:spcBef>
                <a:spcPts val="1600"/>
              </a:spcBef>
              <a:spcAft>
                <a:spcPts val="1600"/>
              </a:spcAft>
              <a:buNone/>
            </a:pPr>
            <a:r>
              <a:rPr lang="en"/>
              <a:t>Biodiesel is made from vegetable oil and fats to reduce pollutants-fastest growing renewable fuel in the US now</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Pros and Cons of Renewable Resources </a:t>
            </a:r>
            <a:endParaRPr/>
          </a:p>
        </p:txBody>
      </p:sp>
      <p:sp>
        <p:nvSpPr>
          <p:cNvPr id="159" name="Shape 15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Advantages: availability, produce less pollution than fossil fuels, found in the United States (no imports or dependency on other countries)</a:t>
            </a:r>
            <a:endParaRPr/>
          </a:p>
          <a:p>
            <a:pPr marL="0" lvl="0" indent="0">
              <a:spcBef>
                <a:spcPts val="1600"/>
              </a:spcBef>
              <a:spcAft>
                <a:spcPts val="1600"/>
              </a:spcAft>
              <a:buNone/>
            </a:pPr>
            <a:r>
              <a:rPr lang="en"/>
              <a:t>Disadvantages: costly, limited at times in certain areas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Managing Renewable Resources</a:t>
            </a:r>
            <a:endParaRPr/>
          </a:p>
        </p:txBody>
      </p:sp>
      <p:sp>
        <p:nvSpPr>
          <p:cNvPr id="165" name="Shape 16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Only meets 7% of US energy needs</a:t>
            </a:r>
            <a:endParaRPr/>
          </a:p>
          <a:p>
            <a:pPr marL="0" lvl="0" indent="0">
              <a:spcBef>
                <a:spcPts val="1600"/>
              </a:spcBef>
              <a:spcAft>
                <a:spcPts val="0"/>
              </a:spcAft>
              <a:buNone/>
            </a:pPr>
            <a:r>
              <a:rPr lang="en"/>
              <a:t>Educate and encourage usage</a:t>
            </a:r>
            <a:endParaRPr/>
          </a:p>
          <a:p>
            <a:pPr marL="0" lvl="0" indent="0">
              <a:spcBef>
                <a:spcPts val="1600"/>
              </a:spcBef>
              <a:spcAft>
                <a:spcPts val="0"/>
              </a:spcAft>
              <a:buNone/>
            </a:pPr>
            <a:r>
              <a:rPr lang="en"/>
              <a:t>2009 US Dept of Energy funded billions of dollars to study the efficiency of renewable resources </a:t>
            </a:r>
            <a:endParaRPr/>
          </a:p>
          <a:p>
            <a:pPr marL="0" lvl="0" indent="0">
              <a:spcBef>
                <a:spcPts val="1600"/>
              </a:spcBef>
              <a:spcAft>
                <a:spcPts val="0"/>
              </a:spcAft>
              <a:buNone/>
            </a:pPr>
            <a:r>
              <a:rPr lang="en"/>
              <a:t>Purchase products that are made using renewable resources </a:t>
            </a:r>
            <a:endParaRPr/>
          </a:p>
          <a:p>
            <a:pPr marL="0" lvl="0" indent="0">
              <a:spcBef>
                <a:spcPts val="1600"/>
              </a:spcBef>
              <a:spcAft>
                <a:spcPts val="0"/>
              </a:spcAft>
              <a:buNone/>
            </a:pPr>
            <a:r>
              <a:rPr lang="en"/>
              <a:t>How are renewable resources used at our school? </a:t>
            </a:r>
            <a:endParaRPr/>
          </a:p>
          <a:p>
            <a:pPr marL="0" lvl="0" indent="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18.3 Land Resources </a:t>
            </a:r>
            <a:endParaRPr/>
          </a:p>
        </p:txBody>
      </p:sp>
      <p:sp>
        <p:nvSpPr>
          <p:cNvPr id="171" name="Shape 17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People have always used land to meet their needs. </a:t>
            </a:r>
            <a:endParaRPr/>
          </a:p>
          <a:p>
            <a:pPr marL="0" lvl="0" indent="0">
              <a:spcBef>
                <a:spcPts val="1600"/>
              </a:spcBef>
              <a:spcAft>
                <a:spcPts val="0"/>
              </a:spcAft>
              <a:buNone/>
            </a:pPr>
            <a:r>
              <a:rPr lang="en"/>
              <a:t>We all require living space-animal habitats, buildings, sidewalks, parking lots, streets, etc. </a:t>
            </a:r>
            <a:endParaRPr/>
          </a:p>
          <a:p>
            <a:pPr marL="0" lvl="0" indent="0">
              <a:spcBef>
                <a:spcPts val="1600"/>
              </a:spcBef>
              <a:spcAft>
                <a:spcPts val="0"/>
              </a:spcAft>
              <a:buNone/>
            </a:pPr>
            <a:r>
              <a:rPr lang="en"/>
              <a:t>Most land in the US is used for agriculture, grasslands, and forests. </a:t>
            </a:r>
            <a:endParaRPr/>
          </a:p>
          <a:p>
            <a:pPr marL="0" lvl="0" indent="0">
              <a:spcBef>
                <a:spcPts val="1600"/>
              </a:spcBef>
              <a:spcAft>
                <a:spcPts val="1600"/>
              </a:spcAft>
              <a:buNone/>
            </a:pPr>
            <a:r>
              <a:rPr lang="en"/>
              <a:t>See graph p. 661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What is a natural resource? </a:t>
            </a:r>
            <a:endParaRPr/>
          </a:p>
        </p:txBody>
      </p:sp>
      <p:sp>
        <p:nvSpPr>
          <p:cNvPr id="69" name="Shape 6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Natural means it is found in nature and is not man made</a:t>
            </a:r>
            <a:endParaRPr/>
          </a:p>
          <a:p>
            <a:pPr marL="0" lvl="0" indent="0">
              <a:spcBef>
                <a:spcPts val="1600"/>
              </a:spcBef>
              <a:spcAft>
                <a:spcPts val="0"/>
              </a:spcAft>
              <a:buNone/>
            </a:pPr>
            <a:r>
              <a:rPr lang="en"/>
              <a:t>Resource are materials or substances that can be used for economic gain </a:t>
            </a:r>
            <a:endParaRPr/>
          </a:p>
          <a:p>
            <a:pPr marL="0" lvl="0" indent="0">
              <a:spcBef>
                <a:spcPts val="1600"/>
              </a:spcBef>
              <a:spcAft>
                <a:spcPts val="0"/>
              </a:spcAft>
              <a:buNone/>
            </a:pPr>
            <a:r>
              <a:rPr lang="en"/>
              <a:t>All natural resources are either renewable or non-renewable</a:t>
            </a:r>
            <a:endParaRPr/>
          </a:p>
          <a:p>
            <a:pPr marL="0" lvl="0" indent="0">
              <a:spcBef>
                <a:spcPts val="1600"/>
              </a:spcBef>
              <a:spcAft>
                <a:spcPts val="0"/>
              </a:spcAft>
              <a:buNone/>
            </a:pPr>
            <a:r>
              <a:rPr lang="en"/>
              <a:t>Natural resources can be used to form energy</a:t>
            </a:r>
            <a:endParaRPr/>
          </a:p>
          <a:p>
            <a:pPr marL="0" lvl="0" indent="0">
              <a:spcBef>
                <a:spcPts val="1600"/>
              </a:spcBef>
              <a:spcAft>
                <a:spcPts val="1600"/>
              </a:spcAft>
              <a:buNone/>
            </a:pPr>
            <a:r>
              <a:rPr lang="en"/>
              <a:t>Energy is power from resources-can provide light &amp; heat, transportation, to make machines work, and other needs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Forests &amp; Agriculture</a:t>
            </a:r>
            <a:endParaRPr/>
          </a:p>
        </p:txBody>
      </p:sp>
      <p:sp>
        <p:nvSpPr>
          <p:cNvPr id="177" name="Shape 17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Forests cover much of the eastern US in 1650 but most of it disappeared by 1920-replaced with cities and farms                                                   See pic p 662</a:t>
            </a:r>
            <a:endParaRPr/>
          </a:p>
          <a:p>
            <a:pPr marL="0" lvl="0" indent="0">
              <a:spcBef>
                <a:spcPts val="1600"/>
              </a:spcBef>
              <a:spcAft>
                <a:spcPts val="0"/>
              </a:spcAft>
              <a:buNone/>
            </a:pPr>
            <a:r>
              <a:rPr lang="en"/>
              <a:t>Forests were and still are cut for fuel, paper products, and wood products like furniture</a:t>
            </a:r>
            <a:endParaRPr/>
          </a:p>
          <a:p>
            <a:pPr marL="0" lvl="0" indent="0">
              <a:spcBef>
                <a:spcPts val="1600"/>
              </a:spcBef>
              <a:spcAft>
                <a:spcPts val="0"/>
              </a:spcAft>
              <a:buNone/>
            </a:pPr>
            <a:r>
              <a:rPr lang="en"/>
              <a:t>Forests are sometimes cleared for agriculture growth or some other development like a mall</a:t>
            </a:r>
            <a:endParaRPr/>
          </a:p>
          <a:p>
            <a:pPr marL="0" lvl="0" indent="0">
              <a:spcBef>
                <a:spcPts val="1600"/>
              </a:spcBef>
              <a:spcAft>
                <a:spcPts val="1600"/>
              </a:spcAft>
              <a:buNone/>
            </a:pPr>
            <a:r>
              <a:rPr lang="en"/>
              <a:t>Today, about 1/5  of US land is used for agriculture and about 1/4  is used for grazing livestock (Ex: cows)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Minerals </a:t>
            </a:r>
            <a:endParaRPr/>
          </a:p>
        </p:txBody>
      </p:sp>
      <p:sp>
        <p:nvSpPr>
          <p:cNvPr id="183" name="Shape 183"/>
          <p:cNvSpPr txBox="1">
            <a:spLocks noGrp="1"/>
          </p:cNvSpPr>
          <p:nvPr>
            <p:ph type="body" idx="1"/>
          </p:nvPr>
        </p:nvSpPr>
        <p:spPr>
          <a:xfrm>
            <a:off x="311700" y="1225225"/>
            <a:ext cx="8520600" cy="356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Minerals (ore) are mined from the land to make products we use every day                    Pic p. 663</a:t>
            </a:r>
            <a:endParaRPr/>
          </a:p>
          <a:p>
            <a:pPr marL="0" lvl="0" indent="0">
              <a:spcBef>
                <a:spcPts val="1600"/>
              </a:spcBef>
              <a:spcAft>
                <a:spcPts val="0"/>
              </a:spcAft>
              <a:buNone/>
            </a:pPr>
            <a:r>
              <a:rPr lang="en"/>
              <a:t>Common items made from minerals: steel, fluorescent lights, paint colors, glass, insulation, brick, batteries, nails, faucets, wires, plastics, concrete, rubber, refrigerators, automobiles, lamps, electronics, etc….</a:t>
            </a:r>
            <a:endParaRPr/>
          </a:p>
          <a:p>
            <a:pPr marL="0" lvl="0" indent="0">
              <a:spcBef>
                <a:spcPts val="1600"/>
              </a:spcBef>
              <a:spcAft>
                <a:spcPts val="0"/>
              </a:spcAft>
              <a:buNone/>
            </a:pPr>
            <a:r>
              <a:rPr lang="en"/>
              <a:t>Different minerals are found in different regions around the world. Common minerals in Alabama are amethyst, calcite, fluorite, apatite, gypsum, magnetite, monazite, onyx, opal, quartz, turquoise, wavelite, etc. </a:t>
            </a:r>
            <a:endParaRPr/>
          </a:p>
          <a:p>
            <a:pPr marL="0" lvl="0" indent="0">
              <a:spcBef>
                <a:spcPts val="1600"/>
              </a:spcBef>
              <a:spcAft>
                <a:spcPts val="0"/>
              </a:spcAft>
              <a:buNone/>
            </a:pPr>
            <a:r>
              <a:rPr lang="en"/>
              <a:t>There are mineral and gem clubs in Montgomery and Huntsville</a:t>
            </a:r>
            <a:endParaRPr/>
          </a:p>
          <a:p>
            <a:pPr marL="0" lvl="0" indent="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Pros and Cons of Land Resources</a:t>
            </a:r>
            <a:endParaRPr/>
          </a:p>
        </p:txBody>
      </p:sp>
      <p:sp>
        <p:nvSpPr>
          <p:cNvPr id="189" name="Shape 18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Advantages: accessibility, availability, most are renewable by planting more</a:t>
            </a:r>
            <a:endParaRPr/>
          </a:p>
          <a:p>
            <a:pPr marL="0" lvl="0" indent="0">
              <a:spcBef>
                <a:spcPts val="1600"/>
              </a:spcBef>
              <a:spcAft>
                <a:spcPts val="0"/>
              </a:spcAft>
              <a:buNone/>
            </a:pPr>
            <a:r>
              <a:rPr lang="en"/>
              <a:t>Disadvantages: some take millions of years to renew, pollution, deforestation</a:t>
            </a:r>
            <a:endParaRPr/>
          </a:p>
          <a:p>
            <a:pPr marL="0" lvl="0" indent="0">
              <a:spcBef>
                <a:spcPts val="1600"/>
              </a:spcBef>
              <a:spcAft>
                <a:spcPts val="0"/>
              </a:spcAft>
              <a:buNone/>
            </a:pPr>
            <a:r>
              <a:rPr lang="en"/>
              <a:t>Pollution-runoff from mines affects the soil and water nearby, farmers use pesticides and chemical fertilizers that can pollute soil and water also</a:t>
            </a:r>
            <a:endParaRPr/>
          </a:p>
          <a:p>
            <a:pPr marL="0" lvl="0" indent="0">
              <a:spcBef>
                <a:spcPts val="1600"/>
              </a:spcBef>
              <a:spcAft>
                <a:spcPts val="1600"/>
              </a:spcAft>
              <a:buNone/>
            </a:pPr>
            <a:r>
              <a:rPr lang="en"/>
              <a:t>Deforestation-cutting large areas of forests for human activity-leads to soil erosion and loss of animal habitats-can be a serious problem. Today there are laws for foresters to replant after cutting down forests.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Managing Land Resources </a:t>
            </a:r>
            <a:endParaRPr/>
          </a:p>
        </p:txBody>
      </p:sp>
      <p:sp>
        <p:nvSpPr>
          <p:cNvPr id="195" name="Shape 19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amount of land is limited! </a:t>
            </a:r>
            <a:endParaRPr/>
          </a:p>
          <a:p>
            <a:pPr marL="0" lvl="0" indent="0">
              <a:spcBef>
                <a:spcPts val="1600"/>
              </a:spcBef>
              <a:spcAft>
                <a:spcPts val="0"/>
              </a:spcAft>
              <a:buNone/>
            </a:pPr>
            <a:r>
              <a:rPr lang="en"/>
              <a:t>Govt can preserve forests and unique ecosystems</a:t>
            </a:r>
            <a:endParaRPr/>
          </a:p>
          <a:p>
            <a:pPr marL="0" lvl="0" indent="0">
              <a:spcBef>
                <a:spcPts val="1600"/>
              </a:spcBef>
              <a:spcAft>
                <a:spcPts val="0"/>
              </a:spcAft>
              <a:buNone/>
            </a:pPr>
            <a:r>
              <a:rPr lang="en"/>
              <a:t>Mined land must be restored to govt regulations </a:t>
            </a:r>
            <a:endParaRPr/>
          </a:p>
          <a:p>
            <a:pPr marL="0" lvl="0" indent="0">
              <a:spcBef>
                <a:spcPts val="1600"/>
              </a:spcBef>
              <a:spcAft>
                <a:spcPts val="0"/>
              </a:spcAft>
              <a:buNone/>
            </a:pPr>
            <a:r>
              <a:rPr lang="en"/>
              <a:t>Farmers can leave stalks after harvesting to protect soil from erosion</a:t>
            </a:r>
            <a:endParaRPr/>
          </a:p>
          <a:p>
            <a:pPr marL="0" lvl="0" indent="0">
              <a:spcBef>
                <a:spcPts val="1600"/>
              </a:spcBef>
              <a:spcAft>
                <a:spcPts val="1600"/>
              </a:spcAft>
              <a:buNone/>
            </a:pPr>
            <a:r>
              <a:rPr lang="en"/>
              <a:t>Organic farming does not use chemicals as fertilizers or pest control</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What can you do to help? </a:t>
            </a:r>
            <a:endParaRPr/>
          </a:p>
        </p:txBody>
      </p:sp>
      <p:sp>
        <p:nvSpPr>
          <p:cNvPr id="201" name="Shape 20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RECYCLE</a:t>
            </a:r>
            <a:endParaRPr/>
          </a:p>
          <a:p>
            <a:pPr marL="0" lvl="0" indent="0">
              <a:spcBef>
                <a:spcPts val="1600"/>
              </a:spcBef>
              <a:spcAft>
                <a:spcPts val="0"/>
              </a:spcAft>
              <a:buNone/>
            </a:pPr>
            <a:r>
              <a:rPr lang="en"/>
              <a:t>Don’t liter</a:t>
            </a:r>
            <a:endParaRPr/>
          </a:p>
          <a:p>
            <a:pPr marL="0" lvl="0" indent="0">
              <a:spcBef>
                <a:spcPts val="1600"/>
              </a:spcBef>
              <a:spcAft>
                <a:spcPts val="0"/>
              </a:spcAft>
              <a:buNone/>
            </a:pPr>
            <a:r>
              <a:rPr lang="en"/>
              <a:t>Plant gardens and trees</a:t>
            </a:r>
            <a:endParaRPr/>
          </a:p>
          <a:p>
            <a:pPr marL="0" lvl="0" indent="0">
              <a:spcBef>
                <a:spcPts val="1600"/>
              </a:spcBef>
              <a:spcAft>
                <a:spcPts val="1600"/>
              </a:spcAft>
              <a:buNone/>
            </a:pPr>
            <a:r>
              <a:rPr lang="en"/>
              <a:t>Use yard waste and vegetable scraps to make compost for gardening instead of using chemicals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18.4 Air &amp; Water Resources</a:t>
            </a:r>
            <a:endParaRPr/>
          </a:p>
        </p:txBody>
      </p:sp>
      <p:sp>
        <p:nvSpPr>
          <p:cNvPr id="207" name="Shape 20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Obviously, we cannot live without air and water! General rule: survive 3 minutes without oxygen and 3 days without water.</a:t>
            </a:r>
            <a:endParaRPr/>
          </a:p>
          <a:p>
            <a:pPr marL="0" lvl="0" indent="0">
              <a:spcBef>
                <a:spcPts val="1600"/>
              </a:spcBef>
              <a:spcAft>
                <a:spcPts val="0"/>
              </a:spcAft>
              <a:buNone/>
            </a:pPr>
            <a:r>
              <a:rPr lang="en"/>
              <a:t>Air: pollution from fossil fuels, smog irritates respiratory system (asthma), creation of acid rain that falls in lakes to harm fish; dust and ash from forest fires and volcanic eruptions</a:t>
            </a:r>
            <a:endParaRPr/>
          </a:p>
          <a:p>
            <a:pPr marL="0" lvl="0" indent="0">
              <a:spcBef>
                <a:spcPts val="1600"/>
              </a:spcBef>
              <a:spcAft>
                <a:spcPts val="0"/>
              </a:spcAft>
              <a:buNone/>
            </a:pPr>
            <a:r>
              <a:rPr lang="en"/>
              <a:t>Water: 0.9% of all Earth’s waters are for human use-drinking, farming, factory use, transportation, recreation, household activities, electricity production, etc</a:t>
            </a:r>
            <a:endParaRPr/>
          </a:p>
          <a:p>
            <a:pPr marL="0" lvl="0" indent="0">
              <a:spcBef>
                <a:spcPts val="1600"/>
              </a:spcBef>
              <a:spcAft>
                <a:spcPts val="16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Managing Air &amp; Water Resources </a:t>
            </a:r>
            <a:endParaRPr/>
          </a:p>
        </p:txBody>
      </p:sp>
      <p:sp>
        <p:nvSpPr>
          <p:cNvPr id="213" name="Shape 21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Management must consider both human needs and other living things. </a:t>
            </a:r>
            <a:endParaRPr/>
          </a:p>
          <a:p>
            <a:pPr marL="0" lvl="0" indent="0">
              <a:spcBef>
                <a:spcPts val="1600"/>
              </a:spcBef>
              <a:spcAft>
                <a:spcPts val="0"/>
              </a:spcAft>
              <a:buNone/>
            </a:pPr>
            <a:r>
              <a:rPr lang="en"/>
              <a:t>Legislation (laws) to reduce pollution like the US Clean Air Act (1970), US Clean Water Act &amp; Safe Drinking Water Act-ALL living things should have access to clean air and water</a:t>
            </a:r>
            <a:endParaRPr/>
          </a:p>
          <a:p>
            <a:pPr marL="0" lvl="0" indent="0">
              <a:spcBef>
                <a:spcPts val="1600"/>
              </a:spcBef>
              <a:spcAft>
                <a:spcPts val="1600"/>
              </a:spcAft>
              <a:buNone/>
            </a:pPr>
            <a:r>
              <a:rPr lang="en"/>
              <a:t>What can you do to help? Energy efficient homes, change filters, use energy efficient light bulbs, dispose of paint and chemicals properly, pick up litter, conserve water (brushing teeth, long showers, leaky faucets, etc)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TEST TIME </a:t>
            </a:r>
            <a:endParaRPr/>
          </a:p>
        </p:txBody>
      </p:sp>
      <p:sp>
        <p:nvSpPr>
          <p:cNvPr id="219" name="Shape 2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Study review p. 676</a:t>
            </a:r>
            <a:endParaRPr/>
          </a:p>
          <a:p>
            <a:pPr marL="0" lvl="0" indent="0">
              <a:spcBef>
                <a:spcPts val="1600"/>
              </a:spcBef>
              <a:spcAft>
                <a:spcPts val="0"/>
              </a:spcAft>
              <a:buNone/>
            </a:pPr>
            <a:r>
              <a:rPr lang="en"/>
              <a:t>Complete, check, correct, and study p. 678</a:t>
            </a:r>
            <a:endParaRPr/>
          </a:p>
          <a:p>
            <a:pPr marL="0" lvl="0" indent="0">
              <a:spcBef>
                <a:spcPts val="1600"/>
              </a:spcBef>
              <a:spcAft>
                <a:spcPts val="0"/>
              </a:spcAft>
              <a:buNone/>
            </a:pPr>
            <a:r>
              <a:rPr lang="en"/>
              <a:t>Know vocabulary</a:t>
            </a:r>
            <a:endParaRPr/>
          </a:p>
          <a:p>
            <a:pPr marL="0" lvl="0" indent="0">
              <a:spcBef>
                <a:spcPts val="1600"/>
              </a:spcBef>
              <a:spcAft>
                <a:spcPts val="0"/>
              </a:spcAft>
              <a:buNone/>
            </a:pPr>
            <a:r>
              <a:rPr lang="en"/>
              <a:t>Study Quizlet </a:t>
            </a:r>
            <a:endParaRPr/>
          </a:p>
          <a:p>
            <a:pPr marL="0" lvl="0" indent="0">
              <a:spcBef>
                <a:spcPts val="1600"/>
              </a:spcBef>
              <a:spcAft>
                <a:spcPts val="1600"/>
              </a:spcAft>
              <a:buNone/>
            </a:pPr>
            <a:r>
              <a:rPr lang="en"/>
              <a:t>Make an A!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18.1 Energy Resources </a:t>
            </a:r>
            <a:endParaRPr/>
          </a:p>
        </p:txBody>
      </p:sp>
      <p:sp>
        <p:nvSpPr>
          <p:cNvPr id="75" name="Shape 7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Nonrenewable: used faster than they can be replaced naturally-coal, oil, uranium </a:t>
            </a:r>
            <a:endParaRPr/>
          </a:p>
          <a:p>
            <a:pPr marL="0" lvl="0" indent="0">
              <a:spcBef>
                <a:spcPts val="1600"/>
              </a:spcBef>
              <a:spcAft>
                <a:spcPts val="0"/>
              </a:spcAft>
              <a:buNone/>
            </a:pPr>
            <a:r>
              <a:rPr lang="en"/>
              <a:t>Renewable: replaced naturally in a short amount of time-sun, wind, water</a:t>
            </a:r>
            <a:endParaRPr/>
          </a:p>
          <a:p>
            <a:pPr marL="0" lvl="0" indent="0">
              <a:spcBef>
                <a:spcPts val="1600"/>
              </a:spcBef>
              <a:spcAft>
                <a:spcPts val="0"/>
              </a:spcAft>
              <a:buNone/>
            </a:pPr>
            <a:r>
              <a:rPr lang="en"/>
              <a:t>Nonrenewable resources tend to be more expensive</a:t>
            </a:r>
            <a:endParaRPr/>
          </a:p>
          <a:p>
            <a:pPr marL="0" lvl="0" indent="0">
              <a:spcBef>
                <a:spcPts val="1600"/>
              </a:spcBef>
              <a:spcAft>
                <a:spcPts val="0"/>
              </a:spcAft>
              <a:buNone/>
            </a:pPr>
            <a:r>
              <a:rPr lang="en"/>
              <a:t>Chart p. 643</a:t>
            </a:r>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Fossil Fuels</a:t>
            </a:r>
            <a:endParaRPr/>
          </a:p>
        </p:txBody>
      </p:sp>
      <p:sp>
        <p:nvSpPr>
          <p:cNvPr id="81" name="Shape 8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Nonrenewable; forms over millions of years; remains of animals &amp; plants</a:t>
            </a:r>
            <a:endParaRPr/>
          </a:p>
          <a:p>
            <a:pPr marL="0" lvl="0" indent="0">
              <a:spcBef>
                <a:spcPts val="1600"/>
              </a:spcBef>
              <a:spcAft>
                <a:spcPts val="0"/>
              </a:spcAft>
              <a:buNone/>
            </a:pPr>
            <a:r>
              <a:rPr lang="en"/>
              <a:t>Uses extreme temperatures and pressure to change buried dead plants &amp; animals into resources like coal, oil, petroleum, and natural gas</a:t>
            </a:r>
            <a:endParaRPr/>
          </a:p>
          <a:p>
            <a:pPr marL="0" lvl="0" indent="0">
              <a:spcBef>
                <a:spcPts val="1600"/>
              </a:spcBef>
              <a:spcAft>
                <a:spcPts val="0"/>
              </a:spcAft>
              <a:buNone/>
            </a:pPr>
            <a:r>
              <a:rPr lang="en"/>
              <a:t>3 Factors determine the type of fossil fuel: type of organic matter, amount of pressure and temperature, and length of time buried</a:t>
            </a:r>
            <a:endParaRPr/>
          </a:p>
          <a:p>
            <a:pPr marL="0" lvl="0" indent="0">
              <a:spcBef>
                <a:spcPts val="1600"/>
              </a:spcBef>
              <a:spcAft>
                <a:spcPts val="1600"/>
              </a:spcAft>
              <a:buNone/>
            </a:pPr>
            <a:r>
              <a:rPr lang="en"/>
              <a:t>Organic means made naturally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Coal</a:t>
            </a:r>
            <a:endParaRPr/>
          </a:p>
        </p:txBody>
      </p:sp>
      <p:sp>
        <p:nvSpPr>
          <p:cNvPr id="87" name="Shape 8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Fossil fuel- bacteria, temps &amp; pressure acted on dead plants to form peat</a:t>
            </a:r>
            <a:endParaRPr/>
          </a:p>
          <a:p>
            <a:pPr marL="0" lvl="0" indent="0">
              <a:spcBef>
                <a:spcPts val="1600"/>
              </a:spcBef>
              <a:spcAft>
                <a:spcPts val="0"/>
              </a:spcAft>
              <a:buNone/>
            </a:pPr>
            <a:r>
              <a:rPr lang="en"/>
              <a:t>Peat can be used as a fuel when burned</a:t>
            </a:r>
            <a:endParaRPr/>
          </a:p>
          <a:p>
            <a:pPr marL="0" lvl="0" indent="0">
              <a:spcBef>
                <a:spcPts val="1600"/>
              </a:spcBef>
              <a:spcAft>
                <a:spcPts val="0"/>
              </a:spcAft>
              <a:buNone/>
            </a:pPr>
            <a:r>
              <a:rPr lang="en"/>
              <a:t>Peat can also change into harder types of coal like anthracite </a:t>
            </a:r>
            <a:endParaRPr/>
          </a:p>
          <a:p>
            <a:pPr marL="0" lvl="0" indent="0">
              <a:spcBef>
                <a:spcPts val="1600"/>
              </a:spcBef>
              <a:spcAft>
                <a:spcPts val="0"/>
              </a:spcAft>
              <a:buNone/>
            </a:pPr>
            <a:r>
              <a:rPr lang="en"/>
              <a:t>Coal mines provide many jobs and help our economy grow</a:t>
            </a:r>
            <a:endParaRPr/>
          </a:p>
          <a:p>
            <a:pPr marL="0" lvl="0" indent="0">
              <a:spcBef>
                <a:spcPts val="1600"/>
              </a:spcBef>
              <a:spcAft>
                <a:spcPts val="1600"/>
              </a:spcAft>
              <a:buNone/>
            </a:pPr>
            <a:r>
              <a:rPr lang="en"/>
              <a:t>Pics p. 644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Oil &amp; Natural Gas</a:t>
            </a:r>
            <a:endParaRPr/>
          </a:p>
        </p:txBody>
      </p:sp>
      <p:sp>
        <p:nvSpPr>
          <p:cNvPr id="93" name="Shape 9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Fossil fuel-bacteria, temps &amp; pressure acted on plankton for millions of years to form natural gas.  Plankton are microscopic marine organisms. </a:t>
            </a:r>
            <a:endParaRPr/>
          </a:p>
          <a:p>
            <a:pPr marL="0" lvl="0" indent="0">
              <a:spcBef>
                <a:spcPts val="1600"/>
              </a:spcBef>
              <a:spcAft>
                <a:spcPts val="0"/>
              </a:spcAft>
              <a:buNone/>
            </a:pPr>
            <a:r>
              <a:rPr lang="en"/>
              <a:t>Rock layers in the mantle of the Earth provide permeable rocks for less dense gas and oil to pass. Permeable refers to holes in rocks that a substance can pass through. Impermeable means nothing can pass through. </a:t>
            </a:r>
            <a:endParaRPr/>
          </a:p>
          <a:p>
            <a:pPr marL="0" lvl="0" indent="0">
              <a:spcBef>
                <a:spcPts val="1600"/>
              </a:spcBef>
              <a:spcAft>
                <a:spcPts val="0"/>
              </a:spcAft>
              <a:buNone/>
            </a:pPr>
            <a:r>
              <a:rPr lang="en"/>
              <a:t>Pic p. 645</a:t>
            </a:r>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93350" y="26927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Pros &amp; Cons of Fossil Fuels </a:t>
            </a:r>
            <a:endParaRPr/>
          </a:p>
        </p:txBody>
      </p:sp>
      <p:sp>
        <p:nvSpPr>
          <p:cNvPr id="99" name="Shape 9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Advantages: Change is easy and natural, inexpensive &amp; easy to transport in tankers trucks, ships, and pipelines</a:t>
            </a:r>
            <a:endParaRPr/>
          </a:p>
          <a:p>
            <a:pPr marL="0" lvl="0" indent="0">
              <a:spcBef>
                <a:spcPts val="1600"/>
              </a:spcBef>
              <a:spcAft>
                <a:spcPts val="0"/>
              </a:spcAft>
              <a:buNone/>
            </a:pPr>
            <a:r>
              <a:rPr lang="en"/>
              <a:t>Disadvantages: nonrenewable, destroys animal habitats, pollution to land, water, and air, creates acid rain/snow that saturates the ground </a:t>
            </a:r>
            <a:endParaRPr/>
          </a:p>
          <a:p>
            <a:pPr marL="0" lvl="0" indent="0">
              <a:spcBef>
                <a:spcPts val="1600"/>
              </a:spcBef>
              <a:spcAft>
                <a:spcPts val="1600"/>
              </a:spcAft>
              <a:buNone/>
            </a:pPr>
            <a:r>
              <a:rPr lang="en"/>
              <a:t>When mines are not used anymore, they have to be filled to prevent sinkholes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Nuclear Energy </a:t>
            </a:r>
            <a:endParaRPr/>
          </a:p>
        </p:txBody>
      </p:sp>
      <p:sp>
        <p:nvSpPr>
          <p:cNvPr id="105" name="Shape 10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Energy released from atomic reactions. Atoms are tiny but release large amounts of energy like in stars</a:t>
            </a:r>
            <a:endParaRPr/>
          </a:p>
          <a:p>
            <a:pPr marL="0" lvl="0" indent="0">
              <a:spcBef>
                <a:spcPts val="1600"/>
              </a:spcBef>
              <a:spcAft>
                <a:spcPts val="0"/>
              </a:spcAft>
              <a:buNone/>
            </a:pPr>
            <a:r>
              <a:rPr lang="en"/>
              <a:t>Nuclear fission is used on Earth in power plants to produce electricity. Uranium atoms split and cause a chain reaction of more splitting atoms. The released energy heats water and produces steam. Steam turns turbine connected to a generator to make electricity.        Pic  p. 648</a:t>
            </a:r>
            <a:endParaRPr/>
          </a:p>
          <a:p>
            <a:pPr marL="0" lvl="0" indent="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Pros &amp; Cons of Nuclear Energy</a:t>
            </a:r>
            <a:endParaRPr/>
          </a:p>
        </p:txBody>
      </p:sp>
      <p:sp>
        <p:nvSpPr>
          <p:cNvPr id="111" name="Shape 11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Advantage: small amounts of uranium produce large amounts of energy, no pollution</a:t>
            </a:r>
            <a:endParaRPr/>
          </a:p>
          <a:p>
            <a:pPr marL="0" lvl="0" indent="0">
              <a:spcBef>
                <a:spcPts val="1600"/>
              </a:spcBef>
              <a:spcAft>
                <a:spcPts val="0"/>
              </a:spcAft>
              <a:buNone/>
            </a:pPr>
            <a:r>
              <a:rPr lang="en"/>
              <a:t>Disadvantage: nonrenewable, must be carefully monitored and stored, expensive</a:t>
            </a:r>
            <a:endParaRPr/>
          </a:p>
          <a:p>
            <a:pPr marL="0" lvl="0" indent="0">
              <a:spcBef>
                <a:spcPts val="1600"/>
              </a:spcBef>
              <a:spcAft>
                <a:spcPts val="1600"/>
              </a:spcAft>
              <a:buNone/>
            </a:pPr>
            <a:r>
              <a:rPr lang="en"/>
              <a:t>Waste from nuclear energy lasts thousands of years and is dangerously radioactive if not stored properly </a:t>
            </a: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1720</Words>
  <Application>Microsoft Office PowerPoint</Application>
  <PresentationFormat>On-screen Show (16:9)</PresentationFormat>
  <Paragraphs>126</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Economica</vt:lpstr>
      <vt:lpstr>Open Sans</vt:lpstr>
      <vt:lpstr>Arial</vt:lpstr>
      <vt:lpstr>Luxe</vt:lpstr>
      <vt:lpstr>Natural Resources </vt:lpstr>
      <vt:lpstr>What is a natural resource? </vt:lpstr>
      <vt:lpstr>18.1 Energy Resources </vt:lpstr>
      <vt:lpstr>Fossil Fuels</vt:lpstr>
      <vt:lpstr>Coal</vt:lpstr>
      <vt:lpstr>Oil &amp; Natural Gas</vt:lpstr>
      <vt:lpstr>Pros &amp; Cons of Fossil Fuels </vt:lpstr>
      <vt:lpstr>Nuclear Energy </vt:lpstr>
      <vt:lpstr>Pros &amp; Cons of Nuclear Energy</vt:lpstr>
      <vt:lpstr>Managing Nonrenewable Resources</vt:lpstr>
      <vt:lpstr>What can you do to help? </vt:lpstr>
      <vt:lpstr>18.2 Renewable Resources: Solar Energy  </vt:lpstr>
      <vt:lpstr>Renewable Resources: Wind Energy </vt:lpstr>
      <vt:lpstr>Renewable Resources: Water Energy </vt:lpstr>
      <vt:lpstr>Renewable Resource: Geothermal Energy</vt:lpstr>
      <vt:lpstr>Renewable Resource: Biomass Energy </vt:lpstr>
      <vt:lpstr>Pros and Cons of Renewable Resources </vt:lpstr>
      <vt:lpstr>Managing Renewable Resources</vt:lpstr>
      <vt:lpstr>18.3 Land Resources </vt:lpstr>
      <vt:lpstr>Forests &amp; Agriculture</vt:lpstr>
      <vt:lpstr>Minerals </vt:lpstr>
      <vt:lpstr>Pros and Cons of Land Resources</vt:lpstr>
      <vt:lpstr>Managing Land Resources </vt:lpstr>
      <vt:lpstr>What can you do to help? </vt:lpstr>
      <vt:lpstr>18.4 Air &amp; Water Resources</vt:lpstr>
      <vt:lpstr>Managing Air &amp; Water Resources </vt:lpstr>
      <vt:lpstr>TEST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Resources </dc:title>
  <dc:creator>Deanna McKinley</dc:creator>
  <cp:lastModifiedBy>Deanna McKinley</cp:lastModifiedBy>
  <cp:revision>1</cp:revision>
  <dcterms:modified xsi:type="dcterms:W3CDTF">2018-02-26T00:29:43Z</dcterms:modified>
</cp:coreProperties>
</file>