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10" r:id="rId3"/>
    <p:sldMasterId id="2147483724" r:id="rId4"/>
  </p:sldMasterIdLst>
  <p:sldIdLst>
    <p:sldId id="256" r:id="rId5"/>
    <p:sldId id="298" r:id="rId6"/>
    <p:sldId id="295" r:id="rId7"/>
    <p:sldId id="296" r:id="rId8"/>
    <p:sldId id="290" r:id="rId9"/>
    <p:sldId id="291" r:id="rId10"/>
    <p:sldId id="297" r:id="rId11"/>
    <p:sldId id="292" r:id="rId12"/>
    <p:sldId id="259" r:id="rId13"/>
    <p:sldId id="257" r:id="rId14"/>
    <p:sldId id="263" r:id="rId15"/>
    <p:sldId id="264" r:id="rId16"/>
    <p:sldId id="261" r:id="rId17"/>
    <p:sldId id="299" r:id="rId18"/>
    <p:sldId id="265" r:id="rId19"/>
    <p:sldId id="266" r:id="rId20"/>
    <p:sldId id="267" r:id="rId21"/>
    <p:sldId id="268" r:id="rId22"/>
    <p:sldId id="269" r:id="rId23"/>
    <p:sldId id="270" r:id="rId24"/>
    <p:sldId id="271" r:id="rId25"/>
    <p:sldId id="272" r:id="rId26"/>
    <p:sldId id="274" r:id="rId27"/>
    <p:sldId id="273"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3" r:id="rId44"/>
    <p:sldId id="294"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a:srgbClr val="000000"/>
    <a:srgbClr val="0033CC"/>
    <a:srgbClr val="FF66CC"/>
    <a:srgbClr val="FFFF99"/>
    <a:srgbClr val="FFCCCC"/>
    <a:srgbClr val="9999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99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8DA56C-3B2F-492E-84D9-EF55A0A3AF6B}"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E234E74E-EA6F-4DFF-988E-36C13455DE1A}">
      <dgm:prSet phldrT="[Text]" phldr="1"/>
      <dgm:spPr/>
      <dgm:t>
        <a:bodyPr/>
        <a:lstStyle/>
        <a:p>
          <a:endParaRPr lang="en-US"/>
        </a:p>
      </dgm:t>
    </dgm:pt>
    <dgm:pt modelId="{928D1786-1FF9-4C95-9E91-9110197B26A7}" type="parTrans" cxnId="{E04A79E6-6412-434B-84D0-6F1141F4E445}">
      <dgm:prSet/>
      <dgm:spPr/>
      <dgm:t>
        <a:bodyPr/>
        <a:lstStyle/>
        <a:p>
          <a:endParaRPr lang="en-US"/>
        </a:p>
      </dgm:t>
    </dgm:pt>
    <dgm:pt modelId="{8D0AAF7D-1C28-4D9D-B4C8-A190BFC298EB}" type="sibTrans" cxnId="{E04A79E6-6412-434B-84D0-6F1141F4E445}">
      <dgm:prSet/>
      <dgm:spPr/>
      <dgm:t>
        <a:bodyPr/>
        <a:lstStyle/>
        <a:p>
          <a:endParaRPr lang="en-US"/>
        </a:p>
      </dgm:t>
    </dgm:pt>
    <dgm:pt modelId="{85D6A326-0C22-4FD7-9F54-3094F3408B95}">
      <dgm:prSet phldrT="[Text]" phldr="1"/>
      <dgm:spPr/>
      <dgm:t>
        <a:bodyPr/>
        <a:lstStyle/>
        <a:p>
          <a:endParaRPr lang="en-US"/>
        </a:p>
      </dgm:t>
    </dgm:pt>
    <dgm:pt modelId="{F534B404-C258-49E9-BC99-4CB85278A2C7}" type="parTrans" cxnId="{2C82C681-191D-4E1F-A5D9-1F3C22DB7716}">
      <dgm:prSet/>
      <dgm:spPr/>
      <dgm:t>
        <a:bodyPr/>
        <a:lstStyle/>
        <a:p>
          <a:endParaRPr lang="en-US"/>
        </a:p>
      </dgm:t>
    </dgm:pt>
    <dgm:pt modelId="{7CD571E8-8341-47A8-8371-40979396D9C5}" type="sibTrans" cxnId="{2C82C681-191D-4E1F-A5D9-1F3C22DB7716}">
      <dgm:prSet/>
      <dgm:spPr/>
      <dgm:t>
        <a:bodyPr/>
        <a:lstStyle/>
        <a:p>
          <a:endParaRPr lang="en-US"/>
        </a:p>
      </dgm:t>
    </dgm:pt>
    <dgm:pt modelId="{DBD1ABA0-FC31-4E07-8900-5B890E3A87BC}">
      <dgm:prSet phldrT="[Text]" phldr="1"/>
      <dgm:spPr/>
      <dgm:t>
        <a:bodyPr/>
        <a:lstStyle/>
        <a:p>
          <a:endParaRPr lang="en-US"/>
        </a:p>
      </dgm:t>
    </dgm:pt>
    <dgm:pt modelId="{6604CF9C-BFEB-490C-B061-77A4250C1125}" type="parTrans" cxnId="{612171F6-DC1C-4427-A744-B84A0BB7D8F6}">
      <dgm:prSet/>
      <dgm:spPr/>
      <dgm:t>
        <a:bodyPr/>
        <a:lstStyle/>
        <a:p>
          <a:endParaRPr lang="en-US"/>
        </a:p>
      </dgm:t>
    </dgm:pt>
    <dgm:pt modelId="{599D6E3E-3E19-4945-B724-692C78E78FB9}" type="sibTrans" cxnId="{612171F6-DC1C-4427-A744-B84A0BB7D8F6}">
      <dgm:prSet/>
      <dgm:spPr/>
      <dgm:t>
        <a:bodyPr/>
        <a:lstStyle/>
        <a:p>
          <a:endParaRPr lang="en-US"/>
        </a:p>
      </dgm:t>
    </dgm:pt>
    <dgm:pt modelId="{9675E417-CE77-4D68-919D-A93B7D84B7BD}" type="pres">
      <dgm:prSet presAssocID="{358DA56C-3B2F-492E-84D9-EF55A0A3AF6B}" presName="linear" presStyleCnt="0">
        <dgm:presLayoutVars>
          <dgm:dir/>
          <dgm:animLvl val="lvl"/>
          <dgm:resizeHandles val="exact"/>
        </dgm:presLayoutVars>
      </dgm:prSet>
      <dgm:spPr/>
      <dgm:t>
        <a:bodyPr/>
        <a:lstStyle/>
        <a:p>
          <a:endParaRPr lang="en-US"/>
        </a:p>
      </dgm:t>
    </dgm:pt>
    <dgm:pt modelId="{D0FF36A2-6684-4944-A5DC-58A799375594}" type="pres">
      <dgm:prSet presAssocID="{E234E74E-EA6F-4DFF-988E-36C13455DE1A}" presName="parentLin" presStyleCnt="0"/>
      <dgm:spPr/>
    </dgm:pt>
    <dgm:pt modelId="{C7932570-5FC3-4CEC-9930-795E5E567974}" type="pres">
      <dgm:prSet presAssocID="{E234E74E-EA6F-4DFF-988E-36C13455DE1A}" presName="parentLeftMargin" presStyleLbl="node1" presStyleIdx="0" presStyleCnt="3"/>
      <dgm:spPr/>
      <dgm:t>
        <a:bodyPr/>
        <a:lstStyle/>
        <a:p>
          <a:endParaRPr lang="en-US"/>
        </a:p>
      </dgm:t>
    </dgm:pt>
    <dgm:pt modelId="{CBEAD442-6FEF-49A3-9F5B-315811F13794}" type="pres">
      <dgm:prSet presAssocID="{E234E74E-EA6F-4DFF-988E-36C13455DE1A}" presName="parentText" presStyleLbl="node1" presStyleIdx="0" presStyleCnt="3" custScaleX="125000">
        <dgm:presLayoutVars>
          <dgm:chMax val="0"/>
          <dgm:bulletEnabled val="1"/>
        </dgm:presLayoutVars>
      </dgm:prSet>
      <dgm:spPr/>
      <dgm:t>
        <a:bodyPr/>
        <a:lstStyle/>
        <a:p>
          <a:endParaRPr lang="en-US"/>
        </a:p>
      </dgm:t>
    </dgm:pt>
    <dgm:pt modelId="{BC2DB0CD-DB40-4254-ACEB-6745138D0168}" type="pres">
      <dgm:prSet presAssocID="{E234E74E-EA6F-4DFF-988E-36C13455DE1A}" presName="negativeSpace" presStyleCnt="0"/>
      <dgm:spPr/>
    </dgm:pt>
    <dgm:pt modelId="{4B3C69E0-84C4-4441-A5DA-F8CBD520149B}" type="pres">
      <dgm:prSet presAssocID="{E234E74E-EA6F-4DFF-988E-36C13455DE1A}" presName="childText" presStyleLbl="conFgAcc1" presStyleIdx="0" presStyleCnt="3">
        <dgm:presLayoutVars>
          <dgm:bulletEnabled val="1"/>
        </dgm:presLayoutVars>
      </dgm:prSet>
      <dgm:spPr/>
    </dgm:pt>
    <dgm:pt modelId="{49C29BF9-60A1-4CA1-94BE-D07541BC4748}" type="pres">
      <dgm:prSet presAssocID="{8D0AAF7D-1C28-4D9D-B4C8-A190BFC298EB}" presName="spaceBetweenRectangles" presStyleCnt="0"/>
      <dgm:spPr/>
    </dgm:pt>
    <dgm:pt modelId="{87FB84F6-1992-4BCF-8CA2-528B022C6049}" type="pres">
      <dgm:prSet presAssocID="{85D6A326-0C22-4FD7-9F54-3094F3408B95}" presName="parentLin" presStyleCnt="0"/>
      <dgm:spPr/>
    </dgm:pt>
    <dgm:pt modelId="{F9ABB8D8-1CE0-4D67-97F3-21556852183E}" type="pres">
      <dgm:prSet presAssocID="{85D6A326-0C22-4FD7-9F54-3094F3408B95}" presName="parentLeftMargin" presStyleLbl="node1" presStyleIdx="0" presStyleCnt="3"/>
      <dgm:spPr/>
      <dgm:t>
        <a:bodyPr/>
        <a:lstStyle/>
        <a:p>
          <a:endParaRPr lang="en-US"/>
        </a:p>
      </dgm:t>
    </dgm:pt>
    <dgm:pt modelId="{572D42D6-3C47-47EA-87D7-A537369EB8D2}" type="pres">
      <dgm:prSet presAssocID="{85D6A326-0C22-4FD7-9F54-3094F3408B95}" presName="parentText" presStyleLbl="node1" presStyleIdx="1" presStyleCnt="3" custScaleX="125000">
        <dgm:presLayoutVars>
          <dgm:chMax val="0"/>
          <dgm:bulletEnabled val="1"/>
        </dgm:presLayoutVars>
      </dgm:prSet>
      <dgm:spPr/>
      <dgm:t>
        <a:bodyPr/>
        <a:lstStyle/>
        <a:p>
          <a:endParaRPr lang="en-US"/>
        </a:p>
      </dgm:t>
    </dgm:pt>
    <dgm:pt modelId="{15FD84D3-73C8-4BE7-8113-DE27159BDC54}" type="pres">
      <dgm:prSet presAssocID="{85D6A326-0C22-4FD7-9F54-3094F3408B95}" presName="negativeSpace" presStyleCnt="0"/>
      <dgm:spPr/>
    </dgm:pt>
    <dgm:pt modelId="{CABAA464-B3F4-4DEE-BCF9-D5F56C5C78F1}" type="pres">
      <dgm:prSet presAssocID="{85D6A326-0C22-4FD7-9F54-3094F3408B95}" presName="childText" presStyleLbl="conFgAcc1" presStyleIdx="1" presStyleCnt="3">
        <dgm:presLayoutVars>
          <dgm:bulletEnabled val="1"/>
        </dgm:presLayoutVars>
      </dgm:prSet>
      <dgm:spPr/>
    </dgm:pt>
    <dgm:pt modelId="{416BF2C7-8BD6-4A36-82E5-BBE05DAA49CB}" type="pres">
      <dgm:prSet presAssocID="{7CD571E8-8341-47A8-8371-40979396D9C5}" presName="spaceBetweenRectangles" presStyleCnt="0"/>
      <dgm:spPr/>
    </dgm:pt>
    <dgm:pt modelId="{5DA69C0E-9CC6-43C3-8D27-0DB269F3D364}" type="pres">
      <dgm:prSet presAssocID="{DBD1ABA0-FC31-4E07-8900-5B890E3A87BC}" presName="parentLin" presStyleCnt="0"/>
      <dgm:spPr/>
    </dgm:pt>
    <dgm:pt modelId="{4EBF2E0F-4674-47B5-A092-9B762228DEA9}" type="pres">
      <dgm:prSet presAssocID="{DBD1ABA0-FC31-4E07-8900-5B890E3A87BC}" presName="parentLeftMargin" presStyleLbl="node1" presStyleIdx="1" presStyleCnt="3"/>
      <dgm:spPr/>
      <dgm:t>
        <a:bodyPr/>
        <a:lstStyle/>
        <a:p>
          <a:endParaRPr lang="en-US"/>
        </a:p>
      </dgm:t>
    </dgm:pt>
    <dgm:pt modelId="{4ABA670C-757C-4591-8C7D-1582133C0688}" type="pres">
      <dgm:prSet presAssocID="{DBD1ABA0-FC31-4E07-8900-5B890E3A87BC}" presName="parentText" presStyleLbl="node1" presStyleIdx="2" presStyleCnt="3" custScaleX="125000" custLinFactNeighborY="2843">
        <dgm:presLayoutVars>
          <dgm:chMax val="0"/>
          <dgm:bulletEnabled val="1"/>
        </dgm:presLayoutVars>
      </dgm:prSet>
      <dgm:spPr/>
      <dgm:t>
        <a:bodyPr/>
        <a:lstStyle/>
        <a:p>
          <a:endParaRPr lang="en-US"/>
        </a:p>
      </dgm:t>
    </dgm:pt>
    <dgm:pt modelId="{FA5C7C58-9854-4D63-ABC1-BC4EA54A3211}" type="pres">
      <dgm:prSet presAssocID="{DBD1ABA0-FC31-4E07-8900-5B890E3A87BC}" presName="negativeSpace" presStyleCnt="0"/>
      <dgm:spPr/>
    </dgm:pt>
    <dgm:pt modelId="{8BF0A88F-7242-4F98-8F51-B510D0968827}" type="pres">
      <dgm:prSet presAssocID="{DBD1ABA0-FC31-4E07-8900-5B890E3A87BC}" presName="childText" presStyleLbl="conFgAcc1" presStyleIdx="2" presStyleCnt="3">
        <dgm:presLayoutVars>
          <dgm:bulletEnabled val="1"/>
        </dgm:presLayoutVars>
      </dgm:prSet>
      <dgm:spPr/>
    </dgm:pt>
  </dgm:ptLst>
  <dgm:cxnLst>
    <dgm:cxn modelId="{E6714B25-ACDC-4366-91FD-76E204E94208}" type="presOf" srcId="{E234E74E-EA6F-4DFF-988E-36C13455DE1A}" destId="{CBEAD442-6FEF-49A3-9F5B-315811F13794}" srcOrd="1" destOrd="0" presId="urn:microsoft.com/office/officeart/2005/8/layout/list1"/>
    <dgm:cxn modelId="{86F60465-DD2C-4292-A7F4-BB9CD69C8A64}" type="presOf" srcId="{DBD1ABA0-FC31-4E07-8900-5B890E3A87BC}" destId="{4ABA670C-757C-4591-8C7D-1582133C0688}" srcOrd="1" destOrd="0" presId="urn:microsoft.com/office/officeart/2005/8/layout/list1"/>
    <dgm:cxn modelId="{304A7D2E-2274-4712-BCD8-ED95505D0F4A}" type="presOf" srcId="{358DA56C-3B2F-492E-84D9-EF55A0A3AF6B}" destId="{9675E417-CE77-4D68-919D-A93B7D84B7BD}" srcOrd="0" destOrd="0" presId="urn:microsoft.com/office/officeart/2005/8/layout/list1"/>
    <dgm:cxn modelId="{67A77006-2554-4B3E-B13A-8CD25B53D54A}" type="presOf" srcId="{85D6A326-0C22-4FD7-9F54-3094F3408B95}" destId="{F9ABB8D8-1CE0-4D67-97F3-21556852183E}" srcOrd="0" destOrd="0" presId="urn:microsoft.com/office/officeart/2005/8/layout/list1"/>
    <dgm:cxn modelId="{F8D0FA23-AAE7-45F8-A193-A95E28BC3C24}" type="presOf" srcId="{85D6A326-0C22-4FD7-9F54-3094F3408B95}" destId="{572D42D6-3C47-47EA-87D7-A537369EB8D2}" srcOrd="1" destOrd="0" presId="urn:microsoft.com/office/officeart/2005/8/layout/list1"/>
    <dgm:cxn modelId="{612171F6-DC1C-4427-A744-B84A0BB7D8F6}" srcId="{358DA56C-3B2F-492E-84D9-EF55A0A3AF6B}" destId="{DBD1ABA0-FC31-4E07-8900-5B890E3A87BC}" srcOrd="2" destOrd="0" parTransId="{6604CF9C-BFEB-490C-B061-77A4250C1125}" sibTransId="{599D6E3E-3E19-4945-B724-692C78E78FB9}"/>
    <dgm:cxn modelId="{A679A177-0E5C-4314-A7C3-9C808192AD34}" type="presOf" srcId="{E234E74E-EA6F-4DFF-988E-36C13455DE1A}" destId="{C7932570-5FC3-4CEC-9930-795E5E567974}" srcOrd="0" destOrd="0" presId="urn:microsoft.com/office/officeart/2005/8/layout/list1"/>
    <dgm:cxn modelId="{2C82C681-191D-4E1F-A5D9-1F3C22DB7716}" srcId="{358DA56C-3B2F-492E-84D9-EF55A0A3AF6B}" destId="{85D6A326-0C22-4FD7-9F54-3094F3408B95}" srcOrd="1" destOrd="0" parTransId="{F534B404-C258-49E9-BC99-4CB85278A2C7}" sibTransId="{7CD571E8-8341-47A8-8371-40979396D9C5}"/>
    <dgm:cxn modelId="{EFB1A9A2-7F11-4CE0-ADB3-10B80EC872B0}" type="presOf" srcId="{DBD1ABA0-FC31-4E07-8900-5B890E3A87BC}" destId="{4EBF2E0F-4674-47B5-A092-9B762228DEA9}" srcOrd="0" destOrd="0" presId="urn:microsoft.com/office/officeart/2005/8/layout/list1"/>
    <dgm:cxn modelId="{E04A79E6-6412-434B-84D0-6F1141F4E445}" srcId="{358DA56C-3B2F-492E-84D9-EF55A0A3AF6B}" destId="{E234E74E-EA6F-4DFF-988E-36C13455DE1A}" srcOrd="0" destOrd="0" parTransId="{928D1786-1FF9-4C95-9E91-9110197B26A7}" sibTransId="{8D0AAF7D-1C28-4D9D-B4C8-A190BFC298EB}"/>
    <dgm:cxn modelId="{F673A71D-40E6-4CE7-8EEC-DA8E317CB6F5}" type="presParOf" srcId="{9675E417-CE77-4D68-919D-A93B7D84B7BD}" destId="{D0FF36A2-6684-4944-A5DC-58A799375594}" srcOrd="0" destOrd="0" presId="urn:microsoft.com/office/officeart/2005/8/layout/list1"/>
    <dgm:cxn modelId="{18C4E67B-725A-442B-B5B1-BFF1AD4C24B2}" type="presParOf" srcId="{D0FF36A2-6684-4944-A5DC-58A799375594}" destId="{C7932570-5FC3-4CEC-9930-795E5E567974}" srcOrd="0" destOrd="0" presId="urn:microsoft.com/office/officeart/2005/8/layout/list1"/>
    <dgm:cxn modelId="{AC8BC6B2-0F74-4889-8B02-8D7A0123A64F}" type="presParOf" srcId="{D0FF36A2-6684-4944-A5DC-58A799375594}" destId="{CBEAD442-6FEF-49A3-9F5B-315811F13794}" srcOrd="1" destOrd="0" presId="urn:microsoft.com/office/officeart/2005/8/layout/list1"/>
    <dgm:cxn modelId="{6118BA44-981E-4866-B331-30969AFCE35B}" type="presParOf" srcId="{9675E417-CE77-4D68-919D-A93B7D84B7BD}" destId="{BC2DB0CD-DB40-4254-ACEB-6745138D0168}" srcOrd="1" destOrd="0" presId="urn:microsoft.com/office/officeart/2005/8/layout/list1"/>
    <dgm:cxn modelId="{36308425-BD41-4974-B579-84E619F02CCE}" type="presParOf" srcId="{9675E417-CE77-4D68-919D-A93B7D84B7BD}" destId="{4B3C69E0-84C4-4441-A5DA-F8CBD520149B}" srcOrd="2" destOrd="0" presId="urn:microsoft.com/office/officeart/2005/8/layout/list1"/>
    <dgm:cxn modelId="{7B890E7B-04AE-423E-8144-F9096C806948}" type="presParOf" srcId="{9675E417-CE77-4D68-919D-A93B7D84B7BD}" destId="{49C29BF9-60A1-4CA1-94BE-D07541BC4748}" srcOrd="3" destOrd="0" presId="urn:microsoft.com/office/officeart/2005/8/layout/list1"/>
    <dgm:cxn modelId="{AFBA9629-9E3C-4E61-9C79-16FF3F007203}" type="presParOf" srcId="{9675E417-CE77-4D68-919D-A93B7D84B7BD}" destId="{87FB84F6-1992-4BCF-8CA2-528B022C6049}" srcOrd="4" destOrd="0" presId="urn:microsoft.com/office/officeart/2005/8/layout/list1"/>
    <dgm:cxn modelId="{00041AA1-93F2-4504-A289-135FE884A9E3}" type="presParOf" srcId="{87FB84F6-1992-4BCF-8CA2-528B022C6049}" destId="{F9ABB8D8-1CE0-4D67-97F3-21556852183E}" srcOrd="0" destOrd="0" presId="urn:microsoft.com/office/officeart/2005/8/layout/list1"/>
    <dgm:cxn modelId="{34732AC3-06BC-43CA-800D-0296658ED082}" type="presParOf" srcId="{87FB84F6-1992-4BCF-8CA2-528B022C6049}" destId="{572D42D6-3C47-47EA-87D7-A537369EB8D2}" srcOrd="1" destOrd="0" presId="urn:microsoft.com/office/officeart/2005/8/layout/list1"/>
    <dgm:cxn modelId="{53D962E6-2340-4C47-B2E4-D9AC97525FC6}" type="presParOf" srcId="{9675E417-CE77-4D68-919D-A93B7D84B7BD}" destId="{15FD84D3-73C8-4BE7-8113-DE27159BDC54}" srcOrd="5" destOrd="0" presId="urn:microsoft.com/office/officeart/2005/8/layout/list1"/>
    <dgm:cxn modelId="{1F1BB5F5-A51A-4B49-B292-6A55FD57E674}" type="presParOf" srcId="{9675E417-CE77-4D68-919D-A93B7D84B7BD}" destId="{CABAA464-B3F4-4DEE-BCF9-D5F56C5C78F1}" srcOrd="6" destOrd="0" presId="urn:microsoft.com/office/officeart/2005/8/layout/list1"/>
    <dgm:cxn modelId="{CCE2F210-CA3D-4454-A2E6-89F24E40A1B1}" type="presParOf" srcId="{9675E417-CE77-4D68-919D-A93B7D84B7BD}" destId="{416BF2C7-8BD6-4A36-82E5-BBE05DAA49CB}" srcOrd="7" destOrd="0" presId="urn:microsoft.com/office/officeart/2005/8/layout/list1"/>
    <dgm:cxn modelId="{EEA62241-C2FF-4A5A-AD6B-632B6C748B2E}" type="presParOf" srcId="{9675E417-CE77-4D68-919D-A93B7D84B7BD}" destId="{5DA69C0E-9CC6-43C3-8D27-0DB269F3D364}" srcOrd="8" destOrd="0" presId="urn:microsoft.com/office/officeart/2005/8/layout/list1"/>
    <dgm:cxn modelId="{59F3C318-A406-482E-9F4E-EA131BE754A2}" type="presParOf" srcId="{5DA69C0E-9CC6-43C3-8D27-0DB269F3D364}" destId="{4EBF2E0F-4674-47B5-A092-9B762228DEA9}" srcOrd="0" destOrd="0" presId="urn:microsoft.com/office/officeart/2005/8/layout/list1"/>
    <dgm:cxn modelId="{C3A7FD24-8496-439C-B8D9-8C06C2F8F434}" type="presParOf" srcId="{5DA69C0E-9CC6-43C3-8D27-0DB269F3D364}" destId="{4ABA670C-757C-4591-8C7D-1582133C0688}" srcOrd="1" destOrd="0" presId="urn:microsoft.com/office/officeart/2005/8/layout/list1"/>
    <dgm:cxn modelId="{B326014E-A24A-4B86-A8BA-FC1B832765D6}" type="presParOf" srcId="{9675E417-CE77-4D68-919D-A93B7D84B7BD}" destId="{FA5C7C58-9854-4D63-ABC1-BC4EA54A3211}" srcOrd="9" destOrd="0" presId="urn:microsoft.com/office/officeart/2005/8/layout/list1"/>
    <dgm:cxn modelId="{BD2FDE95-E57C-4968-9D94-C6D3E31F55C7}" type="presParOf" srcId="{9675E417-CE77-4D68-919D-A93B7D84B7BD}" destId="{8BF0A88F-7242-4F98-8F51-B510D096882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3C69E0-84C4-4441-A5DA-F8CBD520149B}">
      <dsp:nvSpPr>
        <dsp:cNvPr id="0" name=""/>
        <dsp:cNvSpPr/>
      </dsp:nvSpPr>
      <dsp:spPr>
        <a:xfrm>
          <a:off x="0" y="386280"/>
          <a:ext cx="6096000" cy="6048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EAD442-6FEF-49A3-9F5B-315811F13794}">
      <dsp:nvSpPr>
        <dsp:cNvPr id="0" name=""/>
        <dsp:cNvSpPr/>
      </dsp:nvSpPr>
      <dsp:spPr>
        <a:xfrm>
          <a:off x="304800" y="32040"/>
          <a:ext cx="5334000" cy="7084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66800">
            <a:lnSpc>
              <a:spcPct val="90000"/>
            </a:lnSpc>
            <a:spcBef>
              <a:spcPct val="0"/>
            </a:spcBef>
            <a:spcAft>
              <a:spcPct val="35000"/>
            </a:spcAft>
          </a:pPr>
          <a:endParaRPr lang="en-US" sz="2400" kern="1200"/>
        </a:p>
      </dsp:txBody>
      <dsp:txXfrm>
        <a:off x="339385" y="66625"/>
        <a:ext cx="5264830" cy="639310"/>
      </dsp:txXfrm>
    </dsp:sp>
    <dsp:sp modelId="{CABAA464-B3F4-4DEE-BCF9-D5F56C5C78F1}">
      <dsp:nvSpPr>
        <dsp:cNvPr id="0" name=""/>
        <dsp:cNvSpPr/>
      </dsp:nvSpPr>
      <dsp:spPr>
        <a:xfrm>
          <a:off x="0" y="1474920"/>
          <a:ext cx="6096000" cy="6048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2D42D6-3C47-47EA-87D7-A537369EB8D2}">
      <dsp:nvSpPr>
        <dsp:cNvPr id="0" name=""/>
        <dsp:cNvSpPr/>
      </dsp:nvSpPr>
      <dsp:spPr>
        <a:xfrm>
          <a:off x="304800" y="1120680"/>
          <a:ext cx="5334000" cy="7084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66800">
            <a:lnSpc>
              <a:spcPct val="90000"/>
            </a:lnSpc>
            <a:spcBef>
              <a:spcPct val="0"/>
            </a:spcBef>
            <a:spcAft>
              <a:spcPct val="35000"/>
            </a:spcAft>
          </a:pPr>
          <a:endParaRPr lang="en-US" sz="2400" kern="1200"/>
        </a:p>
      </dsp:txBody>
      <dsp:txXfrm>
        <a:off x="339385" y="1155265"/>
        <a:ext cx="5264830" cy="639310"/>
      </dsp:txXfrm>
    </dsp:sp>
    <dsp:sp modelId="{8BF0A88F-7242-4F98-8F51-B510D0968827}">
      <dsp:nvSpPr>
        <dsp:cNvPr id="0" name=""/>
        <dsp:cNvSpPr/>
      </dsp:nvSpPr>
      <dsp:spPr>
        <a:xfrm>
          <a:off x="0" y="2563560"/>
          <a:ext cx="6096000" cy="6048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BA670C-757C-4591-8C7D-1582133C0688}">
      <dsp:nvSpPr>
        <dsp:cNvPr id="0" name=""/>
        <dsp:cNvSpPr/>
      </dsp:nvSpPr>
      <dsp:spPr>
        <a:xfrm>
          <a:off x="304800" y="2229462"/>
          <a:ext cx="5334000" cy="7084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66800">
            <a:lnSpc>
              <a:spcPct val="90000"/>
            </a:lnSpc>
            <a:spcBef>
              <a:spcPct val="0"/>
            </a:spcBef>
            <a:spcAft>
              <a:spcPct val="35000"/>
            </a:spcAft>
          </a:pPr>
          <a:endParaRPr lang="en-US" sz="2400" kern="1200"/>
        </a:p>
      </dsp:txBody>
      <dsp:txXfrm>
        <a:off x="339385" y="2264047"/>
        <a:ext cx="5264830" cy="63931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_Demo, Video etc. &quot;special&quot; slides">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wirl.png"/>
          <p:cNvPicPr>
            <a:picLocks noChangeAspect="1"/>
          </p:cNvPicPr>
          <p:nvPr/>
        </p:nvPicPr>
        <p:blipFill>
          <a:blip r:embed="rId3" cstate="print"/>
          <a:stretch>
            <a:fillRect/>
          </a:stretch>
        </p:blipFill>
        <p:spPr>
          <a:xfrm>
            <a:off x="0" y="12954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pic>
        <p:nvPicPr>
          <p:cNvPr id="3096" name="Picture 24" descr="bluebackgorund"/>
          <p:cNvPicPr>
            <a:picLocks noChangeAspect="1" noChangeArrowheads="1"/>
          </p:cNvPicPr>
          <p:nvPr/>
        </p:nvPicPr>
        <p:blipFill>
          <a:blip r:embed="rId2" cstate="print"/>
          <a:srcRect l="3816" t="1057" r="4581" b="1799"/>
          <a:stretch>
            <a:fillRect/>
          </a:stretch>
        </p:blipFill>
        <p:spPr bwMode="auto">
          <a:xfrm>
            <a:off x="0" y="0"/>
            <a:ext cx="9144000" cy="6858000"/>
          </a:xfrm>
          <a:prstGeom prst="rect">
            <a:avLst/>
          </a:prstGeom>
          <a:noFill/>
        </p:spPr>
      </p:pic>
      <p:sp>
        <p:nvSpPr>
          <p:cNvPr id="3074" name="Rectangle 2"/>
          <p:cNvSpPr>
            <a:spLocks noGrp="1" noChangeArrowheads="1"/>
          </p:cNvSpPr>
          <p:nvPr>
            <p:ph type="ctrTitle"/>
          </p:nvPr>
        </p:nvSpPr>
        <p:spPr>
          <a:xfrm>
            <a:off x="685800" y="1196975"/>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2952750"/>
            <a:ext cx="6400800" cy="1752600"/>
          </a:xfrm>
        </p:spPr>
        <p:txBody>
          <a:bodyPr/>
          <a:lstStyle>
            <a:lvl1pPr marL="0" indent="0" algn="ctr">
              <a:buFontTx/>
              <a:buNone/>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FBC466C6-E0AE-4D38-87F5-361726B3D966}" type="slidenum">
              <a:rPr lang="en-US" smtClean="0"/>
              <a:pPr/>
              <a:t>‹#›</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55C85B2-3B85-4AEC-9B01-4F5A696D578B}" type="slidenum">
              <a:rPr lang="en-US" smtClean="0"/>
              <a:pPr/>
              <a:t>‹#›</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C9D665E-24AB-4690-ABC4-BC13FA996A8F}"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88B15DF-BE00-4571-9E59-02B1387CE20D}" type="slidenum">
              <a:rPr lang="en-US" smtClean="0"/>
              <a:pPr/>
              <a:t>‹#›</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8E5BED6-F36C-4302-9FF4-BA88AC638D7A}" type="slidenum">
              <a:rPr lang="en-US" smtClean="0"/>
              <a:pPr/>
              <a:t>‹#›</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E80C214-2D4A-4769-ABF8-BA071769314C}" type="slidenum">
              <a:rPr lang="en-US" smtClean="0"/>
              <a:pPr/>
              <a:t>‹#›</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19C898A-E836-48BD-AD51-DD86E93804CB}" type="slidenum">
              <a:rPr lang="en-US" smtClean="0"/>
              <a:pPr/>
              <a:t>‹#›</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wirl.png"/>
          <p:cNvPicPr>
            <a:picLocks noChangeAspect="1"/>
          </p:cNvPicPr>
          <p:nvPr/>
        </p:nvPicPr>
        <p:blipFill>
          <a:blip r:embed="rId3" cstate="print"/>
          <a:stretch>
            <a:fillRect/>
          </a:stretch>
        </p:blipFill>
        <p:spPr>
          <a:xfrm>
            <a:off x="0" y="12954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xmlns:p14="http://schemas.microsoft.com/office/powerpoint/2010/mai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970F061-4862-4775-A486-EF15F7AB7661}"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9395250-F318-40F4-9D8D-8A9FABB5AAE5}"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8CC3627-FDEF-4FB8-A2D8-53815307674D}"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26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026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5F6FF59-31DF-4DE5-9728-EDF4511C1E32}"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3700463"/>
          </a:xfrm>
        </p:spPr>
        <p:txBody>
          <a:bodyPr/>
          <a:lstStyle/>
          <a:p>
            <a:r>
              <a:rPr lang="en-US" smtClean="0"/>
              <a:t>Click icon to add chart</a:t>
            </a:r>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29984E73-CF5E-4410-8E08-B0BF794213E4}"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F62ABE8-BECD-4591-9A80-4C608A039C20}"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C466C6-E0AE-4D38-87F5-361726B3D966}" type="slidenum">
              <a:rPr lang="en-US" smtClean="0"/>
              <a:pPr/>
              <a:t>‹#›</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C85B2-3B85-4AEC-9B01-4F5A696D578B}" type="slidenum">
              <a:rPr lang="en-US" smtClean="0"/>
              <a:pPr/>
              <a:t>‹#›</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D665E-24AB-4690-ABC4-BC13FA996A8F}"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8B15DF-BE00-4571-9E59-02B1387CE20D}" type="slidenum">
              <a:rPr lang="en-US" smtClean="0"/>
              <a:pPr/>
              <a:t>‹#›</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E5BED6-F36C-4302-9FF4-BA88AC638D7A}" type="slidenum">
              <a:rPr lang="en-US" smtClean="0"/>
              <a:pPr/>
              <a:t>‹#›</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80C214-2D4A-4769-ABF8-BA071769314C}" type="slidenum">
              <a:rPr lang="en-US" smtClean="0"/>
              <a:pPr/>
              <a:t>‹#›</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9C898A-E836-48BD-AD51-DD86E93804CB}" type="slidenum">
              <a:rPr lang="en-US" smtClean="0"/>
              <a:pPr/>
              <a:t>‹#›</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70F061-4862-4775-A486-EF15F7AB7661}"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395250-F318-40F4-9D8D-8A9FABB5AAE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C3627-FDEF-4FB8-A2D8-53815307674D}"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6FF59-31DF-4DE5-9728-EDF4511C1E32}"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slideLayout" Target="../slideLayouts/slideLayout25.xml"/><Relationship Id="rId14" Type="http://schemas.openxmlformats.org/officeDocument/2006/relationships/theme" Target="../theme/theme3.xml"/><Relationship Id="rId15" Type="http://schemas.openxmlformats.org/officeDocument/2006/relationships/image" Target="../media/image6.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theme" Target="../theme/theme4.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09" r:id="rId1"/>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52" name="Picture 28" descr="bluebackgorund"/>
          <p:cNvPicPr>
            <a:picLocks noChangeAspect="1" noChangeArrowheads="1"/>
          </p:cNvPicPr>
          <p:nvPr/>
        </p:nvPicPr>
        <p:blipFill>
          <a:blip r:embed="rId15" cstate="print"/>
          <a:srcRect l="3816" t="1057" r="4581" b="1799"/>
          <a:stretch>
            <a:fillRect/>
          </a:stretch>
        </p:blipFill>
        <p:spPr bwMode="auto">
          <a:xfrm>
            <a:off x="0" y="0"/>
            <a:ext cx="9144000" cy="6858000"/>
          </a:xfrm>
          <a:prstGeom prst="rect">
            <a:avLst/>
          </a:prstGeom>
          <a:noFill/>
        </p:spPr>
      </p:pic>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3700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C1293CC-4F14-46C3-8E78-0A6A15BBCE6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7CCD5-4289-4189-A50B-1B333728BAD1}" type="datetimeFigureOut">
              <a:rPr lang="en-US" smtClean="0"/>
              <a:pPr/>
              <a:t>12/31/18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1ABCD-5DBE-4E91-9966-4843B26603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jpeg"/><Relationship Id="rId1" Type="http://schemas.openxmlformats.org/officeDocument/2006/relationships/slideLayout" Target="../slideLayouts/slideLayout12.xml"/><Relationship Id="rId2" Type="http://schemas.openxmlformats.org/officeDocument/2006/relationships/image" Target="../media/image7.gif"/></Relationships>
</file>

<file path=ppt/slides/_rels/slide10.xml.rels><?xml version="1.0" encoding="UTF-8" standalone="yes"?>
<Relationships xmlns="http://schemas.openxmlformats.org/package/2006/relationships"><Relationship Id="rId3" Type="http://schemas.openxmlformats.org/officeDocument/2006/relationships/image" Target="../media/image22.gif"/><Relationship Id="rId4" Type="http://schemas.openxmlformats.org/officeDocument/2006/relationships/image" Target="../media/image23.gif"/><Relationship Id="rId5" Type="http://schemas.openxmlformats.org/officeDocument/2006/relationships/image" Target="../media/image21.png"/><Relationship Id="rId1" Type="http://schemas.openxmlformats.org/officeDocument/2006/relationships/slideLayout" Target="../slideLayouts/slideLayout13.xml"/><Relationship Id="rId2"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1" Type="http://schemas.openxmlformats.org/officeDocument/2006/relationships/slideLayout" Target="../slideLayouts/slideLayout14.xml"/><Relationship Id="rId2"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2.gif"/><Relationship Id="rId1" Type="http://schemas.openxmlformats.org/officeDocument/2006/relationships/slideLayout" Target="../slideLayouts/slideLayout13.xml"/><Relationship Id="rId2"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0.gif"/><Relationship Id="rId4" Type="http://schemas.openxmlformats.org/officeDocument/2006/relationships/image" Target="../media/image31.gif"/><Relationship Id="rId1" Type="http://schemas.openxmlformats.org/officeDocument/2006/relationships/slideLayout" Target="../slideLayouts/slideLayout14.xml"/><Relationship Id="rId2" Type="http://schemas.openxmlformats.org/officeDocument/2006/relationships/image" Target="../media/image29.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1" Type="http://schemas.openxmlformats.org/officeDocument/2006/relationships/image" Target="../media/image41.png"/><Relationship Id="rId12" Type="http://schemas.openxmlformats.org/officeDocument/2006/relationships/image" Target="../media/image42.png"/><Relationship Id="rId13" Type="http://schemas.openxmlformats.org/officeDocument/2006/relationships/image" Target="../media/image43.png"/><Relationship Id="rId14" Type="http://schemas.openxmlformats.org/officeDocument/2006/relationships/image" Target="../media/image44.png"/><Relationship Id="rId15" Type="http://schemas.openxmlformats.org/officeDocument/2006/relationships/image" Target="../media/image45.png"/><Relationship Id="rId16" Type="http://schemas.openxmlformats.org/officeDocument/2006/relationships/image" Target="../media/image46.png"/><Relationship Id="rId17" Type="http://schemas.openxmlformats.org/officeDocument/2006/relationships/image" Target="../media/image47.png"/><Relationship Id="rId18" Type="http://schemas.openxmlformats.org/officeDocument/2006/relationships/image" Target="../media/image48.jpeg"/><Relationship Id="rId1" Type="http://schemas.openxmlformats.org/officeDocument/2006/relationships/slideLayout" Target="../slideLayouts/slideLayout14.xml"/><Relationship Id="rId2" Type="http://schemas.openxmlformats.org/officeDocument/2006/relationships/image" Target="../media/image32.gif"/><Relationship Id="rId3" Type="http://schemas.openxmlformats.org/officeDocument/2006/relationships/image" Target="../media/image33.jpeg"/><Relationship Id="rId4" Type="http://schemas.openxmlformats.org/officeDocument/2006/relationships/image" Target="../media/image34.gif"/><Relationship Id="rId5" Type="http://schemas.openxmlformats.org/officeDocument/2006/relationships/image" Target="../media/image35.jpeg"/><Relationship Id="rId6" Type="http://schemas.openxmlformats.org/officeDocument/2006/relationships/image" Target="../media/image36.jpe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51.jpeg"/><Relationship Id="rId5" Type="http://schemas.openxmlformats.org/officeDocument/2006/relationships/image" Target="../media/image52.gif"/><Relationship Id="rId6" Type="http://schemas.openxmlformats.org/officeDocument/2006/relationships/hyperlink" Target="http://www.commercialappeal.com/photos/2011/aug/02/235599/" TargetMode="External"/><Relationship Id="rId7" Type="http://schemas.openxmlformats.org/officeDocument/2006/relationships/image" Target="../media/image53.jpeg"/><Relationship Id="rId8" Type="http://schemas.openxmlformats.org/officeDocument/2006/relationships/hyperlink" Target="http://www.commercialappeal.com/photos/2011/aug/02/235598/" TargetMode="External"/><Relationship Id="rId9" Type="http://schemas.openxmlformats.org/officeDocument/2006/relationships/image" Target="../media/image54.jpeg"/><Relationship Id="rId10" Type="http://schemas.openxmlformats.org/officeDocument/2006/relationships/hyperlink" Target="http://www.commercialappeal.com/photos/2011/aug/02/235596/" TargetMode="External"/><Relationship Id="rId11" Type="http://schemas.openxmlformats.org/officeDocument/2006/relationships/image" Target="../media/image55.jpeg"/><Relationship Id="rId1" Type="http://schemas.openxmlformats.org/officeDocument/2006/relationships/slideLayout" Target="../slideLayouts/slideLayout14.xml"/><Relationship Id="rId2" Type="http://schemas.openxmlformats.org/officeDocument/2006/relationships/image" Target="../media/image49.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7.jpeg"/><Relationship Id="rId3" Type="http://schemas.openxmlformats.org/officeDocument/2006/relationships/image" Target="../media/image58.jpe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60.jpeg"/><Relationship Id="rId9" Type="http://schemas.openxmlformats.org/officeDocument/2006/relationships/image" Target="../media/image61.jpeg"/><Relationship Id="rId10" Type="http://schemas.openxmlformats.org/officeDocument/2006/relationships/image" Target="../media/image62.gif"/><Relationship Id="rId11" Type="http://schemas.openxmlformats.org/officeDocument/2006/relationships/image" Target="../media/image63.gif"/><Relationship Id="rId1" Type="http://schemas.openxmlformats.org/officeDocument/2006/relationships/slideLayout" Target="../slideLayouts/slideLayout14.xml"/><Relationship Id="rId2" Type="http://schemas.openxmlformats.org/officeDocument/2006/relationships/image" Target="../media/image59.jpeg"/></Relationships>
</file>

<file path=ppt/slides/_rels/slide23.xml.rels><?xml version="1.0" encoding="UTF-8" standalone="yes"?>
<Relationships xmlns="http://schemas.openxmlformats.org/package/2006/relationships"><Relationship Id="rId3" Type="http://schemas.openxmlformats.org/officeDocument/2006/relationships/image" Target="../media/image65.jpeg"/><Relationship Id="rId4" Type="http://schemas.openxmlformats.org/officeDocument/2006/relationships/image" Target="../media/image60.jpeg"/><Relationship Id="rId5" Type="http://schemas.openxmlformats.org/officeDocument/2006/relationships/image" Target="../media/image61.jpeg"/><Relationship Id="rId6" Type="http://schemas.openxmlformats.org/officeDocument/2006/relationships/image" Target="../media/image62.gif"/><Relationship Id="rId7" Type="http://schemas.openxmlformats.org/officeDocument/2006/relationships/image" Target="../media/image66.png"/><Relationship Id="rId8" Type="http://schemas.openxmlformats.org/officeDocument/2006/relationships/image" Target="../media/image67.jpeg"/><Relationship Id="rId9" Type="http://schemas.openxmlformats.org/officeDocument/2006/relationships/image" Target="../media/image68.jpeg"/><Relationship Id="rId1" Type="http://schemas.openxmlformats.org/officeDocument/2006/relationships/slideLayout" Target="../slideLayouts/slideLayout14.xml"/><Relationship Id="rId2" Type="http://schemas.openxmlformats.org/officeDocument/2006/relationships/image" Target="../media/image64.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3.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1.jpeg"/><Relationship Id="rId4" Type="http://schemas.openxmlformats.org/officeDocument/2006/relationships/image" Target="../media/image72.jpeg"/><Relationship Id="rId5" Type="http://schemas.openxmlformats.org/officeDocument/2006/relationships/image" Target="../media/image73.jpeg"/><Relationship Id="rId6" Type="http://schemas.openxmlformats.org/officeDocument/2006/relationships/image" Target="../media/image74.jpeg"/><Relationship Id="rId7" Type="http://schemas.openxmlformats.org/officeDocument/2006/relationships/image" Target="../media/image75.jpeg"/><Relationship Id="rId1" Type="http://schemas.openxmlformats.org/officeDocument/2006/relationships/slideLayout" Target="../slideLayouts/slideLayout14.xml"/><Relationship Id="rId2" Type="http://schemas.openxmlformats.org/officeDocument/2006/relationships/image" Target="../media/image7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8.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9.jpeg"/><Relationship Id="rId3" Type="http://schemas.openxmlformats.org/officeDocument/2006/relationships/image" Target="../media/image80.png"/></Relationships>
</file>

<file path=ppt/slides/_rels/slide38.xml.rels><?xml version="1.0" encoding="UTF-8" standalone="yes"?>
<Relationships xmlns="http://schemas.openxmlformats.org/package/2006/relationships"><Relationship Id="rId3" Type="http://schemas.openxmlformats.org/officeDocument/2006/relationships/image" Target="../media/image82.jpeg"/><Relationship Id="rId4" Type="http://schemas.openxmlformats.org/officeDocument/2006/relationships/image" Target="../media/image83.jpeg"/><Relationship Id="rId5" Type="http://schemas.openxmlformats.org/officeDocument/2006/relationships/image" Target="../media/image84.jpeg"/><Relationship Id="rId6" Type="http://schemas.openxmlformats.org/officeDocument/2006/relationships/image" Target="../media/image85.jpeg"/><Relationship Id="rId1" Type="http://schemas.openxmlformats.org/officeDocument/2006/relationships/slideLayout" Target="../slideLayouts/slideLayout14.xml"/><Relationship Id="rId2" Type="http://schemas.openxmlformats.org/officeDocument/2006/relationships/image" Target="../media/image8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18.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9.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0.png"/><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www.olivebrancholdtowne.com/images/maps/desoto-county.gif"/>
          <p:cNvPicPr>
            <a:picLocks noChangeAspect="1" noChangeArrowheads="1"/>
          </p:cNvPicPr>
          <p:nvPr/>
        </p:nvPicPr>
        <p:blipFill>
          <a:blip r:embed="rId2" cstate="print"/>
          <a:srcRect/>
          <a:stretch>
            <a:fillRect/>
          </a:stretch>
        </p:blipFill>
        <p:spPr bwMode="auto">
          <a:xfrm>
            <a:off x="609600" y="2558405"/>
            <a:ext cx="6096000" cy="4299595"/>
          </a:xfrm>
          <a:prstGeom prst="rect">
            <a:avLst/>
          </a:prstGeom>
          <a:noFill/>
        </p:spPr>
      </p:pic>
      <p:pic>
        <p:nvPicPr>
          <p:cNvPr id="1026" name="Picture 2" descr="Map of Mississippi highlighting DeSoto County"/>
          <p:cNvPicPr>
            <a:picLocks noChangeAspect="1" noChangeArrowheads="1"/>
          </p:cNvPicPr>
          <p:nvPr/>
        </p:nvPicPr>
        <p:blipFill>
          <a:blip r:embed="rId3" cstate="print"/>
          <a:srcRect/>
          <a:stretch>
            <a:fillRect/>
          </a:stretch>
        </p:blipFill>
        <p:spPr bwMode="auto">
          <a:xfrm>
            <a:off x="6553200" y="3124200"/>
            <a:ext cx="2209800" cy="3554095"/>
          </a:xfrm>
          <a:prstGeom prst="rect">
            <a:avLst/>
          </a:prstGeom>
          <a:noFill/>
        </p:spPr>
      </p:pic>
      <p:sp>
        <p:nvSpPr>
          <p:cNvPr id="31" name="Title 30"/>
          <p:cNvSpPr>
            <a:spLocks noGrp="1"/>
          </p:cNvSpPr>
          <p:nvPr>
            <p:ph type="title"/>
          </p:nvPr>
        </p:nvSpPr>
        <p:spPr>
          <a:xfrm>
            <a:off x="381000" y="230188"/>
            <a:ext cx="5029200" cy="664797"/>
          </a:xfrm>
        </p:spPr>
        <p:txBody>
          <a:bodyPr/>
          <a:lstStyle/>
          <a:p>
            <a:r>
              <a:rPr lang="en-US" dirty="0" smtClean="0"/>
              <a:t>County Government </a:t>
            </a:r>
            <a:endParaRPr lang="en-US" dirty="0"/>
          </a:p>
        </p:txBody>
      </p:sp>
      <p:pic>
        <p:nvPicPr>
          <p:cNvPr id="1028" name="Picture 4" descr="http://upload.wikimedia.org/wikipedia/commons/thumb/3/38/I-55.svg/70px-I-55.svg.png"/>
          <p:cNvPicPr>
            <a:picLocks noChangeAspect="1" noChangeArrowheads="1"/>
          </p:cNvPicPr>
          <p:nvPr/>
        </p:nvPicPr>
        <p:blipFill>
          <a:blip r:embed="rId4" cstate="print"/>
          <a:srcRect/>
          <a:stretch>
            <a:fillRect/>
          </a:stretch>
        </p:blipFill>
        <p:spPr bwMode="auto">
          <a:xfrm>
            <a:off x="1295400" y="1295400"/>
            <a:ext cx="666750" cy="666751"/>
          </a:xfrm>
          <a:prstGeom prst="rect">
            <a:avLst/>
          </a:prstGeom>
          <a:noFill/>
        </p:spPr>
      </p:pic>
      <p:pic>
        <p:nvPicPr>
          <p:cNvPr id="1030" name="Picture 6" descr="http://upload.wikimedia.org/wikipedia/commons/thumb/5/59/I-69.svg/70px-I-69.svg.png"/>
          <p:cNvPicPr>
            <a:picLocks noChangeAspect="1" noChangeArrowheads="1"/>
          </p:cNvPicPr>
          <p:nvPr/>
        </p:nvPicPr>
        <p:blipFill>
          <a:blip r:embed="rId5" cstate="print"/>
          <a:srcRect/>
          <a:stretch>
            <a:fillRect/>
          </a:stretch>
        </p:blipFill>
        <p:spPr bwMode="auto">
          <a:xfrm>
            <a:off x="2057400" y="1295400"/>
            <a:ext cx="666750" cy="666751"/>
          </a:xfrm>
          <a:prstGeom prst="rect">
            <a:avLst/>
          </a:prstGeom>
          <a:noFill/>
        </p:spPr>
      </p:pic>
      <p:pic>
        <p:nvPicPr>
          <p:cNvPr id="1032" name="Picture 8" descr="http://upload.wikimedia.org/wikipedia/commons/thumb/d/d0/I-269.svg/88px-I-269.svg.png"/>
          <p:cNvPicPr>
            <a:picLocks noChangeAspect="1" noChangeArrowheads="1"/>
          </p:cNvPicPr>
          <p:nvPr/>
        </p:nvPicPr>
        <p:blipFill>
          <a:blip r:embed="rId6" cstate="print"/>
          <a:srcRect/>
          <a:stretch>
            <a:fillRect/>
          </a:stretch>
        </p:blipFill>
        <p:spPr bwMode="auto">
          <a:xfrm>
            <a:off x="2819400" y="1295400"/>
            <a:ext cx="838200" cy="666751"/>
          </a:xfrm>
          <a:prstGeom prst="rect">
            <a:avLst/>
          </a:prstGeom>
          <a:noFill/>
        </p:spPr>
      </p:pic>
      <p:pic>
        <p:nvPicPr>
          <p:cNvPr id="1034" name="Picture 10" descr="File:US 51.svg"/>
          <p:cNvPicPr>
            <a:picLocks noChangeAspect="1" noChangeArrowheads="1"/>
          </p:cNvPicPr>
          <p:nvPr/>
        </p:nvPicPr>
        <p:blipFill>
          <a:blip r:embed="rId7" cstate="print"/>
          <a:srcRect/>
          <a:stretch>
            <a:fillRect/>
          </a:stretch>
        </p:blipFill>
        <p:spPr bwMode="auto">
          <a:xfrm>
            <a:off x="1295400" y="2057400"/>
            <a:ext cx="685800" cy="685800"/>
          </a:xfrm>
          <a:prstGeom prst="rect">
            <a:avLst/>
          </a:prstGeom>
          <a:noFill/>
        </p:spPr>
      </p:pic>
      <p:pic>
        <p:nvPicPr>
          <p:cNvPr id="1036" name="Picture 12" descr="File:US 61.svg"/>
          <p:cNvPicPr>
            <a:picLocks noChangeAspect="1" noChangeArrowheads="1"/>
          </p:cNvPicPr>
          <p:nvPr/>
        </p:nvPicPr>
        <p:blipFill>
          <a:blip r:embed="rId8" cstate="print"/>
          <a:srcRect/>
          <a:stretch>
            <a:fillRect/>
          </a:stretch>
        </p:blipFill>
        <p:spPr bwMode="auto">
          <a:xfrm>
            <a:off x="2057400" y="2057400"/>
            <a:ext cx="685800" cy="685800"/>
          </a:xfrm>
          <a:prstGeom prst="rect">
            <a:avLst/>
          </a:prstGeom>
          <a:noFill/>
        </p:spPr>
      </p:pic>
      <p:pic>
        <p:nvPicPr>
          <p:cNvPr id="1038" name="Picture 14" descr="File:US 78.svg"/>
          <p:cNvPicPr>
            <a:picLocks noChangeAspect="1" noChangeArrowheads="1"/>
          </p:cNvPicPr>
          <p:nvPr/>
        </p:nvPicPr>
        <p:blipFill>
          <a:blip r:embed="rId9" cstate="print"/>
          <a:srcRect/>
          <a:stretch>
            <a:fillRect/>
          </a:stretch>
        </p:blipFill>
        <p:spPr bwMode="auto">
          <a:xfrm>
            <a:off x="2895600" y="2057400"/>
            <a:ext cx="685800" cy="685800"/>
          </a:xfrm>
          <a:prstGeom prst="rect">
            <a:avLst/>
          </a:prstGeom>
          <a:noFill/>
        </p:spPr>
      </p:pic>
      <p:sp>
        <p:nvSpPr>
          <p:cNvPr id="11" name="Rectangle 10"/>
          <p:cNvSpPr/>
          <p:nvPr/>
        </p:nvSpPr>
        <p:spPr>
          <a:xfrm>
            <a:off x="6781800" y="1905000"/>
            <a:ext cx="2362200" cy="830997"/>
          </a:xfrm>
          <a:prstGeom prst="rect">
            <a:avLst/>
          </a:prstGeom>
        </p:spPr>
        <p:txBody>
          <a:bodyPr wrap="square">
            <a:spAutoFit/>
          </a:bodyPr>
          <a:lstStyle/>
          <a:p>
            <a:r>
              <a:rPr lang="en-US" sz="2400" b="1" dirty="0" smtClean="0">
                <a:solidFill>
                  <a:srgbClr val="FF0000"/>
                </a:solidFill>
              </a:rPr>
              <a:t>Formed  February 9, 1836</a:t>
            </a:r>
            <a:endParaRPr lang="en-US" sz="2400" b="1" dirty="0">
              <a:solidFill>
                <a:srgbClr val="FF0000"/>
              </a:solidFill>
            </a:endParaRPr>
          </a:p>
        </p:txBody>
      </p:sp>
      <p:sp>
        <p:nvSpPr>
          <p:cNvPr id="13" name="Rectangle 12"/>
          <p:cNvSpPr/>
          <p:nvPr/>
        </p:nvSpPr>
        <p:spPr>
          <a:xfrm>
            <a:off x="5181600" y="1905000"/>
            <a:ext cx="1676400" cy="1015663"/>
          </a:xfrm>
          <a:prstGeom prst="rect">
            <a:avLst/>
          </a:prstGeom>
        </p:spPr>
        <p:txBody>
          <a:bodyPr wrap="square">
            <a:spAutoFit/>
          </a:bodyPr>
          <a:lstStyle/>
          <a:p>
            <a:r>
              <a:rPr lang="en-US" sz="2400" b="1" dirty="0" smtClean="0">
                <a:solidFill>
                  <a:srgbClr val="0070C0"/>
                </a:solidFill>
              </a:rPr>
              <a:t>Population</a:t>
            </a:r>
            <a:r>
              <a:rPr lang="en-US" sz="2400" b="1" dirty="0" smtClean="0"/>
              <a:t> </a:t>
            </a:r>
            <a:r>
              <a:rPr lang="en-US" b="1" dirty="0" smtClean="0"/>
              <a:t>1840 </a:t>
            </a:r>
            <a:r>
              <a:rPr lang="en-US" dirty="0" smtClean="0"/>
              <a:t>– 7,002 </a:t>
            </a:r>
          </a:p>
          <a:p>
            <a:r>
              <a:rPr lang="en-US" b="1" dirty="0" smtClean="0"/>
              <a:t>2010 </a:t>
            </a:r>
            <a:r>
              <a:rPr lang="en-US" dirty="0" smtClean="0"/>
              <a:t>– 161,252</a:t>
            </a:r>
            <a:endParaRPr lang="en-US" b="1" dirty="0"/>
          </a:p>
        </p:txBody>
      </p:sp>
      <p:sp>
        <p:nvSpPr>
          <p:cNvPr id="14" name="Rectangle 13"/>
          <p:cNvSpPr/>
          <p:nvPr/>
        </p:nvSpPr>
        <p:spPr>
          <a:xfrm>
            <a:off x="838200" y="6119336"/>
            <a:ext cx="2286000" cy="738664"/>
          </a:xfrm>
          <a:prstGeom prst="rect">
            <a:avLst/>
          </a:prstGeom>
        </p:spPr>
        <p:txBody>
          <a:bodyPr wrap="square">
            <a:spAutoFit/>
          </a:bodyPr>
          <a:lstStyle/>
          <a:p>
            <a:r>
              <a:rPr lang="en-US" sz="2400" b="1" dirty="0" smtClean="0">
                <a:solidFill>
                  <a:schemeClr val="accent3">
                    <a:lumMod val="75000"/>
                  </a:schemeClr>
                </a:solidFill>
              </a:rPr>
              <a:t>Land</a:t>
            </a:r>
            <a:r>
              <a:rPr lang="en-US" dirty="0" smtClean="0"/>
              <a:t>               </a:t>
            </a:r>
            <a:r>
              <a:rPr lang="pl-PL" b="1" dirty="0" smtClean="0"/>
              <a:t>478</a:t>
            </a:r>
            <a:r>
              <a:rPr lang="pl-PL" dirty="0" smtClean="0"/>
              <a:t> sq mi (1,238 km²)</a:t>
            </a:r>
            <a:endParaRPr lang="en-US" dirty="0"/>
          </a:p>
        </p:txBody>
      </p:sp>
      <p:pic>
        <p:nvPicPr>
          <p:cNvPr id="8" name="Picture 10" descr="http://www.desotoms.com/bluesky1.jpg"/>
          <p:cNvPicPr>
            <a:picLocks noChangeAspect="1" noChangeArrowheads="1"/>
          </p:cNvPicPr>
          <p:nvPr/>
        </p:nvPicPr>
        <p:blipFill>
          <a:blip r:embed="rId10" cstate="print"/>
          <a:srcRect/>
          <a:stretch>
            <a:fillRect/>
          </a:stretch>
        </p:blipFill>
        <p:spPr bwMode="auto">
          <a:xfrm>
            <a:off x="6705600" y="-1"/>
            <a:ext cx="2438399" cy="1832323"/>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2" descr="File:Map of Mississippi highlighting Copiah County.svg"/>
          <p:cNvPicPr>
            <a:picLocks noChangeAspect="1" noChangeArrowheads="1"/>
          </p:cNvPicPr>
          <p:nvPr/>
        </p:nvPicPr>
        <p:blipFill>
          <a:blip r:embed="rId2" cstate="print"/>
          <a:srcRect/>
          <a:stretch>
            <a:fillRect/>
          </a:stretch>
        </p:blipFill>
        <p:spPr bwMode="auto">
          <a:xfrm>
            <a:off x="5257800" y="381000"/>
            <a:ext cx="3543300" cy="5705476"/>
          </a:xfrm>
          <a:prstGeom prst="rect">
            <a:avLst/>
          </a:prstGeom>
          <a:noFill/>
          <a:effectLst>
            <a:glow rad="228600">
              <a:schemeClr val="accent2">
                <a:satMod val="175000"/>
                <a:alpha val="40000"/>
              </a:schemeClr>
            </a:glow>
            <a:reflection blurRad="6350" stA="50000" endA="300" endPos="55500" dist="50800" dir="5400000" sy="-100000" algn="bl" rotWithShape="0"/>
          </a:effectLst>
        </p:spPr>
      </p:pic>
      <p:pic>
        <p:nvPicPr>
          <p:cNvPr id="43011" name="Picture 3" descr="return button"/>
          <p:cNvPicPr>
            <a:picLocks noChangeAspect="1" noChangeArrowheads="1"/>
          </p:cNvPicPr>
          <p:nvPr/>
        </p:nvPicPr>
        <p:blipFill>
          <a:blip r:embed="rId3" cstate="print"/>
          <a:srcRect/>
          <a:stretch>
            <a:fillRect/>
          </a:stretch>
        </p:blipFill>
        <p:spPr bwMode="auto">
          <a:xfrm>
            <a:off x="0" y="0"/>
            <a:ext cx="114300" cy="123825"/>
          </a:xfrm>
          <a:prstGeom prst="rect">
            <a:avLst/>
          </a:prstGeom>
          <a:noFill/>
        </p:spPr>
      </p:pic>
      <p:sp>
        <p:nvSpPr>
          <p:cNvPr id="10" name="Title 3"/>
          <p:cNvSpPr txBox="1">
            <a:spLocks/>
          </p:cNvSpPr>
          <p:nvPr/>
        </p:nvSpPr>
        <p:spPr bwMode="auto">
          <a:xfrm>
            <a:off x="0" y="990600"/>
            <a:ext cx="35814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mj-lt"/>
                <a:ea typeface="+mj-ea"/>
                <a:cs typeface="+mj-cs"/>
              </a:rPr>
              <a:t>How many counties</a:t>
            </a:r>
            <a:r>
              <a:rPr kumimoji="0" lang="en-US" sz="4400" b="0" i="0" u="none" strike="noStrike" kern="0" cap="none" spc="0" normalizeH="0" noProof="0" dirty="0" smtClean="0">
                <a:ln>
                  <a:noFill/>
                </a:ln>
                <a:solidFill>
                  <a:schemeClr val="tx2"/>
                </a:solidFill>
                <a:effectLst/>
                <a:uLnTx/>
                <a:uFillTx/>
                <a:latin typeface="+mj-lt"/>
                <a:ea typeface="+mj-ea"/>
                <a:cs typeface="+mj-cs"/>
              </a:rPr>
              <a:t> in            		</a:t>
            </a:r>
            <a:r>
              <a:rPr kumimoji="0" lang="en-US" sz="4400" b="0" i="0" u="none" strike="noStrike" kern="0" cap="none" spc="0" normalizeH="0" baseline="0" noProof="0" dirty="0" smtClean="0">
                <a:ln>
                  <a:noFill/>
                </a:ln>
                <a:solidFill>
                  <a:schemeClr val="tx2"/>
                </a:solidFill>
                <a:effectLst/>
                <a:uLnTx/>
                <a:uFillTx/>
                <a:latin typeface="+mj-lt"/>
                <a:ea typeface="+mj-ea"/>
                <a:cs typeface="+mj-cs"/>
              </a:rPr>
              <a:t>?</a:t>
            </a:r>
            <a:endParaRPr kumimoji="0" lang="en-US" sz="4400" b="0" i="0" u="none" strike="noStrike" kern="0" cap="none" spc="0" normalizeH="0" baseline="0" noProof="0" dirty="0">
              <a:ln>
                <a:noFill/>
              </a:ln>
              <a:solidFill>
                <a:schemeClr val="tx2"/>
              </a:solidFill>
              <a:effectLst/>
              <a:uLnTx/>
              <a:uFillTx/>
              <a:latin typeface="+mj-lt"/>
              <a:ea typeface="+mj-ea"/>
              <a:cs typeface="+mj-cs"/>
            </a:endParaRPr>
          </a:p>
        </p:txBody>
      </p:sp>
      <p:pic>
        <p:nvPicPr>
          <p:cNvPr id="11" name="Picture 16" descr="http://www.goldinc.com/images/mississippi.gif"/>
          <p:cNvPicPr>
            <a:picLocks noChangeAspect="1" noChangeArrowheads="1"/>
          </p:cNvPicPr>
          <p:nvPr/>
        </p:nvPicPr>
        <p:blipFill>
          <a:blip r:embed="rId4" cstate="print"/>
          <a:srcRect/>
          <a:stretch>
            <a:fillRect/>
          </a:stretch>
        </p:blipFill>
        <p:spPr bwMode="auto">
          <a:xfrm>
            <a:off x="457200" y="1981200"/>
            <a:ext cx="2057400" cy="715617"/>
          </a:xfrm>
          <a:prstGeom prst="rect">
            <a:avLst/>
          </a:prstGeom>
          <a:noFill/>
        </p:spPr>
      </p:pic>
      <p:sp>
        <p:nvSpPr>
          <p:cNvPr id="9" name="Rectangle 8"/>
          <p:cNvSpPr/>
          <p:nvPr/>
        </p:nvSpPr>
        <p:spPr>
          <a:xfrm>
            <a:off x="533400" y="2895600"/>
            <a:ext cx="2335896" cy="240065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5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82</a:t>
            </a:r>
            <a:endParaRPr lang="en-US" sz="15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7" name="Picture 10" descr="File:Map of Mississippi highlighting Calhoun County.svg"/>
          <p:cNvPicPr>
            <a:picLocks noChangeAspect="1" noChangeArrowheads="1"/>
          </p:cNvPicPr>
          <p:nvPr/>
        </p:nvPicPr>
        <p:blipFill>
          <a:blip r:embed="rId5" cstate="print"/>
          <a:srcRect t="33222"/>
          <a:stretch>
            <a:fillRect/>
          </a:stretch>
        </p:blipFill>
        <p:spPr bwMode="auto">
          <a:xfrm>
            <a:off x="5257800" y="2286000"/>
            <a:ext cx="3543300" cy="3810000"/>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0" y="0"/>
            <a:ext cx="6172200" cy="3124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mj-lt"/>
                <a:ea typeface="+mj-ea"/>
                <a:cs typeface="+mj-cs"/>
              </a:rPr>
              <a:t>If you where going to create</a:t>
            </a:r>
            <a:r>
              <a:rPr kumimoji="0" lang="en-US" sz="4400" b="0" i="0" u="none" strike="noStrike" kern="0" cap="none" spc="0" normalizeH="0" noProof="0" dirty="0" smtClean="0">
                <a:ln>
                  <a:noFill/>
                </a:ln>
                <a:solidFill>
                  <a:schemeClr val="tx2"/>
                </a:solidFill>
                <a:effectLst/>
                <a:uLnTx/>
                <a:uFillTx/>
                <a:latin typeface="+mj-lt"/>
                <a:ea typeface="+mj-ea"/>
                <a:cs typeface="+mj-cs"/>
              </a:rPr>
              <a:t> a new county which county would  you split up</a:t>
            </a:r>
            <a:r>
              <a:rPr kumimoji="0" lang="en-US" sz="4400" b="0" i="0" u="none" strike="noStrike" kern="0" cap="none" spc="0" normalizeH="0" baseline="0" noProof="0" dirty="0" smtClean="0">
                <a:ln>
                  <a:noFill/>
                </a:ln>
                <a:solidFill>
                  <a:schemeClr val="tx2"/>
                </a:solidFill>
                <a:effectLst/>
                <a:uLnTx/>
                <a:uFillTx/>
                <a:latin typeface="+mj-lt"/>
                <a:ea typeface="+mj-ea"/>
                <a:cs typeface="+mj-cs"/>
              </a:rPr>
              <a:t>?</a:t>
            </a:r>
            <a:endParaRPr kumimoji="0" lang="en-US" sz="4400" b="0" i="0" u="none" strike="noStrike" kern="0" cap="none" spc="0" normalizeH="0" baseline="0" noProof="0" dirty="0">
              <a:ln>
                <a:noFill/>
              </a:ln>
              <a:solidFill>
                <a:schemeClr val="tx2"/>
              </a:solidFill>
              <a:effectLst/>
              <a:uLnTx/>
              <a:uFillTx/>
              <a:latin typeface="+mj-lt"/>
              <a:ea typeface="+mj-ea"/>
              <a:cs typeface="+mj-cs"/>
            </a:endParaRPr>
          </a:p>
        </p:txBody>
      </p:sp>
      <p:sp>
        <p:nvSpPr>
          <p:cNvPr id="13" name="Title 3"/>
          <p:cNvSpPr txBox="1">
            <a:spLocks/>
          </p:cNvSpPr>
          <p:nvPr/>
        </p:nvSpPr>
        <p:spPr bwMode="auto">
          <a:xfrm>
            <a:off x="152400" y="381000"/>
            <a:ext cx="5791200" cy="2514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mj-lt"/>
                <a:ea typeface="+mj-ea"/>
                <a:cs typeface="+mj-cs"/>
              </a:rPr>
              <a:t>Look at Harrison and Jackson County,</a:t>
            </a:r>
            <a:r>
              <a:rPr kumimoji="0" lang="en-US" sz="4400" b="0" i="0" u="none" strike="noStrike" kern="0" cap="none" spc="0" normalizeH="0" noProof="0" dirty="0" smtClean="0">
                <a:ln>
                  <a:noFill/>
                </a:ln>
                <a:solidFill>
                  <a:schemeClr val="tx2"/>
                </a:solidFill>
                <a:effectLst/>
                <a:uLnTx/>
                <a:uFillTx/>
                <a:latin typeface="+mj-lt"/>
                <a:ea typeface="+mj-ea"/>
                <a:cs typeface="+mj-cs"/>
              </a:rPr>
              <a:t> anything odd about those counties?</a:t>
            </a:r>
            <a:endParaRPr kumimoji="0" lang="en-US" sz="4400" b="0" i="0" u="none" strike="noStrike" kern="0" cap="none" spc="0" normalizeH="0" baseline="0" noProof="0" dirty="0">
              <a:ln>
                <a:noFill/>
              </a:ln>
              <a:solidFill>
                <a:schemeClr val="tx2"/>
              </a:solidFill>
              <a:effectLst/>
              <a:uLnTx/>
              <a:uFillTx/>
              <a:latin typeface="+mj-lt"/>
              <a:ea typeface="+mj-ea"/>
              <a:cs typeface="+mj-cs"/>
            </a:endParaRPr>
          </a:p>
        </p:txBody>
      </p:sp>
      <p:pic>
        <p:nvPicPr>
          <p:cNvPr id="44044" name="Picture 12" descr="File:Map of Mississippi highlighting Copiah County.svg"/>
          <p:cNvPicPr>
            <a:picLocks noChangeAspect="1" noChangeArrowheads="1"/>
          </p:cNvPicPr>
          <p:nvPr/>
        </p:nvPicPr>
        <p:blipFill>
          <a:blip r:embed="rId2" cstate="print"/>
          <a:srcRect/>
          <a:stretch>
            <a:fillRect/>
          </a:stretch>
        </p:blipFill>
        <p:spPr bwMode="auto">
          <a:xfrm>
            <a:off x="5257800" y="990600"/>
            <a:ext cx="3543300" cy="5705476"/>
          </a:xfrm>
          <a:prstGeom prst="rect">
            <a:avLst/>
          </a:prstGeom>
          <a:noFill/>
        </p:spPr>
      </p:pic>
      <p:pic>
        <p:nvPicPr>
          <p:cNvPr id="44042" name="Picture 10" descr="File:Map of Mississippi highlighting Calhoun County.svg"/>
          <p:cNvPicPr>
            <a:picLocks noChangeAspect="1" noChangeArrowheads="1"/>
          </p:cNvPicPr>
          <p:nvPr/>
        </p:nvPicPr>
        <p:blipFill>
          <a:blip r:embed="rId3" cstate="print"/>
          <a:srcRect t="33222"/>
          <a:stretch>
            <a:fillRect/>
          </a:stretch>
        </p:blipFill>
        <p:spPr bwMode="auto">
          <a:xfrm>
            <a:off x="5257800" y="2895600"/>
            <a:ext cx="3543300" cy="3810000"/>
          </a:xfrm>
          <a:prstGeom prst="rect">
            <a:avLst/>
          </a:prstGeom>
          <a:noFill/>
        </p:spPr>
      </p:pic>
      <p:pic>
        <p:nvPicPr>
          <p:cNvPr id="74754" name="Picture 2"/>
          <p:cNvPicPr>
            <a:picLocks noChangeAspect="1" noChangeArrowheads="1"/>
          </p:cNvPicPr>
          <p:nvPr/>
        </p:nvPicPr>
        <p:blipFill>
          <a:blip r:embed="rId4" cstate="print"/>
          <a:srcRect l="8203" t="74298" r="64258" b="9216"/>
          <a:stretch>
            <a:fillRect/>
          </a:stretch>
        </p:blipFill>
        <p:spPr bwMode="auto">
          <a:xfrm>
            <a:off x="457200" y="3733800"/>
            <a:ext cx="3657600" cy="2801566"/>
          </a:xfrm>
          <a:prstGeom prst="rect">
            <a:avLst/>
          </a:prstGeom>
          <a:noFill/>
          <a:ln w="9525">
            <a:noFill/>
            <a:miter lim="800000"/>
            <a:headEnd/>
            <a:tailEnd/>
          </a:ln>
        </p:spPr>
      </p:pic>
      <p:pic>
        <p:nvPicPr>
          <p:cNvPr id="74756" name="Picture 4" descr="File:Map of Mississippi highlighting Jackson County.svg"/>
          <p:cNvPicPr>
            <a:picLocks noChangeAspect="1" noChangeArrowheads="1"/>
          </p:cNvPicPr>
          <p:nvPr/>
        </p:nvPicPr>
        <p:blipFill>
          <a:blip r:embed="rId5" cstate="print"/>
          <a:srcRect/>
          <a:stretch>
            <a:fillRect/>
          </a:stretch>
        </p:blipFill>
        <p:spPr bwMode="auto">
          <a:xfrm>
            <a:off x="5257800" y="990600"/>
            <a:ext cx="3543300" cy="5705476"/>
          </a:xfrm>
          <a:prstGeom prst="rect">
            <a:avLst/>
          </a:prstGeom>
          <a:noFill/>
        </p:spPr>
      </p:pic>
      <p:pic>
        <p:nvPicPr>
          <p:cNvPr id="74758" name="Picture 6" descr="File:Map of Mississippi highlighting Harrison County.svg"/>
          <p:cNvPicPr>
            <a:picLocks noChangeAspect="1" noChangeArrowheads="1"/>
          </p:cNvPicPr>
          <p:nvPr/>
        </p:nvPicPr>
        <p:blipFill>
          <a:blip r:embed="rId6" cstate="print"/>
          <a:srcRect/>
          <a:stretch>
            <a:fillRect/>
          </a:stretch>
        </p:blipFill>
        <p:spPr bwMode="auto">
          <a:xfrm>
            <a:off x="5257800" y="990600"/>
            <a:ext cx="3543300" cy="5705476"/>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blinds(horizontal)">
                                      <p:cBhvr>
                                        <p:cTn id="7" dur="500"/>
                                        <p:tgtEl>
                                          <p:spTgt spid="74754"/>
                                        </p:tgtEl>
                                      </p:cBhvr>
                                    </p:animEffect>
                                  </p:childTnLst>
                                </p:cTn>
                              </p:par>
                              <p:par>
                                <p:cTn id="8" presetID="3" presetClass="entr" presetSubtype="10" fill="hold" nodeType="withEffect">
                                  <p:stCondLst>
                                    <p:cond delay="0"/>
                                  </p:stCondLst>
                                  <p:childTnLst>
                                    <p:set>
                                      <p:cBhvr>
                                        <p:cTn id="9" dur="1" fill="hold">
                                          <p:stCondLst>
                                            <p:cond delay="0"/>
                                          </p:stCondLst>
                                        </p:cTn>
                                        <p:tgtEl>
                                          <p:spTgt spid="74756"/>
                                        </p:tgtEl>
                                        <p:attrNameLst>
                                          <p:attrName>style.visibility</p:attrName>
                                        </p:attrNameLst>
                                      </p:cBhvr>
                                      <p:to>
                                        <p:strVal val="visible"/>
                                      </p:to>
                                    </p:set>
                                    <p:animEffect transition="in" filter="blinds(horizontal)">
                                      <p:cBhvr>
                                        <p:cTn id="10" dur="500"/>
                                        <p:tgtEl>
                                          <p:spTgt spid="7475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nodeType="clickEffect">
                                  <p:stCondLst>
                                    <p:cond delay="0"/>
                                  </p:stCondLst>
                                  <p:childTnLst>
                                    <p:animEffect transition="out" filter="blinds(horizontal)">
                                      <p:cBhvr>
                                        <p:cTn id="14" dur="500"/>
                                        <p:tgtEl>
                                          <p:spTgt spid="74754"/>
                                        </p:tgtEl>
                                      </p:cBhvr>
                                    </p:animEffect>
                                    <p:set>
                                      <p:cBhvr>
                                        <p:cTn id="15" dur="1" fill="hold">
                                          <p:stCondLst>
                                            <p:cond delay="499"/>
                                          </p:stCondLst>
                                        </p:cTn>
                                        <p:tgtEl>
                                          <p:spTgt spid="74754"/>
                                        </p:tgtEl>
                                        <p:attrNameLst>
                                          <p:attrName>style.visibility</p:attrName>
                                        </p:attrNameLst>
                                      </p:cBhvr>
                                      <p:to>
                                        <p:strVal val="hidden"/>
                                      </p:to>
                                    </p:set>
                                  </p:childTnLst>
                                </p:cTn>
                              </p:par>
                              <p:par>
                                <p:cTn id="16" presetID="3" presetClass="exit" presetSubtype="10" fill="hold" nodeType="withEffect">
                                  <p:stCondLst>
                                    <p:cond delay="0"/>
                                  </p:stCondLst>
                                  <p:childTnLst>
                                    <p:animEffect transition="out" filter="blinds(horizontal)">
                                      <p:cBhvr>
                                        <p:cTn id="17" dur="500"/>
                                        <p:tgtEl>
                                          <p:spTgt spid="74756"/>
                                        </p:tgtEl>
                                      </p:cBhvr>
                                    </p:animEffect>
                                    <p:set>
                                      <p:cBhvr>
                                        <p:cTn id="18" dur="1" fill="hold">
                                          <p:stCondLst>
                                            <p:cond delay="499"/>
                                          </p:stCondLst>
                                        </p:cTn>
                                        <p:tgtEl>
                                          <p:spTgt spid="74756"/>
                                        </p:tgtEl>
                                        <p:attrNameLst>
                                          <p:attrName>style.visibility</p:attrName>
                                        </p:attrNameLst>
                                      </p:cBhvr>
                                      <p:to>
                                        <p:strVal val="hidden"/>
                                      </p:to>
                                    </p:set>
                                  </p:childTnLst>
                                </p:cTn>
                              </p:par>
                              <p:par>
                                <p:cTn id="19" presetID="3" presetClass="exit" presetSubtype="10" fill="hold" grpId="0" nodeType="withEffect">
                                  <p:stCondLst>
                                    <p:cond delay="0"/>
                                  </p:stCondLst>
                                  <p:childTnLst>
                                    <p:animEffect transition="out" filter="blinds(horizontal)">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par>
                                <p:cTn id="22" presetID="3" presetClass="entr" presetSubtype="10" fill="hold" nodeType="withEffect">
                                  <p:stCondLst>
                                    <p:cond delay="0"/>
                                  </p:stCondLst>
                                  <p:childTnLst>
                                    <p:set>
                                      <p:cBhvr>
                                        <p:cTn id="23" dur="1" fill="hold">
                                          <p:stCondLst>
                                            <p:cond delay="0"/>
                                          </p:stCondLst>
                                        </p:cTn>
                                        <p:tgtEl>
                                          <p:spTgt spid="74758"/>
                                        </p:tgtEl>
                                        <p:attrNameLst>
                                          <p:attrName>style.visibility</p:attrName>
                                        </p:attrNameLst>
                                      </p:cBhvr>
                                      <p:to>
                                        <p:strVal val="visible"/>
                                      </p:to>
                                    </p:set>
                                    <p:animEffect transition="in" filter="blinds(horizontal)">
                                      <p:cBhvr>
                                        <p:cTn id="24" dur="500"/>
                                        <p:tgtEl>
                                          <p:spTgt spid="74758"/>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28600" y="4724400"/>
            <a:ext cx="4402167" cy="1323439"/>
          </a:xfrm>
          <a:prstGeom prst="rect">
            <a:avLst/>
          </a:prstGeom>
        </p:spPr>
        <p:txBody>
          <a:bodyPr wrap="none">
            <a:spAutoFit/>
          </a:bodyPr>
          <a:lstStyle/>
          <a:p>
            <a:r>
              <a:rPr lang="en-US" sz="4000" b="1" dirty="0" smtClean="0">
                <a:solidFill>
                  <a:schemeClr val="bg1"/>
                </a:solidFill>
              </a:rPr>
              <a:t>Jefferson County</a:t>
            </a:r>
          </a:p>
          <a:p>
            <a:r>
              <a:rPr lang="en-US" sz="4000" b="1" dirty="0" smtClean="0">
                <a:solidFill>
                  <a:schemeClr val="bg1"/>
                </a:solidFill>
              </a:rPr>
              <a:t>     (Pickering)</a:t>
            </a:r>
            <a:endParaRPr lang="en-US" sz="4000" dirty="0">
              <a:solidFill>
                <a:schemeClr val="bg1"/>
              </a:solidFill>
            </a:endParaRPr>
          </a:p>
        </p:txBody>
      </p:sp>
      <p:pic>
        <p:nvPicPr>
          <p:cNvPr id="46087" name="Picture 7" descr="File:Map of Mississippi highlighting Adams County.svg"/>
          <p:cNvPicPr>
            <a:picLocks noChangeAspect="1" noChangeArrowheads="1"/>
          </p:cNvPicPr>
          <p:nvPr/>
        </p:nvPicPr>
        <p:blipFill>
          <a:blip r:embed="rId2" cstate="print"/>
          <a:srcRect/>
          <a:stretch>
            <a:fillRect/>
          </a:stretch>
        </p:blipFill>
        <p:spPr bwMode="auto">
          <a:xfrm>
            <a:off x="5029200" y="914400"/>
            <a:ext cx="3543300" cy="5705476"/>
          </a:xfrm>
          <a:prstGeom prst="rect">
            <a:avLst/>
          </a:prstGeom>
          <a:noFill/>
        </p:spPr>
      </p:pic>
      <p:pic>
        <p:nvPicPr>
          <p:cNvPr id="46089" name="Picture 9" descr="File:Map of Mississippi highlighting Jefferson County.svg"/>
          <p:cNvPicPr>
            <a:picLocks noChangeAspect="1" noChangeArrowheads="1"/>
          </p:cNvPicPr>
          <p:nvPr/>
        </p:nvPicPr>
        <p:blipFill>
          <a:blip r:embed="rId3" cstate="print"/>
          <a:srcRect/>
          <a:stretch>
            <a:fillRect/>
          </a:stretch>
        </p:blipFill>
        <p:spPr bwMode="auto">
          <a:xfrm>
            <a:off x="5029200" y="914400"/>
            <a:ext cx="3543300" cy="5705476"/>
          </a:xfrm>
          <a:prstGeom prst="rect">
            <a:avLst/>
          </a:prstGeom>
          <a:noFill/>
        </p:spPr>
      </p:pic>
      <p:pic>
        <p:nvPicPr>
          <p:cNvPr id="43011" name="Picture 3" descr="return button"/>
          <p:cNvPicPr>
            <a:picLocks noChangeAspect="1" noChangeArrowheads="1"/>
          </p:cNvPicPr>
          <p:nvPr/>
        </p:nvPicPr>
        <p:blipFill>
          <a:blip r:embed="rId4" cstate="print"/>
          <a:srcRect/>
          <a:stretch>
            <a:fillRect/>
          </a:stretch>
        </p:blipFill>
        <p:spPr bwMode="auto">
          <a:xfrm>
            <a:off x="0" y="0"/>
            <a:ext cx="114300" cy="123825"/>
          </a:xfrm>
          <a:prstGeom prst="rect">
            <a:avLst/>
          </a:prstGeom>
          <a:noFill/>
        </p:spPr>
      </p:pic>
      <p:sp>
        <p:nvSpPr>
          <p:cNvPr id="10" name="Title 3"/>
          <p:cNvSpPr txBox="1">
            <a:spLocks/>
          </p:cNvSpPr>
          <p:nvPr/>
        </p:nvSpPr>
        <p:spPr bwMode="auto">
          <a:xfrm>
            <a:off x="152400" y="0"/>
            <a:ext cx="8839200" cy="12191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mj-lt"/>
                <a:ea typeface="+mj-ea"/>
                <a:cs typeface="+mj-cs"/>
              </a:rPr>
              <a:t>What are the first 2 counties</a:t>
            </a:r>
            <a:r>
              <a:rPr kumimoji="0" lang="en-US" sz="4400" b="0" i="0" u="none" strike="noStrike" kern="0" cap="none" spc="0" normalizeH="0" noProof="0" dirty="0" smtClean="0">
                <a:ln>
                  <a:noFill/>
                </a:ln>
                <a:solidFill>
                  <a:schemeClr val="tx2"/>
                </a:solidFill>
                <a:effectLst/>
                <a:uLnTx/>
                <a:uFillTx/>
                <a:latin typeface="+mj-lt"/>
                <a:ea typeface="+mj-ea"/>
                <a:cs typeface="+mj-cs"/>
              </a:rPr>
              <a:t> in Mississippi</a:t>
            </a:r>
            <a:r>
              <a:rPr kumimoji="0" lang="en-US" sz="4400" b="0" i="0" u="none" strike="noStrike" kern="0" cap="none" spc="0" normalizeH="0" baseline="0" noProof="0" dirty="0" smtClean="0">
                <a:ln>
                  <a:noFill/>
                </a:ln>
                <a:solidFill>
                  <a:schemeClr val="tx2"/>
                </a:solidFill>
                <a:effectLst/>
                <a:uLnTx/>
                <a:uFillTx/>
                <a:latin typeface="+mj-lt"/>
                <a:ea typeface="+mj-ea"/>
                <a:cs typeface="+mj-cs"/>
              </a:rPr>
              <a:t>?</a:t>
            </a:r>
            <a:endParaRPr kumimoji="0" lang="en-US" sz="4400" b="0" i="0" u="none" strike="noStrike" kern="0" cap="none" spc="0" normalizeH="0" baseline="0" noProof="0" dirty="0">
              <a:ln>
                <a:noFill/>
              </a:ln>
              <a:solidFill>
                <a:schemeClr val="tx2"/>
              </a:solidFill>
              <a:effectLst/>
              <a:uLnTx/>
              <a:uFillTx/>
              <a:latin typeface="+mj-lt"/>
              <a:ea typeface="+mj-ea"/>
              <a:cs typeface="+mj-cs"/>
            </a:endParaRPr>
          </a:p>
        </p:txBody>
      </p:sp>
      <p:pic>
        <p:nvPicPr>
          <p:cNvPr id="46084" name="Picture 4" descr="return button"/>
          <p:cNvPicPr>
            <a:picLocks noChangeAspect="1" noChangeArrowheads="1"/>
          </p:cNvPicPr>
          <p:nvPr/>
        </p:nvPicPr>
        <p:blipFill>
          <a:blip r:embed="rId4" cstate="print"/>
          <a:srcRect/>
          <a:stretch>
            <a:fillRect/>
          </a:stretch>
        </p:blipFill>
        <p:spPr bwMode="auto">
          <a:xfrm>
            <a:off x="0" y="0"/>
            <a:ext cx="114300" cy="123825"/>
          </a:xfrm>
          <a:prstGeom prst="rect">
            <a:avLst/>
          </a:prstGeom>
          <a:noFill/>
        </p:spPr>
      </p:pic>
      <p:sp>
        <p:nvSpPr>
          <p:cNvPr id="12" name="Rectangle 11"/>
          <p:cNvSpPr/>
          <p:nvPr/>
        </p:nvSpPr>
        <p:spPr>
          <a:xfrm>
            <a:off x="228600" y="4648200"/>
            <a:ext cx="4532010" cy="830997"/>
          </a:xfrm>
          <a:prstGeom prst="rect">
            <a:avLst/>
          </a:prstGeom>
        </p:spPr>
        <p:txBody>
          <a:bodyPr wrap="none">
            <a:spAutoFit/>
          </a:bodyPr>
          <a:lstStyle/>
          <a:p>
            <a:r>
              <a:rPr lang="en-US" sz="4800" b="1" dirty="0" smtClean="0">
                <a:solidFill>
                  <a:schemeClr val="bg1"/>
                </a:solidFill>
              </a:rPr>
              <a:t>Adams County</a:t>
            </a:r>
            <a:endParaRPr lang="en-US" sz="4800" dirty="0">
              <a:solidFill>
                <a:schemeClr val="bg1"/>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6087"/>
                                        </p:tgtEl>
                                        <p:attrNameLst>
                                          <p:attrName>style.visibility</p:attrName>
                                        </p:attrNameLst>
                                      </p:cBhvr>
                                      <p:to>
                                        <p:strVal val="visible"/>
                                      </p:to>
                                    </p:set>
                                    <p:animEffect transition="in" filter="blinds(horizontal)">
                                      <p:cBhvr>
                                        <p:cTn id="7" dur="500"/>
                                        <p:tgtEl>
                                          <p:spTgt spid="4608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6089"/>
                                        </p:tgtEl>
                                        <p:attrNameLst>
                                          <p:attrName>style.visibility</p:attrName>
                                        </p:attrNameLst>
                                      </p:cBhvr>
                                      <p:to>
                                        <p:strVal val="visible"/>
                                      </p:to>
                                    </p:set>
                                    <p:animEffect transition="in" filter="blinds(horizontal)">
                                      <p:cBhvr>
                                        <p:cTn id="15" dur="500"/>
                                        <p:tgtEl>
                                          <p:spTgt spid="4608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par>
                                <p:cTn id="19" presetID="3" presetClass="exit" presetSubtype="10" fill="hold" nodeType="withEffect">
                                  <p:stCondLst>
                                    <p:cond delay="0"/>
                                  </p:stCondLst>
                                  <p:childTnLst>
                                    <p:animEffect transition="out" filter="blinds(horizontal)">
                                      <p:cBhvr>
                                        <p:cTn id="20" dur="500"/>
                                        <p:tgtEl>
                                          <p:spTgt spid="46087"/>
                                        </p:tgtEl>
                                      </p:cBhvr>
                                    </p:animEffect>
                                    <p:set>
                                      <p:cBhvr>
                                        <p:cTn id="21" dur="1" fill="hold">
                                          <p:stCondLst>
                                            <p:cond delay="499"/>
                                          </p:stCondLst>
                                        </p:cTn>
                                        <p:tgtEl>
                                          <p:spTgt spid="46087"/>
                                        </p:tgtEl>
                                        <p:attrNameLst>
                                          <p:attrName>style.visibility</p:attrName>
                                        </p:attrNameLst>
                                      </p:cBhvr>
                                      <p:to>
                                        <p:strVal val="hidden"/>
                                      </p:to>
                                    </p:set>
                                  </p:childTnLst>
                                </p:cTn>
                              </p:par>
                              <p:par>
                                <p:cTn id="22" presetID="3" presetClass="exit" presetSubtype="10" fill="hold" grpId="1" nodeType="withEffect">
                                  <p:stCondLst>
                                    <p:cond delay="0"/>
                                  </p:stCondLst>
                                  <p:childTnLst>
                                    <p:animEffect transition="out" filter="blinds(horizontal)">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1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counties by statehood?</a:t>
            </a:r>
            <a:endParaRPr lang="en-US" dirty="0"/>
          </a:p>
        </p:txBody>
      </p:sp>
      <p:pic>
        <p:nvPicPr>
          <p:cNvPr id="47106" name="Picture 2" descr="http://www.randolpharchives.org/maps/MS/MS%201817.gif"/>
          <p:cNvPicPr>
            <a:picLocks noChangeAspect="1" noChangeArrowheads="1"/>
          </p:cNvPicPr>
          <p:nvPr/>
        </p:nvPicPr>
        <p:blipFill>
          <a:blip r:embed="rId2" cstate="print"/>
          <a:srcRect r="53223"/>
          <a:stretch>
            <a:fillRect/>
          </a:stretch>
        </p:blipFill>
        <p:spPr bwMode="auto">
          <a:xfrm>
            <a:off x="304800" y="2514600"/>
            <a:ext cx="2819400" cy="4147771"/>
          </a:xfrm>
          <a:prstGeom prst="rect">
            <a:avLst/>
          </a:prstGeom>
          <a:noFill/>
        </p:spPr>
      </p:pic>
      <p:pic>
        <p:nvPicPr>
          <p:cNvPr id="47108" name="Picture 4" descr="http://www.randolpharchives.org/maps/MS/MS%201841.gif"/>
          <p:cNvPicPr>
            <a:picLocks noChangeAspect="1" noChangeArrowheads="1"/>
          </p:cNvPicPr>
          <p:nvPr/>
        </p:nvPicPr>
        <p:blipFill>
          <a:blip r:embed="rId3" cstate="print"/>
          <a:srcRect r="50965"/>
          <a:stretch>
            <a:fillRect/>
          </a:stretch>
        </p:blipFill>
        <p:spPr bwMode="auto">
          <a:xfrm>
            <a:off x="3200400" y="2514600"/>
            <a:ext cx="2819400" cy="4121123"/>
          </a:xfrm>
          <a:prstGeom prst="rect">
            <a:avLst/>
          </a:prstGeom>
          <a:noFill/>
        </p:spPr>
      </p:pic>
      <p:pic>
        <p:nvPicPr>
          <p:cNvPr id="47110" name="Picture 6" descr="http://www.randolpharchives.org/maps/MS/MS%201890.gif"/>
          <p:cNvPicPr>
            <a:picLocks noChangeAspect="1" noChangeArrowheads="1"/>
          </p:cNvPicPr>
          <p:nvPr/>
        </p:nvPicPr>
        <p:blipFill>
          <a:blip r:embed="rId4" cstate="print"/>
          <a:srcRect r="50656"/>
          <a:stretch>
            <a:fillRect/>
          </a:stretch>
        </p:blipFill>
        <p:spPr bwMode="auto">
          <a:xfrm>
            <a:off x="6096000" y="2514600"/>
            <a:ext cx="2779556" cy="4133850"/>
          </a:xfrm>
          <a:prstGeom prst="rect">
            <a:avLst/>
          </a:prstGeom>
          <a:noFill/>
        </p:spPr>
      </p:pic>
      <p:sp>
        <p:nvSpPr>
          <p:cNvPr id="7" name="Rectangle 6"/>
          <p:cNvSpPr/>
          <p:nvPr/>
        </p:nvSpPr>
        <p:spPr>
          <a:xfrm>
            <a:off x="838200" y="1600200"/>
            <a:ext cx="174919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1817</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a:off x="3733800" y="1600200"/>
            <a:ext cx="174919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1841</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Rectangle 8"/>
          <p:cNvSpPr/>
          <p:nvPr/>
        </p:nvSpPr>
        <p:spPr>
          <a:xfrm>
            <a:off x="6781800" y="1600200"/>
            <a:ext cx="174919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1890</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Title 1"/>
          <p:cNvSpPr txBox="1">
            <a:spLocks/>
          </p:cNvSpPr>
          <p:nvPr/>
        </p:nvSpPr>
        <p:spPr bwMode="auto">
          <a:xfrm>
            <a:off x="457200" y="228600"/>
            <a:ext cx="82296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mj-lt"/>
                <a:ea typeface="+mj-ea"/>
                <a:cs typeface="+mj-cs"/>
              </a:rPr>
              <a:t>How many counties by</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kern="0" dirty="0" smtClean="0">
                <a:solidFill>
                  <a:schemeClr val="tx2"/>
                </a:solidFill>
                <a:latin typeface="+mj-lt"/>
                <a:ea typeface="+mj-ea"/>
                <a:cs typeface="+mj-cs"/>
              </a:rPr>
              <a:t>1841</a:t>
            </a:r>
            <a:r>
              <a:rPr kumimoji="0" lang="en-US" sz="4400" b="0" i="0" u="none" strike="noStrike" kern="0" cap="none" spc="0" normalizeH="0" baseline="0" noProof="0" dirty="0" smtClean="0">
                <a:ln>
                  <a:noFill/>
                </a:ln>
                <a:solidFill>
                  <a:schemeClr val="tx2"/>
                </a:solidFill>
                <a:effectLst/>
                <a:uLnTx/>
                <a:uFillTx/>
                <a:latin typeface="+mj-lt"/>
                <a:ea typeface="+mj-ea"/>
                <a:cs typeface="+mj-cs"/>
              </a:rPr>
              <a:t>?</a:t>
            </a:r>
            <a:endParaRPr kumimoji="0" lang="en-US" sz="4400" b="0" i="0" u="none" strike="noStrike" kern="0" cap="none" spc="0" normalizeH="0" baseline="0" noProof="0" dirty="0">
              <a:ln>
                <a:noFill/>
              </a:ln>
              <a:solidFill>
                <a:schemeClr val="tx2"/>
              </a:solidFill>
              <a:effectLst/>
              <a:uLnTx/>
              <a:uFillTx/>
              <a:latin typeface="+mj-lt"/>
              <a:ea typeface="+mj-ea"/>
              <a:cs typeface="+mj-cs"/>
            </a:endParaRPr>
          </a:p>
        </p:txBody>
      </p:sp>
      <p:sp>
        <p:nvSpPr>
          <p:cNvPr id="11" name="Title 1"/>
          <p:cNvSpPr txBox="1">
            <a:spLocks/>
          </p:cNvSpPr>
          <p:nvPr/>
        </p:nvSpPr>
        <p:spPr bwMode="auto">
          <a:xfrm>
            <a:off x="457200" y="304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mj-lt"/>
                <a:ea typeface="+mj-ea"/>
                <a:cs typeface="+mj-cs"/>
              </a:rPr>
              <a:t>How many counties by</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kern="0" dirty="0" smtClean="0">
                <a:solidFill>
                  <a:schemeClr val="tx2"/>
                </a:solidFill>
                <a:latin typeface="+mj-lt"/>
                <a:ea typeface="+mj-ea"/>
                <a:cs typeface="+mj-cs"/>
              </a:rPr>
              <a:t>1890</a:t>
            </a:r>
            <a:r>
              <a:rPr kumimoji="0" lang="en-US" sz="4400" b="0" i="0" u="none" strike="noStrike" kern="0" cap="none" spc="0" normalizeH="0" baseline="0" noProof="0" dirty="0" smtClean="0">
                <a:ln>
                  <a:noFill/>
                </a:ln>
                <a:solidFill>
                  <a:schemeClr val="tx2"/>
                </a:solidFill>
                <a:effectLst/>
                <a:uLnTx/>
                <a:uFillTx/>
                <a:latin typeface="+mj-lt"/>
                <a:ea typeface="+mj-ea"/>
                <a:cs typeface="+mj-cs"/>
              </a:rPr>
              <a:t>?</a:t>
            </a:r>
            <a:endParaRPr kumimoji="0" lang="en-US" sz="4400" b="0" i="0" u="none" strike="noStrike" kern="0" cap="none" spc="0" normalizeH="0" baseline="0" noProof="0" dirty="0">
              <a:ln>
                <a:noFill/>
              </a:ln>
              <a:solidFill>
                <a:schemeClr val="tx2"/>
              </a:solidFill>
              <a:effectLst/>
              <a:uLnTx/>
              <a:uFillTx/>
              <a:latin typeface="+mj-lt"/>
              <a:ea typeface="+mj-ea"/>
              <a:cs typeface="+mj-cs"/>
            </a:endParaRPr>
          </a:p>
        </p:txBody>
      </p:sp>
      <p:sp>
        <p:nvSpPr>
          <p:cNvPr id="12" name="Rectangle 11"/>
          <p:cNvSpPr/>
          <p:nvPr/>
        </p:nvSpPr>
        <p:spPr>
          <a:xfrm>
            <a:off x="457200" y="5715000"/>
            <a:ext cx="954107"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14</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3" name="Rectangle 12"/>
          <p:cNvSpPr/>
          <p:nvPr/>
        </p:nvSpPr>
        <p:spPr>
          <a:xfrm>
            <a:off x="3352800" y="5715000"/>
            <a:ext cx="954107"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56</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4" name="Rectangle 13"/>
          <p:cNvSpPr/>
          <p:nvPr/>
        </p:nvSpPr>
        <p:spPr>
          <a:xfrm>
            <a:off x="6248400" y="5715000"/>
            <a:ext cx="954107"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75</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blinds(horizontal)">
                                      <p:cBhvr>
                                        <p:cTn id="7" dur="500"/>
                                        <p:tgtEl>
                                          <p:spTgt spid="4710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1"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par>
                                <p:cTn id="19" presetID="3" presetClass="exit" presetSubtype="10" fill="hold" grpId="0" nodeType="withEffect">
                                  <p:stCondLst>
                                    <p:cond delay="0"/>
                                  </p:stCondLst>
                                  <p:childTnLst>
                                    <p:animEffect transition="out" filter="blinds(horizontal)">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47108"/>
                                        </p:tgtEl>
                                        <p:attrNameLst>
                                          <p:attrName>style.visibility</p:attrName>
                                        </p:attrNameLst>
                                      </p:cBhvr>
                                      <p:to>
                                        <p:strVal val="visible"/>
                                      </p:to>
                                    </p:set>
                                    <p:animEffect transition="in" filter="blinds(horizontal)">
                                      <p:cBhvr>
                                        <p:cTn id="26" dur="500"/>
                                        <p:tgtEl>
                                          <p:spTgt spid="47108"/>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linds(horizontal)">
                                      <p:cBhvr>
                                        <p:cTn id="29" dur="500"/>
                                        <p:tgtEl>
                                          <p:spTgt spid="8"/>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1"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par>
                                <p:cTn id="38" presetID="3" presetClass="exit" presetSubtype="10" fill="hold" grpId="0" nodeType="withEffect">
                                  <p:stCondLst>
                                    <p:cond delay="0"/>
                                  </p:stCondLst>
                                  <p:childTnLst>
                                    <p:animEffect transition="out" filter="blinds(horizontal)">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47110"/>
                                        </p:tgtEl>
                                        <p:attrNameLst>
                                          <p:attrName>style.visibility</p:attrName>
                                        </p:attrNameLst>
                                      </p:cBhvr>
                                      <p:to>
                                        <p:strVal val="visible"/>
                                      </p:to>
                                    </p:set>
                                    <p:animEffect transition="in" filter="blinds(horizontal)">
                                      <p:cBhvr>
                                        <p:cTn id="45" dur="500"/>
                                        <p:tgtEl>
                                          <p:spTgt spid="47110"/>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linds(horizontal)">
                                      <p:cBhvr>
                                        <p:cTn id="48" dur="500"/>
                                        <p:tgtEl>
                                          <p:spTgt spid="9"/>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linds(horizontal)">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P spid="10" grpId="1"/>
      <p:bldP spid="11" grpId="1"/>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841242"/>
            <a:ext cx="7811754" cy="440120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cap="none" spc="50" dirty="0" smtClean="0">
                <a:ln w="11430"/>
                <a:solidFill>
                  <a:srgbClr val="FFFF00"/>
                </a:solidFill>
                <a:effectLst>
                  <a:outerShdw blurRad="76200" dist="50800" dir="5400000" algn="tl" rotWithShape="0">
                    <a:srgbClr val="000000">
                      <a:alpha val="65000"/>
                    </a:srgbClr>
                  </a:outerShdw>
                </a:effectLst>
              </a:rPr>
              <a:t>Lamar County – 1904</a:t>
            </a:r>
          </a:p>
          <a:p>
            <a:r>
              <a:rPr lang="en-US" sz="4000" b="1" spc="50" dirty="0" smtClean="0">
                <a:ln w="11430"/>
                <a:solidFill>
                  <a:srgbClr val="FFFF00"/>
                </a:solidFill>
                <a:effectLst>
                  <a:outerShdw blurRad="76200" dist="50800" dir="5400000" algn="tl" rotWithShape="0">
                    <a:srgbClr val="000000">
                      <a:alpha val="65000"/>
                    </a:srgbClr>
                  </a:outerShdw>
                </a:effectLst>
              </a:rPr>
              <a:t>Forrest County – 1906</a:t>
            </a:r>
            <a:endParaRPr lang="en-US" sz="4000" b="1" cap="none" spc="50" dirty="0" smtClean="0">
              <a:ln w="11430"/>
              <a:solidFill>
                <a:srgbClr val="FFFF00"/>
              </a:solidFill>
              <a:effectLst>
                <a:outerShdw blurRad="76200" dist="50800" dir="5400000" algn="tl" rotWithShape="0">
                  <a:srgbClr val="000000">
                    <a:alpha val="65000"/>
                  </a:srgbClr>
                </a:outerShdw>
              </a:effectLst>
            </a:endParaRPr>
          </a:p>
          <a:p>
            <a:r>
              <a:rPr lang="en-US" sz="4000" b="1" spc="50" dirty="0" smtClean="0">
                <a:ln w="11430"/>
                <a:solidFill>
                  <a:srgbClr val="FFFF00"/>
                </a:solidFill>
                <a:effectLst>
                  <a:outerShdw blurRad="76200" dist="50800" dir="5400000" algn="tl" rotWithShape="0">
                    <a:srgbClr val="000000">
                      <a:alpha val="65000"/>
                    </a:srgbClr>
                  </a:outerShdw>
                </a:effectLst>
              </a:rPr>
              <a:t>Jefferson Davis County – 1906</a:t>
            </a:r>
          </a:p>
          <a:p>
            <a:r>
              <a:rPr lang="en-US" sz="4000" b="1" spc="50" dirty="0" smtClean="0">
                <a:ln w="11430"/>
                <a:solidFill>
                  <a:srgbClr val="FFFF00"/>
                </a:solidFill>
                <a:effectLst>
                  <a:outerShdw blurRad="76200" dist="50800" dir="5400000" algn="tl" rotWithShape="0">
                    <a:srgbClr val="000000">
                      <a:alpha val="65000"/>
                    </a:srgbClr>
                  </a:outerShdw>
                </a:effectLst>
              </a:rPr>
              <a:t>George County – 1910</a:t>
            </a:r>
          </a:p>
          <a:p>
            <a:r>
              <a:rPr lang="en-US" sz="4000" b="1" cap="none" spc="50" dirty="0" smtClean="0">
                <a:ln w="11430"/>
                <a:solidFill>
                  <a:srgbClr val="FFFF00"/>
                </a:solidFill>
                <a:effectLst>
                  <a:outerShdw blurRad="76200" dist="50800" dir="5400000" algn="tl" rotWithShape="0">
                    <a:srgbClr val="000000">
                      <a:alpha val="65000"/>
                    </a:srgbClr>
                  </a:outerShdw>
                </a:effectLst>
              </a:rPr>
              <a:t>Walthall County – 1912</a:t>
            </a:r>
          </a:p>
          <a:p>
            <a:r>
              <a:rPr lang="en-US" sz="4000" b="1" cap="none" spc="50" dirty="0" smtClean="0">
                <a:ln w="11430"/>
                <a:solidFill>
                  <a:srgbClr val="FFFF00"/>
                </a:solidFill>
                <a:effectLst>
                  <a:outerShdw blurRad="76200" dist="50800" dir="5400000" algn="tl" rotWithShape="0">
                    <a:srgbClr val="000000">
                      <a:alpha val="65000"/>
                    </a:srgbClr>
                  </a:outerShdw>
                </a:effectLst>
              </a:rPr>
              <a:t>Stone County – 1916</a:t>
            </a:r>
          </a:p>
          <a:p>
            <a:r>
              <a:rPr lang="en-US" sz="4000" b="1" spc="50" dirty="0" smtClean="0">
                <a:ln w="11430"/>
                <a:solidFill>
                  <a:srgbClr val="FFFF00"/>
                </a:solidFill>
                <a:effectLst>
                  <a:outerShdw blurRad="76200" dist="50800" dir="5400000" algn="tl" rotWithShape="0">
                    <a:srgbClr val="000000">
                      <a:alpha val="65000"/>
                    </a:srgbClr>
                  </a:outerShdw>
                </a:effectLst>
              </a:rPr>
              <a:t>Humphreys County – 1918</a:t>
            </a:r>
          </a:p>
        </p:txBody>
      </p:sp>
      <p:sp>
        <p:nvSpPr>
          <p:cNvPr id="2" name="Title 1"/>
          <p:cNvSpPr>
            <a:spLocks noGrp="1"/>
          </p:cNvSpPr>
          <p:nvPr>
            <p:ph type="title"/>
          </p:nvPr>
        </p:nvSpPr>
        <p:spPr>
          <a:xfrm>
            <a:off x="457200" y="274638"/>
            <a:ext cx="8229600" cy="1401762"/>
          </a:xfrm>
        </p:spPr>
        <p:txBody>
          <a:bodyPr/>
          <a:lstStyle/>
          <a:p>
            <a:r>
              <a:rPr lang="en-US" dirty="0" smtClean="0"/>
              <a:t>How many counties since the 1890 Constitution was written?</a:t>
            </a:r>
            <a:endParaRPr lang="en-US" dirty="0"/>
          </a:p>
        </p:txBody>
      </p:sp>
      <p:sp>
        <p:nvSpPr>
          <p:cNvPr id="4" name="Rectangle 3"/>
          <p:cNvSpPr/>
          <p:nvPr/>
        </p:nvSpPr>
        <p:spPr>
          <a:xfrm>
            <a:off x="7620000" y="3886200"/>
            <a:ext cx="875561"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7</a:t>
            </a:r>
            <a:endParaRPr lang="en-US"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Law Enforcement</a:t>
            </a:r>
          </a:p>
          <a:p>
            <a:r>
              <a:rPr lang="en-US" dirty="0" smtClean="0"/>
              <a:t>Road Maintenance</a:t>
            </a:r>
          </a:p>
          <a:p>
            <a:r>
              <a:rPr lang="en-US" dirty="0" smtClean="0"/>
              <a:t>Recreation</a:t>
            </a:r>
          </a:p>
          <a:p>
            <a:r>
              <a:rPr lang="en-US" dirty="0" smtClean="0"/>
              <a:t>Fire Protection</a:t>
            </a:r>
            <a:endParaRPr lang="en-US" dirty="0"/>
          </a:p>
        </p:txBody>
      </p:sp>
      <p:pic>
        <p:nvPicPr>
          <p:cNvPr id="79929" name="Picture 57" descr="http://jcvfd.org/Images/firetruck.gif"/>
          <p:cNvPicPr>
            <a:picLocks noChangeAspect="1" noChangeArrowheads="1" noCrop="1"/>
          </p:cNvPicPr>
          <p:nvPr/>
        </p:nvPicPr>
        <p:blipFill>
          <a:blip r:embed="rId2" cstate="print"/>
          <a:srcRect/>
          <a:stretch>
            <a:fillRect/>
          </a:stretch>
        </p:blipFill>
        <p:spPr bwMode="auto">
          <a:xfrm>
            <a:off x="1219200" y="4038600"/>
            <a:ext cx="5468056" cy="2362200"/>
          </a:xfrm>
          <a:prstGeom prst="rect">
            <a:avLst/>
          </a:prstGeom>
          <a:noFill/>
        </p:spPr>
      </p:pic>
      <p:pic>
        <p:nvPicPr>
          <p:cNvPr id="79925" name="Picture 53"/>
          <p:cNvPicPr>
            <a:picLocks noChangeAspect="1" noChangeArrowheads="1"/>
          </p:cNvPicPr>
          <p:nvPr/>
        </p:nvPicPr>
        <p:blipFill>
          <a:blip r:embed="rId3" cstate="print"/>
          <a:srcRect l="23652" t="15054" r="27652" b="31183"/>
          <a:stretch>
            <a:fillRect/>
          </a:stretch>
        </p:blipFill>
        <p:spPr bwMode="auto">
          <a:xfrm>
            <a:off x="838200" y="3352800"/>
            <a:ext cx="4572000" cy="3265714"/>
          </a:xfrm>
          <a:prstGeom prst="rect">
            <a:avLst/>
          </a:prstGeom>
          <a:noFill/>
          <a:ln w="9525">
            <a:noFill/>
            <a:miter lim="800000"/>
            <a:headEnd/>
            <a:tailEnd/>
          </a:ln>
        </p:spPr>
      </p:pic>
      <p:sp>
        <p:nvSpPr>
          <p:cNvPr id="23" name="Rounded Rectangle 22"/>
          <p:cNvSpPr/>
          <p:nvPr/>
        </p:nvSpPr>
        <p:spPr>
          <a:xfrm>
            <a:off x="2971800" y="5943600"/>
            <a:ext cx="914400" cy="457200"/>
          </a:xfrm>
          <a:prstGeom prst="roundRect">
            <a:avLst/>
          </a:prstGeom>
          <a:solidFill>
            <a:srgbClr val="0033CC"/>
          </a:solid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971800" y="5943600"/>
            <a:ext cx="914400" cy="461665"/>
          </a:xfrm>
          <a:prstGeom prst="rect">
            <a:avLst/>
          </a:prstGeom>
          <a:noFill/>
        </p:spPr>
        <p:txBody>
          <a:bodyPr wrap="square" rtlCol="0">
            <a:spAutoFit/>
          </a:bodyPr>
          <a:lstStyle/>
          <a:p>
            <a:pPr algn="ctr"/>
            <a:r>
              <a:rPr lang="en-US" sz="1200" b="1" dirty="0" smtClean="0">
                <a:solidFill>
                  <a:schemeClr val="bg1"/>
                </a:solidFill>
              </a:rPr>
              <a:t>SCENIC</a:t>
            </a:r>
          </a:p>
          <a:p>
            <a:pPr algn="ctr"/>
            <a:r>
              <a:rPr lang="en-US" sz="1200" b="1" dirty="0" smtClean="0">
                <a:solidFill>
                  <a:schemeClr val="bg1"/>
                </a:solidFill>
              </a:rPr>
              <a:t>ROUTE</a:t>
            </a:r>
            <a:endParaRPr lang="en-US" sz="1200" b="1" dirty="0">
              <a:solidFill>
                <a:schemeClr val="bg1"/>
              </a:solidFill>
            </a:endParaRPr>
          </a:p>
        </p:txBody>
      </p:sp>
      <p:pic>
        <p:nvPicPr>
          <p:cNvPr id="1026" name="Picture 2" descr="C:\Documents and Settings\Lloyd and Debbie\My Documents\My Pictures\under%20const%20flashing%20animated.gif"/>
          <p:cNvPicPr>
            <a:picLocks noChangeAspect="1" noChangeArrowheads="1" noCrop="1"/>
          </p:cNvPicPr>
          <p:nvPr/>
        </p:nvPicPr>
        <p:blipFill>
          <a:blip r:embed="rId4" cstate="print"/>
          <a:srcRect/>
          <a:stretch>
            <a:fillRect/>
          </a:stretch>
        </p:blipFill>
        <p:spPr bwMode="auto">
          <a:xfrm>
            <a:off x="6972300" y="3810000"/>
            <a:ext cx="2171700" cy="1447800"/>
          </a:xfrm>
          <a:prstGeom prst="rect">
            <a:avLst/>
          </a:prstGeom>
          <a:noFill/>
        </p:spPr>
      </p:pic>
      <p:pic>
        <p:nvPicPr>
          <p:cNvPr id="79913" name="Picture 41" descr="Desoto County, MS Sheriff's Department"/>
          <p:cNvPicPr>
            <a:picLocks noChangeAspect="1" noChangeArrowheads="1"/>
          </p:cNvPicPr>
          <p:nvPr/>
        </p:nvPicPr>
        <p:blipFill>
          <a:blip r:embed="rId5" cstate="print"/>
          <a:srcRect/>
          <a:stretch>
            <a:fillRect/>
          </a:stretch>
        </p:blipFill>
        <p:spPr bwMode="auto">
          <a:xfrm>
            <a:off x="4419600" y="1524000"/>
            <a:ext cx="4562832" cy="1724026"/>
          </a:xfrm>
          <a:prstGeom prst="rect">
            <a:avLst/>
          </a:prstGeom>
          <a:noFill/>
        </p:spPr>
      </p:pic>
      <p:pic>
        <p:nvPicPr>
          <p:cNvPr id="79887" name="Picture 15" descr="http://www.qsl.net/nmecc/DEMA/EMALOGO.jpg"/>
          <p:cNvPicPr>
            <a:picLocks noChangeAspect="1" noChangeArrowheads="1"/>
          </p:cNvPicPr>
          <p:nvPr/>
        </p:nvPicPr>
        <p:blipFill>
          <a:blip r:embed="rId6" cstate="print"/>
          <a:srcRect/>
          <a:stretch>
            <a:fillRect/>
          </a:stretch>
        </p:blipFill>
        <p:spPr bwMode="auto">
          <a:xfrm>
            <a:off x="5029200" y="1524000"/>
            <a:ext cx="2819400" cy="2773010"/>
          </a:xfrm>
          <a:prstGeom prst="rect">
            <a:avLst/>
          </a:prstGeom>
          <a:noFill/>
        </p:spPr>
      </p:pic>
      <p:sp>
        <p:nvSpPr>
          <p:cNvPr id="2" name="Title 1"/>
          <p:cNvSpPr>
            <a:spLocks noGrp="1"/>
          </p:cNvSpPr>
          <p:nvPr>
            <p:ph type="title"/>
          </p:nvPr>
        </p:nvSpPr>
        <p:spPr/>
        <p:txBody>
          <a:bodyPr/>
          <a:lstStyle/>
          <a:p>
            <a:r>
              <a:rPr lang="en-US" dirty="0" smtClean="0"/>
              <a:t>What are some county services?</a:t>
            </a:r>
            <a:endParaRPr lang="en-US" dirty="0"/>
          </a:p>
        </p:txBody>
      </p:sp>
      <p:pic>
        <p:nvPicPr>
          <p:cNvPr id="79909" name="Picture 37" descr="http://upload.wikimedia.org/wikipedia/commons/thumb/7/7f/Autoroute_icone.svg/50px-Autoroute_icone.svg.png"/>
          <p:cNvPicPr>
            <a:picLocks noChangeAspect="1" noChangeArrowheads="1"/>
          </p:cNvPicPr>
          <p:nvPr/>
        </p:nvPicPr>
        <p:blipFill>
          <a:blip r:embed="rId7" cstate="print"/>
          <a:srcRect/>
          <a:stretch>
            <a:fillRect/>
          </a:stretch>
        </p:blipFill>
        <p:spPr bwMode="auto">
          <a:xfrm>
            <a:off x="4267200" y="1600200"/>
            <a:ext cx="1543050" cy="1543050"/>
          </a:xfrm>
          <a:prstGeom prst="rect">
            <a:avLst/>
          </a:prstGeom>
          <a:noFill/>
        </p:spPr>
      </p:pic>
      <p:pic>
        <p:nvPicPr>
          <p:cNvPr id="79891" name="Picture 19" descr="File:I-69.svg"/>
          <p:cNvPicPr>
            <a:picLocks noChangeAspect="1" noChangeArrowheads="1"/>
          </p:cNvPicPr>
          <p:nvPr/>
        </p:nvPicPr>
        <p:blipFill>
          <a:blip r:embed="rId8" cstate="print"/>
          <a:srcRect/>
          <a:stretch>
            <a:fillRect/>
          </a:stretch>
        </p:blipFill>
        <p:spPr bwMode="auto">
          <a:xfrm>
            <a:off x="5410200" y="2438400"/>
            <a:ext cx="1447800" cy="1447800"/>
          </a:xfrm>
          <a:prstGeom prst="rect">
            <a:avLst/>
          </a:prstGeom>
          <a:noFill/>
        </p:spPr>
      </p:pic>
      <p:pic>
        <p:nvPicPr>
          <p:cNvPr id="79889" name="Picture 17" descr="File:I-55.svg"/>
          <p:cNvPicPr>
            <a:picLocks noChangeAspect="1" noChangeArrowheads="1"/>
          </p:cNvPicPr>
          <p:nvPr/>
        </p:nvPicPr>
        <p:blipFill>
          <a:blip r:embed="rId9" cstate="print"/>
          <a:srcRect/>
          <a:stretch>
            <a:fillRect/>
          </a:stretch>
        </p:blipFill>
        <p:spPr bwMode="auto">
          <a:xfrm>
            <a:off x="6324600" y="1143000"/>
            <a:ext cx="1371600" cy="1371600"/>
          </a:xfrm>
          <a:prstGeom prst="rect">
            <a:avLst/>
          </a:prstGeom>
          <a:noFill/>
        </p:spPr>
      </p:pic>
      <p:pic>
        <p:nvPicPr>
          <p:cNvPr id="79893" name="Picture 21" descr="File:I-269.svg"/>
          <p:cNvPicPr>
            <a:picLocks noChangeAspect="1" noChangeArrowheads="1"/>
          </p:cNvPicPr>
          <p:nvPr/>
        </p:nvPicPr>
        <p:blipFill>
          <a:blip r:embed="rId10" cstate="print"/>
          <a:srcRect/>
          <a:stretch>
            <a:fillRect/>
          </a:stretch>
        </p:blipFill>
        <p:spPr bwMode="auto">
          <a:xfrm>
            <a:off x="7239000" y="2438400"/>
            <a:ext cx="1609866" cy="1287463"/>
          </a:xfrm>
          <a:prstGeom prst="rect">
            <a:avLst/>
          </a:prstGeom>
          <a:noFill/>
        </p:spPr>
      </p:pic>
      <p:pic>
        <p:nvPicPr>
          <p:cNvPr id="79905" name="Picture 33" descr="File:Circle sign 302.svg"/>
          <p:cNvPicPr>
            <a:picLocks noChangeAspect="1" noChangeArrowheads="1"/>
          </p:cNvPicPr>
          <p:nvPr/>
        </p:nvPicPr>
        <p:blipFill>
          <a:blip r:embed="rId11" cstate="print"/>
          <a:srcRect/>
          <a:stretch>
            <a:fillRect/>
          </a:stretch>
        </p:blipFill>
        <p:spPr bwMode="auto">
          <a:xfrm>
            <a:off x="5334000" y="4876800"/>
            <a:ext cx="1095375" cy="876300"/>
          </a:xfrm>
          <a:prstGeom prst="rect">
            <a:avLst/>
          </a:prstGeom>
          <a:noFill/>
        </p:spPr>
      </p:pic>
      <p:pic>
        <p:nvPicPr>
          <p:cNvPr id="79907" name="Picture 35" descr="File:Circle sign 305.svg"/>
          <p:cNvPicPr>
            <a:picLocks noChangeAspect="1" noChangeArrowheads="1"/>
          </p:cNvPicPr>
          <p:nvPr/>
        </p:nvPicPr>
        <p:blipFill>
          <a:blip r:embed="rId12" cstate="print"/>
          <a:srcRect/>
          <a:stretch>
            <a:fillRect/>
          </a:stretch>
        </p:blipFill>
        <p:spPr bwMode="auto">
          <a:xfrm>
            <a:off x="4038600" y="5410200"/>
            <a:ext cx="1095375" cy="876300"/>
          </a:xfrm>
          <a:prstGeom prst="rect">
            <a:avLst/>
          </a:prstGeom>
          <a:noFill/>
        </p:spPr>
      </p:pic>
      <p:pic>
        <p:nvPicPr>
          <p:cNvPr id="79903" name="Picture 31" descr="File:Circle sign 301.svg"/>
          <p:cNvPicPr>
            <a:picLocks noChangeAspect="1" noChangeArrowheads="1"/>
          </p:cNvPicPr>
          <p:nvPr/>
        </p:nvPicPr>
        <p:blipFill>
          <a:blip r:embed="rId13" cstate="print"/>
          <a:srcRect/>
          <a:stretch>
            <a:fillRect/>
          </a:stretch>
        </p:blipFill>
        <p:spPr bwMode="auto">
          <a:xfrm>
            <a:off x="4038600" y="4343400"/>
            <a:ext cx="1095375" cy="876300"/>
          </a:xfrm>
          <a:prstGeom prst="rect">
            <a:avLst/>
          </a:prstGeom>
          <a:noFill/>
        </p:spPr>
      </p:pic>
      <p:pic>
        <p:nvPicPr>
          <p:cNvPr id="79901" name="Picture 29" descr="http://upload.wikimedia.org/wikipedia/commons/thumb/d/dc/Circle_sign_304.svg/88px-Circle_sign_304.svg.png"/>
          <p:cNvPicPr>
            <a:picLocks noChangeAspect="1" noChangeArrowheads="1"/>
          </p:cNvPicPr>
          <p:nvPr/>
        </p:nvPicPr>
        <p:blipFill>
          <a:blip r:embed="rId14" cstate="print"/>
          <a:srcRect/>
          <a:stretch>
            <a:fillRect/>
          </a:stretch>
        </p:blipFill>
        <p:spPr bwMode="auto">
          <a:xfrm>
            <a:off x="2895600" y="4953000"/>
            <a:ext cx="1066800" cy="848592"/>
          </a:xfrm>
          <a:prstGeom prst="rect">
            <a:avLst/>
          </a:prstGeom>
          <a:noFill/>
        </p:spPr>
      </p:pic>
      <p:pic>
        <p:nvPicPr>
          <p:cNvPr id="79897" name="Picture 25" descr="File:US 61.svg"/>
          <p:cNvPicPr>
            <a:picLocks noChangeAspect="1" noChangeArrowheads="1"/>
          </p:cNvPicPr>
          <p:nvPr/>
        </p:nvPicPr>
        <p:blipFill>
          <a:blip r:embed="rId15" cstate="print"/>
          <a:srcRect/>
          <a:stretch>
            <a:fillRect/>
          </a:stretch>
        </p:blipFill>
        <p:spPr bwMode="auto">
          <a:xfrm>
            <a:off x="1219200" y="4114800"/>
            <a:ext cx="1066800" cy="1066800"/>
          </a:xfrm>
          <a:prstGeom prst="rect">
            <a:avLst/>
          </a:prstGeom>
          <a:noFill/>
        </p:spPr>
      </p:pic>
      <p:pic>
        <p:nvPicPr>
          <p:cNvPr id="79899" name="Picture 27" descr="File:US 51.svg"/>
          <p:cNvPicPr>
            <a:picLocks noChangeAspect="1" noChangeArrowheads="1"/>
          </p:cNvPicPr>
          <p:nvPr/>
        </p:nvPicPr>
        <p:blipFill>
          <a:blip r:embed="rId16" cstate="print"/>
          <a:srcRect/>
          <a:stretch>
            <a:fillRect/>
          </a:stretch>
        </p:blipFill>
        <p:spPr bwMode="auto">
          <a:xfrm>
            <a:off x="1828800" y="2895600"/>
            <a:ext cx="1066800" cy="1066800"/>
          </a:xfrm>
          <a:prstGeom prst="rect">
            <a:avLst/>
          </a:prstGeom>
          <a:noFill/>
        </p:spPr>
      </p:pic>
      <p:pic>
        <p:nvPicPr>
          <p:cNvPr id="79895" name="Picture 23" descr="File:US 78.svg"/>
          <p:cNvPicPr>
            <a:picLocks noChangeAspect="1" noChangeArrowheads="1"/>
          </p:cNvPicPr>
          <p:nvPr/>
        </p:nvPicPr>
        <p:blipFill>
          <a:blip r:embed="rId17" cstate="print"/>
          <a:srcRect/>
          <a:stretch>
            <a:fillRect/>
          </a:stretch>
        </p:blipFill>
        <p:spPr bwMode="auto">
          <a:xfrm>
            <a:off x="685800" y="2895600"/>
            <a:ext cx="1066800" cy="1066800"/>
          </a:xfrm>
          <a:prstGeom prst="rect">
            <a:avLst/>
          </a:prstGeom>
          <a:noFill/>
        </p:spPr>
      </p:pic>
      <p:sp>
        <p:nvSpPr>
          <p:cNvPr id="79885"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79915" name="Picture 43" descr="http://www.odmp.org/patch.php?id=996&amp;s=150"/>
          <p:cNvPicPr>
            <a:picLocks noChangeAspect="1" noChangeArrowheads="1"/>
          </p:cNvPicPr>
          <p:nvPr/>
        </p:nvPicPr>
        <p:blipFill>
          <a:blip r:embed="rId18" cstate="print"/>
          <a:srcRect/>
          <a:stretch>
            <a:fillRect/>
          </a:stretch>
        </p:blipFill>
        <p:spPr bwMode="auto">
          <a:xfrm>
            <a:off x="990600" y="2286000"/>
            <a:ext cx="2971800" cy="2971800"/>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9913"/>
                                        </p:tgtEl>
                                        <p:attrNameLst>
                                          <p:attrName>style.visibility</p:attrName>
                                        </p:attrNameLst>
                                      </p:cBhvr>
                                      <p:to>
                                        <p:strVal val="visible"/>
                                      </p:to>
                                    </p:set>
                                    <p:animEffect transition="in" filter="blinds(horizontal)">
                                      <p:cBhvr>
                                        <p:cTn id="10" dur="500"/>
                                        <p:tgtEl>
                                          <p:spTgt spid="79913"/>
                                        </p:tgtEl>
                                      </p:cBhvr>
                                    </p:animEffect>
                                  </p:childTnLst>
                                </p:cTn>
                              </p:par>
                              <p:par>
                                <p:cTn id="11" presetID="3" presetClass="entr" presetSubtype="10" fill="hold" nodeType="withEffect">
                                  <p:stCondLst>
                                    <p:cond delay="0"/>
                                  </p:stCondLst>
                                  <p:childTnLst>
                                    <p:set>
                                      <p:cBhvr>
                                        <p:cTn id="12" dur="1" fill="hold">
                                          <p:stCondLst>
                                            <p:cond delay="0"/>
                                          </p:stCondLst>
                                        </p:cTn>
                                        <p:tgtEl>
                                          <p:spTgt spid="79915"/>
                                        </p:tgtEl>
                                        <p:attrNameLst>
                                          <p:attrName>style.visibility</p:attrName>
                                        </p:attrNameLst>
                                      </p:cBhvr>
                                      <p:to>
                                        <p:strVal val="visible"/>
                                      </p:to>
                                    </p:set>
                                    <p:animEffect transition="in" filter="blinds(horizontal)">
                                      <p:cBhvr>
                                        <p:cTn id="13" dur="500"/>
                                        <p:tgtEl>
                                          <p:spTgt spid="7991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nodeType="clickEffect">
                                  <p:stCondLst>
                                    <p:cond delay="0"/>
                                  </p:stCondLst>
                                  <p:childTnLst>
                                    <p:animEffect transition="out" filter="blinds(horizontal)">
                                      <p:cBhvr>
                                        <p:cTn id="17" dur="500"/>
                                        <p:tgtEl>
                                          <p:spTgt spid="79913"/>
                                        </p:tgtEl>
                                      </p:cBhvr>
                                    </p:animEffect>
                                    <p:set>
                                      <p:cBhvr>
                                        <p:cTn id="18" dur="1" fill="hold">
                                          <p:stCondLst>
                                            <p:cond delay="499"/>
                                          </p:stCondLst>
                                        </p:cTn>
                                        <p:tgtEl>
                                          <p:spTgt spid="79913"/>
                                        </p:tgtEl>
                                        <p:attrNameLst>
                                          <p:attrName>style.visibility</p:attrName>
                                        </p:attrNameLst>
                                      </p:cBhvr>
                                      <p:to>
                                        <p:strVal val="hidden"/>
                                      </p:to>
                                    </p:set>
                                  </p:childTnLst>
                                </p:cTn>
                              </p:par>
                              <p:par>
                                <p:cTn id="19" presetID="3" presetClass="exit" presetSubtype="10" fill="hold" nodeType="withEffect">
                                  <p:stCondLst>
                                    <p:cond delay="0"/>
                                  </p:stCondLst>
                                  <p:childTnLst>
                                    <p:animEffect transition="out" filter="blinds(horizontal)">
                                      <p:cBhvr>
                                        <p:cTn id="20" dur="500"/>
                                        <p:tgtEl>
                                          <p:spTgt spid="79915"/>
                                        </p:tgtEl>
                                      </p:cBhvr>
                                    </p:animEffect>
                                    <p:set>
                                      <p:cBhvr>
                                        <p:cTn id="21" dur="1" fill="hold">
                                          <p:stCondLst>
                                            <p:cond delay="499"/>
                                          </p:stCondLst>
                                        </p:cTn>
                                        <p:tgtEl>
                                          <p:spTgt spid="79915"/>
                                        </p:tgtEl>
                                        <p:attrNameLst>
                                          <p:attrName>style.visibility</p:attrName>
                                        </p:attrNameLst>
                                      </p:cBhvr>
                                      <p:to>
                                        <p:strVal val="hidden"/>
                                      </p:to>
                                    </p:set>
                                  </p:childTnLst>
                                </p:cTn>
                              </p:par>
                              <p:par>
                                <p:cTn id="22" presetID="3" presetClass="entr" presetSubtype="1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blinds(horizontal)">
                                      <p:cBhvr>
                                        <p:cTn id="24" dur="500"/>
                                        <p:tgtEl>
                                          <p:spTgt spid="3">
                                            <p:txEl>
                                              <p:pRg st="1" end="1"/>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79909"/>
                                        </p:tgtEl>
                                        <p:attrNameLst>
                                          <p:attrName>style.visibility</p:attrName>
                                        </p:attrNameLst>
                                      </p:cBhvr>
                                      <p:to>
                                        <p:strVal val="visible"/>
                                      </p:to>
                                    </p:set>
                                    <p:animEffect transition="in" filter="blinds(horizontal)">
                                      <p:cBhvr>
                                        <p:cTn id="27" dur="500"/>
                                        <p:tgtEl>
                                          <p:spTgt spid="79909"/>
                                        </p:tgtEl>
                                      </p:cBhvr>
                                    </p:animEffect>
                                  </p:childTnLst>
                                </p:cTn>
                              </p:par>
                              <p:par>
                                <p:cTn id="28" presetID="3" presetClass="entr" presetSubtype="10" fill="hold" nodeType="withEffect">
                                  <p:stCondLst>
                                    <p:cond delay="0"/>
                                  </p:stCondLst>
                                  <p:childTnLst>
                                    <p:set>
                                      <p:cBhvr>
                                        <p:cTn id="29" dur="1" fill="hold">
                                          <p:stCondLst>
                                            <p:cond delay="0"/>
                                          </p:stCondLst>
                                        </p:cTn>
                                        <p:tgtEl>
                                          <p:spTgt spid="79889"/>
                                        </p:tgtEl>
                                        <p:attrNameLst>
                                          <p:attrName>style.visibility</p:attrName>
                                        </p:attrNameLst>
                                      </p:cBhvr>
                                      <p:to>
                                        <p:strVal val="visible"/>
                                      </p:to>
                                    </p:set>
                                    <p:animEffect transition="in" filter="blinds(horizontal)">
                                      <p:cBhvr>
                                        <p:cTn id="30" dur="500"/>
                                        <p:tgtEl>
                                          <p:spTgt spid="79889"/>
                                        </p:tgtEl>
                                      </p:cBhvr>
                                    </p:animEffect>
                                  </p:childTnLst>
                                </p:cTn>
                              </p:par>
                              <p:par>
                                <p:cTn id="31" presetID="3" presetClass="entr" presetSubtype="10" fill="hold" nodeType="withEffect">
                                  <p:stCondLst>
                                    <p:cond delay="0"/>
                                  </p:stCondLst>
                                  <p:childTnLst>
                                    <p:set>
                                      <p:cBhvr>
                                        <p:cTn id="32" dur="1" fill="hold">
                                          <p:stCondLst>
                                            <p:cond delay="0"/>
                                          </p:stCondLst>
                                        </p:cTn>
                                        <p:tgtEl>
                                          <p:spTgt spid="79893"/>
                                        </p:tgtEl>
                                        <p:attrNameLst>
                                          <p:attrName>style.visibility</p:attrName>
                                        </p:attrNameLst>
                                      </p:cBhvr>
                                      <p:to>
                                        <p:strVal val="visible"/>
                                      </p:to>
                                    </p:set>
                                    <p:animEffect transition="in" filter="blinds(horizontal)">
                                      <p:cBhvr>
                                        <p:cTn id="33" dur="500"/>
                                        <p:tgtEl>
                                          <p:spTgt spid="79893"/>
                                        </p:tgtEl>
                                      </p:cBhvr>
                                    </p:animEffect>
                                  </p:childTnLst>
                                </p:cTn>
                              </p:par>
                              <p:par>
                                <p:cTn id="34" presetID="3" presetClass="entr" presetSubtype="10" fill="hold" nodeType="withEffect">
                                  <p:stCondLst>
                                    <p:cond delay="0"/>
                                  </p:stCondLst>
                                  <p:childTnLst>
                                    <p:set>
                                      <p:cBhvr>
                                        <p:cTn id="35" dur="1" fill="hold">
                                          <p:stCondLst>
                                            <p:cond delay="0"/>
                                          </p:stCondLst>
                                        </p:cTn>
                                        <p:tgtEl>
                                          <p:spTgt spid="79891"/>
                                        </p:tgtEl>
                                        <p:attrNameLst>
                                          <p:attrName>style.visibility</p:attrName>
                                        </p:attrNameLst>
                                      </p:cBhvr>
                                      <p:to>
                                        <p:strVal val="visible"/>
                                      </p:to>
                                    </p:set>
                                    <p:animEffect transition="in" filter="blinds(horizontal)">
                                      <p:cBhvr>
                                        <p:cTn id="36" dur="500"/>
                                        <p:tgtEl>
                                          <p:spTgt spid="79891"/>
                                        </p:tgtEl>
                                      </p:cBhvr>
                                    </p:animEffect>
                                  </p:childTnLst>
                                </p:cTn>
                              </p:par>
                              <p:par>
                                <p:cTn id="37" presetID="3" presetClass="entr" presetSubtype="10" fill="hold" nodeType="withEffect">
                                  <p:stCondLst>
                                    <p:cond delay="0"/>
                                  </p:stCondLst>
                                  <p:childTnLst>
                                    <p:set>
                                      <p:cBhvr>
                                        <p:cTn id="38" dur="1" fill="hold">
                                          <p:stCondLst>
                                            <p:cond delay="0"/>
                                          </p:stCondLst>
                                        </p:cTn>
                                        <p:tgtEl>
                                          <p:spTgt spid="79895"/>
                                        </p:tgtEl>
                                        <p:attrNameLst>
                                          <p:attrName>style.visibility</p:attrName>
                                        </p:attrNameLst>
                                      </p:cBhvr>
                                      <p:to>
                                        <p:strVal val="visible"/>
                                      </p:to>
                                    </p:set>
                                    <p:animEffect transition="in" filter="blinds(horizontal)">
                                      <p:cBhvr>
                                        <p:cTn id="39" dur="500"/>
                                        <p:tgtEl>
                                          <p:spTgt spid="79895"/>
                                        </p:tgtEl>
                                      </p:cBhvr>
                                    </p:animEffect>
                                  </p:childTnLst>
                                </p:cTn>
                              </p:par>
                              <p:par>
                                <p:cTn id="40" presetID="3" presetClass="entr" presetSubtype="10" fill="hold" nodeType="withEffect">
                                  <p:stCondLst>
                                    <p:cond delay="0"/>
                                  </p:stCondLst>
                                  <p:childTnLst>
                                    <p:set>
                                      <p:cBhvr>
                                        <p:cTn id="41" dur="1" fill="hold">
                                          <p:stCondLst>
                                            <p:cond delay="0"/>
                                          </p:stCondLst>
                                        </p:cTn>
                                        <p:tgtEl>
                                          <p:spTgt spid="79899"/>
                                        </p:tgtEl>
                                        <p:attrNameLst>
                                          <p:attrName>style.visibility</p:attrName>
                                        </p:attrNameLst>
                                      </p:cBhvr>
                                      <p:to>
                                        <p:strVal val="visible"/>
                                      </p:to>
                                    </p:set>
                                    <p:animEffect transition="in" filter="blinds(horizontal)">
                                      <p:cBhvr>
                                        <p:cTn id="42" dur="500"/>
                                        <p:tgtEl>
                                          <p:spTgt spid="79899"/>
                                        </p:tgtEl>
                                      </p:cBhvr>
                                    </p:animEffect>
                                  </p:childTnLst>
                                </p:cTn>
                              </p:par>
                              <p:par>
                                <p:cTn id="43" presetID="3" presetClass="entr" presetSubtype="10" fill="hold" nodeType="withEffect">
                                  <p:stCondLst>
                                    <p:cond delay="0"/>
                                  </p:stCondLst>
                                  <p:childTnLst>
                                    <p:set>
                                      <p:cBhvr>
                                        <p:cTn id="44" dur="1" fill="hold">
                                          <p:stCondLst>
                                            <p:cond delay="0"/>
                                          </p:stCondLst>
                                        </p:cTn>
                                        <p:tgtEl>
                                          <p:spTgt spid="79897"/>
                                        </p:tgtEl>
                                        <p:attrNameLst>
                                          <p:attrName>style.visibility</p:attrName>
                                        </p:attrNameLst>
                                      </p:cBhvr>
                                      <p:to>
                                        <p:strVal val="visible"/>
                                      </p:to>
                                    </p:set>
                                    <p:animEffect transition="in" filter="blinds(horizontal)">
                                      <p:cBhvr>
                                        <p:cTn id="45" dur="500"/>
                                        <p:tgtEl>
                                          <p:spTgt spid="79897"/>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blinds(horizontal)">
                                      <p:cBhvr>
                                        <p:cTn id="48" dur="500"/>
                                        <p:tgtEl>
                                          <p:spTgt spid="23"/>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linds(horizontal)">
                                      <p:cBhvr>
                                        <p:cTn id="51" dur="500"/>
                                        <p:tgtEl>
                                          <p:spTgt spid="24"/>
                                        </p:tgtEl>
                                      </p:cBhvr>
                                    </p:animEffect>
                                  </p:childTnLst>
                                </p:cTn>
                              </p:par>
                              <p:par>
                                <p:cTn id="52" presetID="3" presetClass="entr" presetSubtype="10" fill="hold" nodeType="withEffect">
                                  <p:stCondLst>
                                    <p:cond delay="0"/>
                                  </p:stCondLst>
                                  <p:childTnLst>
                                    <p:set>
                                      <p:cBhvr>
                                        <p:cTn id="53" dur="1" fill="hold">
                                          <p:stCondLst>
                                            <p:cond delay="0"/>
                                          </p:stCondLst>
                                        </p:cTn>
                                        <p:tgtEl>
                                          <p:spTgt spid="79905"/>
                                        </p:tgtEl>
                                        <p:attrNameLst>
                                          <p:attrName>style.visibility</p:attrName>
                                        </p:attrNameLst>
                                      </p:cBhvr>
                                      <p:to>
                                        <p:strVal val="visible"/>
                                      </p:to>
                                    </p:set>
                                    <p:animEffect transition="in" filter="blinds(horizontal)">
                                      <p:cBhvr>
                                        <p:cTn id="54" dur="500"/>
                                        <p:tgtEl>
                                          <p:spTgt spid="79905"/>
                                        </p:tgtEl>
                                      </p:cBhvr>
                                    </p:animEffect>
                                  </p:childTnLst>
                                </p:cTn>
                              </p:par>
                              <p:par>
                                <p:cTn id="55" presetID="3" presetClass="entr" presetSubtype="10" fill="hold" nodeType="withEffect">
                                  <p:stCondLst>
                                    <p:cond delay="0"/>
                                  </p:stCondLst>
                                  <p:childTnLst>
                                    <p:set>
                                      <p:cBhvr>
                                        <p:cTn id="56" dur="1" fill="hold">
                                          <p:stCondLst>
                                            <p:cond delay="0"/>
                                          </p:stCondLst>
                                        </p:cTn>
                                        <p:tgtEl>
                                          <p:spTgt spid="79901"/>
                                        </p:tgtEl>
                                        <p:attrNameLst>
                                          <p:attrName>style.visibility</p:attrName>
                                        </p:attrNameLst>
                                      </p:cBhvr>
                                      <p:to>
                                        <p:strVal val="visible"/>
                                      </p:to>
                                    </p:set>
                                    <p:animEffect transition="in" filter="blinds(horizontal)">
                                      <p:cBhvr>
                                        <p:cTn id="57" dur="500"/>
                                        <p:tgtEl>
                                          <p:spTgt spid="79901"/>
                                        </p:tgtEl>
                                      </p:cBhvr>
                                    </p:animEffect>
                                  </p:childTnLst>
                                </p:cTn>
                              </p:par>
                              <p:par>
                                <p:cTn id="58" presetID="3" presetClass="entr" presetSubtype="10" fill="hold" nodeType="withEffect">
                                  <p:stCondLst>
                                    <p:cond delay="0"/>
                                  </p:stCondLst>
                                  <p:childTnLst>
                                    <p:set>
                                      <p:cBhvr>
                                        <p:cTn id="59" dur="1" fill="hold">
                                          <p:stCondLst>
                                            <p:cond delay="0"/>
                                          </p:stCondLst>
                                        </p:cTn>
                                        <p:tgtEl>
                                          <p:spTgt spid="79903"/>
                                        </p:tgtEl>
                                        <p:attrNameLst>
                                          <p:attrName>style.visibility</p:attrName>
                                        </p:attrNameLst>
                                      </p:cBhvr>
                                      <p:to>
                                        <p:strVal val="visible"/>
                                      </p:to>
                                    </p:set>
                                    <p:animEffect transition="in" filter="blinds(horizontal)">
                                      <p:cBhvr>
                                        <p:cTn id="60" dur="500"/>
                                        <p:tgtEl>
                                          <p:spTgt spid="79903"/>
                                        </p:tgtEl>
                                      </p:cBhvr>
                                    </p:animEffect>
                                  </p:childTnLst>
                                </p:cTn>
                              </p:par>
                              <p:par>
                                <p:cTn id="61" presetID="3" presetClass="entr" presetSubtype="10" fill="hold" nodeType="withEffect">
                                  <p:stCondLst>
                                    <p:cond delay="0"/>
                                  </p:stCondLst>
                                  <p:childTnLst>
                                    <p:set>
                                      <p:cBhvr>
                                        <p:cTn id="62" dur="1" fill="hold">
                                          <p:stCondLst>
                                            <p:cond delay="0"/>
                                          </p:stCondLst>
                                        </p:cTn>
                                        <p:tgtEl>
                                          <p:spTgt spid="79907"/>
                                        </p:tgtEl>
                                        <p:attrNameLst>
                                          <p:attrName>style.visibility</p:attrName>
                                        </p:attrNameLst>
                                      </p:cBhvr>
                                      <p:to>
                                        <p:strVal val="visible"/>
                                      </p:to>
                                    </p:set>
                                    <p:animEffect transition="in" filter="blinds(horizontal)">
                                      <p:cBhvr>
                                        <p:cTn id="63" dur="500"/>
                                        <p:tgtEl>
                                          <p:spTgt spid="79907"/>
                                        </p:tgtEl>
                                      </p:cBhvr>
                                    </p:animEffect>
                                  </p:childTnLst>
                                </p:cTn>
                              </p:par>
                              <p:par>
                                <p:cTn id="64" presetID="3" presetClass="entr" presetSubtype="10" fill="hold" nodeType="withEffect">
                                  <p:stCondLst>
                                    <p:cond delay="0"/>
                                  </p:stCondLst>
                                  <p:childTnLst>
                                    <p:set>
                                      <p:cBhvr>
                                        <p:cTn id="65" dur="1" fill="hold">
                                          <p:stCondLst>
                                            <p:cond delay="0"/>
                                          </p:stCondLst>
                                        </p:cTn>
                                        <p:tgtEl>
                                          <p:spTgt spid="1026"/>
                                        </p:tgtEl>
                                        <p:attrNameLst>
                                          <p:attrName>style.visibility</p:attrName>
                                        </p:attrNameLst>
                                      </p:cBhvr>
                                      <p:to>
                                        <p:strVal val="visible"/>
                                      </p:to>
                                    </p:set>
                                    <p:animEffect transition="in" filter="blinds(horizontal)">
                                      <p:cBhvr>
                                        <p:cTn id="66" dur="500"/>
                                        <p:tgtEl>
                                          <p:spTgt spid="1026"/>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xit" presetSubtype="10" fill="hold" nodeType="clickEffect">
                                  <p:stCondLst>
                                    <p:cond delay="0"/>
                                  </p:stCondLst>
                                  <p:childTnLst>
                                    <p:animEffect transition="out" filter="blinds(horizontal)">
                                      <p:cBhvr>
                                        <p:cTn id="70" dur="500"/>
                                        <p:tgtEl>
                                          <p:spTgt spid="79909"/>
                                        </p:tgtEl>
                                      </p:cBhvr>
                                    </p:animEffect>
                                    <p:set>
                                      <p:cBhvr>
                                        <p:cTn id="71" dur="1" fill="hold">
                                          <p:stCondLst>
                                            <p:cond delay="499"/>
                                          </p:stCondLst>
                                        </p:cTn>
                                        <p:tgtEl>
                                          <p:spTgt spid="79909"/>
                                        </p:tgtEl>
                                        <p:attrNameLst>
                                          <p:attrName>style.visibility</p:attrName>
                                        </p:attrNameLst>
                                      </p:cBhvr>
                                      <p:to>
                                        <p:strVal val="hidden"/>
                                      </p:to>
                                    </p:set>
                                  </p:childTnLst>
                                </p:cTn>
                              </p:par>
                              <p:par>
                                <p:cTn id="72" presetID="3" presetClass="exit" presetSubtype="10" fill="hold" nodeType="withEffect">
                                  <p:stCondLst>
                                    <p:cond delay="0"/>
                                  </p:stCondLst>
                                  <p:childTnLst>
                                    <p:animEffect transition="out" filter="blinds(horizontal)">
                                      <p:cBhvr>
                                        <p:cTn id="73" dur="500"/>
                                        <p:tgtEl>
                                          <p:spTgt spid="79889"/>
                                        </p:tgtEl>
                                      </p:cBhvr>
                                    </p:animEffect>
                                    <p:set>
                                      <p:cBhvr>
                                        <p:cTn id="74" dur="1" fill="hold">
                                          <p:stCondLst>
                                            <p:cond delay="499"/>
                                          </p:stCondLst>
                                        </p:cTn>
                                        <p:tgtEl>
                                          <p:spTgt spid="79889"/>
                                        </p:tgtEl>
                                        <p:attrNameLst>
                                          <p:attrName>style.visibility</p:attrName>
                                        </p:attrNameLst>
                                      </p:cBhvr>
                                      <p:to>
                                        <p:strVal val="hidden"/>
                                      </p:to>
                                    </p:set>
                                  </p:childTnLst>
                                </p:cTn>
                              </p:par>
                              <p:par>
                                <p:cTn id="75" presetID="3" presetClass="exit" presetSubtype="10" fill="hold" nodeType="withEffect">
                                  <p:stCondLst>
                                    <p:cond delay="0"/>
                                  </p:stCondLst>
                                  <p:childTnLst>
                                    <p:animEffect transition="out" filter="blinds(horizontal)">
                                      <p:cBhvr>
                                        <p:cTn id="76" dur="500"/>
                                        <p:tgtEl>
                                          <p:spTgt spid="79891"/>
                                        </p:tgtEl>
                                      </p:cBhvr>
                                    </p:animEffect>
                                    <p:set>
                                      <p:cBhvr>
                                        <p:cTn id="77" dur="1" fill="hold">
                                          <p:stCondLst>
                                            <p:cond delay="499"/>
                                          </p:stCondLst>
                                        </p:cTn>
                                        <p:tgtEl>
                                          <p:spTgt spid="79891"/>
                                        </p:tgtEl>
                                        <p:attrNameLst>
                                          <p:attrName>style.visibility</p:attrName>
                                        </p:attrNameLst>
                                      </p:cBhvr>
                                      <p:to>
                                        <p:strVal val="hidden"/>
                                      </p:to>
                                    </p:set>
                                  </p:childTnLst>
                                </p:cTn>
                              </p:par>
                              <p:par>
                                <p:cTn id="78" presetID="3" presetClass="exit" presetSubtype="10" fill="hold" nodeType="withEffect">
                                  <p:stCondLst>
                                    <p:cond delay="0"/>
                                  </p:stCondLst>
                                  <p:childTnLst>
                                    <p:animEffect transition="out" filter="blinds(horizontal)">
                                      <p:cBhvr>
                                        <p:cTn id="79" dur="500"/>
                                        <p:tgtEl>
                                          <p:spTgt spid="79893"/>
                                        </p:tgtEl>
                                      </p:cBhvr>
                                    </p:animEffect>
                                    <p:set>
                                      <p:cBhvr>
                                        <p:cTn id="80" dur="1" fill="hold">
                                          <p:stCondLst>
                                            <p:cond delay="499"/>
                                          </p:stCondLst>
                                        </p:cTn>
                                        <p:tgtEl>
                                          <p:spTgt spid="79893"/>
                                        </p:tgtEl>
                                        <p:attrNameLst>
                                          <p:attrName>style.visibility</p:attrName>
                                        </p:attrNameLst>
                                      </p:cBhvr>
                                      <p:to>
                                        <p:strVal val="hidden"/>
                                      </p:to>
                                    </p:set>
                                  </p:childTnLst>
                                </p:cTn>
                              </p:par>
                              <p:par>
                                <p:cTn id="81" presetID="3" presetClass="exit" presetSubtype="10" fill="hold" nodeType="withEffect">
                                  <p:stCondLst>
                                    <p:cond delay="0"/>
                                  </p:stCondLst>
                                  <p:childTnLst>
                                    <p:animEffect transition="out" filter="blinds(horizontal)">
                                      <p:cBhvr>
                                        <p:cTn id="82" dur="500"/>
                                        <p:tgtEl>
                                          <p:spTgt spid="79905"/>
                                        </p:tgtEl>
                                      </p:cBhvr>
                                    </p:animEffect>
                                    <p:set>
                                      <p:cBhvr>
                                        <p:cTn id="83" dur="1" fill="hold">
                                          <p:stCondLst>
                                            <p:cond delay="499"/>
                                          </p:stCondLst>
                                        </p:cTn>
                                        <p:tgtEl>
                                          <p:spTgt spid="79905"/>
                                        </p:tgtEl>
                                        <p:attrNameLst>
                                          <p:attrName>style.visibility</p:attrName>
                                        </p:attrNameLst>
                                      </p:cBhvr>
                                      <p:to>
                                        <p:strVal val="hidden"/>
                                      </p:to>
                                    </p:set>
                                  </p:childTnLst>
                                </p:cTn>
                              </p:par>
                              <p:par>
                                <p:cTn id="84" presetID="3" presetClass="exit" presetSubtype="10" fill="hold" nodeType="withEffect">
                                  <p:stCondLst>
                                    <p:cond delay="0"/>
                                  </p:stCondLst>
                                  <p:childTnLst>
                                    <p:animEffect transition="out" filter="blinds(horizontal)">
                                      <p:cBhvr>
                                        <p:cTn id="85" dur="500"/>
                                        <p:tgtEl>
                                          <p:spTgt spid="79903"/>
                                        </p:tgtEl>
                                      </p:cBhvr>
                                    </p:animEffect>
                                    <p:set>
                                      <p:cBhvr>
                                        <p:cTn id="86" dur="1" fill="hold">
                                          <p:stCondLst>
                                            <p:cond delay="499"/>
                                          </p:stCondLst>
                                        </p:cTn>
                                        <p:tgtEl>
                                          <p:spTgt spid="79903"/>
                                        </p:tgtEl>
                                        <p:attrNameLst>
                                          <p:attrName>style.visibility</p:attrName>
                                        </p:attrNameLst>
                                      </p:cBhvr>
                                      <p:to>
                                        <p:strVal val="hidden"/>
                                      </p:to>
                                    </p:set>
                                  </p:childTnLst>
                                </p:cTn>
                              </p:par>
                              <p:par>
                                <p:cTn id="87" presetID="3" presetClass="exit" presetSubtype="10" fill="hold" nodeType="withEffect">
                                  <p:stCondLst>
                                    <p:cond delay="0"/>
                                  </p:stCondLst>
                                  <p:childTnLst>
                                    <p:animEffect transition="out" filter="blinds(horizontal)">
                                      <p:cBhvr>
                                        <p:cTn id="88" dur="500"/>
                                        <p:tgtEl>
                                          <p:spTgt spid="79901"/>
                                        </p:tgtEl>
                                      </p:cBhvr>
                                    </p:animEffect>
                                    <p:set>
                                      <p:cBhvr>
                                        <p:cTn id="89" dur="1" fill="hold">
                                          <p:stCondLst>
                                            <p:cond delay="499"/>
                                          </p:stCondLst>
                                        </p:cTn>
                                        <p:tgtEl>
                                          <p:spTgt spid="79901"/>
                                        </p:tgtEl>
                                        <p:attrNameLst>
                                          <p:attrName>style.visibility</p:attrName>
                                        </p:attrNameLst>
                                      </p:cBhvr>
                                      <p:to>
                                        <p:strVal val="hidden"/>
                                      </p:to>
                                    </p:set>
                                  </p:childTnLst>
                                </p:cTn>
                              </p:par>
                              <p:par>
                                <p:cTn id="90" presetID="3" presetClass="exit" presetSubtype="10" fill="hold" nodeType="withEffect">
                                  <p:stCondLst>
                                    <p:cond delay="0"/>
                                  </p:stCondLst>
                                  <p:childTnLst>
                                    <p:animEffect transition="out" filter="blinds(horizontal)">
                                      <p:cBhvr>
                                        <p:cTn id="91" dur="500"/>
                                        <p:tgtEl>
                                          <p:spTgt spid="79907"/>
                                        </p:tgtEl>
                                      </p:cBhvr>
                                    </p:animEffect>
                                    <p:set>
                                      <p:cBhvr>
                                        <p:cTn id="92" dur="1" fill="hold">
                                          <p:stCondLst>
                                            <p:cond delay="499"/>
                                          </p:stCondLst>
                                        </p:cTn>
                                        <p:tgtEl>
                                          <p:spTgt spid="79907"/>
                                        </p:tgtEl>
                                        <p:attrNameLst>
                                          <p:attrName>style.visibility</p:attrName>
                                        </p:attrNameLst>
                                      </p:cBhvr>
                                      <p:to>
                                        <p:strVal val="hidden"/>
                                      </p:to>
                                    </p:set>
                                  </p:childTnLst>
                                </p:cTn>
                              </p:par>
                              <p:par>
                                <p:cTn id="93" presetID="3" presetClass="exit" presetSubtype="10" fill="hold" grpId="1" nodeType="withEffect">
                                  <p:stCondLst>
                                    <p:cond delay="0"/>
                                  </p:stCondLst>
                                  <p:childTnLst>
                                    <p:animEffect transition="out" filter="blinds(horizontal)">
                                      <p:cBhvr>
                                        <p:cTn id="94" dur="500"/>
                                        <p:tgtEl>
                                          <p:spTgt spid="23"/>
                                        </p:tgtEl>
                                      </p:cBhvr>
                                    </p:animEffect>
                                    <p:set>
                                      <p:cBhvr>
                                        <p:cTn id="95" dur="1" fill="hold">
                                          <p:stCondLst>
                                            <p:cond delay="499"/>
                                          </p:stCondLst>
                                        </p:cTn>
                                        <p:tgtEl>
                                          <p:spTgt spid="23"/>
                                        </p:tgtEl>
                                        <p:attrNameLst>
                                          <p:attrName>style.visibility</p:attrName>
                                        </p:attrNameLst>
                                      </p:cBhvr>
                                      <p:to>
                                        <p:strVal val="hidden"/>
                                      </p:to>
                                    </p:set>
                                  </p:childTnLst>
                                </p:cTn>
                              </p:par>
                              <p:par>
                                <p:cTn id="96" presetID="3" presetClass="exit" presetSubtype="10" fill="hold" grpId="1" nodeType="withEffect">
                                  <p:stCondLst>
                                    <p:cond delay="0"/>
                                  </p:stCondLst>
                                  <p:childTnLst>
                                    <p:animEffect transition="out" filter="blinds(horizontal)">
                                      <p:cBhvr>
                                        <p:cTn id="97" dur="500"/>
                                        <p:tgtEl>
                                          <p:spTgt spid="24"/>
                                        </p:tgtEl>
                                      </p:cBhvr>
                                    </p:animEffect>
                                    <p:set>
                                      <p:cBhvr>
                                        <p:cTn id="98" dur="1" fill="hold">
                                          <p:stCondLst>
                                            <p:cond delay="499"/>
                                          </p:stCondLst>
                                        </p:cTn>
                                        <p:tgtEl>
                                          <p:spTgt spid="24"/>
                                        </p:tgtEl>
                                        <p:attrNameLst>
                                          <p:attrName>style.visibility</p:attrName>
                                        </p:attrNameLst>
                                      </p:cBhvr>
                                      <p:to>
                                        <p:strVal val="hidden"/>
                                      </p:to>
                                    </p:set>
                                  </p:childTnLst>
                                </p:cTn>
                              </p:par>
                              <p:par>
                                <p:cTn id="99" presetID="3" presetClass="exit" presetSubtype="10" fill="hold" nodeType="withEffect">
                                  <p:stCondLst>
                                    <p:cond delay="0"/>
                                  </p:stCondLst>
                                  <p:childTnLst>
                                    <p:animEffect transition="out" filter="blinds(horizontal)">
                                      <p:cBhvr>
                                        <p:cTn id="100" dur="500"/>
                                        <p:tgtEl>
                                          <p:spTgt spid="79899"/>
                                        </p:tgtEl>
                                      </p:cBhvr>
                                    </p:animEffect>
                                    <p:set>
                                      <p:cBhvr>
                                        <p:cTn id="101" dur="1" fill="hold">
                                          <p:stCondLst>
                                            <p:cond delay="499"/>
                                          </p:stCondLst>
                                        </p:cTn>
                                        <p:tgtEl>
                                          <p:spTgt spid="79899"/>
                                        </p:tgtEl>
                                        <p:attrNameLst>
                                          <p:attrName>style.visibility</p:attrName>
                                        </p:attrNameLst>
                                      </p:cBhvr>
                                      <p:to>
                                        <p:strVal val="hidden"/>
                                      </p:to>
                                    </p:set>
                                  </p:childTnLst>
                                </p:cTn>
                              </p:par>
                              <p:par>
                                <p:cTn id="102" presetID="3" presetClass="exit" presetSubtype="10" fill="hold" nodeType="withEffect">
                                  <p:stCondLst>
                                    <p:cond delay="0"/>
                                  </p:stCondLst>
                                  <p:childTnLst>
                                    <p:animEffect transition="out" filter="blinds(horizontal)">
                                      <p:cBhvr>
                                        <p:cTn id="103" dur="500"/>
                                        <p:tgtEl>
                                          <p:spTgt spid="1026"/>
                                        </p:tgtEl>
                                      </p:cBhvr>
                                    </p:animEffect>
                                    <p:set>
                                      <p:cBhvr>
                                        <p:cTn id="104" dur="1" fill="hold">
                                          <p:stCondLst>
                                            <p:cond delay="499"/>
                                          </p:stCondLst>
                                        </p:cTn>
                                        <p:tgtEl>
                                          <p:spTgt spid="1026"/>
                                        </p:tgtEl>
                                        <p:attrNameLst>
                                          <p:attrName>style.visibility</p:attrName>
                                        </p:attrNameLst>
                                      </p:cBhvr>
                                      <p:to>
                                        <p:strVal val="hidden"/>
                                      </p:to>
                                    </p:set>
                                  </p:childTnLst>
                                </p:cTn>
                              </p:par>
                              <p:par>
                                <p:cTn id="105" presetID="3" presetClass="exit" presetSubtype="10" fill="hold" nodeType="withEffect">
                                  <p:stCondLst>
                                    <p:cond delay="0"/>
                                  </p:stCondLst>
                                  <p:childTnLst>
                                    <p:animEffect transition="out" filter="blinds(horizontal)">
                                      <p:cBhvr>
                                        <p:cTn id="106" dur="500"/>
                                        <p:tgtEl>
                                          <p:spTgt spid="79895"/>
                                        </p:tgtEl>
                                      </p:cBhvr>
                                    </p:animEffect>
                                    <p:set>
                                      <p:cBhvr>
                                        <p:cTn id="107" dur="1" fill="hold">
                                          <p:stCondLst>
                                            <p:cond delay="499"/>
                                          </p:stCondLst>
                                        </p:cTn>
                                        <p:tgtEl>
                                          <p:spTgt spid="79895"/>
                                        </p:tgtEl>
                                        <p:attrNameLst>
                                          <p:attrName>style.visibility</p:attrName>
                                        </p:attrNameLst>
                                      </p:cBhvr>
                                      <p:to>
                                        <p:strVal val="hidden"/>
                                      </p:to>
                                    </p:set>
                                  </p:childTnLst>
                                </p:cTn>
                              </p:par>
                              <p:par>
                                <p:cTn id="108" presetID="3" presetClass="exit" presetSubtype="10" fill="hold" nodeType="withEffect">
                                  <p:stCondLst>
                                    <p:cond delay="0"/>
                                  </p:stCondLst>
                                  <p:childTnLst>
                                    <p:animEffect transition="out" filter="blinds(horizontal)">
                                      <p:cBhvr>
                                        <p:cTn id="109" dur="500"/>
                                        <p:tgtEl>
                                          <p:spTgt spid="79897"/>
                                        </p:tgtEl>
                                      </p:cBhvr>
                                    </p:animEffect>
                                    <p:set>
                                      <p:cBhvr>
                                        <p:cTn id="110" dur="1" fill="hold">
                                          <p:stCondLst>
                                            <p:cond delay="499"/>
                                          </p:stCondLst>
                                        </p:cTn>
                                        <p:tgtEl>
                                          <p:spTgt spid="79897"/>
                                        </p:tgtEl>
                                        <p:attrNameLst>
                                          <p:attrName>style.visibility</p:attrName>
                                        </p:attrNameLst>
                                      </p:cBhvr>
                                      <p:to>
                                        <p:strVal val="hidden"/>
                                      </p:to>
                                    </p:set>
                                  </p:childTnLst>
                                </p:cTn>
                              </p:par>
                              <p:par>
                                <p:cTn id="111" presetID="3" presetClass="entr" presetSubtype="10" fill="hold" nodeType="withEffect">
                                  <p:stCondLst>
                                    <p:cond delay="0"/>
                                  </p:stCondLst>
                                  <p:childTnLst>
                                    <p:set>
                                      <p:cBhvr>
                                        <p:cTn id="112" dur="1" fill="hold">
                                          <p:stCondLst>
                                            <p:cond delay="0"/>
                                          </p:stCondLst>
                                        </p:cTn>
                                        <p:tgtEl>
                                          <p:spTgt spid="3">
                                            <p:txEl>
                                              <p:pRg st="2" end="2"/>
                                            </p:txEl>
                                          </p:spTgt>
                                        </p:tgtEl>
                                        <p:attrNameLst>
                                          <p:attrName>style.visibility</p:attrName>
                                        </p:attrNameLst>
                                      </p:cBhvr>
                                      <p:to>
                                        <p:strVal val="visible"/>
                                      </p:to>
                                    </p:set>
                                    <p:animEffect transition="in" filter="blinds(horizontal)">
                                      <p:cBhvr>
                                        <p:cTn id="113" dur="500"/>
                                        <p:tgtEl>
                                          <p:spTgt spid="3">
                                            <p:txEl>
                                              <p:pRg st="2" end="2"/>
                                            </p:txEl>
                                          </p:spTgt>
                                        </p:tgtEl>
                                      </p:cBhvr>
                                    </p:animEffect>
                                  </p:childTnLst>
                                </p:cTn>
                              </p:par>
                              <p:par>
                                <p:cTn id="114" presetID="3" presetClass="entr" presetSubtype="10" fill="hold" nodeType="withEffect">
                                  <p:stCondLst>
                                    <p:cond delay="0"/>
                                  </p:stCondLst>
                                  <p:childTnLst>
                                    <p:set>
                                      <p:cBhvr>
                                        <p:cTn id="115" dur="1" fill="hold">
                                          <p:stCondLst>
                                            <p:cond delay="0"/>
                                          </p:stCondLst>
                                        </p:cTn>
                                        <p:tgtEl>
                                          <p:spTgt spid="79925"/>
                                        </p:tgtEl>
                                        <p:attrNameLst>
                                          <p:attrName>style.visibility</p:attrName>
                                        </p:attrNameLst>
                                      </p:cBhvr>
                                      <p:to>
                                        <p:strVal val="visible"/>
                                      </p:to>
                                    </p:set>
                                    <p:animEffect transition="in" filter="blinds(horizontal)">
                                      <p:cBhvr>
                                        <p:cTn id="116" dur="500"/>
                                        <p:tgtEl>
                                          <p:spTgt spid="79925"/>
                                        </p:tgtEl>
                                      </p:cBhvr>
                                    </p:animEffect>
                                  </p:childTnLst>
                                </p:cTn>
                              </p:par>
                            </p:childTnLst>
                          </p:cTn>
                        </p:par>
                      </p:childTnLst>
                    </p:cTn>
                  </p:par>
                  <p:par>
                    <p:cTn id="117" fill="hold">
                      <p:stCondLst>
                        <p:cond delay="indefinite"/>
                      </p:stCondLst>
                      <p:childTnLst>
                        <p:par>
                          <p:cTn id="118" fill="hold">
                            <p:stCondLst>
                              <p:cond delay="0"/>
                            </p:stCondLst>
                            <p:childTnLst>
                              <p:par>
                                <p:cTn id="119" presetID="3" presetClass="exit" presetSubtype="10" fill="hold" nodeType="clickEffect">
                                  <p:stCondLst>
                                    <p:cond delay="0"/>
                                  </p:stCondLst>
                                  <p:childTnLst>
                                    <p:animEffect transition="out" filter="blinds(horizontal)">
                                      <p:cBhvr>
                                        <p:cTn id="120" dur="500"/>
                                        <p:tgtEl>
                                          <p:spTgt spid="79925"/>
                                        </p:tgtEl>
                                      </p:cBhvr>
                                    </p:animEffect>
                                    <p:set>
                                      <p:cBhvr>
                                        <p:cTn id="121" dur="1" fill="hold">
                                          <p:stCondLst>
                                            <p:cond delay="499"/>
                                          </p:stCondLst>
                                        </p:cTn>
                                        <p:tgtEl>
                                          <p:spTgt spid="79925"/>
                                        </p:tgtEl>
                                        <p:attrNameLst>
                                          <p:attrName>style.visibility</p:attrName>
                                        </p:attrNameLst>
                                      </p:cBhvr>
                                      <p:to>
                                        <p:strVal val="hidden"/>
                                      </p:to>
                                    </p:set>
                                  </p:childTnLst>
                                </p:cTn>
                              </p:par>
                              <p:par>
                                <p:cTn id="122" presetID="3" presetClass="entr" presetSubtype="10" fill="hold" nodeType="withEffect">
                                  <p:stCondLst>
                                    <p:cond delay="0"/>
                                  </p:stCondLst>
                                  <p:childTnLst>
                                    <p:set>
                                      <p:cBhvr>
                                        <p:cTn id="123" dur="1" fill="hold">
                                          <p:stCondLst>
                                            <p:cond delay="0"/>
                                          </p:stCondLst>
                                        </p:cTn>
                                        <p:tgtEl>
                                          <p:spTgt spid="3">
                                            <p:txEl>
                                              <p:pRg st="3" end="3"/>
                                            </p:txEl>
                                          </p:spTgt>
                                        </p:tgtEl>
                                        <p:attrNameLst>
                                          <p:attrName>style.visibility</p:attrName>
                                        </p:attrNameLst>
                                      </p:cBhvr>
                                      <p:to>
                                        <p:strVal val="visible"/>
                                      </p:to>
                                    </p:set>
                                    <p:animEffect transition="in" filter="blinds(horizontal)">
                                      <p:cBhvr>
                                        <p:cTn id="124" dur="500"/>
                                        <p:tgtEl>
                                          <p:spTgt spid="3">
                                            <p:txEl>
                                              <p:pRg st="3" end="3"/>
                                            </p:txEl>
                                          </p:spTgt>
                                        </p:tgtEl>
                                      </p:cBhvr>
                                    </p:animEffect>
                                  </p:childTnLst>
                                </p:cTn>
                              </p:par>
                              <p:par>
                                <p:cTn id="125" presetID="3" presetClass="entr" presetSubtype="10" fill="hold" nodeType="withEffect">
                                  <p:stCondLst>
                                    <p:cond delay="0"/>
                                  </p:stCondLst>
                                  <p:childTnLst>
                                    <p:set>
                                      <p:cBhvr>
                                        <p:cTn id="126" dur="1" fill="hold">
                                          <p:stCondLst>
                                            <p:cond delay="0"/>
                                          </p:stCondLst>
                                        </p:cTn>
                                        <p:tgtEl>
                                          <p:spTgt spid="79929"/>
                                        </p:tgtEl>
                                        <p:attrNameLst>
                                          <p:attrName>style.visibility</p:attrName>
                                        </p:attrNameLst>
                                      </p:cBhvr>
                                      <p:to>
                                        <p:strVal val="visible"/>
                                      </p:to>
                                    </p:set>
                                    <p:animEffect transition="in" filter="blinds(horizontal)">
                                      <p:cBhvr>
                                        <p:cTn id="127" dur="500"/>
                                        <p:tgtEl>
                                          <p:spTgt spid="79929"/>
                                        </p:tgtEl>
                                      </p:cBhvr>
                                    </p:animEffect>
                                  </p:childTnLst>
                                </p:cTn>
                              </p:par>
                              <p:par>
                                <p:cTn id="128" presetID="3" presetClass="entr" presetSubtype="10" fill="hold" nodeType="withEffect">
                                  <p:stCondLst>
                                    <p:cond delay="0"/>
                                  </p:stCondLst>
                                  <p:childTnLst>
                                    <p:set>
                                      <p:cBhvr>
                                        <p:cTn id="129" dur="1" fill="hold">
                                          <p:stCondLst>
                                            <p:cond delay="0"/>
                                          </p:stCondLst>
                                        </p:cTn>
                                        <p:tgtEl>
                                          <p:spTgt spid="79887"/>
                                        </p:tgtEl>
                                        <p:attrNameLst>
                                          <p:attrName>style.visibility</p:attrName>
                                        </p:attrNameLst>
                                      </p:cBhvr>
                                      <p:to>
                                        <p:strVal val="visible"/>
                                      </p:to>
                                    </p:set>
                                    <p:animEffect transition="in" filter="blinds(horizontal)">
                                      <p:cBhvr>
                                        <p:cTn id="130" dur="500"/>
                                        <p:tgtEl>
                                          <p:spTgt spid="798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p:bldP spid="24"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desotoms.com/images/stories/General/desotocounty_sup_districts.gif"/>
          <p:cNvPicPr>
            <a:picLocks noChangeAspect="1" noChangeArrowheads="1"/>
          </p:cNvPicPr>
          <p:nvPr/>
        </p:nvPicPr>
        <p:blipFill>
          <a:blip r:embed="rId2" cstate="print"/>
          <a:srcRect/>
          <a:stretch>
            <a:fillRect/>
          </a:stretch>
        </p:blipFill>
        <p:spPr bwMode="auto">
          <a:xfrm>
            <a:off x="2971800" y="3276600"/>
            <a:ext cx="5501976" cy="3319527"/>
          </a:xfrm>
          <a:prstGeom prst="rect">
            <a:avLst/>
          </a:prstGeom>
          <a:noFill/>
        </p:spPr>
      </p:pic>
      <p:pic>
        <p:nvPicPr>
          <p:cNvPr id="1032" name="Picture 8" descr="http://www.desotoms.com/BillRussell3_10_05B.jpg"/>
          <p:cNvPicPr>
            <a:picLocks noChangeAspect="1" noChangeArrowheads="1"/>
          </p:cNvPicPr>
          <p:nvPr/>
        </p:nvPicPr>
        <p:blipFill>
          <a:blip r:embed="rId3" cstate="print"/>
          <a:srcRect/>
          <a:stretch>
            <a:fillRect/>
          </a:stretch>
        </p:blipFill>
        <p:spPr bwMode="auto">
          <a:xfrm>
            <a:off x="3733800" y="4267200"/>
            <a:ext cx="1428750" cy="1866901"/>
          </a:xfrm>
          <a:prstGeom prst="rect">
            <a:avLst/>
          </a:prstGeom>
          <a:noFill/>
        </p:spPr>
      </p:pic>
      <p:sp>
        <p:nvSpPr>
          <p:cNvPr id="2" name="Title 1"/>
          <p:cNvSpPr>
            <a:spLocks noGrp="1"/>
          </p:cNvSpPr>
          <p:nvPr>
            <p:ph type="title"/>
          </p:nvPr>
        </p:nvSpPr>
        <p:spPr/>
        <p:txBody>
          <a:bodyPr/>
          <a:lstStyle/>
          <a:p>
            <a:r>
              <a:rPr lang="en-US" dirty="0" smtClean="0"/>
              <a:t>Board of Supervisors</a:t>
            </a:r>
            <a:endParaRPr lang="en-US" dirty="0"/>
          </a:p>
        </p:txBody>
      </p:sp>
      <p:sp>
        <p:nvSpPr>
          <p:cNvPr id="3" name="Content Placeholder 2"/>
          <p:cNvSpPr>
            <a:spLocks noGrp="1"/>
          </p:cNvSpPr>
          <p:nvPr>
            <p:ph idx="1"/>
          </p:nvPr>
        </p:nvSpPr>
        <p:spPr/>
        <p:txBody>
          <a:bodyPr/>
          <a:lstStyle/>
          <a:p>
            <a:r>
              <a:rPr lang="en-US" dirty="0" smtClean="0"/>
              <a:t>Governing body of the county.</a:t>
            </a:r>
          </a:p>
          <a:p>
            <a:r>
              <a:rPr lang="en-US" dirty="0" smtClean="0"/>
              <a:t>Every county in Mississippi is divided into 5 equal </a:t>
            </a:r>
            <a:r>
              <a:rPr lang="en-US" dirty="0" smtClean="0">
                <a:solidFill>
                  <a:srgbClr val="FFFF00"/>
                </a:solidFill>
              </a:rPr>
              <a:t>BEATS</a:t>
            </a:r>
            <a:r>
              <a:rPr lang="en-US" dirty="0" smtClean="0"/>
              <a:t>.</a:t>
            </a:r>
          </a:p>
          <a:p>
            <a:r>
              <a:rPr lang="en-US" dirty="0" smtClean="0"/>
              <a:t>One supervisor is elected for 4 years from each beat.</a:t>
            </a:r>
            <a:endParaRPr lang="en-US" dirty="0"/>
          </a:p>
        </p:txBody>
      </p:sp>
      <p:pic>
        <p:nvPicPr>
          <p:cNvPr id="1028" name="Picture 4" descr="http://www.desotoms.com/JessieMedlin3_10_05B.jpg"/>
          <p:cNvPicPr>
            <a:picLocks noChangeAspect="1" noChangeArrowheads="1"/>
          </p:cNvPicPr>
          <p:nvPr/>
        </p:nvPicPr>
        <p:blipFill>
          <a:blip r:embed="rId4" cstate="print"/>
          <a:srcRect/>
          <a:stretch>
            <a:fillRect/>
          </a:stretch>
        </p:blipFill>
        <p:spPr bwMode="auto">
          <a:xfrm>
            <a:off x="381000" y="4267200"/>
            <a:ext cx="1428750" cy="1876425"/>
          </a:xfrm>
          <a:prstGeom prst="rect">
            <a:avLst/>
          </a:prstGeom>
          <a:noFill/>
        </p:spPr>
      </p:pic>
      <p:sp>
        <p:nvSpPr>
          <p:cNvPr id="6" name="Rectangle 5"/>
          <p:cNvSpPr/>
          <p:nvPr/>
        </p:nvSpPr>
        <p:spPr>
          <a:xfrm>
            <a:off x="304800" y="6172200"/>
            <a:ext cx="1736373" cy="646331"/>
          </a:xfrm>
          <a:prstGeom prst="rect">
            <a:avLst/>
          </a:prstGeom>
        </p:spPr>
        <p:txBody>
          <a:bodyPr wrap="none">
            <a:spAutoFit/>
          </a:bodyPr>
          <a:lstStyle/>
          <a:p>
            <a:r>
              <a:rPr lang="en-US" b="1" dirty="0" smtClean="0"/>
              <a:t>Jessie Medlin</a:t>
            </a:r>
          </a:p>
          <a:p>
            <a:r>
              <a:rPr lang="en-US" b="1" dirty="0" smtClean="0"/>
              <a:t>District 1 (OB)</a:t>
            </a:r>
            <a:endParaRPr lang="en-US" dirty="0"/>
          </a:p>
        </p:txBody>
      </p:sp>
      <p:sp>
        <p:nvSpPr>
          <p:cNvPr id="8" name="Rectangle 7"/>
          <p:cNvSpPr/>
          <p:nvPr/>
        </p:nvSpPr>
        <p:spPr>
          <a:xfrm>
            <a:off x="2057400" y="6172200"/>
            <a:ext cx="1685077" cy="646331"/>
          </a:xfrm>
          <a:prstGeom prst="rect">
            <a:avLst/>
          </a:prstGeom>
        </p:spPr>
        <p:txBody>
          <a:bodyPr wrap="none">
            <a:spAutoFit/>
          </a:bodyPr>
          <a:lstStyle/>
          <a:p>
            <a:r>
              <a:rPr lang="en-US" b="1" dirty="0" smtClean="0"/>
              <a:t>Mark Gardner</a:t>
            </a:r>
          </a:p>
          <a:p>
            <a:r>
              <a:rPr lang="en-US" b="1" dirty="0" smtClean="0"/>
              <a:t>District 2</a:t>
            </a:r>
            <a:endParaRPr lang="en-US" dirty="0"/>
          </a:p>
        </p:txBody>
      </p:sp>
      <p:sp>
        <p:nvSpPr>
          <p:cNvPr id="11" name="Rectangle 10"/>
          <p:cNvSpPr/>
          <p:nvPr/>
        </p:nvSpPr>
        <p:spPr>
          <a:xfrm>
            <a:off x="3657600" y="6172200"/>
            <a:ext cx="1428596" cy="646331"/>
          </a:xfrm>
          <a:prstGeom prst="rect">
            <a:avLst/>
          </a:prstGeom>
        </p:spPr>
        <p:txBody>
          <a:bodyPr wrap="none">
            <a:spAutoFit/>
          </a:bodyPr>
          <a:lstStyle/>
          <a:p>
            <a:r>
              <a:rPr lang="en-US" b="1" dirty="0" smtClean="0"/>
              <a:t>Bill Russell</a:t>
            </a:r>
          </a:p>
          <a:p>
            <a:r>
              <a:rPr lang="en-US" b="1" dirty="0" smtClean="0"/>
              <a:t>District 3</a:t>
            </a:r>
            <a:endParaRPr lang="en-US" dirty="0"/>
          </a:p>
        </p:txBody>
      </p:sp>
      <p:sp>
        <p:nvSpPr>
          <p:cNvPr id="13" name="Rectangle 12"/>
          <p:cNvSpPr/>
          <p:nvPr/>
        </p:nvSpPr>
        <p:spPr>
          <a:xfrm>
            <a:off x="5257800" y="6172200"/>
            <a:ext cx="1582484" cy="646331"/>
          </a:xfrm>
          <a:prstGeom prst="rect">
            <a:avLst/>
          </a:prstGeom>
        </p:spPr>
        <p:txBody>
          <a:bodyPr wrap="none">
            <a:spAutoFit/>
          </a:bodyPr>
          <a:lstStyle/>
          <a:p>
            <a:r>
              <a:rPr lang="en-US" b="1" dirty="0" smtClean="0"/>
              <a:t>Lee Caldwell</a:t>
            </a:r>
          </a:p>
          <a:p>
            <a:r>
              <a:rPr lang="en-US" b="1" dirty="0" smtClean="0"/>
              <a:t>District 4</a:t>
            </a:r>
            <a:endParaRPr lang="en-US" dirty="0"/>
          </a:p>
        </p:txBody>
      </p:sp>
      <p:sp>
        <p:nvSpPr>
          <p:cNvPr id="15" name="Rectangle 14"/>
          <p:cNvSpPr/>
          <p:nvPr/>
        </p:nvSpPr>
        <p:spPr>
          <a:xfrm>
            <a:off x="6781800" y="6172200"/>
            <a:ext cx="2215094" cy="646331"/>
          </a:xfrm>
          <a:prstGeom prst="rect">
            <a:avLst/>
          </a:prstGeom>
        </p:spPr>
        <p:txBody>
          <a:bodyPr wrap="none">
            <a:spAutoFit/>
          </a:bodyPr>
          <a:lstStyle/>
          <a:p>
            <a:r>
              <a:rPr lang="en-US" b="1" dirty="0" smtClean="0"/>
              <a:t>Harvey Wayne Lee</a:t>
            </a:r>
          </a:p>
          <a:p>
            <a:r>
              <a:rPr lang="en-US" b="1" dirty="0" smtClean="0"/>
              <a:t>District 5</a:t>
            </a:r>
            <a:endParaRPr lang="en-US" dirty="0"/>
          </a:p>
        </p:txBody>
      </p:sp>
      <p:pic>
        <p:nvPicPr>
          <p:cNvPr id="26628" name="Picture 4" descr="http://www.desotoms.com/templates/desoto/images/spacer.gif"/>
          <p:cNvPicPr>
            <a:picLocks noChangeAspect="1" noChangeArrowheads="1"/>
          </p:cNvPicPr>
          <p:nvPr/>
        </p:nvPicPr>
        <p:blipFill>
          <a:blip r:embed="rId5"/>
          <a:srcRect/>
          <a:stretch>
            <a:fillRect/>
          </a:stretch>
        </p:blipFill>
        <p:spPr bwMode="auto">
          <a:xfrm>
            <a:off x="155575" y="-525463"/>
            <a:ext cx="4762500" cy="1095376"/>
          </a:xfrm>
          <a:prstGeom prst="rect">
            <a:avLst/>
          </a:prstGeom>
          <a:noFill/>
        </p:spPr>
      </p:pic>
      <p:pic>
        <p:nvPicPr>
          <p:cNvPr id="26630" name="Picture 6" descr="http://www.desotoms.com/templates/desoto/images/spacer.gif"/>
          <p:cNvPicPr>
            <a:picLocks noChangeAspect="1" noChangeArrowheads="1"/>
          </p:cNvPicPr>
          <p:nvPr/>
        </p:nvPicPr>
        <p:blipFill>
          <a:blip r:embed="rId5"/>
          <a:srcRect/>
          <a:stretch>
            <a:fillRect/>
          </a:stretch>
        </p:blipFill>
        <p:spPr bwMode="auto">
          <a:xfrm>
            <a:off x="155575" y="-525463"/>
            <a:ext cx="4762500" cy="1095376"/>
          </a:xfrm>
          <a:prstGeom prst="rect">
            <a:avLst/>
          </a:prstGeom>
          <a:noFill/>
        </p:spPr>
      </p:pic>
      <p:pic>
        <p:nvPicPr>
          <p:cNvPr id="26632" name="Picture 8" descr="http://www.desotoms.com/templates/desoto/images/spacer.gif"/>
          <p:cNvPicPr>
            <a:picLocks noChangeAspect="1" noChangeArrowheads="1"/>
          </p:cNvPicPr>
          <p:nvPr/>
        </p:nvPicPr>
        <p:blipFill>
          <a:blip r:embed="rId5"/>
          <a:srcRect/>
          <a:stretch>
            <a:fillRect/>
          </a:stretch>
        </p:blipFill>
        <p:spPr bwMode="auto">
          <a:xfrm>
            <a:off x="155575" y="-525463"/>
            <a:ext cx="4762500" cy="1095376"/>
          </a:xfrm>
          <a:prstGeom prst="rect">
            <a:avLst/>
          </a:prstGeom>
          <a:noFill/>
        </p:spPr>
      </p:pic>
      <p:pic>
        <p:nvPicPr>
          <p:cNvPr id="4" name="Picture 2" descr="Lee Perkins Caldwell">
            <a:hlinkClick r:id="rId6" tooltip="View Full Size"/>
          </p:cNvPr>
          <p:cNvPicPr>
            <a:picLocks noChangeAspect="1" noChangeArrowheads="1"/>
          </p:cNvPicPr>
          <p:nvPr/>
        </p:nvPicPr>
        <p:blipFill>
          <a:blip r:embed="rId7" cstate="print"/>
          <a:srcRect/>
          <a:stretch>
            <a:fillRect/>
          </a:stretch>
        </p:blipFill>
        <p:spPr bwMode="auto">
          <a:xfrm>
            <a:off x="5334000" y="4267200"/>
            <a:ext cx="1244600" cy="1866900"/>
          </a:xfrm>
          <a:prstGeom prst="rect">
            <a:avLst/>
          </a:prstGeom>
          <a:noFill/>
        </p:spPr>
      </p:pic>
      <p:pic>
        <p:nvPicPr>
          <p:cNvPr id="5" name="Picture 4" descr="Mark Gardner">
            <a:hlinkClick r:id="rId8" tooltip="View Full Size"/>
          </p:cNvPr>
          <p:cNvPicPr>
            <a:picLocks noChangeAspect="1" noChangeArrowheads="1"/>
          </p:cNvPicPr>
          <p:nvPr/>
        </p:nvPicPr>
        <p:blipFill>
          <a:blip r:embed="rId9" cstate="print"/>
          <a:srcRect/>
          <a:stretch>
            <a:fillRect/>
          </a:stretch>
        </p:blipFill>
        <p:spPr bwMode="auto">
          <a:xfrm>
            <a:off x="2209800" y="4267200"/>
            <a:ext cx="1270000" cy="1905000"/>
          </a:xfrm>
          <a:prstGeom prst="rect">
            <a:avLst/>
          </a:prstGeom>
          <a:noFill/>
        </p:spPr>
      </p:pic>
      <p:pic>
        <p:nvPicPr>
          <p:cNvPr id="7" name="Picture 6" descr="Harvey Wayne Lee">
            <a:hlinkClick r:id="rId10" tooltip="View Full Size"/>
          </p:cNvPr>
          <p:cNvPicPr>
            <a:picLocks noChangeAspect="1" noChangeArrowheads="1"/>
          </p:cNvPicPr>
          <p:nvPr/>
        </p:nvPicPr>
        <p:blipFill>
          <a:blip r:embed="rId11" cstate="print"/>
          <a:srcRect/>
          <a:stretch>
            <a:fillRect/>
          </a:stretch>
        </p:blipFill>
        <p:spPr bwMode="auto">
          <a:xfrm>
            <a:off x="7162800" y="4267200"/>
            <a:ext cx="1270000" cy="1905000"/>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6626"/>
                                        </p:tgtEl>
                                        <p:attrNameLst>
                                          <p:attrName>style.visibility</p:attrName>
                                        </p:attrNameLst>
                                      </p:cBhvr>
                                      <p:to>
                                        <p:strVal val="visible"/>
                                      </p:to>
                                    </p:set>
                                    <p:animEffect transition="in" filter="blinds(horizontal)">
                                      <p:cBhvr>
                                        <p:cTn id="10" dur="500"/>
                                        <p:tgtEl>
                                          <p:spTgt spid="2662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par>
                                <p:cTn id="19" presetID="3" presetClass="entr" presetSubtype="1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blinds(horizontal)">
                                      <p:cBhvr>
                                        <p:cTn id="21" dur="500"/>
                                        <p:tgtEl>
                                          <p:spTgt spid="1028"/>
                                        </p:tgtEl>
                                      </p:cBhvr>
                                    </p:animEffect>
                                  </p:childTnLst>
                                </p:cTn>
                              </p:par>
                              <p:par>
                                <p:cTn id="22" presetID="3" presetClass="entr" presetSubtype="1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500"/>
                                        <p:tgtEl>
                                          <p:spTgt spid="8"/>
                                        </p:tgtEl>
                                      </p:cBhvr>
                                    </p:animEffect>
                                  </p:childTnLst>
                                </p:cTn>
                              </p:par>
                              <p:par>
                                <p:cTn id="31" presetID="3" presetClass="entr" presetSubtype="10" fill="hold" nodeType="withEffect">
                                  <p:stCondLst>
                                    <p:cond delay="0"/>
                                  </p:stCondLst>
                                  <p:childTnLst>
                                    <p:set>
                                      <p:cBhvr>
                                        <p:cTn id="32" dur="1" fill="hold">
                                          <p:stCondLst>
                                            <p:cond delay="0"/>
                                          </p:stCondLst>
                                        </p:cTn>
                                        <p:tgtEl>
                                          <p:spTgt spid="1032"/>
                                        </p:tgtEl>
                                        <p:attrNameLst>
                                          <p:attrName>style.visibility</p:attrName>
                                        </p:attrNameLst>
                                      </p:cBhvr>
                                      <p:to>
                                        <p:strVal val="visible"/>
                                      </p:to>
                                    </p:set>
                                    <p:animEffect transition="in" filter="blinds(horizontal)">
                                      <p:cBhvr>
                                        <p:cTn id="33" dur="500"/>
                                        <p:tgtEl>
                                          <p:spTgt spid="1032"/>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linds(horizontal)">
                                      <p:cBhvr>
                                        <p:cTn id="36" dur="500"/>
                                        <p:tgtEl>
                                          <p:spTgt spid="11"/>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linds(horizontal)">
                                      <p:cBhvr>
                                        <p:cTn id="39" dur="500"/>
                                        <p:tgtEl>
                                          <p:spTgt spid="13"/>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par>
                                <p:cTn id="43" presetID="1" presetClass="exit" presetSubtype="0" fill="hold" nodeType="withEffect">
                                  <p:stCondLst>
                                    <p:cond delay="0"/>
                                  </p:stCondLst>
                                  <p:childTnLst>
                                    <p:set>
                                      <p:cBhvr>
                                        <p:cTn id="44" dur="1" fill="hold">
                                          <p:stCondLst>
                                            <p:cond delay="0"/>
                                          </p:stCondLst>
                                        </p:cTn>
                                        <p:tgtEl>
                                          <p:spTgt spid="26626"/>
                                        </p:tgtEl>
                                        <p:attrNameLst>
                                          <p:attrName>style.visibility</p:attrName>
                                        </p:attrNameLst>
                                      </p:cBhvr>
                                      <p:to>
                                        <p:strVal val="hidden"/>
                                      </p:to>
                                    </p:set>
                                  </p:childTnLst>
                                </p:cTn>
                              </p:par>
                              <p:par>
                                <p:cTn id="45" presetID="3" presetClass="entr" presetSubtype="1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linds(horizontal)">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3"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of Supervisors Meetings</a:t>
            </a:r>
            <a:endParaRPr lang="en-US" dirty="0"/>
          </a:p>
        </p:txBody>
      </p:sp>
      <p:sp>
        <p:nvSpPr>
          <p:cNvPr id="3" name="Content Placeholder 2"/>
          <p:cNvSpPr>
            <a:spLocks noGrp="1"/>
          </p:cNvSpPr>
          <p:nvPr>
            <p:ph idx="1"/>
          </p:nvPr>
        </p:nvSpPr>
        <p:spPr/>
        <p:txBody>
          <a:bodyPr/>
          <a:lstStyle/>
          <a:p>
            <a:r>
              <a:rPr lang="en-US" sz="4400" dirty="0" smtClean="0"/>
              <a:t>The minimum the Board of Supervisors must meet is once a month.</a:t>
            </a:r>
          </a:p>
          <a:p>
            <a:r>
              <a:rPr lang="en-US" sz="4400" dirty="0" smtClean="0"/>
              <a:t>Can meet more than that </a:t>
            </a:r>
            <a:r>
              <a:rPr lang="en-US" sz="4400" b="1" dirty="0" smtClean="0"/>
              <a:t>if necessary</a:t>
            </a:r>
            <a:r>
              <a:rPr lang="en-US" sz="4400" dirty="0" smtClean="0"/>
              <a:t>.</a:t>
            </a:r>
            <a:endParaRPr lang="en-US" sz="44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Board’s Responsibilities</a:t>
            </a:r>
            <a:endParaRPr lang="en-US" dirty="0"/>
          </a:p>
        </p:txBody>
      </p:sp>
      <p:sp>
        <p:nvSpPr>
          <p:cNvPr id="4" name="Rectangle 3"/>
          <p:cNvSpPr/>
          <p:nvPr/>
        </p:nvSpPr>
        <p:spPr>
          <a:xfrm>
            <a:off x="381000" y="1066800"/>
            <a:ext cx="8534400" cy="569386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Levy taxes</a:t>
            </a:r>
          </a:p>
          <a:p>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Appropriate money</a:t>
            </a:r>
          </a:p>
          <a:p>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Prepare the budget</a:t>
            </a:r>
          </a:p>
          <a:p>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Issue bonds (borrow money)</a:t>
            </a:r>
          </a:p>
          <a:p>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Maintain roads, bridges and ferries</a:t>
            </a:r>
          </a:p>
          <a:p>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Repair the courthouse and jail</a:t>
            </a:r>
          </a:p>
          <a:p>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Monitor county health programs</a:t>
            </a:r>
          </a:p>
          <a:p>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Regulate fireworks</a:t>
            </a:r>
          </a:p>
          <a:p>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Call witnesses in matters under its jurisdiction</a:t>
            </a:r>
          </a:p>
          <a:p>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Appoint a county fire coordinator</a:t>
            </a:r>
          </a:p>
          <a:p>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Sick leave policy for the county</a:t>
            </a:r>
          </a:p>
          <a:p>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Maintain public libraries</a:t>
            </a:r>
          </a:p>
          <a:p>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Purchase supplies and equipment</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Types of County Government</a:t>
            </a:r>
            <a:endParaRPr lang="en-US" dirty="0"/>
          </a:p>
        </p:txBody>
      </p:sp>
      <p:sp>
        <p:nvSpPr>
          <p:cNvPr id="3" name="Content Placeholder 2"/>
          <p:cNvSpPr>
            <a:spLocks noGrp="1"/>
          </p:cNvSpPr>
          <p:nvPr>
            <p:ph idx="1"/>
          </p:nvPr>
        </p:nvSpPr>
        <p:spPr>
          <a:xfrm>
            <a:off x="381000" y="1219200"/>
            <a:ext cx="8610600" cy="5638800"/>
          </a:xfrm>
        </p:spPr>
        <p:txBody>
          <a:bodyPr/>
          <a:lstStyle/>
          <a:p>
            <a:r>
              <a:rPr lang="en-US" dirty="0" smtClean="0">
                <a:solidFill>
                  <a:srgbClr val="FF0000"/>
                </a:solidFill>
              </a:rPr>
              <a:t>The Beat System</a:t>
            </a:r>
          </a:p>
          <a:p>
            <a:pPr lvl="1"/>
            <a:r>
              <a:rPr lang="en-US" sz="2000" dirty="0" smtClean="0">
                <a:solidFill>
                  <a:schemeClr val="bg1"/>
                </a:solidFill>
              </a:rPr>
              <a:t>Complete control over the roads in his/her district.</a:t>
            </a:r>
          </a:p>
          <a:p>
            <a:pPr lvl="1"/>
            <a:r>
              <a:rPr lang="en-US" sz="2000" dirty="0" smtClean="0">
                <a:solidFill>
                  <a:schemeClr val="bg1"/>
                </a:solidFill>
              </a:rPr>
              <a:t>Gives orders directly to the road crews.</a:t>
            </a:r>
          </a:p>
          <a:p>
            <a:pPr lvl="1"/>
            <a:r>
              <a:rPr lang="en-US" sz="2000" dirty="0" smtClean="0">
                <a:solidFill>
                  <a:schemeClr val="bg1"/>
                </a:solidFill>
              </a:rPr>
              <a:t>Has an equipment barn for the district’s road crews.</a:t>
            </a:r>
          </a:p>
          <a:p>
            <a:pPr lvl="1"/>
            <a:r>
              <a:rPr lang="en-US" sz="2000" dirty="0" smtClean="0">
                <a:solidFill>
                  <a:schemeClr val="bg1"/>
                </a:solidFill>
              </a:rPr>
              <a:t>Drafts a budget without the assistance of a county administrator.</a:t>
            </a:r>
          </a:p>
          <a:p>
            <a:pPr lvl="1"/>
            <a:r>
              <a:rPr lang="en-US" sz="2000" dirty="0" smtClean="0">
                <a:solidFill>
                  <a:schemeClr val="bg1"/>
                </a:solidFill>
              </a:rPr>
              <a:t>Spend up to $100 for emergency repairs and equipment.</a:t>
            </a:r>
          </a:p>
          <a:p>
            <a:r>
              <a:rPr lang="en-US" dirty="0" smtClean="0">
                <a:solidFill>
                  <a:srgbClr val="FF0000"/>
                </a:solidFill>
              </a:rPr>
              <a:t>The Unit System </a:t>
            </a:r>
            <a:r>
              <a:rPr lang="en-US" dirty="0" smtClean="0">
                <a:solidFill>
                  <a:srgbClr val="FFC000"/>
                </a:solidFill>
              </a:rPr>
              <a:t>(started in 1988)</a:t>
            </a:r>
          </a:p>
          <a:p>
            <a:pPr lvl="1"/>
            <a:r>
              <a:rPr lang="en-US" sz="2000" dirty="0" smtClean="0">
                <a:solidFill>
                  <a:schemeClr val="bg1"/>
                </a:solidFill>
              </a:rPr>
              <a:t>Set policies.</a:t>
            </a:r>
          </a:p>
          <a:p>
            <a:pPr lvl="1"/>
            <a:r>
              <a:rPr lang="en-US" sz="2000" dirty="0" smtClean="0">
                <a:solidFill>
                  <a:schemeClr val="bg1"/>
                </a:solidFill>
              </a:rPr>
              <a:t>Hires county employees.</a:t>
            </a:r>
          </a:p>
          <a:p>
            <a:pPr lvl="1"/>
            <a:r>
              <a:rPr lang="en-US" sz="2000" dirty="0" smtClean="0">
                <a:solidFill>
                  <a:schemeClr val="bg1"/>
                </a:solidFill>
              </a:rPr>
              <a:t>Hires a county administrator.</a:t>
            </a:r>
          </a:p>
          <a:p>
            <a:pPr lvl="1"/>
            <a:r>
              <a:rPr lang="en-US" sz="2000" dirty="0" smtClean="0">
                <a:solidFill>
                  <a:schemeClr val="bg1"/>
                </a:solidFill>
              </a:rPr>
              <a:t>County road manager monitors road crews.</a:t>
            </a:r>
          </a:p>
          <a:p>
            <a:pPr lvl="1"/>
            <a:r>
              <a:rPr lang="en-US" sz="2000" dirty="0" smtClean="0">
                <a:solidFill>
                  <a:schemeClr val="bg1"/>
                </a:solidFill>
              </a:rPr>
              <a:t>Central Barn.</a:t>
            </a:r>
          </a:p>
          <a:p>
            <a:pPr lvl="1"/>
            <a:r>
              <a:rPr lang="en-US" sz="2000" dirty="0" smtClean="0">
                <a:solidFill>
                  <a:schemeClr val="bg1"/>
                </a:solidFill>
              </a:rPr>
              <a:t>All purchases handled by purchasing, receiving, and inventory clerks.</a:t>
            </a:r>
            <a:endParaRPr lang="en-US" sz="2000" dirty="0">
              <a:solidFill>
                <a:schemeClr val="bg1"/>
              </a:solidFill>
            </a:endParaRPr>
          </a:p>
        </p:txBody>
      </p:sp>
      <p:sp>
        <p:nvSpPr>
          <p:cNvPr id="4" name="Rectangle 3"/>
          <p:cNvSpPr/>
          <p:nvPr/>
        </p:nvSpPr>
        <p:spPr>
          <a:xfrm>
            <a:off x="5715000" y="4191000"/>
            <a:ext cx="3429000" cy="1754326"/>
          </a:xfrm>
          <a:prstGeom prst="rect">
            <a:avLst/>
          </a:prstGeom>
          <a:noFill/>
        </p:spPr>
        <p:txBody>
          <a:bodyPr wrap="square" lIns="91440" tIns="45720" rIns="91440" bIns="45720">
            <a:spAutoFit/>
          </a:bodyPr>
          <a:lstStyle/>
          <a:p>
            <a:pPr algn="ctr"/>
            <a:r>
              <a:rPr lang="en-US" sz="5400" b="1" cap="none" spc="0"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DeSoto</a:t>
            </a: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County</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linds(horizontal)">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blinds(horizontal)">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blinds(horizontal)">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blinds(horizontal)">
                                      <p:cBhvr>
                                        <p:cTn id="57" dur="500"/>
                                        <p:tgtEl>
                                          <p:spTgt spid="3">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blinds(horizontal)">
                                      <p:cBhvr>
                                        <p:cTn id="6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3733800" cy="1661993"/>
          </a:xfrm>
        </p:spPr>
        <p:txBody>
          <a:bodyPr/>
          <a:lstStyle/>
          <a:p>
            <a:r>
              <a:rPr lang="en-US" sz="6000" dirty="0" smtClean="0"/>
              <a:t>Chapter 15</a:t>
            </a:r>
            <a:endParaRPr lang="en-US" sz="6000" dirty="0"/>
          </a:p>
        </p:txBody>
      </p:sp>
      <p:sp>
        <p:nvSpPr>
          <p:cNvPr id="3" name="Text Placeholder 2"/>
          <p:cNvSpPr>
            <a:spLocks noGrp="1"/>
          </p:cNvSpPr>
          <p:nvPr>
            <p:ph type="body" sz="quarter" idx="10"/>
          </p:nvPr>
        </p:nvSpPr>
        <p:spPr>
          <a:xfrm>
            <a:off x="1524000" y="1905000"/>
            <a:ext cx="3392487" cy="939488"/>
          </a:xfrm>
        </p:spPr>
        <p:txBody>
          <a:bodyPr/>
          <a:lstStyle/>
          <a:p>
            <a:r>
              <a:rPr lang="en-US" sz="6600" dirty="0" smtClean="0"/>
              <a:t>Page 366</a:t>
            </a:r>
            <a:endParaRPr lang="en-US" sz="6600" dirty="0"/>
          </a:p>
        </p:txBody>
      </p:sp>
      <p:pic>
        <p:nvPicPr>
          <p:cNvPr id="71682" name="Picture 2"/>
          <p:cNvPicPr>
            <a:picLocks noChangeAspect="1" noChangeArrowheads="1"/>
          </p:cNvPicPr>
          <p:nvPr/>
        </p:nvPicPr>
        <p:blipFill>
          <a:blip r:embed="rId2" cstate="print"/>
          <a:srcRect/>
          <a:stretch>
            <a:fillRect/>
          </a:stretch>
        </p:blipFill>
        <p:spPr bwMode="auto">
          <a:xfrm>
            <a:off x="3886200" y="304800"/>
            <a:ext cx="4750247" cy="6078008"/>
          </a:xfrm>
          <a:prstGeom prst="rect">
            <a:avLst/>
          </a:prstGeom>
          <a:solidFill>
            <a:srgbClr val="FFFFFF">
              <a:shade val="85000"/>
            </a:srgbClr>
          </a:solidFill>
          <a:ln w="190500" cap="rnd">
            <a:solidFill>
              <a:srgbClr val="FFFFFF"/>
            </a:solidFill>
          </a:ln>
          <a:effectLst>
            <a:outerShdw blurRad="76200" dir="18900000" sy="23000" kx="-1200000" algn="bl" rotWithShape="0">
              <a:prstClr val="black">
                <a:alpha val="20000"/>
              </a:prst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desotomssheriff.com/Portals/0/New%20sheriff%20pic.jpg"/>
          <p:cNvPicPr>
            <a:picLocks noChangeAspect="1" noChangeArrowheads="1"/>
          </p:cNvPicPr>
          <p:nvPr/>
        </p:nvPicPr>
        <p:blipFill>
          <a:blip r:embed="rId2" cstate="print"/>
          <a:srcRect/>
          <a:stretch>
            <a:fillRect/>
          </a:stretch>
        </p:blipFill>
        <p:spPr bwMode="auto">
          <a:xfrm>
            <a:off x="3048000" y="1295400"/>
            <a:ext cx="4057650" cy="4695667"/>
          </a:xfrm>
          <a:prstGeom prst="rect">
            <a:avLst/>
          </a:prstGeom>
          <a:noFill/>
        </p:spPr>
      </p:pic>
      <p:sp>
        <p:nvSpPr>
          <p:cNvPr id="2" name="Title 1"/>
          <p:cNvSpPr>
            <a:spLocks noGrp="1"/>
          </p:cNvSpPr>
          <p:nvPr>
            <p:ph type="title"/>
          </p:nvPr>
        </p:nvSpPr>
        <p:spPr/>
        <p:txBody>
          <a:bodyPr/>
          <a:lstStyle/>
          <a:p>
            <a:r>
              <a:rPr lang="en-US" dirty="0" smtClean="0"/>
              <a:t>Oldest Office in the County</a:t>
            </a:r>
            <a:endParaRPr lang="en-US" dirty="0"/>
          </a:p>
        </p:txBody>
      </p:sp>
      <p:sp>
        <p:nvSpPr>
          <p:cNvPr id="3" name="Content Placeholder 2"/>
          <p:cNvSpPr>
            <a:spLocks noGrp="1"/>
          </p:cNvSpPr>
          <p:nvPr>
            <p:ph idx="1"/>
          </p:nvPr>
        </p:nvSpPr>
        <p:spPr>
          <a:xfrm>
            <a:off x="304800" y="1143001"/>
            <a:ext cx="2743200" cy="990600"/>
          </a:xfrm>
        </p:spPr>
        <p:txBody>
          <a:bodyPr/>
          <a:lstStyle/>
          <a:p>
            <a:pPr>
              <a:buNone/>
            </a:pPr>
            <a:r>
              <a:rPr lang="en-US" sz="5400" dirty="0" smtClean="0"/>
              <a:t>Sheriff</a:t>
            </a:r>
            <a:endParaRPr lang="en-US" sz="5400" dirty="0"/>
          </a:p>
        </p:txBody>
      </p:sp>
      <p:sp>
        <p:nvSpPr>
          <p:cNvPr id="4" name="Rectangle 3"/>
          <p:cNvSpPr/>
          <p:nvPr/>
        </p:nvSpPr>
        <p:spPr>
          <a:xfrm>
            <a:off x="3429000" y="6088559"/>
            <a:ext cx="3124200" cy="769441"/>
          </a:xfrm>
          <a:prstGeom prst="rect">
            <a:avLst/>
          </a:prstGeom>
        </p:spPr>
        <p:txBody>
          <a:bodyPr wrap="square">
            <a:spAutoFit/>
          </a:bodyPr>
          <a:lstStyle/>
          <a:p>
            <a:r>
              <a:rPr lang="en-US" sz="4400" b="1" dirty="0" smtClean="0"/>
              <a:t>Bill </a:t>
            </a:r>
            <a:r>
              <a:rPr lang="en-US" sz="4400" b="1" dirty="0" err="1" smtClean="0"/>
              <a:t>Rasco</a:t>
            </a:r>
            <a:endParaRPr lang="en-US" sz="44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Sheriff is in charge of:</a:t>
            </a:r>
            <a:endParaRPr lang="en-US" dirty="0"/>
          </a:p>
        </p:txBody>
      </p:sp>
      <p:sp>
        <p:nvSpPr>
          <p:cNvPr id="3" name="Content Placeholder 2"/>
          <p:cNvSpPr>
            <a:spLocks noGrp="1"/>
          </p:cNvSpPr>
          <p:nvPr>
            <p:ph idx="1"/>
          </p:nvPr>
        </p:nvSpPr>
        <p:spPr/>
        <p:txBody>
          <a:bodyPr/>
          <a:lstStyle/>
          <a:p>
            <a:r>
              <a:rPr lang="en-US" dirty="0" smtClean="0"/>
              <a:t>County Jail</a:t>
            </a:r>
          </a:p>
          <a:p>
            <a:r>
              <a:rPr lang="en-US" dirty="0" smtClean="0"/>
              <a:t>Prisoners</a:t>
            </a:r>
          </a:p>
          <a:p>
            <a:r>
              <a:rPr lang="en-US" dirty="0" smtClean="0"/>
              <a:t>The Courthouse</a:t>
            </a:r>
            <a:endParaRPr lang="en-US" dirty="0"/>
          </a:p>
        </p:txBody>
      </p:sp>
      <p:pic>
        <p:nvPicPr>
          <p:cNvPr id="44034" name="Picture 2" descr="http://www.eurunion.org/images/prisoners.jpg"/>
          <p:cNvPicPr>
            <a:picLocks noChangeAspect="1" noChangeArrowheads="1"/>
          </p:cNvPicPr>
          <p:nvPr/>
        </p:nvPicPr>
        <p:blipFill>
          <a:blip r:embed="rId2" cstate="print"/>
          <a:srcRect/>
          <a:stretch>
            <a:fillRect/>
          </a:stretch>
        </p:blipFill>
        <p:spPr bwMode="auto">
          <a:xfrm>
            <a:off x="5410200" y="2133600"/>
            <a:ext cx="2476500" cy="1714500"/>
          </a:xfrm>
          <a:prstGeom prst="rect">
            <a:avLst/>
          </a:prstGeom>
          <a:noFill/>
        </p:spPr>
      </p:pic>
      <p:pic>
        <p:nvPicPr>
          <p:cNvPr id="44036" name="Picture 4" descr="http://www.ssrc.msstate.edu/grr/images/de02.jpg"/>
          <p:cNvPicPr>
            <a:picLocks noChangeAspect="1" noChangeArrowheads="1"/>
          </p:cNvPicPr>
          <p:nvPr/>
        </p:nvPicPr>
        <p:blipFill>
          <a:blip r:embed="rId3" cstate="print"/>
          <a:srcRect/>
          <a:stretch>
            <a:fillRect/>
          </a:stretch>
        </p:blipFill>
        <p:spPr bwMode="auto">
          <a:xfrm>
            <a:off x="1828801" y="3619499"/>
            <a:ext cx="4244228" cy="2857501"/>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  DeSoto County Coroner Jeff Pounders  takes measurements at the site of a cave-in that killed one worker and injured another.  The men were replacing a sewer line   when the sides of the ditch collapsed."/>
          <p:cNvPicPr>
            <a:picLocks noChangeAspect="1" noChangeArrowheads="1"/>
          </p:cNvPicPr>
          <p:nvPr/>
        </p:nvPicPr>
        <p:blipFill>
          <a:blip r:embed="rId2" cstate="print"/>
          <a:srcRect/>
          <a:stretch>
            <a:fillRect/>
          </a:stretch>
        </p:blipFill>
        <p:spPr bwMode="auto">
          <a:xfrm>
            <a:off x="6248400" y="2743200"/>
            <a:ext cx="2451100" cy="3676650"/>
          </a:xfrm>
          <a:prstGeom prst="rect">
            <a:avLst/>
          </a:prstGeom>
          <a:noFill/>
        </p:spPr>
      </p:pic>
      <p:graphicFrame>
        <p:nvGraphicFramePr>
          <p:cNvPr id="8" name="Diagram 7"/>
          <p:cNvGraphicFramePr/>
          <p:nvPr/>
        </p:nvGraphicFramePr>
        <p:xfrm>
          <a:off x="1981200" y="3352800"/>
          <a:ext cx="60960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a:xfrm>
            <a:off x="457200" y="2514600"/>
            <a:ext cx="8229600" cy="838200"/>
          </a:xfrm>
        </p:spPr>
        <p:txBody>
          <a:bodyPr/>
          <a:lstStyle/>
          <a:p>
            <a:r>
              <a:rPr lang="en-US" sz="4000" dirty="0" smtClean="0"/>
              <a:t>Conducts investigations</a:t>
            </a:r>
          </a:p>
        </p:txBody>
      </p:sp>
      <p:sp>
        <p:nvSpPr>
          <p:cNvPr id="2" name="Title 1"/>
          <p:cNvSpPr>
            <a:spLocks noGrp="1"/>
          </p:cNvSpPr>
          <p:nvPr>
            <p:ph type="title"/>
          </p:nvPr>
        </p:nvSpPr>
        <p:spPr>
          <a:xfrm>
            <a:off x="457200" y="0"/>
            <a:ext cx="8229600" cy="1143000"/>
          </a:xfrm>
        </p:spPr>
        <p:txBody>
          <a:bodyPr/>
          <a:lstStyle/>
          <a:p>
            <a:r>
              <a:rPr lang="en-US" sz="6000" dirty="0" smtClean="0"/>
              <a:t>Coroner</a:t>
            </a:r>
            <a:endParaRPr lang="en-US" sz="6000" dirty="0"/>
          </a:p>
        </p:txBody>
      </p:sp>
      <p:sp>
        <p:nvSpPr>
          <p:cNvPr id="4" name="Rectangle 3"/>
          <p:cNvSpPr/>
          <p:nvPr/>
        </p:nvSpPr>
        <p:spPr>
          <a:xfrm>
            <a:off x="0" y="838200"/>
            <a:ext cx="9144000" cy="1754326"/>
          </a:xfrm>
          <a:prstGeom prst="rect">
            <a:avLst/>
          </a:prstGeom>
        </p:spPr>
        <p:txBody>
          <a:bodyPr wrap="square">
            <a:spAutoFit/>
          </a:bodyPr>
          <a:lstStyle/>
          <a:p>
            <a:pPr algn="ctr"/>
            <a:r>
              <a:rPr lang="en-US" sz="5400" b="1" smtClean="0"/>
              <a:t>Josh </a:t>
            </a:r>
            <a:r>
              <a:rPr lang="en-US" sz="5400" b="1" dirty="0" smtClean="0"/>
              <a:t>Pounders</a:t>
            </a:r>
          </a:p>
          <a:p>
            <a:pPr algn="ctr"/>
            <a:r>
              <a:rPr lang="en-US" sz="5400" b="1" dirty="0" err="1" smtClean="0"/>
              <a:t>DeSoto</a:t>
            </a:r>
            <a:r>
              <a:rPr lang="en-US" sz="5400" b="1" dirty="0" smtClean="0"/>
              <a:t> County</a:t>
            </a:r>
            <a:endParaRPr lang="en-US" sz="5400" dirty="0"/>
          </a:p>
        </p:txBody>
      </p:sp>
      <p:sp>
        <p:nvSpPr>
          <p:cNvPr id="9" name="Rectangle 8"/>
          <p:cNvSpPr/>
          <p:nvPr/>
        </p:nvSpPr>
        <p:spPr>
          <a:xfrm>
            <a:off x="4038600" y="3352800"/>
            <a:ext cx="3426259" cy="707886"/>
          </a:xfrm>
          <a:prstGeom prst="rect">
            <a:avLst/>
          </a:prstGeom>
        </p:spPr>
        <p:txBody>
          <a:bodyPr wrap="none">
            <a:spAutoFit/>
          </a:bodyPr>
          <a:lstStyle/>
          <a:p>
            <a:r>
              <a:rPr lang="en-US" sz="4000" dirty="0" smtClean="0"/>
              <a:t>Violent deaths</a:t>
            </a:r>
            <a:endParaRPr lang="en-US" sz="4000" dirty="0"/>
          </a:p>
        </p:txBody>
      </p:sp>
      <p:sp>
        <p:nvSpPr>
          <p:cNvPr id="10" name="Rectangle 9"/>
          <p:cNvSpPr/>
          <p:nvPr/>
        </p:nvSpPr>
        <p:spPr>
          <a:xfrm>
            <a:off x="3810000" y="4495800"/>
            <a:ext cx="3635932" cy="707886"/>
          </a:xfrm>
          <a:prstGeom prst="rect">
            <a:avLst/>
          </a:prstGeom>
        </p:spPr>
        <p:txBody>
          <a:bodyPr wrap="none">
            <a:spAutoFit/>
          </a:bodyPr>
          <a:lstStyle/>
          <a:p>
            <a:r>
              <a:rPr lang="en-US" sz="4000" dirty="0" smtClean="0"/>
              <a:t>Sudden deaths</a:t>
            </a:r>
            <a:endParaRPr lang="en-US" sz="4000" dirty="0"/>
          </a:p>
        </p:txBody>
      </p:sp>
      <p:sp>
        <p:nvSpPr>
          <p:cNvPr id="11" name="Rectangle 10"/>
          <p:cNvSpPr/>
          <p:nvPr/>
        </p:nvSpPr>
        <p:spPr>
          <a:xfrm>
            <a:off x="3200400" y="5562600"/>
            <a:ext cx="4347665" cy="707886"/>
          </a:xfrm>
          <a:prstGeom prst="rect">
            <a:avLst/>
          </a:prstGeom>
        </p:spPr>
        <p:txBody>
          <a:bodyPr wrap="none">
            <a:spAutoFit/>
          </a:bodyPr>
          <a:lstStyle/>
          <a:p>
            <a:r>
              <a:rPr lang="en-US" sz="4000" dirty="0" smtClean="0"/>
              <a:t>Suspicious deaths</a:t>
            </a:r>
            <a:endParaRPr lang="en-US" sz="4000" dirty="0"/>
          </a:p>
        </p:txBody>
      </p:sp>
      <p:pic>
        <p:nvPicPr>
          <p:cNvPr id="45066" name="Picture 10" descr="http://www.thehealthybutcher.com/images/knives/knives_header.jpg"/>
          <p:cNvPicPr>
            <a:picLocks noChangeAspect="1" noChangeArrowheads="1"/>
          </p:cNvPicPr>
          <p:nvPr/>
        </p:nvPicPr>
        <p:blipFill>
          <a:blip r:embed="rId8" cstate="print"/>
          <a:srcRect l="13651" b="49868"/>
          <a:stretch>
            <a:fillRect/>
          </a:stretch>
        </p:blipFill>
        <p:spPr bwMode="auto">
          <a:xfrm flipH="1">
            <a:off x="2362200" y="3581400"/>
            <a:ext cx="1600200" cy="328357"/>
          </a:xfrm>
          <a:prstGeom prst="rect">
            <a:avLst/>
          </a:prstGeom>
          <a:noFill/>
        </p:spPr>
      </p:pic>
      <p:pic>
        <p:nvPicPr>
          <p:cNvPr id="45068" name="Picture 12" descr="http://dvice.com/pics/12to5_clock.jpg"/>
          <p:cNvPicPr>
            <a:picLocks noChangeAspect="1" noChangeArrowheads="1"/>
          </p:cNvPicPr>
          <p:nvPr/>
        </p:nvPicPr>
        <p:blipFill>
          <a:blip r:embed="rId9" cstate="print"/>
          <a:srcRect/>
          <a:stretch>
            <a:fillRect/>
          </a:stretch>
        </p:blipFill>
        <p:spPr bwMode="auto">
          <a:xfrm>
            <a:off x="2514600" y="4495800"/>
            <a:ext cx="762000" cy="644237"/>
          </a:xfrm>
          <a:prstGeom prst="rect">
            <a:avLst/>
          </a:prstGeom>
          <a:noFill/>
        </p:spPr>
      </p:pic>
      <p:pic>
        <p:nvPicPr>
          <p:cNvPr id="45072" name="Picture 16" descr="http://fun-texts.com/skull,crossbones.gif"/>
          <p:cNvPicPr>
            <a:picLocks noChangeAspect="1" noChangeArrowheads="1"/>
          </p:cNvPicPr>
          <p:nvPr/>
        </p:nvPicPr>
        <p:blipFill>
          <a:blip r:embed="rId10" cstate="print"/>
          <a:srcRect/>
          <a:stretch>
            <a:fillRect/>
          </a:stretch>
        </p:blipFill>
        <p:spPr bwMode="auto">
          <a:xfrm>
            <a:off x="2667000" y="5638800"/>
            <a:ext cx="457200" cy="638070"/>
          </a:xfrm>
          <a:prstGeom prst="rect">
            <a:avLst/>
          </a:prstGeom>
          <a:noFill/>
        </p:spPr>
      </p:pic>
      <p:pic>
        <p:nvPicPr>
          <p:cNvPr id="45074" name="Picture 18" descr="http://www.inverteddungeon.com/images/bosses/death.gif"/>
          <p:cNvPicPr>
            <a:picLocks noChangeAspect="1" noChangeArrowheads="1"/>
          </p:cNvPicPr>
          <p:nvPr/>
        </p:nvPicPr>
        <p:blipFill>
          <a:blip r:embed="rId11" cstate="print"/>
          <a:srcRect/>
          <a:stretch>
            <a:fillRect/>
          </a:stretch>
        </p:blipFill>
        <p:spPr bwMode="auto">
          <a:xfrm>
            <a:off x="-1" y="3886200"/>
            <a:ext cx="2260023" cy="2286000"/>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5074"/>
                                        </p:tgtEl>
                                        <p:attrNameLst>
                                          <p:attrName>style.visibility</p:attrName>
                                        </p:attrNameLst>
                                      </p:cBhvr>
                                      <p:to>
                                        <p:strVal val="visible"/>
                                      </p:to>
                                    </p:set>
                                    <p:animEffect transition="in" filter="blinds(horizontal)">
                                      <p:cBhvr>
                                        <p:cTn id="10" dur="500"/>
                                        <p:tgtEl>
                                          <p:spTgt spid="4507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xit" presetSubtype="10" fill="hold" nodeType="withEffect">
                                  <p:stCondLst>
                                    <p:cond delay="0"/>
                                  </p:stCondLst>
                                  <p:childTnLst>
                                    <p:animEffect transition="out" filter="blinds(horizontal)">
                                      <p:cBhvr>
                                        <p:cTn id="15" dur="500"/>
                                        <p:tgtEl>
                                          <p:spTgt spid="20482"/>
                                        </p:tgtEl>
                                      </p:cBhvr>
                                    </p:animEffect>
                                    <p:set>
                                      <p:cBhvr>
                                        <p:cTn id="16" dur="1" fill="hold">
                                          <p:stCondLst>
                                            <p:cond delay="499"/>
                                          </p:stCondLst>
                                        </p:cTn>
                                        <p:tgtEl>
                                          <p:spTgt spid="2048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5066"/>
                                        </p:tgtEl>
                                        <p:attrNameLst>
                                          <p:attrName>style.visibility</p:attrName>
                                        </p:attrNameLst>
                                      </p:cBhvr>
                                      <p:to>
                                        <p:strVal val="visible"/>
                                      </p:to>
                                    </p:set>
                                    <p:animEffect transition="in" filter="blinds(horizontal)">
                                      <p:cBhvr>
                                        <p:cTn id="21" dur="500"/>
                                        <p:tgtEl>
                                          <p:spTgt spid="45066"/>
                                        </p:tgtEl>
                                      </p:cBhvr>
                                    </p:animEffect>
                                  </p:childTnLst>
                                </p:cTn>
                              </p:par>
                              <p:par>
                                <p:cTn id="22" presetID="3" presetClass="entr" presetSubtype="10" fill="hold" nodeType="with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blinds(horizontal)">
                                      <p:cBhvr>
                                        <p:cTn id="24" dur="500"/>
                                        <p:tgtEl>
                                          <p:spTgt spid="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45068"/>
                                        </p:tgtEl>
                                        <p:attrNameLst>
                                          <p:attrName>style.visibility</p:attrName>
                                        </p:attrNameLst>
                                      </p:cBhvr>
                                      <p:to>
                                        <p:strVal val="visible"/>
                                      </p:to>
                                    </p:set>
                                    <p:animEffect transition="in" filter="blinds(horizontal)">
                                      <p:cBhvr>
                                        <p:cTn id="29" dur="500"/>
                                        <p:tgtEl>
                                          <p:spTgt spid="45068"/>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5072"/>
                                        </p:tgtEl>
                                        <p:attrNameLst>
                                          <p:attrName>style.visibility</p:attrName>
                                        </p:attrNameLst>
                                      </p:cBhvr>
                                      <p:to>
                                        <p:strVal val="visible"/>
                                      </p:to>
                                    </p:set>
                                    <p:animEffect transition="in" filter="blinds(horizontal)">
                                      <p:cBhvr>
                                        <p:cTn id="37" dur="500"/>
                                        <p:tgtEl>
                                          <p:spTgt spid="45072"/>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linds(horizontal)">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3" grpId="0" build="p"/>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6083" name="Picture 3" descr="C:\Documents and Settings\Lloyd and Debbie\My Documents\My Pictures\Heart.gif"/>
          <p:cNvPicPr>
            <a:picLocks noChangeAspect="1" noChangeArrowheads="1" noCrop="1"/>
          </p:cNvPicPr>
          <p:nvPr/>
        </p:nvPicPr>
        <p:blipFill>
          <a:blip r:embed="rId2" cstate="print"/>
          <a:srcRect/>
          <a:stretch>
            <a:fillRect/>
          </a:stretch>
        </p:blipFill>
        <p:spPr bwMode="auto">
          <a:xfrm>
            <a:off x="1905000" y="2209800"/>
            <a:ext cx="4495800" cy="4351934"/>
          </a:xfrm>
          <a:prstGeom prst="rect">
            <a:avLst/>
          </a:prstGeom>
          <a:noFill/>
        </p:spPr>
      </p:pic>
      <p:pic>
        <p:nvPicPr>
          <p:cNvPr id="46085" name="Picture 5" descr="Jerry Lee Lewis"/>
          <p:cNvPicPr>
            <a:picLocks noChangeAspect="1" noChangeArrowheads="1"/>
          </p:cNvPicPr>
          <p:nvPr/>
        </p:nvPicPr>
        <p:blipFill>
          <a:blip r:embed="rId3" cstate="print"/>
          <a:srcRect/>
          <a:stretch>
            <a:fillRect/>
          </a:stretch>
        </p:blipFill>
        <p:spPr bwMode="auto">
          <a:xfrm>
            <a:off x="1752600" y="2209800"/>
            <a:ext cx="4724400" cy="3354324"/>
          </a:xfrm>
          <a:prstGeom prst="rect">
            <a:avLst/>
          </a:prstGeom>
          <a:noFill/>
        </p:spPr>
      </p:pic>
      <p:sp>
        <p:nvSpPr>
          <p:cNvPr id="19" name="Rectangle 18"/>
          <p:cNvSpPr/>
          <p:nvPr/>
        </p:nvSpPr>
        <p:spPr>
          <a:xfrm>
            <a:off x="304800" y="4495800"/>
            <a:ext cx="8229600" cy="1384995"/>
          </a:xfrm>
          <a:prstGeom prst="rect">
            <a:avLst/>
          </a:prstGeom>
        </p:spPr>
        <p:txBody>
          <a:bodyPr wrap="square">
            <a:spAutoFit/>
          </a:bodyPr>
          <a:lstStyle/>
          <a:p>
            <a:r>
              <a:rPr lang="en-US" sz="2800" dirty="0" smtClean="0">
                <a:solidFill>
                  <a:schemeClr val="bg1"/>
                </a:solidFill>
              </a:rPr>
              <a:t>In June, 1983, Lewis married Shawn Stephens; approximately two and a half months later she was found dead in their home of a drug overdose. </a:t>
            </a:r>
            <a:endParaRPr lang="en-US" sz="2800" dirty="0">
              <a:solidFill>
                <a:schemeClr val="bg1"/>
              </a:solidFill>
            </a:endParaRPr>
          </a:p>
        </p:txBody>
      </p:sp>
      <p:sp>
        <p:nvSpPr>
          <p:cNvPr id="18" name="Rectangle 17"/>
          <p:cNvSpPr/>
          <p:nvPr/>
        </p:nvSpPr>
        <p:spPr>
          <a:xfrm>
            <a:off x="304800" y="2438400"/>
            <a:ext cx="8610600" cy="1815882"/>
          </a:xfrm>
          <a:prstGeom prst="rect">
            <a:avLst/>
          </a:prstGeom>
        </p:spPr>
        <p:txBody>
          <a:bodyPr wrap="square">
            <a:spAutoFit/>
          </a:bodyPr>
          <a:lstStyle/>
          <a:p>
            <a:r>
              <a:rPr lang="en-US" sz="2800" dirty="0" smtClean="0">
                <a:solidFill>
                  <a:schemeClr val="bg1"/>
                </a:solidFill>
              </a:rPr>
              <a:t>After Lewis himself nearly died from a stomach ailment in 1981, his fourth wife, </a:t>
            </a:r>
            <a:r>
              <a:rPr lang="en-US" sz="2800" dirty="0" err="1" smtClean="0">
                <a:solidFill>
                  <a:schemeClr val="bg1"/>
                </a:solidFill>
              </a:rPr>
              <a:t>Jaren</a:t>
            </a:r>
            <a:r>
              <a:rPr lang="en-US" sz="2800" dirty="0" smtClean="0">
                <a:solidFill>
                  <a:schemeClr val="bg1"/>
                </a:solidFill>
              </a:rPr>
              <a:t> Gunn, then estranged from him and seeking divorce, was found drowned in a swimming pool in June, 1982.</a:t>
            </a:r>
            <a:endParaRPr lang="en-US" sz="2800" dirty="0">
              <a:solidFill>
                <a:schemeClr val="bg1"/>
              </a:solidFill>
            </a:endParaRPr>
          </a:p>
        </p:txBody>
      </p:sp>
      <p:sp>
        <p:nvSpPr>
          <p:cNvPr id="21" name="Rectangle 20"/>
          <p:cNvSpPr/>
          <p:nvPr/>
        </p:nvSpPr>
        <p:spPr>
          <a:xfrm>
            <a:off x="838200" y="2667000"/>
            <a:ext cx="7120005" cy="258532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Who is the most famous person in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DeSoto</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County?</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Rectangle 11"/>
          <p:cNvSpPr/>
          <p:nvPr/>
        </p:nvSpPr>
        <p:spPr>
          <a:xfrm>
            <a:off x="457200" y="304800"/>
            <a:ext cx="7848600" cy="1754326"/>
          </a:xfrm>
          <a:prstGeom prst="rect">
            <a:avLst/>
          </a:prstGeom>
        </p:spPr>
        <p:style>
          <a:lnRef idx="3">
            <a:schemeClr val="lt1"/>
          </a:lnRef>
          <a:fillRef idx="1">
            <a:schemeClr val="accent1"/>
          </a:fillRef>
          <a:effectRef idx="1">
            <a:schemeClr val="accent1"/>
          </a:effectRef>
          <a:fontRef idx="minor">
            <a:schemeClr val="lt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What is a Suspicious</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Deaths?</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Rectangle 12"/>
          <p:cNvSpPr/>
          <p:nvPr/>
        </p:nvSpPr>
        <p:spPr>
          <a:xfrm>
            <a:off x="457200" y="304800"/>
            <a:ext cx="7848600" cy="1754326"/>
          </a:xfrm>
          <a:prstGeom prst="rect">
            <a:avLst/>
          </a:prstGeom>
        </p:spPr>
        <p:style>
          <a:lnRef idx="3">
            <a:schemeClr val="lt1"/>
          </a:lnRef>
          <a:fillRef idx="1">
            <a:schemeClr val="accent1"/>
          </a:fillRef>
          <a:effectRef idx="1">
            <a:schemeClr val="accent1"/>
          </a:effectRef>
          <a:fontRef idx="minor">
            <a:schemeClr val="lt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What is a Sudden </a:t>
            </a:r>
          </a:p>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Deaths?</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Rectangle 10"/>
          <p:cNvSpPr/>
          <p:nvPr/>
        </p:nvSpPr>
        <p:spPr>
          <a:xfrm>
            <a:off x="610753" y="304800"/>
            <a:ext cx="7559469" cy="1754327"/>
          </a:xfrm>
          <a:prstGeom prst="rect">
            <a:avLst/>
          </a:prstGeom>
        </p:spPr>
        <p:style>
          <a:lnRef idx="3">
            <a:schemeClr val="lt1"/>
          </a:lnRef>
          <a:fillRef idx="1">
            <a:schemeClr val="accent1"/>
          </a:fillRef>
          <a:effectRef idx="1">
            <a:schemeClr val="accent1"/>
          </a:effectRef>
          <a:fontRef idx="minor">
            <a:schemeClr val="lt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What is a </a:t>
            </a:r>
            <a:r>
              <a:rPr lang="en-US" sz="5400" b="1" dirty="0" smtClean="0">
                <a:ln w="11430"/>
                <a:solidFill>
                  <a:srgbClr val="FF0000"/>
                </a:solidFill>
                <a:effectLst>
                  <a:outerShdw blurRad="50800" dist="39000" dir="5460000" algn="tl">
                    <a:srgbClr val="000000">
                      <a:alpha val="38000"/>
                    </a:srgbClr>
                  </a:outerShdw>
                </a:effectLst>
                <a:latin typeface="18" pitchFamily="34" charset="0"/>
              </a:rPr>
              <a:t>Violent</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Death?</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Picture 10" descr="http://www.thehealthybutcher.com/images/knives/knives_header.jpg"/>
          <p:cNvPicPr>
            <a:picLocks noChangeAspect="1" noChangeArrowheads="1"/>
          </p:cNvPicPr>
          <p:nvPr/>
        </p:nvPicPr>
        <p:blipFill>
          <a:blip r:embed="rId4" cstate="print"/>
          <a:srcRect l="13651" b="49868"/>
          <a:stretch>
            <a:fillRect/>
          </a:stretch>
        </p:blipFill>
        <p:spPr bwMode="auto">
          <a:xfrm flipH="1">
            <a:off x="685800" y="685800"/>
            <a:ext cx="1600200" cy="328357"/>
          </a:xfrm>
          <a:prstGeom prst="rect">
            <a:avLst/>
          </a:prstGeom>
          <a:noFill/>
        </p:spPr>
      </p:pic>
      <p:pic>
        <p:nvPicPr>
          <p:cNvPr id="8" name="Picture 12" descr="http://dvice.com/pics/12to5_clock.jpg"/>
          <p:cNvPicPr>
            <a:picLocks noChangeAspect="1" noChangeArrowheads="1"/>
          </p:cNvPicPr>
          <p:nvPr/>
        </p:nvPicPr>
        <p:blipFill>
          <a:blip r:embed="rId5" cstate="print"/>
          <a:srcRect/>
          <a:stretch>
            <a:fillRect/>
          </a:stretch>
        </p:blipFill>
        <p:spPr bwMode="auto">
          <a:xfrm>
            <a:off x="685800" y="533400"/>
            <a:ext cx="1442063" cy="1219200"/>
          </a:xfrm>
          <a:prstGeom prst="rect">
            <a:avLst/>
          </a:prstGeom>
          <a:noFill/>
        </p:spPr>
      </p:pic>
      <p:pic>
        <p:nvPicPr>
          <p:cNvPr id="10" name="Picture 16" descr="http://fun-texts.com/skull,crossbones.gif"/>
          <p:cNvPicPr>
            <a:picLocks noChangeAspect="1" noChangeArrowheads="1"/>
          </p:cNvPicPr>
          <p:nvPr/>
        </p:nvPicPr>
        <p:blipFill>
          <a:blip r:embed="rId6" cstate="print"/>
          <a:srcRect/>
          <a:stretch>
            <a:fillRect/>
          </a:stretch>
        </p:blipFill>
        <p:spPr bwMode="auto">
          <a:xfrm>
            <a:off x="1143000" y="519165"/>
            <a:ext cx="914400" cy="1276140"/>
          </a:xfrm>
          <a:prstGeom prst="rect">
            <a:avLst/>
          </a:prstGeom>
          <a:noFill/>
        </p:spPr>
      </p:pic>
      <p:sp>
        <p:nvSpPr>
          <p:cNvPr id="17" name="Rectangle 16"/>
          <p:cNvSpPr/>
          <p:nvPr/>
        </p:nvSpPr>
        <p:spPr>
          <a:xfrm>
            <a:off x="228600" y="5562600"/>
            <a:ext cx="8763000" cy="1200329"/>
          </a:xfrm>
          <a:prstGeom prst="rect">
            <a:avLst/>
          </a:prstGeom>
        </p:spPr>
        <p:txBody>
          <a:bodyPr wrap="square">
            <a:spAutoFit/>
          </a:bodyPr>
          <a:lstStyle/>
          <a:p>
            <a:r>
              <a:rPr lang="en-US" sz="2400" dirty="0" smtClean="0">
                <a:solidFill>
                  <a:schemeClr val="bg1"/>
                </a:solidFill>
              </a:rPr>
              <a:t>On December 12, 1957 he got married, Jerry Lee married Myra Gale Brown his 13 year old distant, but very obviously, </a:t>
            </a:r>
            <a:r>
              <a:rPr lang="en-US" sz="2400" dirty="0" err="1" smtClean="0">
                <a:solidFill>
                  <a:schemeClr val="bg1"/>
                </a:solidFill>
              </a:rPr>
              <a:t>kissin</a:t>
            </a:r>
            <a:r>
              <a:rPr lang="en-US" sz="2400" dirty="0" smtClean="0">
                <a:solidFill>
                  <a:schemeClr val="bg1"/>
                </a:solidFill>
              </a:rPr>
              <a:t>' cousin (first cousin once removed).</a:t>
            </a:r>
            <a:endParaRPr lang="en-US" sz="2400" dirty="0">
              <a:solidFill>
                <a:schemeClr val="bg1"/>
              </a:solidFill>
            </a:endParaRPr>
          </a:p>
        </p:txBody>
      </p:sp>
      <p:sp>
        <p:nvSpPr>
          <p:cNvPr id="22" name="Rectangle 21"/>
          <p:cNvSpPr/>
          <p:nvPr/>
        </p:nvSpPr>
        <p:spPr>
          <a:xfrm>
            <a:off x="6519795" y="2667000"/>
            <a:ext cx="2624205" cy="258532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Jerry Lee Lewis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0482" name="Picture 2" descr="Emmett Till"/>
          <p:cNvPicPr>
            <a:picLocks noChangeAspect="1" noChangeArrowheads="1"/>
          </p:cNvPicPr>
          <p:nvPr/>
        </p:nvPicPr>
        <p:blipFill>
          <a:blip r:embed="rId7" cstate="print"/>
          <a:srcRect/>
          <a:stretch>
            <a:fillRect/>
          </a:stretch>
        </p:blipFill>
        <p:spPr bwMode="auto">
          <a:xfrm>
            <a:off x="112033" y="2209800"/>
            <a:ext cx="2783567" cy="4495800"/>
          </a:xfrm>
          <a:prstGeom prst="rect">
            <a:avLst/>
          </a:prstGeom>
          <a:noFill/>
        </p:spPr>
      </p:pic>
      <p:pic>
        <p:nvPicPr>
          <p:cNvPr id="20484" name="Picture 4" descr="http://bp1.blogger.com/_775mMwtjL68/Rn5oBTpA_cI/AAAAAAAABME/7MR1k2y6jDk/s400/15-Emmett-Till.bmp"/>
          <p:cNvPicPr>
            <a:picLocks noChangeAspect="1" noChangeArrowheads="1"/>
          </p:cNvPicPr>
          <p:nvPr/>
        </p:nvPicPr>
        <p:blipFill>
          <a:blip r:embed="rId8" cstate="print"/>
          <a:srcRect/>
          <a:stretch>
            <a:fillRect/>
          </a:stretch>
        </p:blipFill>
        <p:spPr bwMode="auto">
          <a:xfrm>
            <a:off x="2895600" y="2209800"/>
            <a:ext cx="3083325" cy="4495800"/>
          </a:xfrm>
          <a:prstGeom prst="rect">
            <a:avLst/>
          </a:prstGeom>
          <a:noFill/>
        </p:spPr>
      </p:pic>
      <p:pic>
        <p:nvPicPr>
          <p:cNvPr id="20486" name="Picture 6" descr="http://twglaw.com/images/till_articles_july7_2.jpg"/>
          <p:cNvPicPr>
            <a:picLocks noChangeAspect="1" noChangeArrowheads="1"/>
          </p:cNvPicPr>
          <p:nvPr/>
        </p:nvPicPr>
        <p:blipFill>
          <a:blip r:embed="rId9" cstate="print"/>
          <a:srcRect l="4762"/>
          <a:stretch>
            <a:fillRect/>
          </a:stretch>
        </p:blipFill>
        <p:spPr bwMode="auto">
          <a:xfrm>
            <a:off x="5943599" y="2209800"/>
            <a:ext cx="3166309" cy="4495800"/>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blinds(horizontal)">
                                      <p:cBhvr>
                                        <p:cTn id="7" dur="500"/>
                                        <p:tgtEl>
                                          <p:spTgt spid="20482"/>
                                        </p:tgtEl>
                                      </p:cBhvr>
                                    </p:animEffect>
                                  </p:childTnLst>
                                </p:cTn>
                              </p:par>
                              <p:par>
                                <p:cTn id="8" presetID="3" presetClass="entr" presetSubtype="10" fill="hold" nodeType="withEffect">
                                  <p:stCondLst>
                                    <p:cond delay="0"/>
                                  </p:stCondLst>
                                  <p:childTnLst>
                                    <p:set>
                                      <p:cBhvr>
                                        <p:cTn id="9" dur="1" fill="hold">
                                          <p:stCondLst>
                                            <p:cond delay="0"/>
                                          </p:stCondLst>
                                        </p:cTn>
                                        <p:tgtEl>
                                          <p:spTgt spid="20484"/>
                                        </p:tgtEl>
                                        <p:attrNameLst>
                                          <p:attrName>style.visibility</p:attrName>
                                        </p:attrNameLst>
                                      </p:cBhvr>
                                      <p:to>
                                        <p:strVal val="visible"/>
                                      </p:to>
                                    </p:set>
                                    <p:animEffect transition="in" filter="blinds(horizontal)">
                                      <p:cBhvr>
                                        <p:cTn id="10" dur="500"/>
                                        <p:tgtEl>
                                          <p:spTgt spid="20484"/>
                                        </p:tgtEl>
                                      </p:cBhvr>
                                    </p:animEffect>
                                  </p:childTnLst>
                                </p:cTn>
                              </p:par>
                              <p:par>
                                <p:cTn id="11" presetID="3" presetClass="entr" presetSubtype="10" fill="hold" nodeType="withEffect">
                                  <p:stCondLst>
                                    <p:cond delay="0"/>
                                  </p:stCondLst>
                                  <p:childTnLst>
                                    <p:set>
                                      <p:cBhvr>
                                        <p:cTn id="12" dur="1" fill="hold">
                                          <p:stCondLst>
                                            <p:cond delay="0"/>
                                          </p:stCondLst>
                                        </p:cTn>
                                        <p:tgtEl>
                                          <p:spTgt spid="20486"/>
                                        </p:tgtEl>
                                        <p:attrNameLst>
                                          <p:attrName>style.visibility</p:attrName>
                                        </p:attrNameLst>
                                      </p:cBhvr>
                                      <p:to>
                                        <p:strVal val="visible"/>
                                      </p:to>
                                    </p:set>
                                    <p:animEffect transition="in" filter="blinds(horizontal)">
                                      <p:cBhvr>
                                        <p:cTn id="13" dur="500"/>
                                        <p:tgtEl>
                                          <p:spTgt spid="2048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par>
                                <p:cTn id="19" presetID="3" presetClass="entr" presetSubtype="1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par>
                                <p:cTn id="22" presetID="3" presetClass="exit" presetSubtype="10" fill="hold" grpId="0" nodeType="withEffect">
                                  <p:stCondLst>
                                    <p:cond delay="0"/>
                                  </p:stCondLst>
                                  <p:childTnLst>
                                    <p:animEffect transition="out" filter="blinds(horizontal)">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par>
                                <p:cTn id="25" presetID="3" presetClass="exit" presetSubtype="10" fill="hold" nodeType="withEffect">
                                  <p:stCondLst>
                                    <p:cond delay="0"/>
                                  </p:stCondLst>
                                  <p:childTnLst>
                                    <p:animEffect transition="out" filter="blinds(horizontal)">
                                      <p:cBhvr>
                                        <p:cTn id="26" dur="500"/>
                                        <p:tgtEl>
                                          <p:spTgt spid="20482"/>
                                        </p:tgtEl>
                                      </p:cBhvr>
                                    </p:animEffect>
                                    <p:set>
                                      <p:cBhvr>
                                        <p:cTn id="27" dur="1" fill="hold">
                                          <p:stCondLst>
                                            <p:cond delay="499"/>
                                          </p:stCondLst>
                                        </p:cTn>
                                        <p:tgtEl>
                                          <p:spTgt spid="20482"/>
                                        </p:tgtEl>
                                        <p:attrNameLst>
                                          <p:attrName>style.visibility</p:attrName>
                                        </p:attrNameLst>
                                      </p:cBhvr>
                                      <p:to>
                                        <p:strVal val="hidden"/>
                                      </p:to>
                                    </p:set>
                                  </p:childTnLst>
                                </p:cTn>
                              </p:par>
                              <p:par>
                                <p:cTn id="28" presetID="3" presetClass="exit" presetSubtype="10" fill="hold" nodeType="withEffect">
                                  <p:stCondLst>
                                    <p:cond delay="0"/>
                                  </p:stCondLst>
                                  <p:childTnLst>
                                    <p:animEffect transition="out" filter="blinds(horizontal)">
                                      <p:cBhvr>
                                        <p:cTn id="29" dur="500"/>
                                        <p:tgtEl>
                                          <p:spTgt spid="20484"/>
                                        </p:tgtEl>
                                      </p:cBhvr>
                                    </p:animEffect>
                                    <p:set>
                                      <p:cBhvr>
                                        <p:cTn id="30" dur="1" fill="hold">
                                          <p:stCondLst>
                                            <p:cond delay="499"/>
                                          </p:stCondLst>
                                        </p:cTn>
                                        <p:tgtEl>
                                          <p:spTgt spid="20484"/>
                                        </p:tgtEl>
                                        <p:attrNameLst>
                                          <p:attrName>style.visibility</p:attrName>
                                        </p:attrNameLst>
                                      </p:cBhvr>
                                      <p:to>
                                        <p:strVal val="hidden"/>
                                      </p:to>
                                    </p:set>
                                  </p:childTnLst>
                                </p:cTn>
                              </p:par>
                              <p:par>
                                <p:cTn id="31" presetID="3" presetClass="exit" presetSubtype="10" fill="hold" nodeType="withEffect">
                                  <p:stCondLst>
                                    <p:cond delay="0"/>
                                  </p:stCondLst>
                                  <p:childTnLst>
                                    <p:animEffect transition="out" filter="blinds(horizontal)">
                                      <p:cBhvr>
                                        <p:cTn id="32" dur="500"/>
                                        <p:tgtEl>
                                          <p:spTgt spid="20486"/>
                                        </p:tgtEl>
                                      </p:cBhvr>
                                    </p:animEffect>
                                    <p:set>
                                      <p:cBhvr>
                                        <p:cTn id="33" dur="1" fill="hold">
                                          <p:stCondLst>
                                            <p:cond delay="499"/>
                                          </p:stCondLst>
                                        </p:cTn>
                                        <p:tgtEl>
                                          <p:spTgt spid="20486"/>
                                        </p:tgtEl>
                                        <p:attrNameLst>
                                          <p:attrName>style.visibility</p:attrName>
                                        </p:attrNameLst>
                                      </p:cBhvr>
                                      <p:to>
                                        <p:strVal val="hidden"/>
                                      </p:to>
                                    </p:set>
                                  </p:childTnLst>
                                </p:cTn>
                              </p:par>
                              <p:par>
                                <p:cTn id="34" presetID="3" presetClass="exit" presetSubtype="10" fill="hold" nodeType="withEffect">
                                  <p:stCondLst>
                                    <p:cond delay="0"/>
                                  </p:stCondLst>
                                  <p:childTnLst>
                                    <p:animEffect transition="out" filter="blinds(horizontal)">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46083"/>
                                        </p:tgtEl>
                                        <p:attrNameLst>
                                          <p:attrName>style.visibility</p:attrName>
                                        </p:attrNameLst>
                                      </p:cBhvr>
                                      <p:to>
                                        <p:strVal val="visible"/>
                                      </p:to>
                                    </p:set>
                                    <p:animEffect transition="in" filter="blinds(horizontal)">
                                      <p:cBhvr>
                                        <p:cTn id="41" dur="500"/>
                                        <p:tgtEl>
                                          <p:spTgt spid="46083"/>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linds(horizontal)">
                                      <p:cBhvr>
                                        <p:cTn id="46" dur="500"/>
                                        <p:tgtEl>
                                          <p:spTgt spid="12"/>
                                        </p:tgtEl>
                                      </p:cBhvr>
                                    </p:animEffect>
                                  </p:childTnLst>
                                </p:cTn>
                              </p:par>
                              <p:par>
                                <p:cTn id="47" presetID="3" presetClass="entr" presetSubtype="1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linds(horizontal)">
                                      <p:cBhvr>
                                        <p:cTn id="49" dur="500"/>
                                        <p:tgtEl>
                                          <p:spTgt spid="10"/>
                                        </p:tgtEl>
                                      </p:cBhvr>
                                    </p:animEffect>
                                  </p:childTnLst>
                                </p:cTn>
                              </p:par>
                              <p:par>
                                <p:cTn id="50" presetID="3" presetClass="exit" presetSubtype="10" fill="hold" grpId="1" nodeType="withEffect">
                                  <p:stCondLst>
                                    <p:cond delay="0"/>
                                  </p:stCondLst>
                                  <p:childTnLst>
                                    <p:animEffect transition="out" filter="blinds(horizontal)">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par>
                                <p:cTn id="53" presetID="3" presetClass="exit" presetSubtype="10" fill="hold" nodeType="withEffect">
                                  <p:stCondLst>
                                    <p:cond delay="0"/>
                                  </p:stCondLst>
                                  <p:childTnLst>
                                    <p:animEffect transition="out" filter="blinds(horizontal)">
                                      <p:cBhvr>
                                        <p:cTn id="54" dur="500"/>
                                        <p:tgtEl>
                                          <p:spTgt spid="8"/>
                                        </p:tgtEl>
                                      </p:cBhvr>
                                    </p:animEffect>
                                    <p:set>
                                      <p:cBhvr>
                                        <p:cTn id="55" dur="1" fill="hold">
                                          <p:stCondLst>
                                            <p:cond delay="499"/>
                                          </p:stCondLst>
                                        </p:cTn>
                                        <p:tgtEl>
                                          <p:spTgt spid="8"/>
                                        </p:tgtEl>
                                        <p:attrNameLst>
                                          <p:attrName>style.visibility</p:attrName>
                                        </p:attrNameLst>
                                      </p:cBhvr>
                                      <p:to>
                                        <p:strVal val="hidden"/>
                                      </p:to>
                                    </p:set>
                                  </p:childTnLst>
                                </p:cTn>
                              </p:par>
                              <p:par>
                                <p:cTn id="56" presetID="3" presetClass="exit" presetSubtype="10" fill="hold" nodeType="withEffect">
                                  <p:stCondLst>
                                    <p:cond delay="0"/>
                                  </p:stCondLst>
                                  <p:childTnLst>
                                    <p:animEffect transition="out" filter="blinds(horizontal)">
                                      <p:cBhvr>
                                        <p:cTn id="57" dur="500"/>
                                        <p:tgtEl>
                                          <p:spTgt spid="46083"/>
                                        </p:tgtEl>
                                      </p:cBhvr>
                                    </p:animEffect>
                                    <p:set>
                                      <p:cBhvr>
                                        <p:cTn id="58" dur="1" fill="hold">
                                          <p:stCondLst>
                                            <p:cond delay="499"/>
                                          </p:stCondLst>
                                        </p:cTn>
                                        <p:tgtEl>
                                          <p:spTgt spid="4608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linds(horizontal)">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46085"/>
                                        </p:tgtEl>
                                        <p:attrNameLst>
                                          <p:attrName>style.visibility</p:attrName>
                                        </p:attrNameLst>
                                      </p:cBhvr>
                                      <p:to>
                                        <p:strVal val="visible"/>
                                      </p:to>
                                    </p:set>
                                    <p:animEffect transition="in" filter="blinds(horizontal)">
                                      <p:cBhvr>
                                        <p:cTn id="68" dur="500"/>
                                        <p:tgtEl>
                                          <p:spTgt spid="46085"/>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blinds(horizontal)">
                                      <p:cBhvr>
                                        <p:cTn id="71" dur="500"/>
                                        <p:tgtEl>
                                          <p:spTgt spid="22"/>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blinds(horizontal)">
                                      <p:cBhvr>
                                        <p:cTn id="74" dur="500"/>
                                        <p:tgtEl>
                                          <p:spTgt spid="17"/>
                                        </p:tgtEl>
                                      </p:cBhvr>
                                    </p:animEffect>
                                  </p:childTnLst>
                                </p:cTn>
                              </p:par>
                              <p:par>
                                <p:cTn id="75" presetID="3" presetClass="exit" presetSubtype="10" fill="hold" grpId="1" nodeType="withEffect">
                                  <p:stCondLst>
                                    <p:cond delay="0"/>
                                  </p:stCondLst>
                                  <p:childTnLst>
                                    <p:animEffect transition="out" filter="blinds(horizontal)">
                                      <p:cBhvr>
                                        <p:cTn id="76" dur="500"/>
                                        <p:tgtEl>
                                          <p:spTgt spid="21"/>
                                        </p:tgtEl>
                                      </p:cBhvr>
                                    </p:animEffect>
                                    <p:set>
                                      <p:cBhvr>
                                        <p:cTn id="77" dur="1" fill="hold">
                                          <p:stCondLst>
                                            <p:cond delay="499"/>
                                          </p:stCondLst>
                                        </p:cTn>
                                        <p:tgtEl>
                                          <p:spTgt spid="21"/>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3" presetClass="exit" presetSubtype="10" fill="hold" nodeType="clickEffect">
                                  <p:stCondLst>
                                    <p:cond delay="0"/>
                                  </p:stCondLst>
                                  <p:childTnLst>
                                    <p:animEffect transition="out" filter="blinds(horizontal)">
                                      <p:cBhvr>
                                        <p:cTn id="81" dur="500"/>
                                        <p:tgtEl>
                                          <p:spTgt spid="46085"/>
                                        </p:tgtEl>
                                      </p:cBhvr>
                                    </p:animEffect>
                                    <p:set>
                                      <p:cBhvr>
                                        <p:cTn id="82" dur="1" fill="hold">
                                          <p:stCondLst>
                                            <p:cond delay="499"/>
                                          </p:stCondLst>
                                        </p:cTn>
                                        <p:tgtEl>
                                          <p:spTgt spid="46085"/>
                                        </p:tgtEl>
                                        <p:attrNameLst>
                                          <p:attrName>style.visibility</p:attrName>
                                        </p:attrNameLst>
                                      </p:cBhvr>
                                      <p:to>
                                        <p:strVal val="hidden"/>
                                      </p:to>
                                    </p:set>
                                  </p:childTnLst>
                                </p:cTn>
                              </p:par>
                              <p:par>
                                <p:cTn id="83" presetID="3" presetClass="exit" presetSubtype="10" fill="hold" grpId="1" nodeType="withEffect">
                                  <p:stCondLst>
                                    <p:cond delay="0"/>
                                  </p:stCondLst>
                                  <p:childTnLst>
                                    <p:animEffect transition="out" filter="blinds(horizontal)">
                                      <p:cBhvr>
                                        <p:cTn id="84" dur="500"/>
                                        <p:tgtEl>
                                          <p:spTgt spid="22"/>
                                        </p:tgtEl>
                                      </p:cBhvr>
                                    </p:animEffect>
                                    <p:set>
                                      <p:cBhvr>
                                        <p:cTn id="85" dur="1" fill="hold">
                                          <p:stCondLst>
                                            <p:cond delay="499"/>
                                          </p:stCondLst>
                                        </p:cTn>
                                        <p:tgtEl>
                                          <p:spTgt spid="22"/>
                                        </p:tgtEl>
                                        <p:attrNameLst>
                                          <p:attrName>style.visibility</p:attrName>
                                        </p:attrNameLst>
                                      </p:cBhvr>
                                      <p:to>
                                        <p:strVal val="hidden"/>
                                      </p:to>
                                    </p:set>
                                  </p:childTnLst>
                                </p:cTn>
                              </p:par>
                              <p:par>
                                <p:cTn id="86" presetID="3" presetClass="exit" presetSubtype="10" fill="hold" grpId="1" nodeType="withEffect">
                                  <p:stCondLst>
                                    <p:cond delay="0"/>
                                  </p:stCondLst>
                                  <p:childTnLst>
                                    <p:animEffect transition="out" filter="blinds(horizontal)">
                                      <p:cBhvr>
                                        <p:cTn id="87" dur="500"/>
                                        <p:tgtEl>
                                          <p:spTgt spid="17"/>
                                        </p:tgtEl>
                                      </p:cBhvr>
                                    </p:animEffect>
                                    <p:set>
                                      <p:cBhvr>
                                        <p:cTn id="88" dur="1" fill="hold">
                                          <p:stCondLst>
                                            <p:cond delay="499"/>
                                          </p:stCondLst>
                                        </p:cTn>
                                        <p:tgtEl>
                                          <p:spTgt spid="17"/>
                                        </p:tgtEl>
                                        <p:attrNameLst>
                                          <p:attrName>style.visibility</p:attrName>
                                        </p:attrNameLst>
                                      </p:cBhvr>
                                      <p:to>
                                        <p:strVal val="hidden"/>
                                      </p:to>
                                    </p:set>
                                  </p:childTnLst>
                                </p:cTn>
                              </p:par>
                              <p:par>
                                <p:cTn id="89" presetID="3" presetClass="entr" presetSubtype="10" fill="hold" grpId="0" nodeType="with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blinds(horizontal)">
                                      <p:cBhvr>
                                        <p:cTn id="91" dur="500"/>
                                        <p:tgtEl>
                                          <p:spTgt spid="18"/>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blinds(horizontal)">
                                      <p:cBhvr>
                                        <p:cTn id="9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8" grpId="0"/>
      <p:bldP spid="21" grpId="0"/>
      <p:bldP spid="21" grpId="1"/>
      <p:bldP spid="12" grpId="0" animBg="1"/>
      <p:bldP spid="13" grpId="0" animBg="1"/>
      <p:bldP spid="13" grpId="1" animBg="1"/>
      <p:bldP spid="11" grpId="0" animBg="1"/>
      <p:bldP spid="17" grpId="0"/>
      <p:bldP spid="17" grpId="1"/>
      <p:bldP spid="22" grpId="0"/>
      <p:bldP spid="22"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lstStyle/>
          <a:p>
            <a:r>
              <a:rPr lang="en-US" dirty="0" smtClean="0"/>
              <a:t>If a vacancy occurs in the sheriff position, who takes that place?</a:t>
            </a:r>
            <a:endParaRPr lang="en-US" dirty="0"/>
          </a:p>
        </p:txBody>
      </p:sp>
      <p:sp>
        <p:nvSpPr>
          <p:cNvPr id="3" name="Content Placeholder 2"/>
          <p:cNvSpPr>
            <a:spLocks noGrp="1"/>
          </p:cNvSpPr>
          <p:nvPr>
            <p:ph idx="1"/>
          </p:nvPr>
        </p:nvSpPr>
        <p:spPr>
          <a:xfrm>
            <a:off x="1828800" y="2133600"/>
            <a:ext cx="4800600" cy="1524000"/>
          </a:xfrm>
        </p:spPr>
        <p:txBody>
          <a:bodyPr/>
          <a:lstStyle/>
          <a:p>
            <a:pPr>
              <a:buNone/>
            </a:pPr>
            <a:r>
              <a:rPr lang="en-US" sz="9600" dirty="0" smtClean="0"/>
              <a:t>Coroner</a:t>
            </a:r>
            <a:endParaRPr lang="en-US" sz="9600" dirty="0"/>
          </a:p>
        </p:txBody>
      </p:sp>
      <p:pic>
        <p:nvPicPr>
          <p:cNvPr id="4" name="Picture 18" descr="http://www.inverteddungeon.com/images/bosses/death.gif"/>
          <p:cNvPicPr>
            <a:picLocks noChangeAspect="1" noChangeArrowheads="1"/>
          </p:cNvPicPr>
          <p:nvPr/>
        </p:nvPicPr>
        <p:blipFill>
          <a:blip r:embed="rId2" cstate="print"/>
          <a:srcRect/>
          <a:stretch>
            <a:fillRect/>
          </a:stretch>
        </p:blipFill>
        <p:spPr bwMode="auto">
          <a:xfrm>
            <a:off x="0" y="1828800"/>
            <a:ext cx="2260023" cy="2286000"/>
          </a:xfrm>
          <a:prstGeom prst="rect">
            <a:avLst/>
          </a:prstGeom>
          <a:noFill/>
        </p:spPr>
      </p:pic>
      <p:sp>
        <p:nvSpPr>
          <p:cNvPr id="5" name="Title 1"/>
          <p:cNvSpPr txBox="1">
            <a:spLocks/>
          </p:cNvSpPr>
          <p:nvPr/>
        </p:nvSpPr>
        <p:spPr bwMode="auto">
          <a:xfrm>
            <a:off x="228600" y="3810000"/>
            <a:ext cx="8229600" cy="1401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office of the Constable?</a:t>
            </a:r>
            <a:endParaRPr lang="en-US" dirty="0"/>
          </a:p>
        </p:txBody>
      </p:sp>
      <p:sp>
        <p:nvSpPr>
          <p:cNvPr id="3" name="Content Placeholder 2"/>
          <p:cNvSpPr>
            <a:spLocks noGrp="1"/>
          </p:cNvSpPr>
          <p:nvPr>
            <p:ph idx="1"/>
          </p:nvPr>
        </p:nvSpPr>
        <p:spPr>
          <a:xfrm>
            <a:off x="457200" y="1905001"/>
            <a:ext cx="8229600" cy="2514600"/>
          </a:xfrm>
        </p:spPr>
        <p:txBody>
          <a:bodyPr/>
          <a:lstStyle/>
          <a:p>
            <a:r>
              <a:rPr lang="en-US" sz="4000" dirty="0" smtClean="0"/>
              <a:t>Elected as law enforcement officers for the justice court judge(s) and serves papers for  this court.</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val="93434734"/>
              </p:ext>
            </p:extLst>
          </p:nvPr>
        </p:nvGraphicFramePr>
        <p:xfrm>
          <a:off x="1371600" y="228600"/>
          <a:ext cx="6705600" cy="6289575"/>
        </p:xfrm>
        <a:graphic>
          <a:graphicData uri="http://schemas.openxmlformats.org/drawingml/2006/table">
            <a:tbl>
              <a:tblPr>
                <a:tableStyleId>{37CE84F3-28C3-443E-9E96-99CF82512B78}</a:tableStyleId>
              </a:tblPr>
              <a:tblGrid>
                <a:gridCol w="3788664"/>
                <a:gridCol w="2916936"/>
              </a:tblGrid>
              <a:tr h="1706880">
                <a:tc gridSpan="2">
                  <a:txBody>
                    <a:bodyPr/>
                    <a:lstStyle/>
                    <a:p>
                      <a:pPr algn="ctr"/>
                      <a:r>
                        <a:rPr lang="en-US" sz="3600" b="1" dirty="0" err="1" smtClean="0">
                          <a:solidFill>
                            <a:srgbClr val="C00000"/>
                          </a:solidFill>
                        </a:rPr>
                        <a:t>DeSoto</a:t>
                      </a:r>
                      <a:r>
                        <a:rPr lang="en-US" sz="3600" b="1" dirty="0" smtClean="0">
                          <a:solidFill>
                            <a:srgbClr val="C00000"/>
                          </a:solidFill>
                        </a:rPr>
                        <a:t> County Constables 2012-2015</a:t>
                      </a:r>
                      <a:endParaRPr lang="en-US" sz="3600" b="1" dirty="0">
                        <a:solidFill>
                          <a:srgbClr val="C00000"/>
                        </a:solidFill>
                      </a:endParaRPr>
                    </a:p>
                  </a:txBody>
                  <a:tcPr marL="0" marR="0" marT="0" marB="0" anchor="ctr"/>
                </a:tc>
                <a:tc hMerge="1">
                  <a:txBody>
                    <a:bodyPr/>
                    <a:lstStyle/>
                    <a:p>
                      <a:endParaRPr lang="en-US" sz="1700" dirty="0"/>
                    </a:p>
                  </a:txBody>
                  <a:tcPr marL="86737" marR="86737" marT="43369" marB="43369"/>
                </a:tc>
              </a:tr>
              <a:tr h="797685">
                <a:tc>
                  <a:txBody>
                    <a:bodyPr/>
                    <a:lstStyle/>
                    <a:p>
                      <a:pPr algn="ctr"/>
                      <a:r>
                        <a:rPr lang="en-US" sz="3600" dirty="0"/>
                        <a:t>District One</a:t>
                      </a:r>
                    </a:p>
                  </a:txBody>
                  <a:tcPr marL="86737" marR="86737" marT="43369" marB="43369" anchor="ctr"/>
                </a:tc>
                <a:tc>
                  <a:txBody>
                    <a:bodyPr/>
                    <a:lstStyle/>
                    <a:p>
                      <a:pPr algn="ctr"/>
                      <a:r>
                        <a:rPr lang="en-US" sz="3200" dirty="0"/>
                        <a:t>Liz Medlin</a:t>
                      </a:r>
                    </a:p>
                  </a:txBody>
                  <a:tcPr marL="86737" marR="86737" marT="43369" marB="43369" anchor="ctr"/>
                </a:tc>
              </a:tr>
              <a:tr h="1025436">
                <a:tc>
                  <a:txBody>
                    <a:bodyPr/>
                    <a:lstStyle/>
                    <a:p>
                      <a:pPr algn="ctr"/>
                      <a:r>
                        <a:rPr lang="en-US" sz="3600" dirty="0"/>
                        <a:t>District Two</a:t>
                      </a:r>
                    </a:p>
                  </a:txBody>
                  <a:tcPr marL="86737" marR="86737" marT="43369" marB="4336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0" kern="1200" dirty="0" smtClean="0">
                          <a:solidFill>
                            <a:schemeClr val="lt1"/>
                          </a:solidFill>
                          <a:latin typeface="+mn-lt"/>
                          <a:ea typeface="+mn-ea"/>
                          <a:cs typeface="+mn-cs"/>
                        </a:rPr>
                        <a:t>Chris </a:t>
                      </a:r>
                      <a:r>
                        <a:rPr lang="en-US" sz="3200" b="0" kern="1200" dirty="0" err="1" smtClean="0">
                          <a:solidFill>
                            <a:schemeClr val="lt1"/>
                          </a:solidFill>
                          <a:latin typeface="+mn-lt"/>
                          <a:ea typeface="+mn-ea"/>
                          <a:cs typeface="+mn-cs"/>
                        </a:rPr>
                        <a:t>Plumlee</a:t>
                      </a:r>
                      <a:endParaRPr lang="en-US" sz="3200" b="0" dirty="0"/>
                    </a:p>
                  </a:txBody>
                  <a:tcPr marL="86737" marR="86737" marT="43369" marB="43369" anchor="ctr"/>
                </a:tc>
              </a:tr>
              <a:tr h="797685">
                <a:tc>
                  <a:txBody>
                    <a:bodyPr/>
                    <a:lstStyle/>
                    <a:p>
                      <a:pPr algn="ctr"/>
                      <a:r>
                        <a:rPr lang="en-US" sz="3600" dirty="0"/>
                        <a:t>District Three</a:t>
                      </a:r>
                    </a:p>
                  </a:txBody>
                  <a:tcPr marL="86737" marR="86737" marT="43369" marB="4336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0" kern="1200" dirty="0" smtClean="0">
                          <a:solidFill>
                            <a:schemeClr val="lt1"/>
                          </a:solidFill>
                          <a:latin typeface="+mn-lt"/>
                          <a:ea typeface="+mn-ea"/>
                          <a:cs typeface="+mn-cs"/>
                        </a:rPr>
                        <a:t>Brandon </a:t>
                      </a:r>
                      <a:r>
                        <a:rPr lang="en-US" sz="3200" b="0" kern="1200" dirty="0" err="1" smtClean="0">
                          <a:solidFill>
                            <a:schemeClr val="lt1"/>
                          </a:solidFill>
                          <a:latin typeface="+mn-lt"/>
                          <a:ea typeface="+mn-ea"/>
                          <a:cs typeface="+mn-cs"/>
                        </a:rPr>
                        <a:t>Hylander</a:t>
                      </a:r>
                      <a:endParaRPr lang="en-US" sz="3200" b="0" dirty="0"/>
                    </a:p>
                  </a:txBody>
                  <a:tcPr marL="86737" marR="86737" marT="43369" marB="43369" anchor="ctr"/>
                </a:tc>
              </a:tr>
              <a:tr h="1025436">
                <a:tc>
                  <a:txBody>
                    <a:bodyPr/>
                    <a:lstStyle/>
                    <a:p>
                      <a:pPr algn="ctr"/>
                      <a:r>
                        <a:rPr lang="en-US" sz="3600" dirty="0"/>
                        <a:t>District Four</a:t>
                      </a:r>
                    </a:p>
                  </a:txBody>
                  <a:tcPr marL="86737" marR="86737" marT="43369" marB="4336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0" kern="1200" dirty="0" smtClean="0">
                          <a:solidFill>
                            <a:schemeClr val="lt1"/>
                          </a:solidFill>
                          <a:latin typeface="+mn-lt"/>
                          <a:ea typeface="+mn-ea"/>
                          <a:cs typeface="+mn-cs"/>
                        </a:rPr>
                        <a:t>Bobby Holloway</a:t>
                      </a:r>
                    </a:p>
                  </a:txBody>
                  <a:tcPr marL="86737" marR="86737" marT="43369" marB="43369" anchor="ctr"/>
                </a:tc>
              </a:tr>
              <a:tr h="113827">
                <a:tc>
                  <a:txBody>
                    <a:bodyPr/>
                    <a:lstStyle/>
                    <a:p>
                      <a:pPr algn="ctr"/>
                      <a:r>
                        <a:rPr lang="en-US" sz="3600" dirty="0" smtClean="0"/>
                        <a:t>District Five</a:t>
                      </a:r>
                      <a:endParaRPr lang="en-US" sz="3600" dirty="0"/>
                    </a:p>
                  </a:txBody>
                  <a:tcPr marL="86737" marR="86737" marT="43369" marB="43369" anchor="ctr"/>
                </a:tc>
                <a:tc>
                  <a:txBody>
                    <a:bodyPr/>
                    <a:lstStyle/>
                    <a:p>
                      <a:pPr algn="ctr"/>
                      <a:r>
                        <a:rPr lang="en-US" sz="3200" b="0" kern="1200" dirty="0" smtClean="0">
                          <a:solidFill>
                            <a:schemeClr val="lt1"/>
                          </a:solidFill>
                          <a:latin typeface="+mn-lt"/>
                          <a:ea typeface="+mn-ea"/>
                          <a:cs typeface="+mn-cs"/>
                        </a:rPr>
                        <a:t>Lee Hodge</a:t>
                      </a:r>
                      <a:endParaRPr lang="en-US" sz="3200" b="0" dirty="0"/>
                    </a:p>
                  </a:txBody>
                  <a:tcPr marL="86737" marR="86737" marT="43369" marB="43369" anchor="ctr"/>
                </a:tc>
              </a:tr>
            </a:tbl>
          </a:graphicData>
        </a:graphic>
      </p:graphicFrame>
      <p:sp>
        <p:nvSpPr>
          <p:cNvPr id="4812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3">
                                            <p:txEl>
                                              <p:pRg st="0" end="0"/>
                                            </p:txEl>
                                          </p:spTgt>
                                        </p:tgtEl>
                                      </p:cBhvr>
                                    </p:animEffect>
                                    <p:set>
                                      <p:cBhvr>
                                        <p:cTn id="12" dur="1" fill="hold">
                                          <p:stCondLst>
                                            <p:cond delay="499"/>
                                          </p:stCondLst>
                                        </p:cTn>
                                        <p:tgtEl>
                                          <p:spTgt spid="3">
                                            <p:txEl>
                                              <p:pRg st="0" end="0"/>
                                            </p:txEl>
                                          </p:spTgt>
                                        </p:tgtEl>
                                        <p:attrNameLst>
                                          <p:attrName>style.visibility</p:attrName>
                                        </p:attrNameLst>
                                      </p:cBhvr>
                                      <p:to>
                                        <p:strVal val="hidden"/>
                                      </p:to>
                                    </p:set>
                                  </p:childTnLst>
                                </p:cTn>
                              </p:par>
                              <p:par>
                                <p:cTn id="13" presetID="3" presetClass="exit" presetSubtype="10" fill="hold" grpId="0" nodeType="withEffect">
                                  <p:stCondLst>
                                    <p:cond delay="0"/>
                                  </p:stCondLst>
                                  <p:childTnLst>
                                    <p:animEffect transition="out" filter="blinds(horizontal)">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par>
                                <p:cTn id="16" presetID="3" presetClass="entr" presetSubtype="1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Chancery Clerk</a:t>
            </a:r>
            <a:endParaRPr lang="en-US" dirty="0"/>
          </a:p>
        </p:txBody>
      </p:sp>
      <p:sp>
        <p:nvSpPr>
          <p:cNvPr id="3" name="Content Placeholder 2"/>
          <p:cNvSpPr>
            <a:spLocks noGrp="1"/>
          </p:cNvSpPr>
          <p:nvPr>
            <p:ph idx="1"/>
          </p:nvPr>
        </p:nvSpPr>
        <p:spPr/>
        <p:txBody>
          <a:bodyPr/>
          <a:lstStyle/>
          <a:p>
            <a:r>
              <a:rPr lang="en-US" smtClean="0"/>
              <a:t>Misty Heffner </a:t>
            </a:r>
            <a:r>
              <a:rPr lang="en-US" dirty="0" smtClean="0"/>
              <a:t>is </a:t>
            </a:r>
            <a:r>
              <a:rPr lang="en-US" dirty="0" err="1" smtClean="0"/>
              <a:t>DeSoto</a:t>
            </a:r>
            <a:r>
              <a:rPr lang="en-US" dirty="0" smtClean="0"/>
              <a:t> County's Chancery Clerk.</a:t>
            </a:r>
          </a:p>
          <a:p>
            <a:endParaRPr lang="en-US" dirty="0" smtClean="0"/>
          </a:p>
          <a:p>
            <a:r>
              <a:rPr lang="en-US" dirty="0" smtClean="0">
                <a:solidFill>
                  <a:schemeClr val="bg1"/>
                </a:solidFill>
              </a:rPr>
              <a:t>The Chancery Clerk serves as the Clerk of the Board of Supervisors, the Clerk of the Chancery Court, and is responsible for processing all Land Records in </a:t>
            </a:r>
            <a:r>
              <a:rPr lang="en-US" dirty="0" err="1" smtClean="0">
                <a:solidFill>
                  <a:schemeClr val="bg1"/>
                </a:solidFill>
              </a:rPr>
              <a:t>DeSoto</a:t>
            </a:r>
            <a:r>
              <a:rPr lang="en-US" dirty="0" smtClean="0">
                <a:solidFill>
                  <a:schemeClr val="bg1"/>
                </a:solidFill>
              </a:rPr>
              <a:t> County. </a:t>
            </a:r>
            <a:endParaRPr lang="en-US" dirty="0">
              <a:solidFill>
                <a:schemeClr val="bg1"/>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Chancery Clerk</a:t>
            </a:r>
            <a:endParaRPr lang="en-US" dirty="0"/>
          </a:p>
        </p:txBody>
      </p:sp>
      <p:sp>
        <p:nvSpPr>
          <p:cNvPr id="3" name="Content Placeholder 2"/>
          <p:cNvSpPr>
            <a:spLocks noGrp="1"/>
          </p:cNvSpPr>
          <p:nvPr>
            <p:ph idx="1"/>
          </p:nvPr>
        </p:nvSpPr>
        <p:spPr>
          <a:xfrm>
            <a:off x="457200" y="1600200"/>
            <a:ext cx="8229600" cy="5257800"/>
          </a:xfrm>
        </p:spPr>
        <p:txBody>
          <a:bodyPr/>
          <a:lstStyle/>
          <a:p>
            <a:r>
              <a:rPr lang="en-US" dirty="0" smtClean="0">
                <a:solidFill>
                  <a:schemeClr val="bg1"/>
                </a:solidFill>
              </a:rPr>
              <a:t>Keeps a complete record of the board of supervisor’s proceedings and orders.</a:t>
            </a:r>
          </a:p>
          <a:p>
            <a:r>
              <a:rPr lang="en-US" dirty="0" smtClean="0">
                <a:solidFill>
                  <a:schemeClr val="bg1"/>
                </a:solidFill>
              </a:rPr>
              <a:t>Receives and records legal papers, such as deeds and warranty deeds related to land transactions.</a:t>
            </a:r>
          </a:p>
          <a:p>
            <a:r>
              <a:rPr lang="en-US" dirty="0" smtClean="0">
                <a:solidFill>
                  <a:schemeClr val="bg1"/>
                </a:solidFill>
              </a:rPr>
              <a:t>Responsible for the papers and records of the chancery court.</a:t>
            </a:r>
          </a:p>
          <a:p>
            <a:r>
              <a:rPr lang="en-US" dirty="0" smtClean="0">
                <a:solidFill>
                  <a:schemeClr val="bg1"/>
                </a:solidFill>
              </a:rPr>
              <a:t>Treasurer and auditor for the county.</a:t>
            </a:r>
            <a:endParaRPr lang="en-US" dirty="0">
              <a:solidFill>
                <a:schemeClr val="bg1"/>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lstStyle/>
          <a:p>
            <a:r>
              <a:rPr lang="en-US" dirty="0" smtClean="0"/>
              <a:t>Circuit Clerk</a:t>
            </a:r>
            <a:endParaRPr lang="en-US" dirty="0"/>
          </a:p>
        </p:txBody>
      </p:sp>
      <p:sp>
        <p:nvSpPr>
          <p:cNvPr id="3" name="Content Placeholder 2"/>
          <p:cNvSpPr>
            <a:spLocks noGrp="1"/>
          </p:cNvSpPr>
          <p:nvPr>
            <p:ph idx="1"/>
          </p:nvPr>
        </p:nvSpPr>
        <p:spPr>
          <a:xfrm>
            <a:off x="457200" y="990600"/>
            <a:ext cx="8229600" cy="5562600"/>
          </a:xfrm>
        </p:spPr>
        <p:txBody>
          <a:bodyPr/>
          <a:lstStyle/>
          <a:p>
            <a:pPr algn="ctr">
              <a:buNone/>
            </a:pPr>
            <a:r>
              <a:rPr lang="en-US" dirty="0" err="1" smtClean="0"/>
              <a:t>Mitzie</a:t>
            </a:r>
            <a:r>
              <a:rPr lang="en-US" dirty="0" smtClean="0"/>
              <a:t> </a:t>
            </a:r>
            <a:r>
              <a:rPr lang="en-US" dirty="0" err="1" smtClean="0"/>
              <a:t>McGavic</a:t>
            </a:r>
            <a:r>
              <a:rPr lang="en-US" dirty="0" smtClean="0"/>
              <a:t> is the </a:t>
            </a:r>
          </a:p>
          <a:p>
            <a:pPr algn="ctr">
              <a:buNone/>
            </a:pPr>
            <a:r>
              <a:rPr lang="en-US" dirty="0" smtClean="0"/>
              <a:t>Circuit Clerk in </a:t>
            </a:r>
            <a:r>
              <a:rPr lang="en-US" dirty="0" err="1" smtClean="0"/>
              <a:t>DeSoto</a:t>
            </a:r>
            <a:r>
              <a:rPr lang="en-US" dirty="0" smtClean="0"/>
              <a:t> County.</a:t>
            </a:r>
          </a:p>
          <a:p>
            <a:r>
              <a:rPr lang="en-US" dirty="0" smtClean="0">
                <a:solidFill>
                  <a:schemeClr val="bg1"/>
                </a:solidFill>
              </a:rPr>
              <a:t>The Circuit Clerk serves as Clerk of the County and Circuit Courts.</a:t>
            </a:r>
          </a:p>
          <a:p>
            <a:r>
              <a:rPr lang="en-US" dirty="0" smtClean="0">
                <a:solidFill>
                  <a:schemeClr val="bg1"/>
                </a:solidFill>
              </a:rPr>
              <a:t>Issues marriage licenses and keeps records of marriages.</a:t>
            </a:r>
          </a:p>
          <a:p>
            <a:r>
              <a:rPr lang="en-US" dirty="0" smtClean="0">
                <a:solidFill>
                  <a:schemeClr val="bg1"/>
                </a:solidFill>
              </a:rPr>
              <a:t>Records medical and other professional licenses.</a:t>
            </a:r>
          </a:p>
          <a:p>
            <a:r>
              <a:rPr lang="en-US" dirty="0" smtClean="0">
                <a:solidFill>
                  <a:schemeClr val="bg1"/>
                </a:solidFill>
              </a:rPr>
              <a:t>Registers citizens to vote and has other duties in handling elections. </a:t>
            </a:r>
            <a:endParaRPr lang="en-US" dirty="0">
              <a:solidFill>
                <a:schemeClr val="bg1"/>
              </a:solidFill>
            </a:endParaRPr>
          </a:p>
        </p:txBody>
      </p:sp>
      <p:pic>
        <p:nvPicPr>
          <p:cNvPr id="14338" name="Picture 2" descr="Mitzie W. McGavic"/>
          <p:cNvPicPr>
            <a:picLocks noChangeAspect="1" noChangeArrowheads="1"/>
          </p:cNvPicPr>
          <p:nvPr/>
        </p:nvPicPr>
        <p:blipFill>
          <a:blip r:embed="rId2" cstate="print"/>
          <a:srcRect/>
          <a:stretch>
            <a:fillRect/>
          </a:stretch>
        </p:blipFill>
        <p:spPr bwMode="auto">
          <a:xfrm>
            <a:off x="0" y="0"/>
            <a:ext cx="2133600" cy="1645563"/>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Collector and Tax Assessor</a:t>
            </a:r>
            <a:endParaRPr lang="en-US" dirty="0"/>
          </a:p>
        </p:txBody>
      </p:sp>
      <p:sp>
        <p:nvSpPr>
          <p:cNvPr id="3" name="Content Placeholder 2"/>
          <p:cNvSpPr>
            <a:spLocks noGrp="1"/>
          </p:cNvSpPr>
          <p:nvPr>
            <p:ph idx="1"/>
          </p:nvPr>
        </p:nvSpPr>
        <p:spPr>
          <a:xfrm>
            <a:off x="457200" y="1600200"/>
            <a:ext cx="8382000" cy="4800600"/>
          </a:xfrm>
        </p:spPr>
        <p:txBody>
          <a:bodyPr/>
          <a:lstStyle/>
          <a:p>
            <a:r>
              <a:rPr lang="en-US" dirty="0" smtClean="0"/>
              <a:t>The offices of tax collector and tax assessor are combined in most counties.</a:t>
            </a:r>
          </a:p>
          <a:p>
            <a:pPr>
              <a:buNone/>
            </a:pPr>
            <a:r>
              <a:rPr lang="en-US" dirty="0" smtClean="0"/>
              <a:t>	</a:t>
            </a:r>
            <a:r>
              <a:rPr lang="en-US" sz="3600" dirty="0" smtClean="0">
                <a:solidFill>
                  <a:schemeClr val="bg1"/>
                </a:solidFill>
              </a:rPr>
              <a:t>Are the 2 offices combined in </a:t>
            </a:r>
            <a:r>
              <a:rPr lang="en-US" sz="3600" dirty="0" err="1" smtClean="0">
                <a:solidFill>
                  <a:schemeClr val="bg1"/>
                </a:solidFill>
              </a:rPr>
              <a:t>DeSoto</a:t>
            </a:r>
            <a:r>
              <a:rPr lang="en-US" sz="3600" dirty="0" smtClean="0">
                <a:solidFill>
                  <a:schemeClr val="bg1"/>
                </a:solidFill>
              </a:rPr>
              <a:t> County?</a:t>
            </a:r>
          </a:p>
          <a:p>
            <a:pPr>
              <a:buNone/>
            </a:pPr>
            <a:endParaRPr lang="en-US" sz="1800" dirty="0" smtClean="0">
              <a:solidFill>
                <a:schemeClr val="bg1"/>
              </a:solidFill>
            </a:endParaRPr>
          </a:p>
          <a:p>
            <a:pPr>
              <a:buNone/>
            </a:pPr>
            <a:r>
              <a:rPr lang="en-US" sz="3600" dirty="0" smtClean="0">
                <a:solidFill>
                  <a:schemeClr val="bg1"/>
                </a:solidFill>
              </a:rPr>
              <a:t>				</a:t>
            </a:r>
            <a:r>
              <a:rPr lang="en-US" sz="11500" dirty="0" smtClean="0">
                <a:solidFill>
                  <a:schemeClr val="bg1"/>
                </a:solidFill>
              </a:rPr>
              <a:t>No</a:t>
            </a:r>
            <a:endParaRPr lang="en-US" dirty="0">
              <a:solidFill>
                <a:schemeClr val="bg1"/>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Meet the CAFE Mandate.jpg"/>
          <p:cNvPicPr>
            <a:picLocks noChangeAspect="1" noChangeArrowheads="1"/>
          </p:cNvPicPr>
          <p:nvPr/>
        </p:nvPicPr>
        <p:blipFill>
          <a:blip r:embed="rId2" cstate="print"/>
          <a:srcRect/>
          <a:stretch>
            <a:fillRect/>
          </a:stretch>
        </p:blipFill>
        <p:spPr bwMode="auto">
          <a:xfrm>
            <a:off x="0" y="-1"/>
            <a:ext cx="9144000" cy="6927273"/>
          </a:xfrm>
          <a:prstGeom prst="rect">
            <a:avLst/>
          </a:prstGeom>
          <a:noFill/>
        </p:spPr>
      </p:pic>
      <p:sp>
        <p:nvSpPr>
          <p:cNvPr id="5" name="Rectangle 4"/>
          <p:cNvSpPr/>
          <p:nvPr/>
        </p:nvSpPr>
        <p:spPr>
          <a:xfrm>
            <a:off x="8839200" y="2590800"/>
            <a:ext cx="304800" cy="3200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600" b="1" dirty="0" smtClean="0">
                <a:solidFill>
                  <a:schemeClr val="bg1"/>
                </a:solidFill>
              </a:rPr>
              <a:t>The Tax Collector is responsible for the collection of taxes on </a:t>
            </a:r>
            <a:r>
              <a:rPr lang="en-US" sz="3600" b="1" dirty="0" smtClean="0">
                <a:solidFill>
                  <a:srgbClr val="92D050"/>
                </a:solidFill>
              </a:rPr>
              <a:t>Real Property</a:t>
            </a:r>
            <a:r>
              <a:rPr lang="en-US" sz="3600" b="1" dirty="0" smtClean="0">
                <a:solidFill>
                  <a:schemeClr val="bg1"/>
                </a:solidFill>
              </a:rPr>
              <a:t>, </a:t>
            </a:r>
            <a:r>
              <a:rPr lang="en-US" sz="3600" b="1" dirty="0" smtClean="0">
                <a:solidFill>
                  <a:srgbClr val="FFFF00"/>
                </a:solidFill>
              </a:rPr>
              <a:t>Personal Property</a:t>
            </a:r>
            <a:r>
              <a:rPr lang="en-US" sz="3600" b="1" dirty="0" smtClean="0">
                <a:solidFill>
                  <a:schemeClr val="bg1"/>
                </a:solidFill>
              </a:rPr>
              <a:t>, </a:t>
            </a:r>
            <a:r>
              <a:rPr lang="en-US" sz="3600" b="1" dirty="0" smtClean="0">
                <a:solidFill>
                  <a:srgbClr val="FF66CC"/>
                </a:solidFill>
              </a:rPr>
              <a:t>Mobile Homes</a:t>
            </a:r>
            <a:r>
              <a:rPr lang="en-US" sz="3600" b="1" dirty="0" smtClean="0">
                <a:solidFill>
                  <a:schemeClr val="bg1"/>
                </a:solidFill>
              </a:rPr>
              <a:t>, </a:t>
            </a:r>
            <a:r>
              <a:rPr lang="en-US" sz="3600" b="1" dirty="0" smtClean="0"/>
              <a:t>Automobiles</a:t>
            </a:r>
            <a:r>
              <a:rPr lang="en-US" sz="3600" b="1" dirty="0" smtClean="0">
                <a:solidFill>
                  <a:schemeClr val="bg1"/>
                </a:solidFill>
              </a:rPr>
              <a:t>, </a:t>
            </a:r>
            <a:r>
              <a:rPr lang="en-US" sz="3600" b="1" dirty="0" smtClean="0">
                <a:solidFill>
                  <a:srgbClr val="99FFCC"/>
                </a:solidFill>
              </a:rPr>
              <a:t>Motorcycles</a:t>
            </a:r>
            <a:r>
              <a:rPr lang="en-US" sz="3600" b="1" dirty="0" smtClean="0">
                <a:solidFill>
                  <a:schemeClr val="bg1"/>
                </a:solidFill>
              </a:rPr>
              <a:t>, </a:t>
            </a:r>
            <a:r>
              <a:rPr lang="en-US" sz="3600" b="1" dirty="0" smtClean="0">
                <a:solidFill>
                  <a:srgbClr val="FFFF99"/>
                </a:solidFill>
              </a:rPr>
              <a:t>Motor Homes</a:t>
            </a:r>
            <a:r>
              <a:rPr lang="en-US" sz="3600" b="1" dirty="0" smtClean="0">
                <a:solidFill>
                  <a:schemeClr val="bg1"/>
                </a:solidFill>
              </a:rPr>
              <a:t>, </a:t>
            </a:r>
            <a:r>
              <a:rPr lang="en-US" sz="3600" b="1" dirty="0" smtClean="0">
                <a:solidFill>
                  <a:srgbClr val="FFCCCC"/>
                </a:solidFill>
              </a:rPr>
              <a:t>Trailers</a:t>
            </a:r>
            <a:r>
              <a:rPr lang="en-US" sz="3600" b="1" dirty="0" smtClean="0">
                <a:solidFill>
                  <a:schemeClr val="bg1"/>
                </a:solidFill>
              </a:rPr>
              <a:t> and </a:t>
            </a:r>
            <a:r>
              <a:rPr lang="en-US" sz="3600" b="1" dirty="0" smtClean="0">
                <a:solidFill>
                  <a:srgbClr val="66FFFF"/>
                </a:solidFill>
              </a:rPr>
              <a:t>Airplanes</a:t>
            </a:r>
            <a:r>
              <a:rPr lang="en-US" sz="3600" b="1" dirty="0" smtClean="0">
                <a:solidFill>
                  <a:schemeClr val="bg1"/>
                </a:solidFill>
              </a:rPr>
              <a:t>.  </a:t>
            </a:r>
            <a:endParaRPr lang="en-US" sz="3600" b="1" dirty="0">
              <a:solidFill>
                <a:schemeClr val="bg1"/>
              </a:solidFill>
            </a:endParaRPr>
          </a:p>
        </p:txBody>
      </p:sp>
      <p:sp>
        <p:nvSpPr>
          <p:cNvPr id="4" name="Rectangle 3"/>
          <p:cNvSpPr/>
          <p:nvPr/>
        </p:nvSpPr>
        <p:spPr>
          <a:xfrm>
            <a:off x="0" y="381000"/>
            <a:ext cx="9144000" cy="923330"/>
          </a:xfrm>
          <a:prstGeom prst="rect">
            <a:avLst/>
          </a:prstGeom>
          <a:noFill/>
        </p:spPr>
        <p:txBody>
          <a:bodyPr wrap="square" lIns="91440" tIns="45720" rIns="91440" bIns="45720">
            <a:spAutoFit/>
          </a:bodyPr>
          <a:lstStyle/>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Tax Collector</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66" name="Picture 14" descr="http://www.mstc.state.ms.us/mvl/tag_img/Airforce.jpg"/>
          <p:cNvPicPr>
            <a:picLocks noChangeAspect="1" noChangeArrowheads="1"/>
          </p:cNvPicPr>
          <p:nvPr/>
        </p:nvPicPr>
        <p:blipFill>
          <a:blip r:embed="rId2" cstate="print"/>
          <a:srcRect/>
          <a:stretch>
            <a:fillRect/>
          </a:stretch>
        </p:blipFill>
        <p:spPr bwMode="auto">
          <a:xfrm>
            <a:off x="2743200" y="5867400"/>
            <a:ext cx="1617785" cy="828816"/>
          </a:xfrm>
          <a:prstGeom prst="rect">
            <a:avLst/>
          </a:prstGeom>
          <a:noFill/>
        </p:spPr>
      </p:pic>
      <p:pic>
        <p:nvPicPr>
          <p:cNvPr id="49164" name="Picture 12" descr="http://www.mstc.state.ms.us/mvl/tag_img/Antqmc.jpg"/>
          <p:cNvPicPr>
            <a:picLocks noChangeAspect="1" noChangeArrowheads="1"/>
          </p:cNvPicPr>
          <p:nvPr/>
        </p:nvPicPr>
        <p:blipFill>
          <a:blip r:embed="rId3" cstate="print"/>
          <a:srcRect/>
          <a:stretch>
            <a:fillRect/>
          </a:stretch>
        </p:blipFill>
        <p:spPr bwMode="auto">
          <a:xfrm rot="20159878">
            <a:off x="5943600" y="6019800"/>
            <a:ext cx="1040537" cy="584341"/>
          </a:xfrm>
          <a:prstGeom prst="rect">
            <a:avLst/>
          </a:prstGeom>
          <a:noFill/>
        </p:spPr>
      </p:pic>
      <p:sp>
        <p:nvSpPr>
          <p:cNvPr id="3" name="Content Placeholder 2"/>
          <p:cNvSpPr>
            <a:spLocks noGrp="1"/>
          </p:cNvSpPr>
          <p:nvPr>
            <p:ph idx="1"/>
          </p:nvPr>
        </p:nvSpPr>
        <p:spPr>
          <a:xfrm>
            <a:off x="457200" y="1600200"/>
            <a:ext cx="8458200" cy="3700463"/>
          </a:xfrm>
        </p:spPr>
        <p:txBody>
          <a:bodyPr/>
          <a:lstStyle/>
          <a:p>
            <a:r>
              <a:rPr lang="en-US" dirty="0" smtClean="0"/>
              <a:t>The </a:t>
            </a:r>
            <a:r>
              <a:rPr lang="en-US" dirty="0" err="1" smtClean="0"/>
              <a:t>DeSoto</a:t>
            </a:r>
            <a:r>
              <a:rPr lang="en-US" dirty="0" smtClean="0"/>
              <a:t> County Tax Collector has three offices for your convenience:  </a:t>
            </a:r>
            <a:r>
              <a:rPr lang="en-US" dirty="0" smtClean="0">
                <a:solidFill>
                  <a:srgbClr val="99FFCC"/>
                </a:solidFill>
              </a:rPr>
              <a:t>Hernando</a:t>
            </a:r>
            <a:r>
              <a:rPr lang="en-US" dirty="0" smtClean="0"/>
              <a:t>, </a:t>
            </a:r>
            <a:r>
              <a:rPr lang="en-US" dirty="0" smtClean="0">
                <a:solidFill>
                  <a:srgbClr val="FF66CC"/>
                </a:solidFill>
              </a:rPr>
              <a:t>Southaven</a:t>
            </a:r>
            <a:r>
              <a:rPr lang="en-US" dirty="0" smtClean="0"/>
              <a:t> and </a:t>
            </a:r>
            <a:r>
              <a:rPr lang="en-US" sz="4000" b="1" dirty="0" smtClean="0">
                <a:solidFill>
                  <a:srgbClr val="9999FF"/>
                </a:solidFill>
              </a:rPr>
              <a:t>Olive Branch</a:t>
            </a:r>
            <a:r>
              <a:rPr lang="en-US" dirty="0" smtClean="0"/>
              <a:t>. </a:t>
            </a:r>
          </a:p>
          <a:p>
            <a:endParaRPr lang="en-US" dirty="0" smtClean="0"/>
          </a:p>
          <a:p>
            <a:pPr>
              <a:buNone/>
            </a:pPr>
            <a:r>
              <a:rPr lang="en-US" dirty="0" smtClean="0">
                <a:solidFill>
                  <a:schemeClr val="bg1"/>
                </a:solidFill>
              </a:rPr>
              <a:t>	</a:t>
            </a:r>
            <a:r>
              <a:rPr lang="en-US" sz="3600" dirty="0" smtClean="0">
                <a:solidFill>
                  <a:schemeClr val="bg1"/>
                </a:solidFill>
              </a:rPr>
              <a:t>Where is the office in Olive Branch?</a:t>
            </a:r>
            <a:endParaRPr lang="en-US" dirty="0">
              <a:solidFill>
                <a:schemeClr val="bg1"/>
              </a:solidFill>
            </a:endParaRPr>
          </a:p>
        </p:txBody>
      </p:sp>
      <p:sp>
        <p:nvSpPr>
          <p:cNvPr id="4" name="Rectangle 3"/>
          <p:cNvSpPr/>
          <p:nvPr/>
        </p:nvSpPr>
        <p:spPr>
          <a:xfrm>
            <a:off x="0" y="381000"/>
            <a:ext cx="9144000" cy="923330"/>
          </a:xfrm>
          <a:prstGeom prst="rect">
            <a:avLst/>
          </a:prstGeom>
          <a:noFill/>
        </p:spPr>
        <p:txBody>
          <a:bodyPr wrap="square" lIns="91440" tIns="45720" rIns="91440" bIns="45720">
            <a:spAutoFit/>
          </a:bodyPr>
          <a:lstStyle/>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Tax Collector Office</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 name="Rectangle 4"/>
          <p:cNvSpPr/>
          <p:nvPr/>
        </p:nvSpPr>
        <p:spPr>
          <a:xfrm>
            <a:off x="990600" y="4648200"/>
            <a:ext cx="5715000" cy="830997"/>
          </a:xfrm>
          <a:prstGeom prst="rect">
            <a:avLst/>
          </a:prstGeom>
        </p:spPr>
        <p:txBody>
          <a:bodyPr wrap="square">
            <a:spAutoFit/>
          </a:bodyPr>
          <a:lstStyle/>
          <a:p>
            <a:r>
              <a:rPr lang="en-US" sz="2400" b="1" dirty="0" smtClean="0">
                <a:solidFill>
                  <a:srgbClr val="FFFF99"/>
                </a:solidFill>
              </a:rPr>
              <a:t>Olive Branch Tax Collector Office</a:t>
            </a:r>
          </a:p>
          <a:p>
            <a:r>
              <a:rPr lang="en-US" sz="2400" b="1" dirty="0" smtClean="0">
                <a:solidFill>
                  <a:srgbClr val="FFFF99"/>
                </a:solidFill>
              </a:rPr>
              <a:t>6597 BJ Chain Dr</a:t>
            </a:r>
            <a:endParaRPr lang="en-US" sz="2400" b="1" dirty="0">
              <a:solidFill>
                <a:srgbClr val="FFFF99"/>
              </a:solidFill>
            </a:endParaRPr>
          </a:p>
        </p:txBody>
      </p:sp>
      <p:pic>
        <p:nvPicPr>
          <p:cNvPr id="49156" name="Picture 4" descr="http://www.mstc.state.ms.us/mvl/nascar/rpms2409.jpg"/>
          <p:cNvPicPr>
            <a:picLocks noChangeAspect="1" noChangeArrowheads="1"/>
          </p:cNvPicPr>
          <p:nvPr/>
        </p:nvPicPr>
        <p:blipFill>
          <a:blip r:embed="rId4" cstate="print"/>
          <a:srcRect/>
          <a:stretch>
            <a:fillRect/>
          </a:stretch>
        </p:blipFill>
        <p:spPr bwMode="auto">
          <a:xfrm rot="19969164">
            <a:off x="6810848" y="4701682"/>
            <a:ext cx="1784350" cy="892175"/>
          </a:xfrm>
          <a:prstGeom prst="rect">
            <a:avLst/>
          </a:prstGeom>
          <a:noFill/>
        </p:spPr>
      </p:pic>
      <p:pic>
        <p:nvPicPr>
          <p:cNvPr id="49158" name="Picture 6" descr="http://www.mstc.state.ms.us/mvl/tag_img/Medlhnar.jpg"/>
          <p:cNvPicPr>
            <a:picLocks noChangeAspect="1" noChangeArrowheads="1"/>
          </p:cNvPicPr>
          <p:nvPr/>
        </p:nvPicPr>
        <p:blipFill>
          <a:blip r:embed="rId5" cstate="print"/>
          <a:srcRect/>
          <a:stretch>
            <a:fillRect/>
          </a:stretch>
        </p:blipFill>
        <p:spPr bwMode="auto">
          <a:xfrm rot="1812657">
            <a:off x="7364266" y="5465830"/>
            <a:ext cx="1679399" cy="852109"/>
          </a:xfrm>
          <a:prstGeom prst="rect">
            <a:avLst/>
          </a:prstGeom>
          <a:noFill/>
        </p:spPr>
      </p:pic>
      <p:pic>
        <p:nvPicPr>
          <p:cNvPr id="49160" name="Picture 8" descr="http://www.mstc.state.ms.us/mvl/tag_img/EL.jpg"/>
          <p:cNvPicPr>
            <a:picLocks noChangeAspect="1" noChangeArrowheads="1"/>
          </p:cNvPicPr>
          <p:nvPr/>
        </p:nvPicPr>
        <p:blipFill>
          <a:blip r:embed="rId6" cstate="print"/>
          <a:srcRect/>
          <a:stretch>
            <a:fillRect/>
          </a:stretch>
        </p:blipFill>
        <p:spPr bwMode="auto">
          <a:xfrm rot="1705524">
            <a:off x="3832738" y="5528110"/>
            <a:ext cx="1668182" cy="838200"/>
          </a:xfrm>
          <a:prstGeom prst="rect">
            <a:avLst/>
          </a:prstGeom>
          <a:noFill/>
        </p:spPr>
      </p:pic>
      <p:pic>
        <p:nvPicPr>
          <p:cNvPr id="49154" name="Picture 2" descr="http://www.mstc.state.ms.us/mvl/LighthouseTag-med.jpg"/>
          <p:cNvPicPr>
            <a:picLocks noChangeAspect="1" noChangeArrowheads="1"/>
          </p:cNvPicPr>
          <p:nvPr/>
        </p:nvPicPr>
        <p:blipFill>
          <a:blip r:embed="rId7" cstate="print"/>
          <a:srcRect/>
          <a:stretch>
            <a:fillRect/>
          </a:stretch>
        </p:blipFill>
        <p:spPr bwMode="auto">
          <a:xfrm>
            <a:off x="5029200" y="5181600"/>
            <a:ext cx="1676400" cy="854965"/>
          </a:xfrm>
          <a:prstGeom prst="rect">
            <a:avLst/>
          </a:prstGeom>
          <a:noFill/>
        </p:spPr>
      </p:pic>
      <p:sp>
        <p:nvSpPr>
          <p:cNvPr id="13" name="Rectangle 12"/>
          <p:cNvSpPr/>
          <p:nvPr/>
        </p:nvSpPr>
        <p:spPr>
          <a:xfrm>
            <a:off x="381000" y="5486400"/>
            <a:ext cx="2438400" cy="1200329"/>
          </a:xfrm>
          <a:prstGeom prst="rect">
            <a:avLst/>
          </a:prstGeom>
        </p:spPr>
        <p:txBody>
          <a:bodyPr wrap="square">
            <a:spAutoFit/>
          </a:bodyPr>
          <a:lstStyle/>
          <a:p>
            <a:r>
              <a:rPr lang="en-US" sz="2400" dirty="0" smtClean="0">
                <a:solidFill>
                  <a:srgbClr val="FFCCCC"/>
                </a:solidFill>
              </a:rPr>
              <a:t>Next door to the new Senior Building</a:t>
            </a:r>
            <a:endParaRPr lang="en-US" sz="2400" dirty="0">
              <a:solidFill>
                <a:srgbClr val="FFCCCC"/>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nodeType="withEffect">
                                  <p:stCondLst>
                                    <p:cond delay="0"/>
                                  </p:stCondLst>
                                  <p:childTnLst>
                                    <p:set>
                                      <p:cBhvr>
                                        <p:cTn id="14" dur="1" fill="hold">
                                          <p:stCondLst>
                                            <p:cond delay="0"/>
                                          </p:stCondLst>
                                        </p:cTn>
                                        <p:tgtEl>
                                          <p:spTgt spid="49154"/>
                                        </p:tgtEl>
                                        <p:attrNameLst>
                                          <p:attrName>style.visibility</p:attrName>
                                        </p:attrNameLst>
                                      </p:cBhvr>
                                      <p:to>
                                        <p:strVal val="visible"/>
                                      </p:to>
                                    </p:set>
                                    <p:animEffect transition="in" filter="blinds(horizontal)">
                                      <p:cBhvr>
                                        <p:cTn id="15" dur="500"/>
                                        <p:tgtEl>
                                          <p:spTgt spid="49154"/>
                                        </p:tgtEl>
                                      </p:cBhvr>
                                    </p:animEffect>
                                  </p:childTnLst>
                                </p:cTn>
                              </p:par>
                              <p:par>
                                <p:cTn id="16" presetID="3" presetClass="entr" presetSubtype="10" fill="hold" nodeType="withEffect">
                                  <p:stCondLst>
                                    <p:cond delay="0"/>
                                  </p:stCondLst>
                                  <p:childTnLst>
                                    <p:set>
                                      <p:cBhvr>
                                        <p:cTn id="17" dur="1" fill="hold">
                                          <p:stCondLst>
                                            <p:cond delay="0"/>
                                          </p:stCondLst>
                                        </p:cTn>
                                        <p:tgtEl>
                                          <p:spTgt spid="49160"/>
                                        </p:tgtEl>
                                        <p:attrNameLst>
                                          <p:attrName>style.visibility</p:attrName>
                                        </p:attrNameLst>
                                      </p:cBhvr>
                                      <p:to>
                                        <p:strVal val="visible"/>
                                      </p:to>
                                    </p:set>
                                    <p:animEffect transition="in" filter="blinds(horizontal)">
                                      <p:cBhvr>
                                        <p:cTn id="18" dur="500"/>
                                        <p:tgtEl>
                                          <p:spTgt spid="49160"/>
                                        </p:tgtEl>
                                      </p:cBhvr>
                                    </p:animEffect>
                                  </p:childTnLst>
                                </p:cTn>
                              </p:par>
                              <p:par>
                                <p:cTn id="19" presetID="3" presetClass="entr" presetSubtype="10" fill="hold" nodeType="withEffect">
                                  <p:stCondLst>
                                    <p:cond delay="0"/>
                                  </p:stCondLst>
                                  <p:childTnLst>
                                    <p:set>
                                      <p:cBhvr>
                                        <p:cTn id="20" dur="1" fill="hold">
                                          <p:stCondLst>
                                            <p:cond delay="0"/>
                                          </p:stCondLst>
                                        </p:cTn>
                                        <p:tgtEl>
                                          <p:spTgt spid="49166"/>
                                        </p:tgtEl>
                                        <p:attrNameLst>
                                          <p:attrName>style.visibility</p:attrName>
                                        </p:attrNameLst>
                                      </p:cBhvr>
                                      <p:to>
                                        <p:strVal val="visible"/>
                                      </p:to>
                                    </p:set>
                                    <p:animEffect transition="in" filter="blinds(horizontal)">
                                      <p:cBhvr>
                                        <p:cTn id="21" dur="500"/>
                                        <p:tgtEl>
                                          <p:spTgt spid="49166"/>
                                        </p:tgtEl>
                                      </p:cBhvr>
                                    </p:animEffect>
                                  </p:childTnLst>
                                </p:cTn>
                              </p:par>
                              <p:par>
                                <p:cTn id="22" presetID="3" presetClass="entr" presetSubtype="10" fill="hold" nodeType="withEffect">
                                  <p:stCondLst>
                                    <p:cond delay="0"/>
                                  </p:stCondLst>
                                  <p:childTnLst>
                                    <p:set>
                                      <p:cBhvr>
                                        <p:cTn id="23" dur="1" fill="hold">
                                          <p:stCondLst>
                                            <p:cond delay="0"/>
                                          </p:stCondLst>
                                        </p:cTn>
                                        <p:tgtEl>
                                          <p:spTgt spid="49164"/>
                                        </p:tgtEl>
                                        <p:attrNameLst>
                                          <p:attrName>style.visibility</p:attrName>
                                        </p:attrNameLst>
                                      </p:cBhvr>
                                      <p:to>
                                        <p:strVal val="visible"/>
                                      </p:to>
                                    </p:set>
                                    <p:animEffect transition="in" filter="blinds(horizontal)">
                                      <p:cBhvr>
                                        <p:cTn id="24" dur="500"/>
                                        <p:tgtEl>
                                          <p:spTgt spid="49164"/>
                                        </p:tgtEl>
                                      </p:cBhvr>
                                    </p:animEffect>
                                  </p:childTnLst>
                                </p:cTn>
                              </p:par>
                              <p:par>
                                <p:cTn id="25" presetID="3" presetClass="entr" presetSubtype="10" fill="hold" nodeType="withEffect">
                                  <p:stCondLst>
                                    <p:cond delay="0"/>
                                  </p:stCondLst>
                                  <p:childTnLst>
                                    <p:set>
                                      <p:cBhvr>
                                        <p:cTn id="26" dur="1" fill="hold">
                                          <p:stCondLst>
                                            <p:cond delay="0"/>
                                          </p:stCondLst>
                                        </p:cTn>
                                        <p:tgtEl>
                                          <p:spTgt spid="49156"/>
                                        </p:tgtEl>
                                        <p:attrNameLst>
                                          <p:attrName>style.visibility</p:attrName>
                                        </p:attrNameLst>
                                      </p:cBhvr>
                                      <p:to>
                                        <p:strVal val="visible"/>
                                      </p:to>
                                    </p:set>
                                    <p:animEffect transition="in" filter="blinds(horizontal)">
                                      <p:cBhvr>
                                        <p:cTn id="27" dur="500"/>
                                        <p:tgtEl>
                                          <p:spTgt spid="49156"/>
                                        </p:tgtEl>
                                      </p:cBhvr>
                                    </p:animEffect>
                                  </p:childTnLst>
                                </p:cTn>
                              </p:par>
                              <p:par>
                                <p:cTn id="28" presetID="3" presetClass="entr" presetSubtype="10" fill="hold" nodeType="withEffect">
                                  <p:stCondLst>
                                    <p:cond delay="0"/>
                                  </p:stCondLst>
                                  <p:childTnLst>
                                    <p:set>
                                      <p:cBhvr>
                                        <p:cTn id="29" dur="1" fill="hold">
                                          <p:stCondLst>
                                            <p:cond delay="0"/>
                                          </p:stCondLst>
                                        </p:cTn>
                                        <p:tgtEl>
                                          <p:spTgt spid="49158"/>
                                        </p:tgtEl>
                                        <p:attrNameLst>
                                          <p:attrName>style.visibility</p:attrName>
                                        </p:attrNameLst>
                                      </p:cBhvr>
                                      <p:to>
                                        <p:strVal val="visible"/>
                                      </p:to>
                                    </p:set>
                                    <p:animEffect transition="in" filter="blinds(horizontal)">
                                      <p:cBhvr>
                                        <p:cTn id="30" dur="500"/>
                                        <p:tgtEl>
                                          <p:spTgt spid="49158"/>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linds(horizontal)">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04800"/>
            <a:ext cx="9144000" cy="1015663"/>
          </a:xfrm>
          <a:prstGeom prst="rect">
            <a:avLst/>
          </a:prstGeom>
        </p:spPr>
        <p:txBody>
          <a:bodyPr wrap="square">
            <a:spAutoFit/>
          </a:bodyPr>
          <a:lstStyle/>
          <a:p>
            <a:pPr algn="ctr"/>
            <a:r>
              <a:rPr lang="en-US" sz="6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Tax Collector</a:t>
            </a:r>
            <a:endParaRPr lang="en-US" sz="6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 name="Rectangle 4"/>
          <p:cNvSpPr/>
          <p:nvPr/>
        </p:nvSpPr>
        <p:spPr>
          <a:xfrm>
            <a:off x="2286000" y="5562600"/>
            <a:ext cx="4826834" cy="923330"/>
          </a:xfrm>
          <a:prstGeom prst="rect">
            <a:avLst/>
          </a:prstGeom>
        </p:spPr>
        <p:txBody>
          <a:bodyPr wrap="none">
            <a:spAutoFit/>
          </a:bodyPr>
          <a:lstStyle/>
          <a:p>
            <a:r>
              <a:rPr lang="en-US" sz="5400" i="1" dirty="0" smtClean="0">
                <a:solidFill>
                  <a:srgbClr val="99FFCC"/>
                </a:solidFill>
              </a:rPr>
              <a:t>Joey </a:t>
            </a:r>
            <a:r>
              <a:rPr lang="en-US" sz="5400" i="1" dirty="0" err="1" smtClean="0">
                <a:solidFill>
                  <a:srgbClr val="99FFCC"/>
                </a:solidFill>
              </a:rPr>
              <a:t>Treadway</a:t>
            </a:r>
            <a:endParaRPr lang="en-US" sz="5400" dirty="0">
              <a:solidFill>
                <a:srgbClr val="99FFCC"/>
              </a:solidFill>
            </a:endParaRPr>
          </a:p>
        </p:txBody>
      </p:sp>
      <p:pic>
        <p:nvPicPr>
          <p:cNvPr id="55298" name="Picture 2" descr="http://www.gov1stop.com/1stop/ms/desotoco/files.nsf/attachments/joey/$file/joey.jpg"/>
          <p:cNvPicPr>
            <a:picLocks noChangeAspect="1" noChangeArrowheads="1"/>
          </p:cNvPicPr>
          <p:nvPr/>
        </p:nvPicPr>
        <p:blipFill>
          <a:blip r:embed="rId2" cstate="print"/>
          <a:srcRect/>
          <a:stretch>
            <a:fillRect/>
          </a:stretch>
        </p:blipFill>
        <p:spPr bwMode="auto">
          <a:xfrm>
            <a:off x="3124200" y="1371600"/>
            <a:ext cx="2971800" cy="4071366"/>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400"/>
            <a:ext cx="8229600" cy="1143000"/>
          </a:xfrm>
        </p:spPr>
        <p:txBody>
          <a:bodyPr/>
          <a:lstStyle/>
          <a:p>
            <a:r>
              <a:rPr lang="en-US" i="1" dirty="0" smtClean="0"/>
              <a:t>Parker Pickle</a:t>
            </a:r>
            <a:endParaRPr lang="en-US" dirty="0"/>
          </a:p>
        </p:txBody>
      </p:sp>
      <p:sp>
        <p:nvSpPr>
          <p:cNvPr id="4" name="Rectangle 3"/>
          <p:cNvSpPr/>
          <p:nvPr/>
        </p:nvSpPr>
        <p:spPr>
          <a:xfrm>
            <a:off x="0" y="304800"/>
            <a:ext cx="9144000" cy="1015663"/>
          </a:xfrm>
          <a:prstGeom prst="rect">
            <a:avLst/>
          </a:prstGeom>
        </p:spPr>
        <p:txBody>
          <a:bodyPr wrap="square">
            <a:spAutoFit/>
          </a:bodyPr>
          <a:lstStyle/>
          <a:p>
            <a:pPr algn="ctr"/>
            <a:r>
              <a:rPr lang="en-US" sz="6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Tax Assessor</a:t>
            </a:r>
            <a:endParaRPr lang="en-US" sz="6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56322" name="Picture 2" descr="http://images.townnews.com/desototimes.com/content/articles/2007/08/11/news/news08.jpg"/>
          <p:cNvPicPr>
            <a:picLocks noChangeAspect="1" noChangeArrowheads="1"/>
          </p:cNvPicPr>
          <p:nvPr/>
        </p:nvPicPr>
        <p:blipFill>
          <a:blip r:embed="rId2" cstate="print"/>
          <a:srcRect/>
          <a:stretch>
            <a:fillRect/>
          </a:stretch>
        </p:blipFill>
        <p:spPr bwMode="auto">
          <a:xfrm>
            <a:off x="2971800" y="1447800"/>
            <a:ext cx="3200400" cy="3856484"/>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534400" cy="5562600"/>
          </a:xfrm>
        </p:spPr>
        <p:txBody>
          <a:bodyPr/>
          <a:lstStyle/>
          <a:p>
            <a:r>
              <a:rPr lang="en-US" dirty="0" smtClean="0">
                <a:solidFill>
                  <a:schemeClr val="bg1"/>
                </a:solidFill>
              </a:rPr>
              <a:t>Determines the </a:t>
            </a:r>
            <a:r>
              <a:rPr lang="en-US" dirty="0" smtClean="0">
                <a:solidFill>
                  <a:srgbClr val="FF0000"/>
                </a:solidFill>
              </a:rPr>
              <a:t>true value </a:t>
            </a:r>
            <a:r>
              <a:rPr lang="en-US" dirty="0" smtClean="0">
                <a:solidFill>
                  <a:schemeClr val="bg1"/>
                </a:solidFill>
              </a:rPr>
              <a:t>of each piece of property in the county.</a:t>
            </a:r>
          </a:p>
          <a:p>
            <a:r>
              <a:rPr lang="en-US" dirty="0" smtClean="0">
                <a:solidFill>
                  <a:schemeClr val="bg1"/>
                </a:solidFill>
              </a:rPr>
              <a:t>Then establishes the taxable value of the property every year.</a:t>
            </a:r>
          </a:p>
          <a:p>
            <a:r>
              <a:rPr lang="en-US" dirty="0" smtClean="0">
                <a:solidFill>
                  <a:schemeClr val="bg1"/>
                </a:solidFill>
              </a:rPr>
              <a:t>Determines the property’s </a:t>
            </a:r>
            <a:r>
              <a:rPr lang="en-US" b="1" dirty="0" smtClean="0">
                <a:solidFill>
                  <a:srgbClr val="FF0000"/>
                </a:solidFill>
              </a:rPr>
              <a:t>assessed value</a:t>
            </a:r>
            <a:r>
              <a:rPr lang="en-US" b="1" dirty="0" smtClean="0">
                <a:solidFill>
                  <a:schemeClr val="bg1"/>
                </a:solidFill>
              </a:rPr>
              <a:t>, which is a percentage </a:t>
            </a:r>
            <a:r>
              <a:rPr lang="en-US" dirty="0" smtClean="0">
                <a:solidFill>
                  <a:schemeClr val="bg1"/>
                </a:solidFill>
              </a:rPr>
              <a:t>of the property’s true value.</a:t>
            </a:r>
          </a:p>
          <a:p>
            <a:r>
              <a:rPr lang="en-US" dirty="0" smtClean="0">
                <a:solidFill>
                  <a:schemeClr val="bg1"/>
                </a:solidFill>
              </a:rPr>
              <a:t>Then compiles a list of the properties (called the </a:t>
            </a:r>
            <a:r>
              <a:rPr lang="en-US" b="1" dirty="0" smtClean="0">
                <a:solidFill>
                  <a:srgbClr val="FF0000"/>
                </a:solidFill>
              </a:rPr>
              <a:t>tax roll</a:t>
            </a:r>
            <a:r>
              <a:rPr lang="en-US" b="1" dirty="0" smtClean="0">
                <a:solidFill>
                  <a:schemeClr val="bg1"/>
                </a:solidFill>
              </a:rPr>
              <a:t>) and presents it to the board of </a:t>
            </a:r>
            <a:r>
              <a:rPr lang="en-US" dirty="0" smtClean="0">
                <a:solidFill>
                  <a:schemeClr val="bg1"/>
                </a:solidFill>
              </a:rPr>
              <a:t>supervisors, which levies the taxes.</a:t>
            </a:r>
            <a:endParaRPr lang="en-US" dirty="0">
              <a:solidFill>
                <a:schemeClr val="bg1"/>
              </a:solidFill>
            </a:endParaRPr>
          </a:p>
        </p:txBody>
      </p:sp>
      <p:sp>
        <p:nvSpPr>
          <p:cNvPr id="4" name="Rectangle 3"/>
          <p:cNvSpPr/>
          <p:nvPr/>
        </p:nvSpPr>
        <p:spPr>
          <a:xfrm>
            <a:off x="0" y="0"/>
            <a:ext cx="9144000" cy="1015663"/>
          </a:xfrm>
          <a:prstGeom prst="rect">
            <a:avLst/>
          </a:prstGeom>
        </p:spPr>
        <p:txBody>
          <a:bodyPr wrap="square">
            <a:spAutoFit/>
          </a:bodyPr>
          <a:lstStyle/>
          <a:p>
            <a:pPr algn="ctr"/>
            <a:r>
              <a:rPr lang="en-US" sz="6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Tax Assessor Office</a:t>
            </a:r>
            <a:endParaRPr lang="en-US" sz="6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County Attorney</a:t>
            </a:r>
            <a:endParaRPr lang="en-US" dirty="0"/>
          </a:p>
        </p:txBody>
      </p:sp>
      <p:sp>
        <p:nvSpPr>
          <p:cNvPr id="3" name="Content Placeholder 2"/>
          <p:cNvSpPr>
            <a:spLocks noGrp="1"/>
          </p:cNvSpPr>
          <p:nvPr>
            <p:ph idx="1"/>
          </p:nvPr>
        </p:nvSpPr>
        <p:spPr>
          <a:xfrm>
            <a:off x="457200" y="1905000"/>
            <a:ext cx="8229600" cy="4267199"/>
          </a:xfrm>
        </p:spPr>
        <p:txBody>
          <a:bodyPr/>
          <a:lstStyle/>
          <a:p>
            <a:r>
              <a:rPr lang="en-US" sz="4400" dirty="0" smtClean="0">
                <a:solidFill>
                  <a:schemeClr val="bg1"/>
                </a:solidFill>
              </a:rPr>
              <a:t>Prosecutes cases for the state in justice courts and county courts.</a:t>
            </a:r>
          </a:p>
          <a:p>
            <a:r>
              <a:rPr lang="en-US" sz="4400" dirty="0" smtClean="0">
                <a:solidFill>
                  <a:schemeClr val="bg1"/>
                </a:solidFill>
              </a:rPr>
              <a:t>Assists the district attorney in cases before circuit courts.</a:t>
            </a:r>
            <a:endParaRPr lang="en-US" sz="4400" dirty="0">
              <a:solidFill>
                <a:schemeClr val="bg1"/>
              </a:solidFill>
            </a:endParaRPr>
          </a:p>
        </p:txBody>
      </p:sp>
      <p:sp>
        <p:nvSpPr>
          <p:cNvPr id="4" name="Rectangle 3"/>
          <p:cNvSpPr/>
          <p:nvPr/>
        </p:nvSpPr>
        <p:spPr>
          <a:xfrm>
            <a:off x="2209800" y="838200"/>
            <a:ext cx="5301708" cy="923330"/>
          </a:xfrm>
          <a:prstGeom prst="rect">
            <a:avLst/>
          </a:prstGeom>
        </p:spPr>
        <p:txBody>
          <a:bodyPr wrap="none">
            <a:spAutoFit/>
          </a:bodyPr>
          <a:lstStyle/>
          <a:p>
            <a:r>
              <a:rPr lang="en-US" sz="5400" b="1" dirty="0" smtClean="0"/>
              <a:t>Craig </a:t>
            </a:r>
            <a:r>
              <a:rPr lang="en-US" sz="5400" b="1" dirty="0" err="1" smtClean="0"/>
              <a:t>Treadway</a:t>
            </a:r>
            <a:endParaRPr lang="en-US" sz="54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District Attorney</a:t>
            </a:r>
            <a:endParaRPr lang="en-US" dirty="0"/>
          </a:p>
        </p:txBody>
      </p:sp>
      <p:sp>
        <p:nvSpPr>
          <p:cNvPr id="3" name="Content Placeholder 2"/>
          <p:cNvSpPr>
            <a:spLocks noGrp="1"/>
          </p:cNvSpPr>
          <p:nvPr>
            <p:ph idx="1"/>
          </p:nvPr>
        </p:nvSpPr>
        <p:spPr>
          <a:xfrm>
            <a:off x="457200" y="2057400"/>
            <a:ext cx="8229600" cy="4191000"/>
          </a:xfrm>
        </p:spPr>
        <p:txBody>
          <a:bodyPr/>
          <a:lstStyle/>
          <a:p>
            <a:r>
              <a:rPr lang="en-US" dirty="0" smtClean="0">
                <a:solidFill>
                  <a:schemeClr val="bg1"/>
                </a:solidFill>
              </a:rPr>
              <a:t>Represents more than one county, prosecutes criminals who commit felony crimes, gives legal advice to law enforcement agencies, handles bad check cases, carries out criminal investigations and provides assistance to victims of crime.</a:t>
            </a:r>
            <a:endParaRPr lang="en-US" dirty="0">
              <a:solidFill>
                <a:schemeClr val="bg1"/>
              </a:solidFill>
            </a:endParaRPr>
          </a:p>
        </p:txBody>
      </p:sp>
      <p:sp>
        <p:nvSpPr>
          <p:cNvPr id="4" name="Rectangle 3"/>
          <p:cNvSpPr/>
          <p:nvPr/>
        </p:nvSpPr>
        <p:spPr>
          <a:xfrm>
            <a:off x="1981200" y="914400"/>
            <a:ext cx="6117380" cy="1107996"/>
          </a:xfrm>
          <a:prstGeom prst="rect">
            <a:avLst/>
          </a:prstGeom>
        </p:spPr>
        <p:txBody>
          <a:bodyPr wrap="none">
            <a:spAutoFit/>
          </a:bodyPr>
          <a:lstStyle/>
          <a:p>
            <a:r>
              <a:rPr lang="en-US" sz="6600" i="1" dirty="0" smtClean="0"/>
              <a:t>John Champion</a:t>
            </a:r>
            <a:endParaRPr lang="en-US" sz="6600" dirty="0"/>
          </a:p>
        </p:txBody>
      </p:sp>
      <p:pic>
        <p:nvPicPr>
          <p:cNvPr id="57346" name="Picture 2" descr="http://www.msda17.com/images/NEW_WEB_HEADER_GIF.gif"/>
          <p:cNvPicPr>
            <a:picLocks noChangeAspect="1" noChangeArrowheads="1"/>
          </p:cNvPicPr>
          <p:nvPr/>
        </p:nvPicPr>
        <p:blipFill>
          <a:blip r:embed="rId2" cstate="print"/>
          <a:srcRect l="3923" t="2725" r="79671" b="4618"/>
          <a:stretch>
            <a:fillRect/>
          </a:stretch>
        </p:blipFill>
        <p:spPr bwMode="auto">
          <a:xfrm>
            <a:off x="228600" y="152400"/>
            <a:ext cx="1752600" cy="1776549"/>
          </a:xfrm>
          <a:prstGeom prst="flowChartConnector">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25562"/>
          </a:xfrm>
        </p:spPr>
        <p:txBody>
          <a:bodyPr/>
          <a:lstStyle/>
          <a:p>
            <a:r>
              <a:rPr lang="en-US" dirty="0" smtClean="0"/>
              <a:t>County Superintendent of Education</a:t>
            </a:r>
            <a:endParaRPr lang="en-US" dirty="0"/>
          </a:p>
        </p:txBody>
      </p:sp>
      <p:sp>
        <p:nvSpPr>
          <p:cNvPr id="5" name="Rectangle 4"/>
          <p:cNvSpPr/>
          <p:nvPr/>
        </p:nvSpPr>
        <p:spPr>
          <a:xfrm>
            <a:off x="920188" y="5867400"/>
            <a:ext cx="7292481"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dirty="0"/>
              <a:t>Cory </a:t>
            </a:r>
            <a:r>
              <a:rPr lang="en-US" sz="4000" dirty="0" err="1"/>
              <a:t>Uselton</a:t>
            </a:r>
            <a:r>
              <a:rPr lang="en-US" sz="4000" b="1" cap="none" spc="50" dirty="0" smtClean="0">
                <a:ln w="11430"/>
                <a:blipFill>
                  <a:blip r:embed="rId2"/>
                  <a:tile tx="0" ty="0" sx="100000" sy="100000" flip="none" algn="tl"/>
                </a:blipFill>
                <a:effectLst>
                  <a:outerShdw blurRad="76200" dist="50800" dir="5400000" algn="tl" rotWithShape="0">
                    <a:srgbClr val="000000">
                      <a:alpha val="65000"/>
                    </a:srgbClr>
                  </a:outerShdw>
                </a:effectLst>
              </a:rPr>
              <a:t>, Superintendent</a:t>
            </a:r>
            <a:endParaRPr lang="en-US" sz="4000" b="1" cap="none" spc="50" dirty="0">
              <a:ln w="11430"/>
              <a:blipFill>
                <a:blip r:embed="rId2"/>
                <a:tile tx="0" ty="0" sx="100000" sy="100000" flip="none" algn="tl"/>
              </a:blipFill>
              <a:effectLst>
                <a:outerShdw blurRad="76200" dist="50800" dir="5400000" algn="tl" rotWithShape="0">
                  <a:srgbClr val="000000">
                    <a:alpha val="65000"/>
                  </a:srgbClr>
                </a:outerShdw>
              </a:effectLst>
            </a:endParaRPr>
          </a:p>
        </p:txBody>
      </p:sp>
      <p:pic>
        <p:nvPicPr>
          <p:cNvPr id="3" name="Picture 2"/>
          <p:cNvPicPr>
            <a:picLocks noChangeAspect="1"/>
          </p:cNvPicPr>
          <p:nvPr/>
        </p:nvPicPr>
        <p:blipFill>
          <a:blip r:embed="rId3"/>
          <a:stretch>
            <a:fillRect/>
          </a:stretch>
        </p:blipFill>
        <p:spPr>
          <a:xfrm>
            <a:off x="3124200" y="1676400"/>
            <a:ext cx="3022600" cy="3782568"/>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DeSoto</a:t>
            </a:r>
            <a:r>
              <a:rPr lang="en-US" dirty="0" smtClean="0"/>
              <a:t> County School Board</a:t>
            </a:r>
            <a:endParaRPr lang="en-US" dirty="0"/>
          </a:p>
        </p:txBody>
      </p:sp>
      <p:sp>
        <p:nvSpPr>
          <p:cNvPr id="4" name="Rectangle 3"/>
          <p:cNvSpPr/>
          <p:nvPr/>
        </p:nvSpPr>
        <p:spPr>
          <a:xfrm>
            <a:off x="2514600" y="1295400"/>
            <a:ext cx="6629400" cy="1138773"/>
          </a:xfrm>
          <a:prstGeom prst="rect">
            <a:avLst/>
          </a:prstGeom>
        </p:spPr>
        <p:txBody>
          <a:bodyPr wrap="square">
            <a:spAutoFit/>
          </a:bodyPr>
          <a:lstStyle/>
          <a:p>
            <a:r>
              <a:rPr lang="en-US" dirty="0" smtClean="0"/>
              <a:t/>
            </a:r>
            <a:br>
              <a:rPr lang="en-US" dirty="0" smtClean="0"/>
            </a:br>
            <a:r>
              <a:rPr lang="en-US" sz="3200" b="1" i="1" dirty="0" smtClean="0"/>
              <a:t>Ann </a:t>
            </a:r>
            <a:r>
              <a:rPr lang="en-US" sz="3200" b="1" i="1" dirty="0" err="1" smtClean="0"/>
              <a:t>Jolley</a:t>
            </a:r>
            <a:r>
              <a:rPr lang="en-US" sz="3200" b="1" i="1" dirty="0" smtClean="0"/>
              <a:t>, Board President</a:t>
            </a:r>
            <a:br>
              <a:rPr lang="en-US" sz="3200" b="1" i="1" dirty="0" smtClean="0"/>
            </a:br>
            <a:endParaRPr lang="en-US" dirty="0"/>
          </a:p>
        </p:txBody>
      </p:sp>
      <p:sp>
        <p:nvSpPr>
          <p:cNvPr id="5" name="Rectangle 4"/>
          <p:cNvSpPr/>
          <p:nvPr/>
        </p:nvSpPr>
        <p:spPr>
          <a:xfrm>
            <a:off x="304800" y="5638800"/>
            <a:ext cx="7848600" cy="954107"/>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sz="2800" dirty="0" smtClean="0">
                <a:solidFill>
                  <a:schemeClr val="bg1"/>
                </a:solidFill>
              </a:rPr>
              <a:t>Five members elected from supervisory districts for staggered six-year terms.</a:t>
            </a:r>
            <a:endParaRPr lang="en-US" sz="2800" dirty="0">
              <a:solidFill>
                <a:schemeClr val="bg1"/>
              </a:solidFill>
            </a:endParaRPr>
          </a:p>
        </p:txBody>
      </p:sp>
      <p:pic>
        <p:nvPicPr>
          <p:cNvPr id="61441" name="Picture 1" descr="Ann Jolley"/>
          <p:cNvPicPr>
            <a:picLocks noChangeAspect="1" noChangeArrowheads="1"/>
          </p:cNvPicPr>
          <p:nvPr/>
        </p:nvPicPr>
        <p:blipFill>
          <a:blip r:embed="rId2" cstate="print"/>
          <a:srcRect l="13333" t="9542" r="13333"/>
          <a:stretch>
            <a:fillRect/>
          </a:stretch>
        </p:blipFill>
        <p:spPr bwMode="auto">
          <a:xfrm>
            <a:off x="1350112" y="1216720"/>
            <a:ext cx="1088288" cy="1221680"/>
          </a:xfrm>
          <a:prstGeom prst="rect">
            <a:avLst/>
          </a:prstGeom>
          <a:noFill/>
        </p:spPr>
      </p:pic>
      <p:sp>
        <p:nvSpPr>
          <p:cNvPr id="8" name="Rectangle 7"/>
          <p:cNvSpPr/>
          <p:nvPr/>
        </p:nvSpPr>
        <p:spPr>
          <a:xfrm>
            <a:off x="1295400" y="2667000"/>
            <a:ext cx="3097323" cy="584775"/>
          </a:xfrm>
          <a:prstGeom prst="rect">
            <a:avLst/>
          </a:prstGeom>
        </p:spPr>
        <p:txBody>
          <a:bodyPr wrap="none">
            <a:spAutoFit/>
          </a:bodyPr>
          <a:lstStyle/>
          <a:p>
            <a:r>
              <a:rPr lang="en-US" sz="3200" b="1" i="1" dirty="0" smtClean="0">
                <a:solidFill>
                  <a:srgbClr val="99FFCC"/>
                </a:solidFill>
              </a:rPr>
              <a:t>Milton</a:t>
            </a:r>
            <a:r>
              <a:rPr lang="en-US" sz="3200" b="1" i="1" dirty="0" smtClean="0"/>
              <a:t> </a:t>
            </a:r>
            <a:r>
              <a:rPr lang="en-US" sz="3200" b="1" i="1" dirty="0" smtClean="0">
                <a:solidFill>
                  <a:srgbClr val="99FFCC"/>
                </a:solidFill>
              </a:rPr>
              <a:t>Nichols</a:t>
            </a:r>
            <a:r>
              <a:rPr lang="en-US" sz="3200" i="1" dirty="0" smtClean="0"/>
              <a:t> </a:t>
            </a:r>
            <a:endParaRPr lang="en-US" sz="3200" i="1" dirty="0">
              <a:solidFill>
                <a:srgbClr val="99FFCC"/>
              </a:solidFill>
            </a:endParaRPr>
          </a:p>
        </p:txBody>
      </p:sp>
      <p:pic>
        <p:nvPicPr>
          <p:cNvPr id="61443" name="Picture 3" descr="Mr. Stephen Dodd"/>
          <p:cNvPicPr>
            <a:picLocks noChangeAspect="1" noChangeArrowheads="1"/>
          </p:cNvPicPr>
          <p:nvPr/>
        </p:nvPicPr>
        <p:blipFill>
          <a:blip r:embed="rId3" cstate="print"/>
          <a:srcRect l="17022" t="13953" r="23405" b="16279"/>
          <a:stretch>
            <a:fillRect/>
          </a:stretch>
        </p:blipFill>
        <p:spPr bwMode="auto">
          <a:xfrm>
            <a:off x="91440" y="3962400"/>
            <a:ext cx="1209040" cy="1295400"/>
          </a:xfrm>
          <a:prstGeom prst="rect">
            <a:avLst/>
          </a:prstGeom>
          <a:noFill/>
        </p:spPr>
      </p:pic>
      <p:sp>
        <p:nvSpPr>
          <p:cNvPr id="11" name="Rectangle 10"/>
          <p:cNvSpPr/>
          <p:nvPr/>
        </p:nvSpPr>
        <p:spPr>
          <a:xfrm>
            <a:off x="1295400" y="4191000"/>
            <a:ext cx="2971800" cy="584775"/>
          </a:xfrm>
          <a:prstGeom prst="rect">
            <a:avLst/>
          </a:prstGeom>
        </p:spPr>
        <p:txBody>
          <a:bodyPr wrap="square">
            <a:spAutoFit/>
          </a:bodyPr>
          <a:lstStyle/>
          <a:p>
            <a:r>
              <a:rPr lang="en-US" sz="3200" b="1" dirty="0" smtClean="0">
                <a:solidFill>
                  <a:srgbClr val="FFFF99"/>
                </a:solidFill>
              </a:rPr>
              <a:t>Stephen Dodd</a:t>
            </a:r>
            <a:endParaRPr lang="en-US" sz="3200" dirty="0">
              <a:solidFill>
                <a:srgbClr val="FFFF99"/>
              </a:solidFill>
            </a:endParaRPr>
          </a:p>
        </p:txBody>
      </p:sp>
      <p:pic>
        <p:nvPicPr>
          <p:cNvPr id="61445" name="Picture 5" descr="Mrs. Hurt"/>
          <p:cNvPicPr>
            <a:picLocks noChangeAspect="1" noChangeArrowheads="1"/>
          </p:cNvPicPr>
          <p:nvPr/>
        </p:nvPicPr>
        <p:blipFill>
          <a:blip r:embed="rId4" cstate="print"/>
          <a:srcRect l="19900" r="16418" b="20000"/>
          <a:stretch>
            <a:fillRect/>
          </a:stretch>
        </p:blipFill>
        <p:spPr bwMode="auto">
          <a:xfrm>
            <a:off x="4724400" y="2514600"/>
            <a:ext cx="1253067" cy="1409700"/>
          </a:xfrm>
          <a:prstGeom prst="rect">
            <a:avLst/>
          </a:prstGeom>
          <a:noFill/>
        </p:spPr>
      </p:pic>
      <p:sp>
        <p:nvSpPr>
          <p:cNvPr id="13" name="Rectangle 12"/>
          <p:cNvSpPr/>
          <p:nvPr/>
        </p:nvSpPr>
        <p:spPr>
          <a:xfrm>
            <a:off x="6019800" y="2667000"/>
            <a:ext cx="2971800" cy="584775"/>
          </a:xfrm>
          <a:prstGeom prst="rect">
            <a:avLst/>
          </a:prstGeom>
        </p:spPr>
        <p:txBody>
          <a:bodyPr wrap="square">
            <a:spAutoFit/>
          </a:bodyPr>
          <a:lstStyle/>
          <a:p>
            <a:r>
              <a:rPr lang="en-US" sz="3200" b="1" dirty="0" smtClean="0">
                <a:solidFill>
                  <a:srgbClr val="FF66CC"/>
                </a:solidFill>
              </a:rPr>
              <a:t>Patricia Hurt</a:t>
            </a:r>
            <a:endParaRPr lang="en-US" sz="3200" dirty="0">
              <a:solidFill>
                <a:srgbClr val="FF66CC"/>
              </a:solidFill>
            </a:endParaRPr>
          </a:p>
        </p:txBody>
      </p:sp>
      <p:sp>
        <p:nvSpPr>
          <p:cNvPr id="15" name="Rectangle 14"/>
          <p:cNvSpPr/>
          <p:nvPr/>
        </p:nvSpPr>
        <p:spPr>
          <a:xfrm>
            <a:off x="6019800" y="4191000"/>
            <a:ext cx="3124200" cy="584775"/>
          </a:xfrm>
          <a:prstGeom prst="rect">
            <a:avLst/>
          </a:prstGeom>
        </p:spPr>
        <p:txBody>
          <a:bodyPr wrap="square">
            <a:spAutoFit/>
          </a:bodyPr>
          <a:lstStyle/>
          <a:p>
            <a:r>
              <a:rPr lang="en-US" sz="3200" b="1" i="1" dirty="0" err="1" smtClean="0"/>
              <a:t>Theron</a:t>
            </a:r>
            <a:r>
              <a:rPr lang="en-US" sz="3200" b="1" i="1" dirty="0" smtClean="0"/>
              <a:t> Long</a:t>
            </a:r>
            <a:endParaRPr lang="en-US" sz="3200" dirty="0"/>
          </a:p>
        </p:txBody>
      </p:sp>
      <p:pic>
        <p:nvPicPr>
          <p:cNvPr id="4098" name="Picture 2" descr="SBlong.JPG"/>
          <p:cNvPicPr>
            <a:picLocks noChangeAspect="1" noChangeArrowheads="1"/>
          </p:cNvPicPr>
          <p:nvPr/>
        </p:nvPicPr>
        <p:blipFill>
          <a:blip r:embed="rId5" cstate="print"/>
          <a:srcRect/>
          <a:stretch>
            <a:fillRect/>
          </a:stretch>
        </p:blipFill>
        <p:spPr bwMode="auto">
          <a:xfrm>
            <a:off x="4724400" y="4038600"/>
            <a:ext cx="1219200" cy="1371600"/>
          </a:xfrm>
          <a:prstGeom prst="rect">
            <a:avLst/>
          </a:prstGeom>
          <a:noFill/>
        </p:spPr>
      </p:pic>
      <p:pic>
        <p:nvPicPr>
          <p:cNvPr id="19" name="Picture 18" descr="SBnichols.JPG"/>
          <p:cNvPicPr>
            <a:picLocks noChangeAspect="1"/>
          </p:cNvPicPr>
          <p:nvPr/>
        </p:nvPicPr>
        <p:blipFill>
          <a:blip r:embed="rId6" cstate="print"/>
          <a:stretch>
            <a:fillRect/>
          </a:stretch>
        </p:blipFill>
        <p:spPr>
          <a:xfrm>
            <a:off x="76198" y="2438399"/>
            <a:ext cx="1219201" cy="1371601"/>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5029200"/>
            <a:ext cx="6629400" cy="6096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457200" y="274638"/>
            <a:ext cx="8229600" cy="1143000"/>
          </a:xfrm>
        </p:spPr>
        <p:txBody>
          <a:bodyPr/>
          <a:lstStyle/>
          <a:p>
            <a:r>
              <a:rPr lang="en-US" dirty="0" err="1" smtClean="0">
                <a:solidFill>
                  <a:schemeClr val="tx1"/>
                </a:solidFill>
              </a:rPr>
              <a:t>DeSoto</a:t>
            </a:r>
            <a:r>
              <a:rPr lang="en-US" dirty="0" smtClean="0">
                <a:solidFill>
                  <a:schemeClr val="tx1"/>
                </a:solidFill>
              </a:rPr>
              <a:t> County School Board</a:t>
            </a:r>
            <a:endParaRPr lang="en-US" dirty="0">
              <a:solidFill>
                <a:schemeClr val="tx1"/>
              </a:solidFill>
            </a:endParaRPr>
          </a:p>
        </p:txBody>
      </p:sp>
      <p:sp>
        <p:nvSpPr>
          <p:cNvPr id="3" name="Content Placeholder 2"/>
          <p:cNvSpPr>
            <a:spLocks noGrp="1"/>
          </p:cNvSpPr>
          <p:nvPr>
            <p:ph idx="1"/>
          </p:nvPr>
        </p:nvSpPr>
        <p:spPr>
          <a:xfrm>
            <a:off x="457200" y="1600200"/>
            <a:ext cx="8229600" cy="4419600"/>
          </a:xfrm>
        </p:spPr>
        <p:txBody>
          <a:bodyPr/>
          <a:lstStyle/>
          <a:p>
            <a:r>
              <a:rPr lang="en-US" dirty="0" smtClean="0">
                <a:solidFill>
                  <a:schemeClr val="bg1"/>
                </a:solidFill>
              </a:rPr>
              <a:t>Manages the financial affairs of the school system.</a:t>
            </a:r>
          </a:p>
          <a:p>
            <a:r>
              <a:rPr lang="en-US" dirty="0" smtClean="0">
                <a:solidFill>
                  <a:schemeClr val="bg1"/>
                </a:solidFill>
              </a:rPr>
              <a:t>Determines employment policies.</a:t>
            </a:r>
          </a:p>
          <a:p>
            <a:r>
              <a:rPr lang="en-US" dirty="0" smtClean="0">
                <a:solidFill>
                  <a:schemeClr val="bg1"/>
                </a:solidFill>
              </a:rPr>
              <a:t>Oversees the construction.</a:t>
            </a:r>
          </a:p>
          <a:p>
            <a:r>
              <a:rPr lang="en-US" dirty="0" smtClean="0">
                <a:solidFill>
                  <a:schemeClr val="bg1"/>
                </a:solidFill>
              </a:rPr>
              <a:t>Maintenance of school facilities.</a:t>
            </a:r>
          </a:p>
          <a:p>
            <a:r>
              <a:rPr lang="en-US" dirty="0" smtClean="0">
                <a:solidFill>
                  <a:schemeClr val="bg1"/>
                </a:solidFill>
              </a:rPr>
              <a:t>Operates a school transportation system.</a:t>
            </a:r>
          </a:p>
          <a:p>
            <a:r>
              <a:rPr lang="en-US" dirty="0" smtClean="0">
                <a:solidFill>
                  <a:srgbClr val="FF0000"/>
                </a:solidFill>
              </a:rPr>
              <a:t>Handles severe discipline problems.</a:t>
            </a:r>
            <a:endParaRPr lang="en-US" dirty="0">
              <a:solidFill>
                <a:srgbClr val="FF0000"/>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linds(horizont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9634" name="Picture 2" descr="Ziggy 4-24-2008.gif"/>
          <p:cNvPicPr>
            <a:picLocks noChangeAspect="1" noChangeArrowheads="1"/>
          </p:cNvPicPr>
          <p:nvPr/>
        </p:nvPicPr>
        <p:blipFill>
          <a:blip r:embed="rId2" cstate="print"/>
          <a:srcRect/>
          <a:stretch>
            <a:fillRect/>
          </a:stretch>
        </p:blipFill>
        <p:spPr bwMode="auto">
          <a:xfrm>
            <a:off x="1066800" y="152400"/>
            <a:ext cx="7086600" cy="6553200"/>
          </a:xfrm>
          <a:prstGeom prst="rect">
            <a:avLst/>
          </a:prstGeom>
          <a:noFill/>
        </p:spPr>
      </p:pic>
      <p:pic>
        <p:nvPicPr>
          <p:cNvPr id="69636" name="Picture 4" descr="Ziggy 4-24-2008.gif"/>
          <p:cNvPicPr>
            <a:picLocks noChangeAspect="1" noChangeArrowheads="1"/>
          </p:cNvPicPr>
          <p:nvPr/>
        </p:nvPicPr>
        <p:blipFill>
          <a:blip r:embed="rId2" cstate="print"/>
          <a:srcRect l="87805" t="3578" r="7317" b="27217"/>
          <a:stretch>
            <a:fillRect/>
          </a:stretch>
        </p:blipFill>
        <p:spPr bwMode="auto">
          <a:xfrm>
            <a:off x="7620000" y="914399"/>
            <a:ext cx="304800" cy="4165601"/>
          </a:xfrm>
          <a:prstGeom prst="rect">
            <a:avLst/>
          </a:prstGeom>
          <a:noFill/>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25562"/>
          </a:xfrm>
        </p:spPr>
        <p:txBody>
          <a:bodyPr/>
          <a:lstStyle/>
          <a:p>
            <a:r>
              <a:rPr lang="en-US" sz="8000" dirty="0" smtClean="0"/>
              <a:t>Review</a:t>
            </a:r>
            <a:endParaRPr lang="en-US" sz="8000" dirty="0"/>
          </a:p>
        </p:txBody>
      </p:sp>
      <p:sp>
        <p:nvSpPr>
          <p:cNvPr id="3" name="Content Placeholder 2"/>
          <p:cNvSpPr>
            <a:spLocks noGrp="1"/>
          </p:cNvSpPr>
          <p:nvPr>
            <p:ph idx="1"/>
          </p:nvPr>
        </p:nvSpPr>
        <p:spPr>
          <a:xfrm>
            <a:off x="457200" y="1295400"/>
            <a:ext cx="8229600" cy="5562600"/>
          </a:xfrm>
        </p:spPr>
        <p:txBody>
          <a:bodyPr/>
          <a:lstStyle/>
          <a:p>
            <a:r>
              <a:rPr lang="en-US" sz="3600" dirty="0" smtClean="0">
                <a:solidFill>
                  <a:schemeClr val="bg1"/>
                </a:solidFill>
              </a:rPr>
              <a:t>Counties</a:t>
            </a:r>
          </a:p>
          <a:p>
            <a:endParaRPr lang="en-US" sz="1000" dirty="0" smtClean="0"/>
          </a:p>
          <a:p>
            <a:r>
              <a:rPr lang="en-US" sz="3600" dirty="0" smtClean="0">
                <a:solidFill>
                  <a:schemeClr val="bg1"/>
                </a:solidFill>
              </a:rPr>
              <a:t>Board of Supervisors</a:t>
            </a:r>
          </a:p>
          <a:p>
            <a:endParaRPr lang="en-US" sz="1000" dirty="0" smtClean="0"/>
          </a:p>
          <a:p>
            <a:r>
              <a:rPr lang="en-US" sz="3600" dirty="0" smtClean="0">
                <a:solidFill>
                  <a:schemeClr val="bg1"/>
                </a:solidFill>
              </a:rPr>
              <a:t>Types of County Government</a:t>
            </a:r>
          </a:p>
          <a:p>
            <a:endParaRPr lang="en-US" sz="1000" dirty="0" smtClean="0"/>
          </a:p>
          <a:p>
            <a:r>
              <a:rPr lang="en-US" sz="3600" dirty="0" smtClean="0">
                <a:solidFill>
                  <a:schemeClr val="bg1"/>
                </a:solidFill>
              </a:rPr>
              <a:t>Law Enforcement</a:t>
            </a:r>
          </a:p>
          <a:p>
            <a:endParaRPr lang="en-US" sz="1000" dirty="0" smtClean="0"/>
          </a:p>
          <a:p>
            <a:r>
              <a:rPr lang="en-US" sz="3600" dirty="0" smtClean="0">
                <a:solidFill>
                  <a:schemeClr val="bg1"/>
                </a:solidFill>
              </a:rPr>
              <a:t>County Superintendent and the Board of Education</a:t>
            </a:r>
            <a:endParaRPr lang="en-US" sz="3600" dirty="0">
              <a:solidFill>
                <a:schemeClr val="bg1"/>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linds(horizontal)">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lstStyle/>
          <a:p>
            <a:r>
              <a:rPr lang="en-US" sz="8000" dirty="0" smtClean="0"/>
              <a:t>Homework</a:t>
            </a:r>
            <a:endParaRPr lang="en-US" sz="8000" dirty="0"/>
          </a:p>
        </p:txBody>
      </p:sp>
      <p:sp>
        <p:nvSpPr>
          <p:cNvPr id="3" name="Content Placeholder 2"/>
          <p:cNvSpPr>
            <a:spLocks noGrp="1"/>
          </p:cNvSpPr>
          <p:nvPr>
            <p:ph idx="1"/>
          </p:nvPr>
        </p:nvSpPr>
        <p:spPr>
          <a:xfrm>
            <a:off x="457200" y="2133600"/>
            <a:ext cx="8229600" cy="3700463"/>
          </a:xfrm>
        </p:spPr>
        <p:txBody>
          <a:bodyPr/>
          <a:lstStyle/>
          <a:p>
            <a:pPr algn="ctr">
              <a:buNone/>
            </a:pPr>
            <a:r>
              <a:rPr lang="en-US" sz="11500" dirty="0" smtClean="0">
                <a:solidFill>
                  <a:schemeClr val="bg1"/>
                </a:solidFill>
              </a:rPr>
              <a:t>Read pages 374 to 379.</a:t>
            </a:r>
            <a:endParaRPr lang="en-US" sz="11500" dirty="0">
              <a:solidFill>
                <a:schemeClr val="bg1"/>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681913" cy="1523495"/>
          </a:xfrm>
        </p:spPr>
        <p:txBody>
          <a:bodyPr/>
          <a:lstStyle/>
          <a:p>
            <a:r>
              <a:rPr lang="en-US" sz="8800" dirty="0" smtClean="0"/>
              <a:t>Objectives</a:t>
            </a:r>
            <a:endParaRPr lang="en-US" sz="8800" dirty="0"/>
          </a:p>
        </p:txBody>
      </p:sp>
      <p:sp>
        <p:nvSpPr>
          <p:cNvPr id="3" name="Content Placeholder 2"/>
          <p:cNvSpPr>
            <a:spLocks noGrp="1"/>
          </p:cNvSpPr>
          <p:nvPr>
            <p:ph type="subTitle" idx="1"/>
          </p:nvPr>
        </p:nvSpPr>
        <p:spPr>
          <a:xfrm>
            <a:off x="381000" y="1600200"/>
            <a:ext cx="8534400" cy="3962400"/>
          </a:xfrm>
        </p:spPr>
        <p:txBody>
          <a:bodyPr/>
          <a:lstStyle/>
          <a:p>
            <a:r>
              <a:rPr lang="en-US" b="1" dirty="0" smtClean="0">
                <a:solidFill>
                  <a:schemeClr val="accent3">
                    <a:lumMod val="60000"/>
                    <a:lumOff val="40000"/>
                  </a:schemeClr>
                </a:solidFill>
              </a:rPr>
              <a:t>MS4</a:t>
            </a:r>
            <a:r>
              <a:rPr lang="en-US" dirty="0" smtClean="0"/>
              <a:t> </a:t>
            </a:r>
            <a:r>
              <a:rPr lang="en-US" dirty="0" smtClean="0">
                <a:solidFill>
                  <a:schemeClr val="tx1"/>
                </a:solidFill>
              </a:rPr>
              <a:t>Demonstrate the ability to use social studies tools (e.g., timelines, maps, globes, resources, graphs, a compass, technology, etc.). </a:t>
            </a:r>
          </a:p>
          <a:p>
            <a:endParaRPr lang="en-US" dirty="0" smtClean="0">
              <a:solidFill>
                <a:schemeClr val="bg1"/>
              </a:solidFill>
            </a:endParaRPr>
          </a:p>
          <a:p>
            <a:endParaRPr lang="en-US" sz="1000" dirty="0" smtClean="0"/>
          </a:p>
          <a:p>
            <a:r>
              <a:rPr lang="en-US" b="1" dirty="0" smtClean="0">
                <a:solidFill>
                  <a:schemeClr val="accent3">
                    <a:lumMod val="60000"/>
                    <a:lumOff val="40000"/>
                  </a:schemeClr>
                </a:solidFill>
              </a:rPr>
              <a:t>MS5</a:t>
            </a:r>
            <a:r>
              <a:rPr lang="en-US" dirty="0" smtClean="0"/>
              <a:t> </a:t>
            </a:r>
            <a:r>
              <a:rPr lang="en-US" dirty="0" smtClean="0">
                <a:solidFill>
                  <a:schemeClr val="tx1"/>
                </a:solidFill>
              </a:rPr>
              <a:t>Explain how civic responsibilities are important to Mississippians as citizens of the United States and residents of a global setting. </a:t>
            </a:r>
            <a:endParaRPr lang="en-US" dirty="0">
              <a:solidFill>
                <a:schemeClr val="tx1"/>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228600" y="1676400"/>
            <a:ext cx="8763000" cy="4648200"/>
          </a:xfrm>
        </p:spPr>
        <p:txBody>
          <a:bodyPr/>
          <a:lstStyle/>
          <a:p>
            <a:r>
              <a:rPr lang="en-US" b="1" dirty="0" smtClean="0">
                <a:solidFill>
                  <a:schemeClr val="accent3">
                    <a:lumMod val="60000"/>
                    <a:lumOff val="40000"/>
                  </a:schemeClr>
                </a:solidFill>
              </a:rPr>
              <a:t>MS5a</a:t>
            </a:r>
            <a:r>
              <a:rPr lang="en-US" dirty="0" smtClean="0"/>
              <a:t> </a:t>
            </a:r>
            <a:r>
              <a:rPr lang="en-US" dirty="0" smtClean="0">
                <a:solidFill>
                  <a:schemeClr val="tx1"/>
                </a:solidFill>
              </a:rPr>
              <a:t>Explain the necessity of politics and government.</a:t>
            </a:r>
          </a:p>
          <a:p>
            <a:endParaRPr lang="en-US" dirty="0" smtClean="0">
              <a:solidFill>
                <a:schemeClr val="bg1"/>
              </a:solidFill>
            </a:endParaRPr>
          </a:p>
          <a:p>
            <a:endParaRPr lang="en-US" sz="1000" dirty="0" smtClean="0"/>
          </a:p>
          <a:p>
            <a:r>
              <a:rPr lang="en-US" b="1" dirty="0" smtClean="0">
                <a:solidFill>
                  <a:schemeClr val="accent3">
                    <a:lumMod val="60000"/>
                    <a:lumOff val="40000"/>
                  </a:schemeClr>
                </a:solidFill>
              </a:rPr>
              <a:t>MS5b </a:t>
            </a:r>
            <a:r>
              <a:rPr lang="en-US" dirty="0" smtClean="0">
                <a:solidFill>
                  <a:schemeClr val="tx1"/>
                </a:solidFill>
              </a:rPr>
              <a:t>Describe the roles of citizens in the state and nation.</a:t>
            </a:r>
          </a:p>
          <a:p>
            <a:endParaRPr lang="en-US" dirty="0" smtClean="0">
              <a:solidFill>
                <a:schemeClr val="bg1"/>
              </a:solidFill>
            </a:endParaRPr>
          </a:p>
          <a:p>
            <a:endParaRPr lang="en-US" sz="1000" dirty="0" smtClean="0"/>
          </a:p>
          <a:p>
            <a:r>
              <a:rPr lang="en-US" b="1" dirty="0" smtClean="0">
                <a:solidFill>
                  <a:schemeClr val="accent3">
                    <a:lumMod val="60000"/>
                    <a:lumOff val="40000"/>
                  </a:schemeClr>
                </a:solidFill>
              </a:rPr>
              <a:t>MS5d</a:t>
            </a:r>
            <a:r>
              <a:rPr lang="en-US" dirty="0" smtClean="0"/>
              <a:t> </a:t>
            </a:r>
            <a:r>
              <a:rPr lang="en-US" dirty="0" smtClean="0">
                <a:solidFill>
                  <a:schemeClr val="tx1"/>
                </a:solidFill>
              </a:rPr>
              <a:t>Identify the major responsibilities of state and local government.</a:t>
            </a:r>
            <a:endParaRPr lang="en-US" dirty="0">
              <a:solidFill>
                <a:schemeClr val="tx1"/>
              </a:solidFill>
            </a:endParaRPr>
          </a:p>
        </p:txBody>
      </p:sp>
      <p:sp>
        <p:nvSpPr>
          <p:cNvPr id="5" name="Title 1"/>
          <p:cNvSpPr>
            <a:spLocks noGrp="1"/>
          </p:cNvSpPr>
          <p:nvPr>
            <p:ph type="ctrTitle"/>
          </p:nvPr>
        </p:nvSpPr>
        <p:spPr>
          <a:xfrm>
            <a:off x="609600" y="228600"/>
            <a:ext cx="7681913" cy="1523495"/>
          </a:xfrm>
        </p:spPr>
        <p:txBody>
          <a:bodyPr/>
          <a:lstStyle/>
          <a:p>
            <a:r>
              <a:rPr lang="en-US" sz="8800" dirty="0" smtClean="0"/>
              <a:t>Objectives</a:t>
            </a:r>
            <a:endParaRPr lang="en-US" sz="8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0659" name="Picture 3" descr="Ben Sargent, Austin American-Statesman, copyright 2009"/>
          <p:cNvPicPr>
            <a:picLocks noChangeAspect="1" noChangeArrowheads="1"/>
          </p:cNvPicPr>
          <p:nvPr/>
        </p:nvPicPr>
        <p:blipFill>
          <a:blip r:embed="rId2" cstate="print"/>
          <a:srcRect b="10218"/>
          <a:stretch>
            <a:fillRect/>
          </a:stretch>
        </p:blipFill>
        <p:spPr bwMode="auto">
          <a:xfrm>
            <a:off x="0" y="0"/>
            <a:ext cx="9144000" cy="6858000"/>
          </a:xfrm>
          <a:prstGeom prst="rect">
            <a:avLst/>
          </a:prstGeom>
          <a:noFill/>
        </p:spPr>
      </p:pic>
      <p:sp>
        <p:nvSpPr>
          <p:cNvPr id="5" name="Rectangle 4"/>
          <p:cNvSpPr/>
          <p:nvPr/>
        </p:nvSpPr>
        <p:spPr>
          <a:xfrm>
            <a:off x="7315200" y="6172200"/>
            <a:ext cx="1828800" cy="6858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25562"/>
          </a:xfrm>
        </p:spPr>
        <p:txBody>
          <a:bodyPr/>
          <a:lstStyle/>
          <a:p>
            <a:r>
              <a:rPr lang="en-US" sz="8000" dirty="0" smtClean="0"/>
              <a:t>Overview</a:t>
            </a:r>
            <a:endParaRPr lang="en-US" sz="8000" dirty="0"/>
          </a:p>
        </p:txBody>
      </p:sp>
      <p:sp>
        <p:nvSpPr>
          <p:cNvPr id="3" name="Content Placeholder 2"/>
          <p:cNvSpPr>
            <a:spLocks noGrp="1"/>
          </p:cNvSpPr>
          <p:nvPr>
            <p:ph idx="1"/>
          </p:nvPr>
        </p:nvSpPr>
        <p:spPr>
          <a:xfrm>
            <a:off x="457200" y="1295400"/>
            <a:ext cx="8229600" cy="5562600"/>
          </a:xfrm>
        </p:spPr>
        <p:txBody>
          <a:bodyPr/>
          <a:lstStyle/>
          <a:p>
            <a:r>
              <a:rPr lang="en-US" sz="3600" dirty="0" smtClean="0">
                <a:solidFill>
                  <a:schemeClr val="bg1"/>
                </a:solidFill>
              </a:rPr>
              <a:t>Counties</a:t>
            </a:r>
          </a:p>
          <a:p>
            <a:endParaRPr lang="en-US" sz="1000" dirty="0" smtClean="0"/>
          </a:p>
          <a:p>
            <a:r>
              <a:rPr lang="en-US" sz="3600" dirty="0" smtClean="0">
                <a:solidFill>
                  <a:schemeClr val="bg1"/>
                </a:solidFill>
              </a:rPr>
              <a:t>Board of Supervisors</a:t>
            </a:r>
          </a:p>
          <a:p>
            <a:endParaRPr lang="en-US" sz="1000" dirty="0" smtClean="0"/>
          </a:p>
          <a:p>
            <a:r>
              <a:rPr lang="en-US" sz="3600" dirty="0" smtClean="0">
                <a:solidFill>
                  <a:schemeClr val="bg1"/>
                </a:solidFill>
              </a:rPr>
              <a:t>Types of County Government</a:t>
            </a:r>
          </a:p>
          <a:p>
            <a:endParaRPr lang="en-US" sz="1000" dirty="0" smtClean="0"/>
          </a:p>
          <a:p>
            <a:r>
              <a:rPr lang="en-US" sz="3600" dirty="0" smtClean="0">
                <a:solidFill>
                  <a:schemeClr val="bg1"/>
                </a:solidFill>
              </a:rPr>
              <a:t>Law Enforcement</a:t>
            </a:r>
          </a:p>
          <a:p>
            <a:endParaRPr lang="en-US" sz="1000" dirty="0" smtClean="0"/>
          </a:p>
          <a:p>
            <a:r>
              <a:rPr lang="en-US" sz="3600" dirty="0" smtClean="0">
                <a:solidFill>
                  <a:schemeClr val="bg1"/>
                </a:solidFill>
              </a:rPr>
              <a:t>County Superintendent and the Board of Education</a:t>
            </a:r>
            <a:endParaRPr lang="en-US" sz="3600" dirty="0">
              <a:solidFill>
                <a:schemeClr val="bg1"/>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linds(horizontal)">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44" name="Picture 12" descr="File:Map of Mississippi highlighting Copiah County.svg"/>
          <p:cNvPicPr>
            <a:picLocks noChangeAspect="1" noChangeArrowheads="1"/>
          </p:cNvPicPr>
          <p:nvPr/>
        </p:nvPicPr>
        <p:blipFill>
          <a:blip r:embed="rId2" cstate="print"/>
          <a:srcRect/>
          <a:stretch>
            <a:fillRect/>
          </a:stretch>
        </p:blipFill>
        <p:spPr bwMode="auto">
          <a:xfrm>
            <a:off x="5257800" y="990600"/>
            <a:ext cx="3543300" cy="5705476"/>
          </a:xfrm>
          <a:prstGeom prst="rect">
            <a:avLst/>
          </a:prstGeom>
          <a:noFill/>
        </p:spPr>
      </p:pic>
      <p:sp>
        <p:nvSpPr>
          <p:cNvPr id="4" name="Title 3"/>
          <p:cNvSpPr txBox="1">
            <a:spLocks/>
          </p:cNvSpPr>
          <p:nvPr/>
        </p:nvSpPr>
        <p:spPr bwMode="auto">
          <a:xfrm>
            <a:off x="685800" y="152400"/>
            <a:ext cx="76962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mj-lt"/>
                <a:ea typeface="+mj-ea"/>
                <a:cs typeface="+mj-cs"/>
              </a:rPr>
              <a:t>How is a new county created?</a:t>
            </a:r>
            <a:endParaRPr kumimoji="0" lang="en-US" sz="4400" b="0" i="0" u="none" strike="noStrike" kern="0" cap="none" spc="0" normalizeH="0" baseline="0" noProof="0" dirty="0">
              <a:ln>
                <a:noFill/>
              </a:ln>
              <a:solidFill>
                <a:schemeClr val="tx2"/>
              </a:solidFill>
              <a:effectLst/>
              <a:uLnTx/>
              <a:uFillTx/>
              <a:latin typeface="+mj-lt"/>
              <a:ea typeface="+mj-ea"/>
              <a:cs typeface="+mj-cs"/>
            </a:endParaRPr>
          </a:p>
        </p:txBody>
      </p:sp>
      <p:pic>
        <p:nvPicPr>
          <p:cNvPr id="44042" name="Picture 10" descr="File:Map of Mississippi highlighting Calhoun County.svg"/>
          <p:cNvPicPr>
            <a:picLocks noChangeAspect="1" noChangeArrowheads="1"/>
          </p:cNvPicPr>
          <p:nvPr/>
        </p:nvPicPr>
        <p:blipFill>
          <a:blip r:embed="rId3" cstate="print"/>
          <a:srcRect t="33222"/>
          <a:stretch>
            <a:fillRect/>
          </a:stretch>
        </p:blipFill>
        <p:spPr bwMode="auto">
          <a:xfrm>
            <a:off x="5257800" y="2895600"/>
            <a:ext cx="3543300" cy="3810000"/>
          </a:xfrm>
          <a:prstGeom prst="rect">
            <a:avLst/>
          </a:prstGeom>
          <a:noFill/>
        </p:spPr>
      </p:pic>
      <p:sp>
        <p:nvSpPr>
          <p:cNvPr id="11" name="Content Placeholder 2"/>
          <p:cNvSpPr>
            <a:spLocks noGrp="1"/>
          </p:cNvSpPr>
          <p:nvPr>
            <p:ph idx="1"/>
          </p:nvPr>
        </p:nvSpPr>
        <p:spPr>
          <a:xfrm>
            <a:off x="304800" y="1447800"/>
            <a:ext cx="4572000" cy="3700463"/>
          </a:xfrm>
        </p:spPr>
        <p:txBody>
          <a:bodyPr/>
          <a:lstStyle/>
          <a:p>
            <a:pPr algn="ctr">
              <a:buNone/>
            </a:pPr>
            <a:r>
              <a:rPr lang="en-US" sz="2400" b="1" i="1" dirty="0" smtClean="0">
                <a:solidFill>
                  <a:schemeClr val="bg1"/>
                </a:solidFill>
              </a:rPr>
              <a:t>No new county shall be formed unless a majority of the qualified electors</a:t>
            </a:r>
          </a:p>
          <a:p>
            <a:pPr algn="ctr">
              <a:buNone/>
            </a:pPr>
            <a:r>
              <a:rPr lang="en-US" sz="2400" b="1" i="1" dirty="0" smtClean="0">
                <a:solidFill>
                  <a:schemeClr val="bg1"/>
                </a:solidFill>
              </a:rPr>
              <a:t>voting in each part of the county or counties proposed to be dismembered</a:t>
            </a:r>
          </a:p>
          <a:p>
            <a:pPr algn="ctr">
              <a:buNone/>
            </a:pPr>
            <a:r>
              <a:rPr lang="en-US" sz="2400" b="1" i="1" dirty="0" smtClean="0">
                <a:solidFill>
                  <a:schemeClr val="bg1"/>
                </a:solidFill>
              </a:rPr>
              <a:t>and embraced in the new county, shall separately vote therefore.</a:t>
            </a:r>
          </a:p>
          <a:p>
            <a:pPr algn="ctr">
              <a:buNone/>
            </a:pPr>
            <a:r>
              <a:rPr lang="en-US" sz="2400" b="1" dirty="0" smtClean="0">
                <a:solidFill>
                  <a:schemeClr val="bg1"/>
                </a:solidFill>
              </a:rPr>
              <a:t>—</a:t>
            </a:r>
            <a:r>
              <a:rPr lang="en-US" sz="2400" b="1" dirty="0" smtClean="0">
                <a:solidFill>
                  <a:srgbClr val="92D050"/>
                </a:solidFill>
              </a:rPr>
              <a:t>Article 14</a:t>
            </a:r>
            <a:r>
              <a:rPr lang="en-US" sz="2400" b="1" dirty="0" smtClean="0">
                <a:solidFill>
                  <a:schemeClr val="bg1"/>
                </a:solidFill>
              </a:rPr>
              <a:t>,</a:t>
            </a:r>
            <a:r>
              <a:rPr lang="en-US" sz="2400" b="1" dirty="0" smtClean="0">
                <a:solidFill>
                  <a:srgbClr val="92D050"/>
                </a:solidFill>
              </a:rPr>
              <a:t> Section 260</a:t>
            </a:r>
            <a:r>
              <a:rPr lang="en-US" sz="2400" b="1" dirty="0" smtClean="0">
                <a:solidFill>
                  <a:schemeClr val="bg1"/>
                </a:solidFill>
              </a:rPr>
              <a:t>, Mississippi Constitution of 1890</a:t>
            </a:r>
            <a:endParaRPr lang="en-US" sz="2400" dirty="0">
              <a:solidFill>
                <a:schemeClr val="bg1"/>
              </a:solidFill>
            </a:endParaRPr>
          </a:p>
        </p:txBody>
      </p:sp>
      <p:sp>
        <p:nvSpPr>
          <p:cNvPr id="12" name="Rectangle 11"/>
          <p:cNvSpPr/>
          <p:nvPr/>
        </p:nvSpPr>
        <p:spPr>
          <a:xfrm>
            <a:off x="3505200" y="6324600"/>
            <a:ext cx="2621230" cy="369332"/>
          </a:xfrm>
          <a:prstGeom prst="rect">
            <a:avLst/>
          </a:prstGeom>
        </p:spPr>
        <p:txBody>
          <a:bodyPr wrap="none">
            <a:spAutoFit/>
          </a:bodyPr>
          <a:lstStyle/>
          <a:p>
            <a:r>
              <a:rPr lang="en-US" dirty="0" smtClean="0">
                <a:solidFill>
                  <a:srgbClr val="FFFF00"/>
                </a:solidFill>
              </a:rPr>
              <a:t>Page 366 in the picture.</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blinds(horizontal)">
                                      <p:cBhvr>
                                        <p:cTn id="10" dur="500"/>
                                        <p:tgtEl>
                                          <p:spTgt spid="11">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blinds(horizontal)">
                                      <p:cBhvr>
                                        <p:cTn id="13" dur="500"/>
                                        <p:tgtEl>
                                          <p:spTgt spid="11">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1">
                                            <p:txEl>
                                              <p:pRg st="3" end="3"/>
                                            </p:txEl>
                                          </p:spTgt>
                                        </p:tgtEl>
                                        <p:attrNameLst>
                                          <p:attrName>style.visibility</p:attrName>
                                        </p:attrNameLst>
                                      </p:cBhvr>
                                      <p:to>
                                        <p:strVal val="visible"/>
                                      </p:to>
                                    </p:set>
                                    <p:animEffect transition="in" filter="blinds(horizontal)">
                                      <p:cBhvr>
                                        <p:cTn id="16" dur="500"/>
                                        <p:tgtEl>
                                          <p:spTgt spid="11">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2" grpId="0"/>
    </p:bldLst>
  </p:timing>
</p:sld>
</file>

<file path=ppt/theme/theme1.xml><?xml version="1.0" encoding="utf-8"?>
<a:theme xmlns:a="http://schemas.openxmlformats.org/drawingml/2006/main" name="Theme92">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Theme53">
  <a:themeElements>
    <a:clrScheme name="">
      <a:dk1>
        <a:srgbClr val="66CCFF"/>
      </a:dk1>
      <a:lt1>
        <a:srgbClr val="FFFFFF"/>
      </a:lt1>
      <a:dk2>
        <a:srgbClr val="FFFFFF"/>
      </a:dk2>
      <a:lt2>
        <a:srgbClr val="004080"/>
      </a:lt2>
      <a:accent1>
        <a:srgbClr val="FFFFFF"/>
      </a:accent1>
      <a:accent2>
        <a:srgbClr val="66CCFF"/>
      </a:accent2>
      <a:accent3>
        <a:srgbClr val="FFFFFF"/>
      </a:accent3>
      <a:accent4>
        <a:srgbClr val="56AEDA"/>
      </a:accent4>
      <a:accent5>
        <a:srgbClr val="FFFFFF"/>
      </a:accent5>
      <a:accent6>
        <a:srgbClr val="5CB9E7"/>
      </a:accent6>
      <a:hlink>
        <a:srgbClr val="CC66FF"/>
      </a:hlink>
      <a:folHlink>
        <a:srgbClr val="6666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Theme92</Template>
  <TotalTime>2476</TotalTime>
  <Words>1246</Words>
  <Application>Microsoft Macintosh PowerPoint</Application>
  <PresentationFormat>On-screen Show (4:3)</PresentationFormat>
  <Paragraphs>232</Paragraphs>
  <Slides>41</Slides>
  <Notes>0</Notes>
  <HiddenSlides>5</HiddenSlides>
  <MMClips>0</MMClips>
  <ScaleCrop>false</ScaleCrop>
  <HeadingPairs>
    <vt:vector size="4" baseType="variant">
      <vt:variant>
        <vt:lpstr>Theme</vt:lpstr>
      </vt:variant>
      <vt:variant>
        <vt:i4>4</vt:i4>
      </vt:variant>
      <vt:variant>
        <vt:lpstr>Slide Titles</vt:lpstr>
      </vt:variant>
      <vt:variant>
        <vt:i4>41</vt:i4>
      </vt:variant>
    </vt:vector>
  </HeadingPairs>
  <TitlesOfParts>
    <vt:vector size="45" baseType="lpstr">
      <vt:lpstr>Theme92</vt:lpstr>
      <vt:lpstr>White with Courier font for code slides</vt:lpstr>
      <vt:lpstr>Theme53</vt:lpstr>
      <vt:lpstr>Office Theme</vt:lpstr>
      <vt:lpstr>County Government </vt:lpstr>
      <vt:lpstr>Chapter 15</vt:lpstr>
      <vt:lpstr>PowerPoint Presentation</vt:lpstr>
      <vt:lpstr>PowerPoint Presentation</vt:lpstr>
      <vt:lpstr>Objectives</vt:lpstr>
      <vt:lpstr>Objectives</vt:lpstr>
      <vt:lpstr>PowerPoint Presentation</vt:lpstr>
      <vt:lpstr>Overview</vt:lpstr>
      <vt:lpstr>PowerPoint Presentation</vt:lpstr>
      <vt:lpstr>PowerPoint Presentation</vt:lpstr>
      <vt:lpstr>PowerPoint Presentation</vt:lpstr>
      <vt:lpstr>PowerPoint Presentation</vt:lpstr>
      <vt:lpstr>How many counties by statehood?</vt:lpstr>
      <vt:lpstr>How many counties since the 1890 Constitution was written?</vt:lpstr>
      <vt:lpstr>What are some county services?</vt:lpstr>
      <vt:lpstr>Board of Supervisors</vt:lpstr>
      <vt:lpstr>Board of Supervisors Meetings</vt:lpstr>
      <vt:lpstr>Board’s Responsibilities</vt:lpstr>
      <vt:lpstr>2 Types of County Government</vt:lpstr>
      <vt:lpstr>Oldest Office in the County</vt:lpstr>
      <vt:lpstr>The Sheriff is in charge of:</vt:lpstr>
      <vt:lpstr>Coroner</vt:lpstr>
      <vt:lpstr>PowerPoint Presentation</vt:lpstr>
      <vt:lpstr>If a vacancy occurs in the sheriff position, who takes that place?</vt:lpstr>
      <vt:lpstr>What is the office of the Constable?</vt:lpstr>
      <vt:lpstr>Chancery Clerk</vt:lpstr>
      <vt:lpstr>Chancery Clerk</vt:lpstr>
      <vt:lpstr>Circuit Clerk</vt:lpstr>
      <vt:lpstr>Tax Collector and Tax Assessor</vt:lpstr>
      <vt:lpstr>PowerPoint Presentation</vt:lpstr>
      <vt:lpstr>PowerPoint Presentation</vt:lpstr>
      <vt:lpstr>PowerPoint Presentation</vt:lpstr>
      <vt:lpstr>Parker Pickle</vt:lpstr>
      <vt:lpstr>PowerPoint Presentation</vt:lpstr>
      <vt:lpstr>County Attorney</vt:lpstr>
      <vt:lpstr>District Attorney</vt:lpstr>
      <vt:lpstr>County Superintendent of Education</vt:lpstr>
      <vt:lpstr>DeSoto County School Board</vt:lpstr>
      <vt:lpstr>DeSoto County School Board</vt:lpstr>
      <vt:lpstr>Review</vt:lpstr>
      <vt:lpstr>Homework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Lloyd Mitchell</dc:creator>
  <cp:lastModifiedBy>Justin A Riley</cp:lastModifiedBy>
  <cp:revision>157</cp:revision>
  <dcterms:created xsi:type="dcterms:W3CDTF">2009-07-05T19:34:47Z</dcterms:created>
  <dcterms:modified xsi:type="dcterms:W3CDTF">2018-12-31T21:09:46Z</dcterms:modified>
</cp:coreProperties>
</file>