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7" r:id="rId3"/>
    <p:sldId id="257" r:id="rId4"/>
    <p:sldId id="258" r:id="rId5"/>
    <p:sldId id="260" r:id="rId6"/>
    <p:sldId id="276" r:id="rId7"/>
    <p:sldId id="261" r:id="rId8"/>
    <p:sldId id="278" r:id="rId9"/>
    <p:sldId id="279" r:id="rId10"/>
    <p:sldId id="282" r:id="rId11"/>
    <p:sldId id="283" r:id="rId12"/>
    <p:sldId id="280" r:id="rId13"/>
    <p:sldId id="281" r:id="rId14"/>
    <p:sldId id="264" r:id="rId15"/>
    <p:sldId id="265" r:id="rId16"/>
    <p:sldId id="285" r:id="rId17"/>
    <p:sldId id="273" r:id="rId18"/>
    <p:sldId id="275" r:id="rId19"/>
    <p:sldId id="271" r:id="rId2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352" autoAdjust="0"/>
  </p:normalViewPr>
  <p:slideViewPr>
    <p:cSldViewPr>
      <p:cViewPr>
        <p:scale>
          <a:sx n="70" d="100"/>
          <a:sy n="70" d="100"/>
        </p:scale>
        <p:origin x="-11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8E27C-8ECF-41D5-A641-C3A074F210E5}" type="doc">
      <dgm:prSet loTypeId="urn:microsoft.com/office/officeart/2005/8/layout/process1" loCatId="process" qsTypeId="urn:microsoft.com/office/officeart/2005/8/quickstyle/simple1" qsCatId="simple" csTypeId="urn:microsoft.com/office/officeart/2005/8/colors/colorful3" csCatId="colorful" phldr="1"/>
      <dgm:spPr/>
    </dgm:pt>
    <dgm:pt modelId="{8B974FAC-6396-45DE-B94C-703F55D1DB3B}">
      <dgm:prSet phldrT="[Text]" custT="1"/>
      <dgm:spPr/>
      <dgm:t>
        <a:bodyPr/>
        <a:lstStyle/>
        <a:p>
          <a:r>
            <a:rPr lang="en-US" sz="2000" b="1" i="0" dirty="0" smtClean="0">
              <a:latin typeface="Myriad Pro"/>
            </a:rPr>
            <a:t>It helps you pay for medical expenses</a:t>
          </a:r>
          <a:endParaRPr lang="en-US" sz="2000" dirty="0">
            <a:latin typeface="Myriad Pro"/>
          </a:endParaRPr>
        </a:p>
      </dgm:t>
    </dgm:pt>
    <dgm:pt modelId="{5D3647F8-A408-4289-8C71-E1D60419AD50}" type="parTrans" cxnId="{4D522856-1FA2-4FB5-A5AA-5411AB6E540A}">
      <dgm:prSet/>
      <dgm:spPr/>
      <dgm:t>
        <a:bodyPr/>
        <a:lstStyle/>
        <a:p>
          <a:endParaRPr lang="en-US" sz="2000">
            <a:latin typeface="Myriad Pro"/>
          </a:endParaRPr>
        </a:p>
      </dgm:t>
    </dgm:pt>
    <dgm:pt modelId="{39F2467C-4F96-4F1E-A034-7B695ADEC79B}" type="sibTrans" cxnId="{4D522856-1FA2-4FB5-A5AA-5411AB6E540A}">
      <dgm:prSet custT="1"/>
      <dgm:spPr>
        <a:solidFill>
          <a:schemeClr val="accent5"/>
        </a:solidFill>
      </dgm:spPr>
      <dgm:t>
        <a:bodyPr/>
        <a:lstStyle/>
        <a:p>
          <a:endParaRPr lang="en-US" sz="1600">
            <a:latin typeface="Myriad Pro"/>
          </a:endParaRPr>
        </a:p>
      </dgm:t>
    </dgm:pt>
    <dgm:pt modelId="{EDEB1C79-9D0E-458C-A420-C74DC9EA37CC}">
      <dgm:prSet phldrT="[Text]" custT="1"/>
      <dgm:spPr/>
      <dgm:t>
        <a:bodyPr/>
        <a:lstStyle/>
        <a:p>
          <a:r>
            <a:rPr lang="en-US" sz="2000" b="1" i="0" dirty="0" smtClean="0">
              <a:latin typeface="Myriad Pro"/>
            </a:rPr>
            <a:t>Unused funds may roll over</a:t>
          </a:r>
          <a:endParaRPr lang="en-US" sz="2000" dirty="0">
            <a:latin typeface="Myriad Pro"/>
          </a:endParaRPr>
        </a:p>
      </dgm:t>
    </dgm:pt>
    <dgm:pt modelId="{4354F3BC-8CD4-4B9A-AB3B-00659EFF3B93}" type="parTrans" cxnId="{B87DE932-99A8-4D6A-86F9-E5EE0FEE3692}">
      <dgm:prSet/>
      <dgm:spPr/>
      <dgm:t>
        <a:bodyPr/>
        <a:lstStyle/>
        <a:p>
          <a:endParaRPr lang="en-US" sz="2000">
            <a:latin typeface="Myriad Pro"/>
          </a:endParaRPr>
        </a:p>
      </dgm:t>
    </dgm:pt>
    <dgm:pt modelId="{594744E1-55B6-44E6-8896-6D7BEF1AA25A}" type="sibTrans" cxnId="{B87DE932-99A8-4D6A-86F9-E5EE0FEE3692}">
      <dgm:prSet/>
      <dgm:spPr/>
      <dgm:t>
        <a:bodyPr/>
        <a:lstStyle/>
        <a:p>
          <a:endParaRPr lang="en-US" sz="2000">
            <a:latin typeface="Myriad Pro"/>
          </a:endParaRPr>
        </a:p>
      </dgm:t>
    </dgm:pt>
    <dgm:pt modelId="{ADC7DEFE-AFFD-43E0-8326-7CC001B71412}">
      <dgm:prSet phldrT="[Text]" custT="1"/>
      <dgm:spPr/>
      <dgm:t>
        <a:bodyPr/>
        <a:lstStyle/>
        <a:p>
          <a:r>
            <a:rPr lang="en-US" sz="1600" b="0" i="0" dirty="0" smtClean="0">
              <a:latin typeface="Myriad Pro"/>
            </a:rPr>
            <a:t>If you have HRA credits left over at the end of the year,</a:t>
          </a:r>
          <a:br>
            <a:rPr lang="en-US" sz="1600" b="0" i="0" dirty="0" smtClean="0">
              <a:latin typeface="Myriad Pro"/>
            </a:rPr>
          </a:br>
          <a:r>
            <a:rPr lang="en-US" sz="1600" b="0" i="0" dirty="0" smtClean="0">
              <a:latin typeface="Myriad Pro"/>
            </a:rPr>
            <a:t>and you’re still enrolled in the HRA medical plan the following year, your funds  may roll over.</a:t>
          </a:r>
          <a:endParaRPr lang="en-US" sz="1600" dirty="0">
            <a:latin typeface="Myriad Pro"/>
          </a:endParaRPr>
        </a:p>
      </dgm:t>
    </dgm:pt>
    <dgm:pt modelId="{6AFCFD5E-55EC-4F72-8261-B69A8B5D2E03}" type="parTrans" cxnId="{BDDE046B-BC1B-471D-9C70-95B997611008}">
      <dgm:prSet/>
      <dgm:spPr/>
      <dgm:t>
        <a:bodyPr/>
        <a:lstStyle/>
        <a:p>
          <a:endParaRPr lang="en-US" sz="2000">
            <a:latin typeface="Myriad Pro"/>
          </a:endParaRPr>
        </a:p>
      </dgm:t>
    </dgm:pt>
    <dgm:pt modelId="{C5971CE5-6C87-4A97-9D83-3979E3F4EFC8}" type="sibTrans" cxnId="{BDDE046B-BC1B-471D-9C70-95B997611008}">
      <dgm:prSet/>
      <dgm:spPr/>
      <dgm:t>
        <a:bodyPr/>
        <a:lstStyle/>
        <a:p>
          <a:endParaRPr lang="en-US" sz="2000">
            <a:latin typeface="Myriad Pro"/>
          </a:endParaRPr>
        </a:p>
      </dgm:t>
    </dgm:pt>
    <dgm:pt modelId="{AB058F96-9933-4081-9223-F153FAC34ADC}">
      <dgm:prSet phldrT="[Text]" custT="1"/>
      <dgm:spPr/>
      <dgm:t>
        <a:bodyPr/>
        <a:lstStyle/>
        <a:p>
          <a:r>
            <a:rPr lang="en-US" sz="1600" b="0" i="0" dirty="0" smtClean="0">
              <a:latin typeface="Myriad Pro"/>
            </a:rPr>
            <a:t>Once you reach the deductible, you’ll cost share with the plan (coinsurance) until you reach the out-of-pocket maximum</a:t>
          </a:r>
          <a:r>
            <a:rPr lang="en-US" sz="1600" dirty="0" smtClean="0"/>
            <a:t/>
          </a:r>
          <a:br>
            <a:rPr lang="en-US" sz="1600" dirty="0" smtClean="0"/>
          </a:br>
          <a:r>
            <a:rPr lang="en-US" sz="1600" dirty="0" smtClean="0">
              <a:latin typeface="Myriad Pro"/>
            </a:rPr>
            <a:t/>
          </a:r>
          <a:br>
            <a:rPr lang="en-US" sz="1600" dirty="0" smtClean="0">
              <a:latin typeface="Myriad Pro"/>
            </a:rPr>
          </a:br>
          <a:endParaRPr lang="en-US" sz="1600" dirty="0">
            <a:latin typeface="Myriad Pro"/>
          </a:endParaRPr>
        </a:p>
      </dgm:t>
    </dgm:pt>
    <dgm:pt modelId="{CF159001-5AE8-4784-AF98-5F12C21FB1A1}" type="parTrans" cxnId="{FB3514F9-4D08-4CDC-AD12-26B9E6C7A356}">
      <dgm:prSet/>
      <dgm:spPr/>
      <dgm:t>
        <a:bodyPr/>
        <a:lstStyle/>
        <a:p>
          <a:endParaRPr lang="en-US" sz="2000">
            <a:latin typeface="Myriad Pro"/>
          </a:endParaRPr>
        </a:p>
      </dgm:t>
    </dgm:pt>
    <dgm:pt modelId="{38935251-A442-48E5-A8F8-FD06FCC039C3}" type="sibTrans" cxnId="{FB3514F9-4D08-4CDC-AD12-26B9E6C7A356}">
      <dgm:prSet/>
      <dgm:spPr/>
      <dgm:t>
        <a:bodyPr/>
        <a:lstStyle/>
        <a:p>
          <a:endParaRPr lang="en-US" sz="2000">
            <a:latin typeface="Myriad Pro"/>
          </a:endParaRPr>
        </a:p>
      </dgm:t>
    </dgm:pt>
    <dgm:pt modelId="{54A5F16F-87AA-493F-92B3-751BB7B423AF}">
      <dgm:prSet phldrT="[Text]" custT="1"/>
      <dgm:spPr/>
      <dgm:t>
        <a:bodyPr/>
        <a:lstStyle/>
        <a:p>
          <a:r>
            <a:rPr lang="en-US" sz="2000" b="1" dirty="0" smtClean="0">
              <a:latin typeface="Myriad Pro"/>
            </a:rPr>
            <a:t>The district funds it for you</a:t>
          </a:r>
          <a:endParaRPr lang="en-US" sz="2000" b="1" dirty="0">
            <a:latin typeface="Myriad Pro"/>
          </a:endParaRPr>
        </a:p>
      </dgm:t>
    </dgm:pt>
    <dgm:pt modelId="{8995B42E-53E2-4F89-B161-B4A4E7D18AFF}" type="parTrans" cxnId="{7C328567-8241-4B5C-9F31-E49AA90F2AEC}">
      <dgm:prSet/>
      <dgm:spPr/>
      <dgm:t>
        <a:bodyPr/>
        <a:lstStyle/>
        <a:p>
          <a:endParaRPr lang="en-US" sz="2000">
            <a:latin typeface="Myriad Pro"/>
          </a:endParaRPr>
        </a:p>
      </dgm:t>
    </dgm:pt>
    <dgm:pt modelId="{1785EF3A-6C09-4A1D-B292-453AAE18BB10}" type="sibTrans" cxnId="{7C328567-8241-4B5C-9F31-E49AA90F2AEC}">
      <dgm:prSet custT="1"/>
      <dgm:spPr>
        <a:solidFill>
          <a:schemeClr val="accent5"/>
        </a:solidFill>
      </dgm:spPr>
      <dgm:t>
        <a:bodyPr/>
        <a:lstStyle/>
        <a:p>
          <a:endParaRPr lang="en-US" sz="1600">
            <a:latin typeface="Myriad Pro"/>
          </a:endParaRPr>
        </a:p>
      </dgm:t>
    </dgm:pt>
    <dgm:pt modelId="{95399B28-47E8-4F03-B071-AD69EFA78CA0}">
      <dgm:prSet phldrT="[Text]" custT="1"/>
      <dgm:spPr/>
      <dgm:t>
        <a:bodyPr/>
        <a:lstStyle/>
        <a:p>
          <a:r>
            <a:rPr lang="en-US" sz="1600" b="0" i="0" dirty="0" smtClean="0">
              <a:latin typeface="Myriad Pro"/>
            </a:rPr>
            <a:t>When you enroll in a medical plan with</a:t>
          </a:r>
          <a:br>
            <a:rPr lang="en-US" sz="1600" b="0" i="0" dirty="0" smtClean="0">
              <a:latin typeface="Myriad Pro"/>
            </a:rPr>
          </a:br>
          <a:r>
            <a:rPr lang="en-US" sz="1600" b="0" i="0" dirty="0" smtClean="0">
              <a:latin typeface="Myriad Pro"/>
            </a:rPr>
            <a:t>an HRA, the district funds the HRA up to the corridor amount</a:t>
          </a:r>
          <a:endParaRPr lang="en-US" sz="1600" b="0" i="0" dirty="0">
            <a:latin typeface="Myriad Pro"/>
          </a:endParaRPr>
        </a:p>
      </dgm:t>
    </dgm:pt>
    <dgm:pt modelId="{8C3ACFFB-DF35-4DCE-8325-4DD3A0EB541C}" type="parTrans" cxnId="{6FCEC9DE-859D-4278-B429-A300134CF392}">
      <dgm:prSet/>
      <dgm:spPr/>
      <dgm:t>
        <a:bodyPr/>
        <a:lstStyle/>
        <a:p>
          <a:endParaRPr lang="en-US" sz="2000">
            <a:latin typeface="Myriad Pro"/>
          </a:endParaRPr>
        </a:p>
      </dgm:t>
    </dgm:pt>
    <dgm:pt modelId="{352A869E-782B-424F-8CAD-0B32FFCC16B0}" type="sibTrans" cxnId="{6FCEC9DE-859D-4278-B429-A300134CF392}">
      <dgm:prSet/>
      <dgm:spPr/>
      <dgm:t>
        <a:bodyPr/>
        <a:lstStyle/>
        <a:p>
          <a:endParaRPr lang="en-US" sz="2000">
            <a:latin typeface="Myriad Pro"/>
          </a:endParaRPr>
        </a:p>
      </dgm:t>
    </dgm:pt>
    <dgm:pt modelId="{85062684-54FF-4E82-9B04-122FAA06629F}">
      <dgm:prSet phldrT="[Text]" custT="1"/>
      <dgm:spPr/>
      <dgm:t>
        <a:bodyPr/>
        <a:lstStyle/>
        <a:p>
          <a:r>
            <a:rPr lang="en-US" sz="1600" b="0" i="0" dirty="0" smtClean="0">
              <a:latin typeface="Myriad Pro"/>
            </a:rPr>
            <a:t>Then you are responsible for the corridor amount until you satisfy the deductible</a:t>
          </a:r>
          <a:endParaRPr lang="en-US" sz="1600" b="0" i="0" dirty="0">
            <a:latin typeface="Myriad Pro"/>
          </a:endParaRPr>
        </a:p>
      </dgm:t>
    </dgm:pt>
    <dgm:pt modelId="{A8218B92-035C-4478-AAAF-647EBC28A8B1}" type="parTrans" cxnId="{AE32CC13-4C95-4782-BFA8-DDDBC4653329}">
      <dgm:prSet/>
      <dgm:spPr/>
      <dgm:t>
        <a:bodyPr/>
        <a:lstStyle/>
        <a:p>
          <a:endParaRPr lang="en-US"/>
        </a:p>
      </dgm:t>
    </dgm:pt>
    <dgm:pt modelId="{69BA9AA8-5E28-4C0D-AC52-69A400BE0880}" type="sibTrans" cxnId="{AE32CC13-4C95-4782-BFA8-DDDBC4653329}">
      <dgm:prSet/>
      <dgm:spPr/>
      <dgm:t>
        <a:bodyPr/>
        <a:lstStyle/>
        <a:p>
          <a:endParaRPr lang="en-US"/>
        </a:p>
      </dgm:t>
    </dgm:pt>
    <dgm:pt modelId="{422E9A98-E6F6-401E-ACA8-F8164AB2EDCF}" type="pres">
      <dgm:prSet presAssocID="{C308E27C-8ECF-41D5-A641-C3A074F210E5}" presName="Name0" presStyleCnt="0">
        <dgm:presLayoutVars>
          <dgm:dir/>
          <dgm:resizeHandles val="exact"/>
        </dgm:presLayoutVars>
      </dgm:prSet>
      <dgm:spPr/>
    </dgm:pt>
    <dgm:pt modelId="{4604F809-1C5D-4BF7-A448-67094E949D71}" type="pres">
      <dgm:prSet presAssocID="{54A5F16F-87AA-493F-92B3-751BB7B423AF}" presName="node" presStyleLbl="node1" presStyleIdx="0" presStyleCnt="3">
        <dgm:presLayoutVars>
          <dgm:bulletEnabled val="1"/>
        </dgm:presLayoutVars>
      </dgm:prSet>
      <dgm:spPr/>
      <dgm:t>
        <a:bodyPr/>
        <a:lstStyle/>
        <a:p>
          <a:endParaRPr lang="en-US"/>
        </a:p>
      </dgm:t>
    </dgm:pt>
    <dgm:pt modelId="{B12CFCE2-B524-47DE-9B5B-72EC1FCA92EA}" type="pres">
      <dgm:prSet presAssocID="{1785EF3A-6C09-4A1D-B292-453AAE18BB10}" presName="sibTrans" presStyleLbl="sibTrans2D1" presStyleIdx="0" presStyleCnt="2"/>
      <dgm:spPr/>
      <dgm:t>
        <a:bodyPr/>
        <a:lstStyle/>
        <a:p>
          <a:endParaRPr lang="en-US"/>
        </a:p>
      </dgm:t>
    </dgm:pt>
    <dgm:pt modelId="{8623EB63-8898-482B-86A0-B2CCECDB3686}" type="pres">
      <dgm:prSet presAssocID="{1785EF3A-6C09-4A1D-B292-453AAE18BB10}" presName="connectorText" presStyleLbl="sibTrans2D1" presStyleIdx="0" presStyleCnt="2"/>
      <dgm:spPr/>
      <dgm:t>
        <a:bodyPr/>
        <a:lstStyle/>
        <a:p>
          <a:endParaRPr lang="en-US"/>
        </a:p>
      </dgm:t>
    </dgm:pt>
    <dgm:pt modelId="{44B7DA35-3E09-4FC5-B860-55FC6C51E170}" type="pres">
      <dgm:prSet presAssocID="{8B974FAC-6396-45DE-B94C-703F55D1DB3B}" presName="node" presStyleLbl="node1" presStyleIdx="1" presStyleCnt="3">
        <dgm:presLayoutVars>
          <dgm:bulletEnabled val="1"/>
        </dgm:presLayoutVars>
      </dgm:prSet>
      <dgm:spPr/>
      <dgm:t>
        <a:bodyPr/>
        <a:lstStyle/>
        <a:p>
          <a:endParaRPr lang="en-US"/>
        </a:p>
      </dgm:t>
    </dgm:pt>
    <dgm:pt modelId="{1BBDDE25-2178-437D-BBAE-CC6EC2F417E5}" type="pres">
      <dgm:prSet presAssocID="{39F2467C-4F96-4F1E-A034-7B695ADEC79B}" presName="sibTrans" presStyleLbl="sibTrans2D1" presStyleIdx="1" presStyleCnt="2"/>
      <dgm:spPr/>
      <dgm:t>
        <a:bodyPr/>
        <a:lstStyle/>
        <a:p>
          <a:endParaRPr lang="en-US"/>
        </a:p>
      </dgm:t>
    </dgm:pt>
    <dgm:pt modelId="{E7967827-D821-4E5E-B719-1CA187FFB3F4}" type="pres">
      <dgm:prSet presAssocID="{39F2467C-4F96-4F1E-A034-7B695ADEC79B}" presName="connectorText" presStyleLbl="sibTrans2D1" presStyleIdx="1" presStyleCnt="2"/>
      <dgm:spPr/>
      <dgm:t>
        <a:bodyPr/>
        <a:lstStyle/>
        <a:p>
          <a:endParaRPr lang="en-US"/>
        </a:p>
      </dgm:t>
    </dgm:pt>
    <dgm:pt modelId="{B23E295C-F0A2-4114-B136-0E8AF47CF2C2}" type="pres">
      <dgm:prSet presAssocID="{EDEB1C79-9D0E-458C-A420-C74DC9EA37CC}" presName="node" presStyleLbl="node1" presStyleIdx="2" presStyleCnt="3">
        <dgm:presLayoutVars>
          <dgm:bulletEnabled val="1"/>
        </dgm:presLayoutVars>
      </dgm:prSet>
      <dgm:spPr/>
      <dgm:t>
        <a:bodyPr/>
        <a:lstStyle/>
        <a:p>
          <a:endParaRPr lang="en-US"/>
        </a:p>
      </dgm:t>
    </dgm:pt>
  </dgm:ptLst>
  <dgm:cxnLst>
    <dgm:cxn modelId="{428464C8-CD6F-4630-A5B8-1D4629902784}" type="presOf" srcId="{1785EF3A-6C09-4A1D-B292-453AAE18BB10}" destId="{8623EB63-8898-482B-86A0-B2CCECDB3686}" srcOrd="1" destOrd="0" presId="urn:microsoft.com/office/officeart/2005/8/layout/process1"/>
    <dgm:cxn modelId="{59EBCD63-1945-4FCA-B3B9-B8874B1AC22F}" type="presOf" srcId="{39F2467C-4F96-4F1E-A034-7B695ADEC79B}" destId="{E7967827-D821-4E5E-B719-1CA187FFB3F4}" srcOrd="1" destOrd="0" presId="urn:microsoft.com/office/officeart/2005/8/layout/process1"/>
    <dgm:cxn modelId="{D855E933-941F-493A-A0F9-AA1CC75ABF85}" type="presOf" srcId="{ADC7DEFE-AFFD-43E0-8326-7CC001B71412}" destId="{B23E295C-F0A2-4114-B136-0E8AF47CF2C2}" srcOrd="0" destOrd="1" presId="urn:microsoft.com/office/officeart/2005/8/layout/process1"/>
    <dgm:cxn modelId="{FB3514F9-4D08-4CDC-AD12-26B9E6C7A356}" srcId="{8B974FAC-6396-45DE-B94C-703F55D1DB3B}" destId="{AB058F96-9933-4081-9223-F153FAC34ADC}" srcOrd="0" destOrd="0" parTransId="{CF159001-5AE8-4784-AF98-5F12C21FB1A1}" sibTransId="{38935251-A442-48E5-A8F8-FD06FCC039C3}"/>
    <dgm:cxn modelId="{74793323-A8AE-4039-AD89-1EA941794D35}" type="presOf" srcId="{EDEB1C79-9D0E-458C-A420-C74DC9EA37CC}" destId="{B23E295C-F0A2-4114-B136-0E8AF47CF2C2}" srcOrd="0" destOrd="0" presId="urn:microsoft.com/office/officeart/2005/8/layout/process1"/>
    <dgm:cxn modelId="{C8E20E81-E4F2-4151-B008-AED9815CFE07}" type="presOf" srcId="{95399B28-47E8-4F03-B071-AD69EFA78CA0}" destId="{4604F809-1C5D-4BF7-A448-67094E949D71}" srcOrd="0" destOrd="1" presId="urn:microsoft.com/office/officeart/2005/8/layout/process1"/>
    <dgm:cxn modelId="{808C50CB-8B78-405C-B354-29AC82FBF643}" type="presOf" srcId="{85062684-54FF-4E82-9B04-122FAA06629F}" destId="{4604F809-1C5D-4BF7-A448-67094E949D71}" srcOrd="0" destOrd="2" presId="urn:microsoft.com/office/officeart/2005/8/layout/process1"/>
    <dgm:cxn modelId="{AE32CC13-4C95-4782-BFA8-DDDBC4653329}" srcId="{54A5F16F-87AA-493F-92B3-751BB7B423AF}" destId="{85062684-54FF-4E82-9B04-122FAA06629F}" srcOrd="1" destOrd="0" parTransId="{A8218B92-035C-4478-AAAF-647EBC28A8B1}" sibTransId="{69BA9AA8-5E28-4C0D-AC52-69A400BE0880}"/>
    <dgm:cxn modelId="{6FCEC9DE-859D-4278-B429-A300134CF392}" srcId="{54A5F16F-87AA-493F-92B3-751BB7B423AF}" destId="{95399B28-47E8-4F03-B071-AD69EFA78CA0}" srcOrd="0" destOrd="0" parTransId="{8C3ACFFB-DF35-4DCE-8325-4DD3A0EB541C}" sibTransId="{352A869E-782B-424F-8CAD-0B32FFCC16B0}"/>
    <dgm:cxn modelId="{3748AC7F-DAA7-47EA-A71E-17FA44135246}" type="presOf" srcId="{C308E27C-8ECF-41D5-A641-C3A074F210E5}" destId="{422E9A98-E6F6-401E-ACA8-F8164AB2EDCF}" srcOrd="0" destOrd="0" presId="urn:microsoft.com/office/officeart/2005/8/layout/process1"/>
    <dgm:cxn modelId="{4D522856-1FA2-4FB5-A5AA-5411AB6E540A}" srcId="{C308E27C-8ECF-41D5-A641-C3A074F210E5}" destId="{8B974FAC-6396-45DE-B94C-703F55D1DB3B}" srcOrd="1" destOrd="0" parTransId="{5D3647F8-A408-4289-8C71-E1D60419AD50}" sibTransId="{39F2467C-4F96-4F1E-A034-7B695ADEC79B}"/>
    <dgm:cxn modelId="{DD2352B5-01F5-4AD5-8BD0-7315B142CE70}" type="presOf" srcId="{1785EF3A-6C09-4A1D-B292-453AAE18BB10}" destId="{B12CFCE2-B524-47DE-9B5B-72EC1FCA92EA}" srcOrd="0" destOrd="0" presId="urn:microsoft.com/office/officeart/2005/8/layout/process1"/>
    <dgm:cxn modelId="{633BB930-2B5D-4B0E-BE6D-EB3A1AB04015}" type="presOf" srcId="{39F2467C-4F96-4F1E-A034-7B695ADEC79B}" destId="{1BBDDE25-2178-437D-BBAE-CC6EC2F417E5}" srcOrd="0" destOrd="0" presId="urn:microsoft.com/office/officeart/2005/8/layout/process1"/>
    <dgm:cxn modelId="{B87DE932-99A8-4D6A-86F9-E5EE0FEE3692}" srcId="{C308E27C-8ECF-41D5-A641-C3A074F210E5}" destId="{EDEB1C79-9D0E-458C-A420-C74DC9EA37CC}" srcOrd="2" destOrd="0" parTransId="{4354F3BC-8CD4-4B9A-AB3B-00659EFF3B93}" sibTransId="{594744E1-55B6-44E6-8896-6D7BEF1AA25A}"/>
    <dgm:cxn modelId="{3F42568F-3EA8-43BB-AF58-FD5C5758BD45}" type="presOf" srcId="{AB058F96-9933-4081-9223-F153FAC34ADC}" destId="{44B7DA35-3E09-4FC5-B860-55FC6C51E170}" srcOrd="0" destOrd="1" presId="urn:microsoft.com/office/officeart/2005/8/layout/process1"/>
    <dgm:cxn modelId="{7C328567-8241-4B5C-9F31-E49AA90F2AEC}" srcId="{C308E27C-8ECF-41D5-A641-C3A074F210E5}" destId="{54A5F16F-87AA-493F-92B3-751BB7B423AF}" srcOrd="0" destOrd="0" parTransId="{8995B42E-53E2-4F89-B161-B4A4E7D18AFF}" sibTransId="{1785EF3A-6C09-4A1D-B292-453AAE18BB10}"/>
    <dgm:cxn modelId="{BDDE046B-BC1B-471D-9C70-95B997611008}" srcId="{EDEB1C79-9D0E-458C-A420-C74DC9EA37CC}" destId="{ADC7DEFE-AFFD-43E0-8326-7CC001B71412}" srcOrd="0" destOrd="0" parTransId="{6AFCFD5E-55EC-4F72-8261-B69A8B5D2E03}" sibTransId="{C5971CE5-6C87-4A97-9D83-3979E3F4EFC8}"/>
    <dgm:cxn modelId="{318C26A2-1902-4D90-A975-0BF030188674}" type="presOf" srcId="{54A5F16F-87AA-493F-92B3-751BB7B423AF}" destId="{4604F809-1C5D-4BF7-A448-67094E949D71}" srcOrd="0" destOrd="0" presId="urn:microsoft.com/office/officeart/2005/8/layout/process1"/>
    <dgm:cxn modelId="{8E706EDB-FA18-42A7-9DA5-3145D6C6CE41}" type="presOf" srcId="{8B974FAC-6396-45DE-B94C-703F55D1DB3B}" destId="{44B7DA35-3E09-4FC5-B860-55FC6C51E170}" srcOrd="0" destOrd="0" presId="urn:microsoft.com/office/officeart/2005/8/layout/process1"/>
    <dgm:cxn modelId="{DE8DF82F-06C2-4E7A-931F-71162E259D5C}" type="presParOf" srcId="{422E9A98-E6F6-401E-ACA8-F8164AB2EDCF}" destId="{4604F809-1C5D-4BF7-A448-67094E949D71}" srcOrd="0" destOrd="0" presId="urn:microsoft.com/office/officeart/2005/8/layout/process1"/>
    <dgm:cxn modelId="{429D85EC-3EDA-49C4-939E-5E8B20FA09F1}" type="presParOf" srcId="{422E9A98-E6F6-401E-ACA8-F8164AB2EDCF}" destId="{B12CFCE2-B524-47DE-9B5B-72EC1FCA92EA}" srcOrd="1" destOrd="0" presId="urn:microsoft.com/office/officeart/2005/8/layout/process1"/>
    <dgm:cxn modelId="{762E4E2B-B539-483F-A069-69E1D1E8388C}" type="presParOf" srcId="{B12CFCE2-B524-47DE-9B5B-72EC1FCA92EA}" destId="{8623EB63-8898-482B-86A0-B2CCECDB3686}" srcOrd="0" destOrd="0" presId="urn:microsoft.com/office/officeart/2005/8/layout/process1"/>
    <dgm:cxn modelId="{BC538929-2C85-4764-BE38-AC9F2163A35D}" type="presParOf" srcId="{422E9A98-E6F6-401E-ACA8-F8164AB2EDCF}" destId="{44B7DA35-3E09-4FC5-B860-55FC6C51E170}" srcOrd="2" destOrd="0" presId="urn:microsoft.com/office/officeart/2005/8/layout/process1"/>
    <dgm:cxn modelId="{696546DA-FB11-4723-BA9E-0580D653D499}" type="presParOf" srcId="{422E9A98-E6F6-401E-ACA8-F8164AB2EDCF}" destId="{1BBDDE25-2178-437D-BBAE-CC6EC2F417E5}" srcOrd="3" destOrd="0" presId="urn:microsoft.com/office/officeart/2005/8/layout/process1"/>
    <dgm:cxn modelId="{75A93840-4E6B-43DE-B51C-3BD47FF5AF42}" type="presParOf" srcId="{1BBDDE25-2178-437D-BBAE-CC6EC2F417E5}" destId="{E7967827-D821-4E5E-B719-1CA187FFB3F4}" srcOrd="0" destOrd="0" presId="urn:microsoft.com/office/officeart/2005/8/layout/process1"/>
    <dgm:cxn modelId="{B8A763AF-9DF3-4E52-91D0-23922BD26471}" type="presParOf" srcId="{422E9A98-E6F6-401E-ACA8-F8164AB2EDCF}" destId="{B23E295C-F0A2-4114-B136-0E8AF47CF2C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51154B7-7C0F-4D2A-97BD-7AAE3D7CF27A}" type="datetimeFigureOut">
              <a:rPr lang="en-US" smtClean="0"/>
              <a:t>9/16/2019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2507F4C-1746-4EF0-B757-FE078B35637F}" type="slidenum">
              <a:rPr lang="en-US" smtClean="0"/>
              <a:t>‹#›</a:t>
            </a:fld>
            <a:endParaRPr lang="en-US"/>
          </a:p>
        </p:txBody>
      </p:sp>
    </p:spTree>
    <p:extLst>
      <p:ext uri="{BB962C8B-B14F-4D97-AF65-F5344CB8AC3E}">
        <p14:creationId xmlns:p14="http://schemas.microsoft.com/office/powerpoint/2010/main" val="2259233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811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12</a:t>
            </a:fld>
            <a:endParaRPr lang="en-US"/>
          </a:p>
        </p:txBody>
      </p:sp>
    </p:spTree>
    <p:extLst>
      <p:ext uri="{BB962C8B-B14F-4D97-AF65-F5344CB8AC3E}">
        <p14:creationId xmlns:p14="http://schemas.microsoft.com/office/powerpoint/2010/main" val="315073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dental exams can help you and your dentist detect problems in the early stages when treatment is more basic and costs are much lower. Keeping your teeth and gums clean and healthy will help prevent most tooth decay and periodontal disease, and is an important part of maintaining your medical health.</a:t>
            </a:r>
          </a:p>
          <a:p>
            <a:pPr fontAlgn="base"/>
            <a:r>
              <a:rPr lang="en-US" dirty="0"/>
              <a:t> </a:t>
            </a:r>
          </a:p>
          <a:p>
            <a:r>
              <a:rPr lang="en-US" dirty="0"/>
              <a:t>Here’s a look at your dental plan options, and the coverage amounts. </a:t>
            </a:r>
          </a:p>
          <a:p>
            <a:r>
              <a:rPr lang="en-US" dirty="0"/>
              <a:t>[Provide any special notes about the coverage shown in this slide.]</a:t>
            </a:r>
          </a:p>
        </p:txBody>
      </p:sp>
      <p:sp>
        <p:nvSpPr>
          <p:cNvPr id="4" name="Slide Number Placeholder 3"/>
          <p:cNvSpPr>
            <a:spLocks noGrp="1"/>
          </p:cNvSpPr>
          <p:nvPr>
            <p:ph type="sldNum" sz="quarter" idx="10"/>
          </p:nvPr>
        </p:nvSpPr>
        <p:spPr/>
        <p:txBody>
          <a:bodyPr/>
          <a:lstStyle/>
          <a:p>
            <a:fld id="{52507F4C-1746-4EF0-B757-FE078B35637F}" type="slidenum">
              <a:rPr lang="en-US" smtClean="0"/>
              <a:t>13</a:t>
            </a:fld>
            <a:endParaRPr lang="en-US"/>
          </a:p>
        </p:txBody>
      </p:sp>
    </p:spTree>
    <p:extLst>
      <p:ext uri="{BB962C8B-B14F-4D97-AF65-F5344CB8AC3E}">
        <p14:creationId xmlns:p14="http://schemas.microsoft.com/office/powerpoint/2010/main" val="122287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vision plan provides services for eye exams, glasses and contacts. If your doctor charges more than the reasonable and customary charge you may be required to pay the extra amount. Here’s a look at your vision plan coverage. </a:t>
            </a:r>
          </a:p>
          <a:p>
            <a:r>
              <a:rPr lang="en-US" dirty="0"/>
              <a:t>[Provide any special notes about the coverage shown in this slide.]</a:t>
            </a:r>
          </a:p>
        </p:txBody>
      </p:sp>
      <p:sp>
        <p:nvSpPr>
          <p:cNvPr id="4" name="Slide Number Placeholder 3"/>
          <p:cNvSpPr>
            <a:spLocks noGrp="1"/>
          </p:cNvSpPr>
          <p:nvPr>
            <p:ph type="sldNum" sz="quarter" idx="10"/>
          </p:nvPr>
        </p:nvSpPr>
        <p:spPr/>
        <p:txBody>
          <a:bodyPr/>
          <a:lstStyle/>
          <a:p>
            <a:fld id="{52507F4C-1746-4EF0-B757-FE078B35637F}" type="slidenum">
              <a:rPr lang="en-US" smtClean="0"/>
              <a:t>14</a:t>
            </a:fld>
            <a:endParaRPr lang="en-US"/>
          </a:p>
        </p:txBody>
      </p:sp>
    </p:spTree>
    <p:extLst>
      <p:ext uri="{BB962C8B-B14F-4D97-AF65-F5344CB8AC3E}">
        <p14:creationId xmlns:p14="http://schemas.microsoft.com/office/powerpoint/2010/main" val="117805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of Insurability may be required for your coverage.</a:t>
            </a:r>
          </a:p>
        </p:txBody>
      </p:sp>
      <p:sp>
        <p:nvSpPr>
          <p:cNvPr id="4" name="Slide Number Placeholder 3"/>
          <p:cNvSpPr>
            <a:spLocks noGrp="1"/>
          </p:cNvSpPr>
          <p:nvPr>
            <p:ph type="sldNum" sz="quarter" idx="10"/>
          </p:nvPr>
        </p:nvSpPr>
        <p:spPr/>
        <p:txBody>
          <a:bodyPr/>
          <a:lstStyle/>
          <a:p>
            <a:fld id="{52507F4C-1746-4EF0-B757-FE078B35637F}" type="slidenum">
              <a:rPr lang="en-US" smtClean="0"/>
              <a:t>15</a:t>
            </a:fld>
            <a:endParaRPr lang="en-US"/>
          </a:p>
        </p:txBody>
      </p:sp>
    </p:spTree>
    <p:extLst>
      <p:ext uri="{BB962C8B-B14F-4D97-AF65-F5344CB8AC3E}">
        <p14:creationId xmlns:p14="http://schemas.microsoft.com/office/powerpoint/2010/main" val="233522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16</a:t>
            </a:fld>
            <a:endParaRPr lang="en-US"/>
          </a:p>
        </p:txBody>
      </p:sp>
    </p:spTree>
    <p:extLst>
      <p:ext uri="{BB962C8B-B14F-4D97-AF65-F5344CB8AC3E}">
        <p14:creationId xmlns:p14="http://schemas.microsoft.com/office/powerpoint/2010/main" val="202057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579">
              <a:defRPr/>
            </a:pPr>
            <a:r>
              <a:rPr lang="en-US" dirty="0" smtClean="0"/>
              <a:t>NOTE: Your Plan may require you to complete an Evidence of Insurability (EOI) during the enrollment process.</a:t>
            </a:r>
          </a:p>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17</a:t>
            </a:fld>
            <a:endParaRPr lang="en-US"/>
          </a:p>
        </p:txBody>
      </p:sp>
    </p:spTree>
    <p:extLst>
      <p:ext uri="{BB962C8B-B14F-4D97-AF65-F5344CB8AC3E}">
        <p14:creationId xmlns:p14="http://schemas.microsoft.com/office/powerpoint/2010/main" val="409264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our brief overview of your ABC Company benefits. I hope you better understand how they work, the value they may offer for you and for your family, and how to get more information to help you make informed decisions when you enroll.</a:t>
            </a:r>
          </a:p>
          <a:p>
            <a:endParaRPr lang="en-US" dirty="0"/>
          </a:p>
          <a:p>
            <a:r>
              <a:rPr lang="en-US" dirty="0"/>
              <a:t>[Add next steps information, including where to get more information, where and when to enroll]</a:t>
            </a:r>
          </a:p>
        </p:txBody>
      </p:sp>
      <p:sp>
        <p:nvSpPr>
          <p:cNvPr id="4" name="Slide Number Placeholder 3"/>
          <p:cNvSpPr>
            <a:spLocks noGrp="1"/>
          </p:cNvSpPr>
          <p:nvPr>
            <p:ph type="sldNum" sz="quarter" idx="10"/>
          </p:nvPr>
        </p:nvSpPr>
        <p:spPr/>
        <p:txBody>
          <a:bodyPr/>
          <a:lstStyle/>
          <a:p>
            <a:fld id="{52507F4C-1746-4EF0-B757-FE078B35637F}" type="slidenum">
              <a:rPr lang="en-US" smtClean="0"/>
              <a:t>18</a:t>
            </a:fld>
            <a:endParaRPr lang="en-US"/>
          </a:p>
        </p:txBody>
      </p:sp>
    </p:spTree>
    <p:extLst>
      <p:ext uri="{BB962C8B-B14F-4D97-AF65-F5344CB8AC3E}">
        <p14:creationId xmlns:p14="http://schemas.microsoft.com/office/powerpoint/2010/main" val="391284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11" marR="72946">
              <a:lnSpc>
                <a:spcPct val="104200"/>
              </a:lnSpc>
            </a:pPr>
            <a:endParaRPr lang="en-US" dirty="0">
              <a:cs typeface="Calibri"/>
            </a:endParaRPr>
          </a:p>
        </p:txBody>
      </p:sp>
      <p:sp>
        <p:nvSpPr>
          <p:cNvPr id="4" name="Slide Number Placeholder 3"/>
          <p:cNvSpPr>
            <a:spLocks noGrp="1"/>
          </p:cNvSpPr>
          <p:nvPr>
            <p:ph type="sldNum" sz="quarter" idx="10"/>
          </p:nvPr>
        </p:nvSpPr>
        <p:spPr/>
        <p:txBody>
          <a:bodyPr/>
          <a:lstStyle/>
          <a:p>
            <a:fld id="{52507F4C-1746-4EF0-B757-FE078B35637F}" type="slidenum">
              <a:rPr lang="en-US" smtClean="0"/>
              <a:t>2</a:t>
            </a:fld>
            <a:endParaRPr lang="en-US"/>
          </a:p>
        </p:txBody>
      </p:sp>
    </p:spTree>
    <p:extLst>
      <p:ext uri="{BB962C8B-B14F-4D97-AF65-F5344CB8AC3E}">
        <p14:creationId xmlns:p14="http://schemas.microsoft.com/office/powerpoint/2010/main" val="340121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3</a:t>
            </a:fld>
            <a:endParaRPr lang="en-US"/>
          </a:p>
        </p:txBody>
      </p:sp>
    </p:spTree>
    <p:extLst>
      <p:ext uri="{BB962C8B-B14F-4D97-AF65-F5344CB8AC3E}">
        <p14:creationId xmlns:p14="http://schemas.microsoft.com/office/powerpoint/2010/main" val="123560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a:t>
            </a:r>
          </a:p>
        </p:txBody>
      </p:sp>
      <p:sp>
        <p:nvSpPr>
          <p:cNvPr id="4" name="Slide Number Placeholder 3"/>
          <p:cNvSpPr>
            <a:spLocks noGrp="1"/>
          </p:cNvSpPr>
          <p:nvPr>
            <p:ph type="sldNum" sz="quarter" idx="10"/>
          </p:nvPr>
        </p:nvSpPr>
        <p:spPr/>
        <p:txBody>
          <a:bodyPr/>
          <a:lstStyle/>
          <a:p>
            <a:fld id="{52507F4C-1746-4EF0-B757-FE078B35637F}" type="slidenum">
              <a:rPr lang="en-US" smtClean="0"/>
              <a:t>4</a:t>
            </a:fld>
            <a:endParaRPr lang="en-US"/>
          </a:p>
        </p:txBody>
      </p:sp>
    </p:spTree>
    <p:extLst>
      <p:ext uri="{BB962C8B-B14F-4D97-AF65-F5344CB8AC3E}">
        <p14:creationId xmlns:p14="http://schemas.microsoft.com/office/powerpoint/2010/main" val="101817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5</a:t>
            </a:fld>
            <a:endParaRPr lang="en-US"/>
          </a:p>
        </p:txBody>
      </p:sp>
    </p:spTree>
    <p:extLst>
      <p:ext uri="{BB962C8B-B14F-4D97-AF65-F5344CB8AC3E}">
        <p14:creationId xmlns:p14="http://schemas.microsoft.com/office/powerpoint/2010/main" val="11538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some of the medical benefits available to you. Please refer to your benefit guide for complete coverage information.</a:t>
            </a:r>
          </a:p>
          <a:p>
            <a:endParaRPr lang="en-US" dirty="0"/>
          </a:p>
          <a:p>
            <a:r>
              <a:rPr lang="en-US" dirty="0"/>
              <a:t>[Provide any special notes about the coverage shown in this slide.]</a:t>
            </a:r>
          </a:p>
        </p:txBody>
      </p:sp>
      <p:sp>
        <p:nvSpPr>
          <p:cNvPr id="4" name="Slide Number Placeholder 3"/>
          <p:cNvSpPr>
            <a:spLocks noGrp="1"/>
          </p:cNvSpPr>
          <p:nvPr>
            <p:ph type="sldNum" sz="quarter" idx="10"/>
          </p:nvPr>
        </p:nvSpPr>
        <p:spPr/>
        <p:txBody>
          <a:bodyPr/>
          <a:lstStyle/>
          <a:p>
            <a:fld id="{52507F4C-1746-4EF0-B757-FE078B35637F}" type="slidenum">
              <a:rPr lang="en-US" smtClean="0"/>
              <a:t>6</a:t>
            </a:fld>
            <a:endParaRPr lang="en-US"/>
          </a:p>
        </p:txBody>
      </p:sp>
    </p:spTree>
    <p:extLst>
      <p:ext uri="{BB962C8B-B14F-4D97-AF65-F5344CB8AC3E}">
        <p14:creationId xmlns:p14="http://schemas.microsoft.com/office/powerpoint/2010/main" val="197403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some of the medical benefits available to you. Please refer to your benefit guide for complete coverage information.</a:t>
            </a:r>
          </a:p>
          <a:p>
            <a:endParaRPr lang="en-US" dirty="0"/>
          </a:p>
          <a:p>
            <a:r>
              <a:rPr lang="en-US" dirty="0"/>
              <a:t>[Provide any special notes about the coverage shown in this slide.]</a:t>
            </a:r>
          </a:p>
        </p:txBody>
      </p:sp>
      <p:sp>
        <p:nvSpPr>
          <p:cNvPr id="4" name="Slide Number Placeholder 3"/>
          <p:cNvSpPr>
            <a:spLocks noGrp="1"/>
          </p:cNvSpPr>
          <p:nvPr>
            <p:ph type="sldNum" sz="quarter" idx="10"/>
          </p:nvPr>
        </p:nvSpPr>
        <p:spPr/>
        <p:txBody>
          <a:bodyPr/>
          <a:lstStyle/>
          <a:p>
            <a:fld id="{52507F4C-1746-4EF0-B757-FE078B35637F}" type="slidenum">
              <a:rPr lang="en-US" smtClean="0"/>
              <a:t>7</a:t>
            </a:fld>
            <a:endParaRPr lang="en-US"/>
          </a:p>
        </p:txBody>
      </p:sp>
    </p:spTree>
    <p:extLst>
      <p:ext uri="{BB962C8B-B14F-4D97-AF65-F5344CB8AC3E}">
        <p14:creationId xmlns:p14="http://schemas.microsoft.com/office/powerpoint/2010/main" val="197403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look at some of the prescription drug benefits available to you. Please refer to your benefit guide for complete coverage information.</a:t>
            </a:r>
          </a:p>
          <a:p>
            <a:endParaRPr lang="en-US" dirty="0"/>
          </a:p>
          <a:p>
            <a:r>
              <a:rPr lang="en-US" dirty="0"/>
              <a:t>[Provide any special notes about the coverage shown in this slide.]</a:t>
            </a:r>
          </a:p>
        </p:txBody>
      </p:sp>
      <p:sp>
        <p:nvSpPr>
          <p:cNvPr id="4" name="Slide Number Placeholder 3"/>
          <p:cNvSpPr>
            <a:spLocks noGrp="1"/>
          </p:cNvSpPr>
          <p:nvPr>
            <p:ph type="sldNum" sz="quarter" idx="10"/>
          </p:nvPr>
        </p:nvSpPr>
        <p:spPr/>
        <p:txBody>
          <a:bodyPr/>
          <a:lstStyle/>
          <a:p>
            <a:fld id="{52507F4C-1746-4EF0-B757-FE078B35637F}" type="slidenum">
              <a:rPr lang="en-US" smtClean="0"/>
              <a:t>8</a:t>
            </a:fld>
            <a:endParaRPr lang="en-US"/>
          </a:p>
        </p:txBody>
      </p:sp>
    </p:spTree>
    <p:extLst>
      <p:ext uri="{BB962C8B-B14F-4D97-AF65-F5344CB8AC3E}">
        <p14:creationId xmlns:p14="http://schemas.microsoft.com/office/powerpoint/2010/main" val="197403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enroll in a medical plan that is attached to</a:t>
            </a:r>
            <a:br>
              <a:rPr lang="en-US" dirty="0"/>
            </a:br>
            <a:r>
              <a:rPr lang="en-US" dirty="0"/>
              <a:t>an HRA, the district funds the HRA up to the corridor</a:t>
            </a:r>
            <a:br>
              <a:rPr lang="en-US" dirty="0"/>
            </a:br>
            <a:r>
              <a:rPr lang="en-US" dirty="0"/>
              <a:t>amount, then you are responsible for the corridor</a:t>
            </a:r>
            <a:br>
              <a:rPr lang="en-US" dirty="0"/>
            </a:br>
            <a:r>
              <a:rPr lang="en-US" dirty="0"/>
              <a:t>amount until you satisfy the deductible. Once you</a:t>
            </a:r>
            <a:br>
              <a:rPr lang="en-US" dirty="0"/>
            </a:br>
            <a:r>
              <a:rPr lang="en-US" dirty="0"/>
              <a:t>reach the deductible, you’ll cost share with the plan</a:t>
            </a:r>
            <a:br>
              <a:rPr lang="en-US" dirty="0"/>
            </a:br>
            <a:r>
              <a:rPr lang="en-US" dirty="0"/>
              <a:t>(coinsurance) until you reach the out-of-pocket</a:t>
            </a:r>
            <a:br>
              <a:rPr lang="en-US" dirty="0"/>
            </a:br>
            <a:r>
              <a:rPr lang="en-US" dirty="0"/>
              <a:t>maximum.</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52507F4C-1746-4EF0-B757-FE078B35637F}" type="slidenum">
              <a:rPr lang="en-US" smtClean="0"/>
              <a:t>11</a:t>
            </a:fld>
            <a:endParaRPr lang="en-US"/>
          </a:p>
        </p:txBody>
      </p:sp>
    </p:spTree>
    <p:extLst>
      <p:ext uri="{BB962C8B-B14F-4D97-AF65-F5344CB8AC3E}">
        <p14:creationId xmlns:p14="http://schemas.microsoft.com/office/powerpoint/2010/main" val="4273148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10551" y="6400800"/>
            <a:ext cx="915455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990601"/>
            <a:ext cx="9144000" cy="1143000"/>
          </a:xfrm>
        </p:spPr>
        <p:txBody>
          <a:bodyPr>
            <a:normAutofit/>
          </a:bodyPr>
          <a:lstStyle>
            <a:lvl1pPr algn="ctr">
              <a:defRPr sz="5400" b="1">
                <a:solidFill>
                  <a:schemeClr val="tx2"/>
                </a:solidFill>
                <a:latin typeface="Myriad Pro" pitchFamily="34" charset="0"/>
                <a:cs typeface="Arial" panose="020B0604020202020204" pitchFamily="34" charset="0"/>
              </a:defRPr>
            </a:lvl1pPr>
          </a:lstStyle>
          <a:p>
            <a:r>
              <a:rPr lang="en-US" dirty="0" smtClean="0"/>
              <a:t>OPEN ENROLLMENT 20XX</a:t>
            </a:r>
            <a:endParaRPr lang="en-US" dirty="0"/>
          </a:p>
        </p:txBody>
      </p:sp>
      <p:sp>
        <p:nvSpPr>
          <p:cNvPr id="4" name="Date Placeholder 3"/>
          <p:cNvSpPr>
            <a:spLocks noGrp="1"/>
          </p:cNvSpPr>
          <p:nvPr>
            <p:ph type="dt" sz="half" idx="10"/>
          </p:nvPr>
        </p:nvSpPr>
        <p:spPr/>
        <p:txBody>
          <a:bodyPr/>
          <a:lstStyle>
            <a:lvl1pPr>
              <a:defRPr>
                <a:latin typeface="Myriad Pro" pitchFamily="34" charset="0"/>
                <a:cs typeface="Arial" panose="020B0604020202020204" pitchFamily="34" charset="0"/>
              </a:defRPr>
            </a:lvl1pPr>
          </a:lstStyle>
          <a:p>
            <a:fld id="{8219482E-F4DC-42F5-907D-8B97F7F0D7C8}" type="datetimeFigureOut">
              <a:rPr lang="en-US" smtClean="0"/>
              <a:pPr/>
              <a:t>9/16/2019</a:t>
            </a:fld>
            <a:endParaRPr lang="en-US"/>
          </a:p>
        </p:txBody>
      </p:sp>
      <p:sp>
        <p:nvSpPr>
          <p:cNvPr id="5" name="Footer Placeholder 4"/>
          <p:cNvSpPr>
            <a:spLocks noGrp="1"/>
          </p:cNvSpPr>
          <p:nvPr>
            <p:ph type="ftr" sz="quarter" idx="11"/>
          </p:nvPr>
        </p:nvSpPr>
        <p:spPr/>
        <p:txBody>
          <a:bodyPr/>
          <a:lstStyle>
            <a:lvl1pPr>
              <a:defRPr>
                <a:latin typeface="Myriad Pro"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Myriad Pro" pitchFamily="34" charset="0"/>
                <a:cs typeface="Arial" panose="020B0604020202020204" pitchFamily="34" charset="0"/>
              </a:defRPr>
            </a:lvl1pPr>
          </a:lstStyle>
          <a:p>
            <a:fld id="{163987F5-F504-4B71-AAC9-110DB54C8B6E}"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5186" y="457241"/>
            <a:ext cx="833628" cy="469474"/>
          </a:xfrm>
          <a:prstGeom prst="rect">
            <a:avLst/>
          </a:prstGeom>
        </p:spPr>
      </p:pic>
      <p:sp>
        <p:nvSpPr>
          <p:cNvPr id="3" name="Subtitle 2"/>
          <p:cNvSpPr>
            <a:spLocks noGrp="1"/>
          </p:cNvSpPr>
          <p:nvPr>
            <p:ph type="subTitle" idx="1" hasCustomPrompt="1"/>
          </p:nvPr>
        </p:nvSpPr>
        <p:spPr>
          <a:xfrm>
            <a:off x="2552700" y="2057400"/>
            <a:ext cx="4038600" cy="609600"/>
          </a:xfrm>
        </p:spPr>
        <p:txBody>
          <a:bodyPr/>
          <a:lstStyle>
            <a:lvl1pPr marL="0" indent="0" algn="ctr">
              <a:buNone/>
              <a:defRPr baseline="0">
                <a:solidFill>
                  <a:schemeClr val="tx1"/>
                </a:solidFill>
                <a:latin typeface="Myriad Pro"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27870"/>
          <a:stretch/>
        </p:blipFill>
        <p:spPr>
          <a:xfrm>
            <a:off x="1333500" y="2517913"/>
            <a:ext cx="6477000" cy="4340088"/>
          </a:xfrm>
          <a:prstGeom prst="rect">
            <a:avLst/>
          </a:prstGeom>
        </p:spPr>
      </p:pic>
    </p:spTree>
    <p:extLst>
      <p:ext uri="{BB962C8B-B14F-4D97-AF65-F5344CB8AC3E}">
        <p14:creationId xmlns:p14="http://schemas.microsoft.com/office/powerpoint/2010/main" val="3045973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9482E-F4DC-42F5-907D-8B97F7F0D7C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346398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10551" y="6400800"/>
            <a:ext cx="9154551"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0" y="990601"/>
            <a:ext cx="9144000" cy="1143000"/>
          </a:xfrm>
        </p:spPr>
        <p:txBody>
          <a:bodyPr>
            <a:normAutofit/>
          </a:bodyPr>
          <a:lstStyle>
            <a:lvl1pPr algn="ctr">
              <a:defRPr sz="5400" b="1">
                <a:solidFill>
                  <a:schemeClr val="tx2"/>
                </a:solidFill>
                <a:latin typeface="Myriad Pro" pitchFamily="34" charset="0"/>
                <a:cs typeface="Arial" panose="020B0604020202020204" pitchFamily="34" charset="0"/>
              </a:defRPr>
            </a:lvl1pPr>
          </a:lstStyle>
          <a:p>
            <a:r>
              <a:rPr lang="en-US" dirty="0" smtClean="0"/>
              <a:t>OPEN ENROLLMENT 20XX</a:t>
            </a:r>
            <a:endParaRPr lang="en-US" dirty="0"/>
          </a:p>
        </p:txBody>
      </p:sp>
      <p:sp>
        <p:nvSpPr>
          <p:cNvPr id="4" name="Date Placeholder 3"/>
          <p:cNvSpPr>
            <a:spLocks noGrp="1"/>
          </p:cNvSpPr>
          <p:nvPr>
            <p:ph type="dt" sz="half" idx="10"/>
          </p:nvPr>
        </p:nvSpPr>
        <p:spPr/>
        <p:txBody>
          <a:bodyPr/>
          <a:lstStyle>
            <a:lvl1pPr>
              <a:defRPr>
                <a:latin typeface="Myriad Pro" pitchFamily="34" charset="0"/>
                <a:cs typeface="Arial" panose="020B0604020202020204" pitchFamily="34" charset="0"/>
              </a:defRPr>
            </a:lvl1p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11"/>
          </p:nvPr>
        </p:nvSpPr>
        <p:spPr/>
        <p:txBody>
          <a:bodyPr/>
          <a:lstStyle>
            <a:lvl1pPr>
              <a:defRPr>
                <a:latin typeface="Myriad Pro" pitchFamily="34" charset="0"/>
                <a:cs typeface="Arial" panose="020B0604020202020204" pitchFamily="34" charset="0"/>
              </a:defRPr>
            </a:lvl1pPr>
          </a:lstStyle>
          <a:p>
            <a:endParaRPr lang="en-US">
              <a:solidFill>
                <a:srgbClr val="15435B"/>
              </a:solidFill>
            </a:endParaRPr>
          </a:p>
        </p:txBody>
      </p:sp>
      <p:sp>
        <p:nvSpPr>
          <p:cNvPr id="6" name="Slide Number Placeholder 5"/>
          <p:cNvSpPr>
            <a:spLocks noGrp="1"/>
          </p:cNvSpPr>
          <p:nvPr>
            <p:ph type="sldNum" sz="quarter" idx="12"/>
          </p:nvPr>
        </p:nvSpPr>
        <p:spPr/>
        <p:txBody>
          <a:bodyPr/>
          <a:lstStyle>
            <a:lvl1pPr>
              <a:defRPr>
                <a:latin typeface="Myriad Pro" pitchFamily="34" charset="0"/>
                <a:cs typeface="Arial" panose="020B0604020202020204" pitchFamily="34" charset="0"/>
              </a:defRPr>
            </a:lvl1pPr>
          </a:lstStyle>
          <a:p>
            <a:fld id="{163987F5-F504-4B71-AAC9-110DB54C8B6E}" type="slidenum">
              <a:rPr lang="en-US" smtClean="0">
                <a:solidFill>
                  <a:srgbClr val="15435B"/>
                </a:solidFill>
              </a:rPr>
              <a:pPr/>
              <a:t>‹#›</a:t>
            </a:fld>
            <a:endParaRPr lang="en-US">
              <a:solidFill>
                <a:srgbClr val="15435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5186" y="457241"/>
            <a:ext cx="833628" cy="469474"/>
          </a:xfrm>
          <a:prstGeom prst="rect">
            <a:avLst/>
          </a:prstGeom>
        </p:spPr>
      </p:pic>
      <p:sp>
        <p:nvSpPr>
          <p:cNvPr id="3" name="Subtitle 2"/>
          <p:cNvSpPr>
            <a:spLocks noGrp="1"/>
          </p:cNvSpPr>
          <p:nvPr>
            <p:ph type="subTitle" idx="1" hasCustomPrompt="1"/>
          </p:nvPr>
        </p:nvSpPr>
        <p:spPr>
          <a:xfrm>
            <a:off x="2552700" y="2057400"/>
            <a:ext cx="4038600" cy="609600"/>
          </a:xfrm>
        </p:spPr>
        <p:txBody>
          <a:bodyPr/>
          <a:lstStyle>
            <a:lvl1pPr marL="0" indent="0" algn="ctr">
              <a:buNone/>
              <a:defRPr baseline="0">
                <a:solidFill>
                  <a:schemeClr val="tx1"/>
                </a:solidFill>
                <a:latin typeface="Myriad Pro"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27870"/>
          <a:stretch/>
        </p:blipFill>
        <p:spPr>
          <a:xfrm>
            <a:off x="1333500" y="2517913"/>
            <a:ext cx="6477000" cy="4340088"/>
          </a:xfrm>
          <a:prstGeom prst="rect">
            <a:avLst/>
          </a:prstGeom>
        </p:spPr>
      </p:pic>
    </p:spTree>
    <p:extLst>
      <p:ext uri="{BB962C8B-B14F-4D97-AF65-F5344CB8AC3E}">
        <p14:creationId xmlns:p14="http://schemas.microsoft.com/office/powerpoint/2010/main" val="4025889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3029"/>
          <a:stretch/>
        </p:blipFill>
        <p:spPr>
          <a:xfrm>
            <a:off x="1333500" y="2667001"/>
            <a:ext cx="6477000" cy="4191000"/>
          </a:xfrm>
          <a:prstGeom prst="rect">
            <a:avLst/>
          </a:prstGeom>
        </p:spPr>
      </p:pic>
      <p:sp>
        <p:nvSpPr>
          <p:cNvPr id="9" name="Rectangle 8"/>
          <p:cNvSpPr/>
          <p:nvPr userDrawn="1"/>
        </p:nvSpPr>
        <p:spPr>
          <a:xfrm>
            <a:off x="-10551" y="6553200"/>
            <a:ext cx="9154551" cy="3127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274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0" y="990601"/>
            <a:ext cx="9144000" cy="1143000"/>
          </a:xfrm>
        </p:spPr>
        <p:txBody>
          <a:bodyPr>
            <a:normAutofit/>
          </a:bodyPr>
          <a:lstStyle>
            <a:lvl1pPr algn="ctr">
              <a:defRPr sz="5400" b="1">
                <a:solidFill>
                  <a:schemeClr val="tx2"/>
                </a:solidFill>
                <a:latin typeface="Myriad Pro" pitchFamily="34" charset="0"/>
                <a:cs typeface="Arial" panose="020B0604020202020204" pitchFamily="34" charset="0"/>
              </a:defRPr>
            </a:lvl1pPr>
          </a:lstStyle>
          <a:p>
            <a:r>
              <a:rPr lang="en-US" dirty="0" smtClean="0"/>
              <a:t>OPEN ENROLLMENT 20XX</a:t>
            </a:r>
            <a:endParaRPr lang="en-US" dirty="0"/>
          </a:p>
        </p:txBody>
      </p:sp>
      <p:sp>
        <p:nvSpPr>
          <p:cNvPr id="4" name="Date Placeholder 3"/>
          <p:cNvSpPr>
            <a:spLocks noGrp="1"/>
          </p:cNvSpPr>
          <p:nvPr>
            <p:ph type="dt" sz="half" idx="10"/>
          </p:nvPr>
        </p:nvSpPr>
        <p:spPr>
          <a:xfrm>
            <a:off x="6553200" y="6521369"/>
            <a:ext cx="2133600" cy="365125"/>
          </a:xfrm>
        </p:spPr>
        <p:txBody>
          <a:bodyPr/>
          <a:lstStyle>
            <a:lvl1pPr>
              <a:defRPr>
                <a:latin typeface="Myriad Pro" pitchFamily="34" charset="0"/>
                <a:cs typeface="Arial" panose="020B0604020202020204" pitchFamily="34" charset="0"/>
              </a:defRPr>
            </a:lvl1p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11"/>
          </p:nvPr>
        </p:nvSpPr>
        <p:spPr>
          <a:xfrm>
            <a:off x="457200" y="6521369"/>
            <a:ext cx="2895600" cy="365125"/>
          </a:xfrm>
        </p:spPr>
        <p:txBody>
          <a:bodyPr/>
          <a:lstStyle>
            <a:lvl1pPr>
              <a:defRPr>
                <a:latin typeface="Myriad Pro" pitchFamily="34" charset="0"/>
                <a:cs typeface="Arial" panose="020B0604020202020204" pitchFamily="34" charset="0"/>
              </a:defRPr>
            </a:lvl1pPr>
          </a:lstStyle>
          <a:p>
            <a:endParaRPr lang="en-US" dirty="0">
              <a:solidFill>
                <a:srgbClr val="15435B"/>
              </a:solidFill>
            </a:endParaRPr>
          </a:p>
        </p:txBody>
      </p:sp>
      <p:sp>
        <p:nvSpPr>
          <p:cNvPr id="6" name="Slide Number Placeholder 5"/>
          <p:cNvSpPr>
            <a:spLocks noGrp="1"/>
          </p:cNvSpPr>
          <p:nvPr>
            <p:ph type="sldNum" sz="quarter" idx="12"/>
          </p:nvPr>
        </p:nvSpPr>
        <p:spPr>
          <a:xfrm>
            <a:off x="3505200" y="6521369"/>
            <a:ext cx="2133600" cy="365125"/>
          </a:xfrm>
        </p:spPr>
        <p:txBody>
          <a:bodyPr/>
          <a:lstStyle>
            <a:lvl1pPr>
              <a:defRPr>
                <a:latin typeface="Myriad Pro" pitchFamily="34" charset="0"/>
                <a:cs typeface="Arial" panose="020B0604020202020204" pitchFamily="34" charset="0"/>
              </a:defRPr>
            </a:lvl1pPr>
          </a:lstStyle>
          <a:p>
            <a:fld id="{163987F5-F504-4B71-AAC9-110DB54C8B6E}" type="slidenum">
              <a:rPr lang="en-US" smtClean="0">
                <a:solidFill>
                  <a:srgbClr val="15435B"/>
                </a:solidFill>
              </a:rPr>
              <a:pPr/>
              <a:t>‹#›</a:t>
            </a:fld>
            <a:endParaRPr lang="en-US">
              <a:solidFill>
                <a:srgbClr val="15435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2507" y="228600"/>
            <a:ext cx="1898986" cy="838200"/>
          </a:xfrm>
          <a:prstGeom prst="rect">
            <a:avLst/>
          </a:prstGeom>
        </p:spPr>
      </p:pic>
      <p:sp>
        <p:nvSpPr>
          <p:cNvPr id="3" name="Subtitle 2"/>
          <p:cNvSpPr>
            <a:spLocks noGrp="1"/>
          </p:cNvSpPr>
          <p:nvPr>
            <p:ph type="subTitle" idx="1" hasCustomPrompt="1"/>
          </p:nvPr>
        </p:nvSpPr>
        <p:spPr>
          <a:xfrm>
            <a:off x="2552700" y="2057400"/>
            <a:ext cx="4038600" cy="609600"/>
          </a:xfrm>
        </p:spPr>
        <p:txBody>
          <a:bodyPr/>
          <a:lstStyle>
            <a:lvl1pPr marL="0" indent="0" algn="ctr">
              <a:buNone/>
              <a:defRPr baseline="0">
                <a:solidFill>
                  <a:schemeClr val="tx1"/>
                </a:solidFill>
                <a:latin typeface="Myriad Pro"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a:t>
            </a:r>
            <a:endParaRPr lang="en-US" dirty="0"/>
          </a:p>
        </p:txBody>
      </p:sp>
    </p:spTree>
    <p:extLst>
      <p:ext uri="{BB962C8B-B14F-4D97-AF65-F5344CB8AC3E}">
        <p14:creationId xmlns:p14="http://schemas.microsoft.com/office/powerpoint/2010/main" val="38796880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0" y="228600"/>
            <a:ext cx="9144000" cy="990600"/>
          </a:xfrm>
        </p:spPr>
        <p:txBody>
          <a:bodyPr>
            <a:noAutofit/>
          </a:bodyPr>
          <a:lstStyle>
            <a:lvl1pPr>
              <a:defRPr sz="3400">
                <a:solidFill>
                  <a:schemeClr val="tx2"/>
                </a:solidFill>
                <a:latin typeface="Myriad Pro" pitchFamily="34" charset="0"/>
                <a:cs typeface="Arial" panose="020B0604020202020204" pitchFamily="34" charset="0"/>
              </a:defRPr>
            </a:lvl1pPr>
          </a:lstStyle>
          <a:p>
            <a:r>
              <a:rPr lang="en-US" dirty="0" smtClean="0"/>
              <a:t>CLICK TO EDIT MASTER STYLE</a:t>
            </a:r>
            <a:endParaRPr lang="en-US" dirty="0"/>
          </a:p>
        </p:txBody>
      </p:sp>
      <p:sp>
        <p:nvSpPr>
          <p:cNvPr id="3" name="Content Placeholder 2"/>
          <p:cNvSpPr>
            <a:spLocks noGrp="1"/>
          </p:cNvSpPr>
          <p:nvPr>
            <p:ph idx="1"/>
          </p:nvPr>
        </p:nvSpPr>
        <p:spPr>
          <a:xfrm>
            <a:off x="381000" y="1447800"/>
            <a:ext cx="8382000" cy="4953000"/>
          </a:xfrm>
        </p:spPr>
        <p:txBody>
          <a:bodyPr/>
          <a:lstStyle>
            <a:lvl1pPr marL="274320" indent="-274320" algn="l">
              <a:buClr>
                <a:schemeClr val="accent2"/>
              </a:buClr>
              <a:buFont typeface="Wingdings" panose="05000000000000000000" pitchFamily="2" charset="2"/>
              <a:buChar char="§"/>
              <a:defRPr sz="2600">
                <a:latin typeface="Myriad Pro" pitchFamily="34" charset="0"/>
                <a:cs typeface="Arial" panose="020B0604020202020204" pitchFamily="34" charset="0"/>
              </a:defRPr>
            </a:lvl1pPr>
            <a:lvl2pPr marL="742950" indent="-285750" algn="l">
              <a:buClr>
                <a:schemeClr val="accent2"/>
              </a:buClr>
              <a:buFont typeface="Wingdings" panose="05000000000000000000" pitchFamily="2" charset="2"/>
              <a:buChar char="§"/>
              <a:defRPr>
                <a:latin typeface="Myriad Pro" pitchFamily="34" charset="0"/>
                <a:cs typeface="Arial" panose="020B0604020202020204" pitchFamily="34" charset="0"/>
              </a:defRPr>
            </a:lvl2pPr>
            <a:lvl3pPr marL="11430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3pPr>
            <a:lvl4pPr marL="16002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4pPr>
            <a:lvl5pPr marL="20574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29400" y="6356350"/>
            <a:ext cx="2133600" cy="365125"/>
          </a:xfrm>
        </p:spPr>
        <p:txBody>
          <a:bodyPr/>
          <a:lstStyle>
            <a:lvl1pPr>
              <a:defRPr>
                <a:solidFill>
                  <a:schemeClr val="tx2"/>
                </a:solidFill>
                <a:latin typeface="Myriad Pro" pitchFamily="34" charset="0"/>
                <a:cs typeface="Arial" panose="020B0604020202020204" pitchFamily="34" charset="0"/>
              </a:defRPr>
            </a:lvl1pPr>
          </a:lstStyle>
          <a:p>
            <a:fld id="{8219482E-F4DC-42F5-907D-8B97F7F0D7C8}" type="datetimeFigureOut">
              <a:rPr lang="en-US" smtClean="0">
                <a:solidFill>
                  <a:srgbClr val="15435B"/>
                </a:solidFill>
              </a:rPr>
              <a:pPr/>
              <a:t>9/16/2019</a:t>
            </a:fld>
            <a:endParaRPr lang="en-US" dirty="0">
              <a:solidFill>
                <a:srgbClr val="15435B"/>
              </a:solidFill>
            </a:endParaRPr>
          </a:p>
        </p:txBody>
      </p:sp>
      <p:sp>
        <p:nvSpPr>
          <p:cNvPr id="5" name="Footer Placeholder 4"/>
          <p:cNvSpPr>
            <a:spLocks noGrp="1"/>
          </p:cNvSpPr>
          <p:nvPr>
            <p:ph type="ftr" sz="quarter" idx="11"/>
          </p:nvPr>
        </p:nvSpPr>
        <p:spPr>
          <a:xfrm>
            <a:off x="381000" y="6356350"/>
            <a:ext cx="2895600" cy="365125"/>
          </a:xfrm>
        </p:spPr>
        <p:txBody>
          <a:bodyPr/>
          <a:lstStyle>
            <a:lvl1pPr>
              <a:defRPr>
                <a:solidFill>
                  <a:schemeClr val="tx2"/>
                </a:solidFill>
                <a:latin typeface="Myriad Pro" pitchFamily="34" charset="0"/>
                <a:cs typeface="Arial" panose="020B0604020202020204" pitchFamily="34" charset="0"/>
              </a:defRPr>
            </a:lvl1pPr>
          </a:lstStyle>
          <a:p>
            <a:endParaRPr lang="en-US" dirty="0">
              <a:solidFill>
                <a:srgbClr val="15435B"/>
              </a:solidFill>
            </a:endParaRPr>
          </a:p>
        </p:txBody>
      </p:sp>
      <p:sp>
        <p:nvSpPr>
          <p:cNvPr id="6" name="Slide Number Placeholder 5"/>
          <p:cNvSpPr>
            <a:spLocks noGrp="1"/>
          </p:cNvSpPr>
          <p:nvPr>
            <p:ph type="sldNum" sz="quarter" idx="12"/>
          </p:nvPr>
        </p:nvSpPr>
        <p:spPr/>
        <p:txBody>
          <a:bodyPr/>
          <a:lstStyle>
            <a:lvl1pPr>
              <a:defRPr>
                <a:solidFill>
                  <a:schemeClr val="tx2"/>
                </a:solidFill>
                <a:latin typeface="Myriad Pro" pitchFamily="34" charset="0"/>
                <a:cs typeface="Arial" panose="020B0604020202020204" pitchFamily="34" charset="0"/>
              </a:defRPr>
            </a:lvl1pPr>
          </a:lstStyle>
          <a:p>
            <a:fld id="{163987F5-F504-4B71-AAC9-110DB54C8B6E}" type="slidenum">
              <a:rPr lang="en-US" smtClean="0">
                <a:solidFill>
                  <a:srgbClr val="15435B"/>
                </a:solidFill>
              </a:rPr>
              <a:pPr/>
              <a:t>‹#›</a:t>
            </a:fld>
            <a:endParaRPr lang="en-US" dirty="0">
              <a:solidFill>
                <a:srgbClr val="15435B"/>
              </a:solidFill>
            </a:endParaRPr>
          </a:p>
        </p:txBody>
      </p:sp>
    </p:spTree>
    <p:extLst>
      <p:ext uri="{BB962C8B-B14F-4D97-AF65-F5344CB8AC3E}">
        <p14:creationId xmlns:p14="http://schemas.microsoft.com/office/powerpoint/2010/main" val="19094051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11"/>
          </p:nvPr>
        </p:nvSpPr>
        <p:spPr/>
        <p:txBody>
          <a:bodyPr/>
          <a:lstStyle/>
          <a:p>
            <a:endParaRPr lang="en-US">
              <a:solidFill>
                <a:srgbClr val="15435B"/>
              </a:solidFill>
            </a:endParaRPr>
          </a:p>
        </p:txBody>
      </p:sp>
      <p:sp>
        <p:nvSpPr>
          <p:cNvPr id="6" name="Slide Number Placeholder 5"/>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2898421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200" y="274638"/>
            <a:ext cx="8229600" cy="944562"/>
          </a:xfrm>
        </p:spPr>
        <p:txBody>
          <a:bodyPr>
            <a:normAutofit/>
          </a:bodyPr>
          <a:lstStyle>
            <a:lvl1pPr>
              <a:defRPr sz="3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6" name="Footer Placeholder 5"/>
          <p:cNvSpPr>
            <a:spLocks noGrp="1"/>
          </p:cNvSpPr>
          <p:nvPr>
            <p:ph type="ftr" sz="quarter" idx="11"/>
          </p:nvPr>
        </p:nvSpPr>
        <p:spPr/>
        <p:txBody>
          <a:bodyPr/>
          <a:lstStyle/>
          <a:p>
            <a:endParaRPr lang="en-US">
              <a:solidFill>
                <a:srgbClr val="15435B"/>
              </a:solidFill>
            </a:endParaRPr>
          </a:p>
        </p:txBody>
      </p:sp>
      <p:sp>
        <p:nvSpPr>
          <p:cNvPr id="7" name="Slide Number Placeholder 6"/>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426162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57200" y="274638"/>
            <a:ext cx="8229600" cy="944562"/>
          </a:xfrm>
        </p:spPr>
        <p:txBody>
          <a:bodyPr>
            <a:normAutofit/>
          </a:bodyPr>
          <a:lstStyle>
            <a:lvl1pPr>
              <a:defRPr sz="3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4" name="Footer Placeholder 3"/>
          <p:cNvSpPr>
            <a:spLocks noGrp="1"/>
          </p:cNvSpPr>
          <p:nvPr>
            <p:ph type="ftr" sz="quarter" idx="11"/>
          </p:nvPr>
        </p:nvSpPr>
        <p:spPr/>
        <p:txBody>
          <a:bodyPr/>
          <a:lstStyle/>
          <a:p>
            <a:endParaRPr lang="en-US">
              <a:solidFill>
                <a:srgbClr val="15435B"/>
              </a:solidFill>
            </a:endParaRPr>
          </a:p>
        </p:txBody>
      </p:sp>
      <p:sp>
        <p:nvSpPr>
          <p:cNvPr id="5" name="Slide Number Placeholder 4"/>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178209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3" name="Footer Placeholder 2"/>
          <p:cNvSpPr>
            <a:spLocks noGrp="1"/>
          </p:cNvSpPr>
          <p:nvPr>
            <p:ph type="ftr" sz="quarter" idx="11"/>
          </p:nvPr>
        </p:nvSpPr>
        <p:spPr/>
        <p:txBody>
          <a:bodyPr/>
          <a:lstStyle/>
          <a:p>
            <a:endParaRPr lang="en-US">
              <a:solidFill>
                <a:srgbClr val="15435B"/>
              </a:solidFill>
            </a:endParaRPr>
          </a:p>
        </p:txBody>
      </p:sp>
      <p:sp>
        <p:nvSpPr>
          <p:cNvPr id="4" name="Slide Number Placeholder 3"/>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214710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6" name="Footer Placeholder 5"/>
          <p:cNvSpPr>
            <a:spLocks noGrp="1"/>
          </p:cNvSpPr>
          <p:nvPr>
            <p:ph type="ftr" sz="quarter" idx="11"/>
          </p:nvPr>
        </p:nvSpPr>
        <p:spPr/>
        <p:txBody>
          <a:bodyPr/>
          <a:lstStyle/>
          <a:p>
            <a:endParaRPr lang="en-US">
              <a:solidFill>
                <a:srgbClr val="15435B"/>
              </a:solidFill>
            </a:endParaRPr>
          </a:p>
        </p:txBody>
      </p:sp>
      <p:sp>
        <p:nvSpPr>
          <p:cNvPr id="7" name="Slide Number Placeholder 6"/>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3276334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6" name="Footer Placeholder 5"/>
          <p:cNvSpPr>
            <a:spLocks noGrp="1"/>
          </p:cNvSpPr>
          <p:nvPr>
            <p:ph type="ftr" sz="quarter" idx="11"/>
          </p:nvPr>
        </p:nvSpPr>
        <p:spPr/>
        <p:txBody>
          <a:bodyPr/>
          <a:lstStyle/>
          <a:p>
            <a:endParaRPr lang="en-US">
              <a:solidFill>
                <a:srgbClr val="15435B"/>
              </a:solidFill>
            </a:endParaRPr>
          </a:p>
        </p:txBody>
      </p:sp>
      <p:sp>
        <p:nvSpPr>
          <p:cNvPr id="7" name="Slide Number Placeholder 6"/>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418567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28600"/>
            <a:ext cx="9144000" cy="990600"/>
          </a:xfrm>
        </p:spPr>
        <p:txBody>
          <a:bodyPr>
            <a:noAutofit/>
          </a:bodyPr>
          <a:lstStyle>
            <a:lvl1pPr>
              <a:defRPr sz="3800">
                <a:solidFill>
                  <a:schemeClr val="tx2"/>
                </a:solidFill>
                <a:latin typeface="Myriad Pro" pitchFamily="34" charset="0"/>
                <a:cs typeface="Arial" panose="020B0604020202020204" pitchFamily="34" charset="0"/>
              </a:defRPr>
            </a:lvl1pPr>
          </a:lstStyle>
          <a:p>
            <a:r>
              <a:rPr lang="en-US" dirty="0" smtClean="0"/>
              <a:t>CLICK TO EDIT MASTER STYLE</a:t>
            </a:r>
            <a:endParaRPr lang="en-US" dirty="0"/>
          </a:p>
        </p:txBody>
      </p:sp>
      <p:sp>
        <p:nvSpPr>
          <p:cNvPr id="3" name="Content Placeholder 2"/>
          <p:cNvSpPr>
            <a:spLocks noGrp="1"/>
          </p:cNvSpPr>
          <p:nvPr>
            <p:ph idx="1"/>
          </p:nvPr>
        </p:nvSpPr>
        <p:spPr>
          <a:xfrm>
            <a:off x="381000" y="1447800"/>
            <a:ext cx="8382000" cy="4953000"/>
          </a:xfrm>
        </p:spPr>
        <p:txBody>
          <a:bodyPr/>
          <a:lstStyle>
            <a:lvl1pPr marL="274320" indent="-274320" algn="l">
              <a:buClr>
                <a:schemeClr val="accent2"/>
              </a:buClr>
              <a:buFont typeface="Wingdings" panose="05000000000000000000" pitchFamily="2" charset="2"/>
              <a:buChar char="§"/>
              <a:defRPr sz="2600">
                <a:latin typeface="Myriad Pro" pitchFamily="34" charset="0"/>
                <a:cs typeface="Arial" panose="020B0604020202020204" pitchFamily="34" charset="0"/>
              </a:defRPr>
            </a:lvl1pPr>
            <a:lvl2pPr marL="742950" indent="-285750" algn="l">
              <a:buClr>
                <a:schemeClr val="accent2"/>
              </a:buClr>
              <a:buFont typeface="Wingdings" panose="05000000000000000000" pitchFamily="2" charset="2"/>
              <a:buChar char="§"/>
              <a:defRPr>
                <a:latin typeface="Myriad Pro" pitchFamily="34" charset="0"/>
                <a:cs typeface="Arial" panose="020B0604020202020204" pitchFamily="34" charset="0"/>
              </a:defRPr>
            </a:lvl2pPr>
            <a:lvl3pPr marL="11430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3pPr>
            <a:lvl4pPr marL="16002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4pPr>
            <a:lvl5pPr marL="2057400" indent="-228600" algn="l">
              <a:buClr>
                <a:schemeClr val="accent2"/>
              </a:buClr>
              <a:buFont typeface="Wingdings" panose="05000000000000000000" pitchFamily="2" charset="2"/>
              <a:buChar char="§"/>
              <a:defRPr>
                <a:latin typeface="Myriad Pro"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29400" y="6356350"/>
            <a:ext cx="2133600" cy="365125"/>
          </a:xfrm>
        </p:spPr>
        <p:txBody>
          <a:bodyPr/>
          <a:lstStyle>
            <a:lvl1pPr>
              <a:defRPr>
                <a:solidFill>
                  <a:schemeClr val="tx2"/>
                </a:solidFill>
                <a:latin typeface="Myriad Pro" pitchFamily="34" charset="0"/>
                <a:cs typeface="Arial" panose="020B0604020202020204" pitchFamily="34" charset="0"/>
              </a:defRPr>
            </a:lvl1pPr>
          </a:lstStyle>
          <a:p>
            <a:fld id="{8219482E-F4DC-42F5-907D-8B97F7F0D7C8}" type="datetimeFigureOut">
              <a:rPr lang="en-US" smtClean="0"/>
              <a:pPr/>
              <a:t>9/16/2019</a:t>
            </a:fld>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defRPr>
                <a:solidFill>
                  <a:schemeClr val="tx2"/>
                </a:solidFill>
                <a:latin typeface="Myriad Pro"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latin typeface="Myriad Pro" pitchFamily="34" charset="0"/>
                <a:cs typeface="Arial" panose="020B0604020202020204" pitchFamily="34" charset="0"/>
              </a:defRPr>
            </a:lvl1pPr>
          </a:lstStyle>
          <a:p>
            <a:fld id="{163987F5-F504-4B71-AAC9-110DB54C8B6E}" type="slidenum">
              <a:rPr lang="en-US" smtClean="0"/>
              <a:pPr/>
              <a:t>‹#›</a:t>
            </a:fld>
            <a:endParaRPr lang="en-US" dirty="0"/>
          </a:p>
        </p:txBody>
      </p:sp>
    </p:spTree>
    <p:extLst>
      <p:ext uri="{BB962C8B-B14F-4D97-AF65-F5344CB8AC3E}">
        <p14:creationId xmlns:p14="http://schemas.microsoft.com/office/powerpoint/2010/main" val="3952187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11"/>
          </p:nvPr>
        </p:nvSpPr>
        <p:spPr/>
        <p:txBody>
          <a:bodyPr/>
          <a:lstStyle/>
          <a:p>
            <a:endParaRPr lang="en-US">
              <a:solidFill>
                <a:srgbClr val="15435B"/>
              </a:solidFill>
            </a:endParaRPr>
          </a:p>
        </p:txBody>
      </p:sp>
      <p:sp>
        <p:nvSpPr>
          <p:cNvPr id="6" name="Slide Number Placeholder 5"/>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395348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11"/>
          </p:nvPr>
        </p:nvSpPr>
        <p:spPr/>
        <p:txBody>
          <a:bodyPr/>
          <a:lstStyle/>
          <a:p>
            <a:endParaRPr lang="en-US">
              <a:solidFill>
                <a:srgbClr val="15435B"/>
              </a:solidFill>
            </a:endParaRPr>
          </a:p>
        </p:txBody>
      </p:sp>
      <p:sp>
        <p:nvSpPr>
          <p:cNvPr id="6" name="Slide Number Placeholder 5"/>
          <p:cNvSpPr>
            <a:spLocks noGrp="1"/>
          </p:cNvSpPr>
          <p:nvPr>
            <p:ph type="sldNum" sz="quarter" idx="12"/>
          </p:nvPr>
        </p:nvSpPr>
        <p:spPr/>
        <p:txBody>
          <a:bodyPr/>
          <a:lstStyle/>
          <a:p>
            <a:fld id="{163987F5-F504-4B71-AAC9-110DB54C8B6E}" type="slidenum">
              <a:rPr lang="en-US" smtClean="0">
                <a:solidFill>
                  <a:srgbClr val="15435B"/>
                </a:solidFill>
              </a:rPr>
              <a:pPr/>
              <a:t>‹#›</a:t>
            </a:fld>
            <a:endParaRPr lang="en-US">
              <a:solidFill>
                <a:srgbClr val="15435B"/>
              </a:solidFill>
            </a:endParaRPr>
          </a:p>
        </p:txBody>
      </p:sp>
    </p:spTree>
    <p:extLst>
      <p:ext uri="{BB962C8B-B14F-4D97-AF65-F5344CB8AC3E}">
        <p14:creationId xmlns:p14="http://schemas.microsoft.com/office/powerpoint/2010/main" val="87011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9482E-F4DC-42F5-907D-8B97F7F0D7C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66387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74638"/>
            <a:ext cx="8229600" cy="944562"/>
          </a:xfrm>
        </p:spPr>
        <p:txBody>
          <a:bodyPr>
            <a:normAutofit/>
          </a:bodyPr>
          <a:lstStyle>
            <a:lvl1pPr>
              <a:defRPr sz="3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9482E-F4DC-42F5-907D-8B97F7F0D7C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178381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446520"/>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21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74638"/>
            <a:ext cx="8229600" cy="944562"/>
          </a:xfrm>
        </p:spPr>
        <p:txBody>
          <a:bodyPr>
            <a:normAutofit/>
          </a:bodyPr>
          <a:lstStyle>
            <a:lvl1pPr>
              <a:defRPr sz="3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219482E-F4DC-42F5-907D-8B97F7F0D7C8}"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42003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9482E-F4DC-42F5-907D-8B97F7F0D7C8}"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77314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482E-F4DC-42F5-907D-8B97F7F0D7C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187508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9482E-F4DC-42F5-907D-8B97F7F0D7C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413193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9482E-F4DC-42F5-907D-8B97F7F0D7C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987F5-F504-4B71-AAC9-110DB54C8B6E}" type="slidenum">
              <a:rPr lang="en-US" smtClean="0"/>
              <a:t>‹#›</a:t>
            </a:fld>
            <a:endParaRPr lang="en-US"/>
          </a:p>
        </p:txBody>
      </p:sp>
    </p:spTree>
    <p:extLst>
      <p:ext uri="{BB962C8B-B14F-4D97-AF65-F5344CB8AC3E}">
        <p14:creationId xmlns:p14="http://schemas.microsoft.com/office/powerpoint/2010/main" val="64125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0" bIns="45720" rtlCol="0" anchor="ctr"/>
          <a:lstStyle>
            <a:lvl1pPr algn="r">
              <a:defRPr sz="1000">
                <a:solidFill>
                  <a:schemeClr val="tx2"/>
                </a:solidFill>
                <a:latin typeface="Myriad Pro" pitchFamily="34" charset="0"/>
              </a:defRPr>
            </a:lvl1pPr>
          </a:lstStyle>
          <a:p>
            <a:fld id="{8219482E-F4DC-42F5-907D-8B97F7F0D7C8}" type="datetimeFigureOut">
              <a:rPr lang="en-US" smtClean="0"/>
              <a:pPr/>
              <a:t>9/16/2019</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0" tIns="45720" rIns="91440" bIns="45720" rtlCol="0" anchor="ctr"/>
          <a:lstStyle>
            <a:lvl1pPr algn="l">
              <a:defRPr sz="1000">
                <a:solidFill>
                  <a:schemeClr val="tx2"/>
                </a:solidFill>
                <a:latin typeface="Myriad Pro" pitchFamily="34" charset="0"/>
              </a:defRPr>
            </a:lvl1pPr>
          </a:lstStyle>
          <a:p>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000" b="1">
                <a:solidFill>
                  <a:schemeClr val="tx2"/>
                </a:solidFill>
                <a:latin typeface="Myriad Pro" pitchFamily="34" charset="0"/>
              </a:defRPr>
            </a:lvl1pPr>
          </a:lstStyle>
          <a:p>
            <a:fld id="{163987F5-F504-4B71-AAC9-110DB54C8B6E}" type="slidenum">
              <a:rPr lang="en-US" smtClean="0"/>
              <a:pPr/>
              <a:t>‹#›</a:t>
            </a:fld>
            <a:endParaRPr lang="en-US" dirty="0"/>
          </a:p>
        </p:txBody>
      </p:sp>
    </p:spTree>
    <p:extLst>
      <p:ext uri="{BB962C8B-B14F-4D97-AF65-F5344CB8AC3E}">
        <p14:creationId xmlns:p14="http://schemas.microsoft.com/office/powerpoint/2010/main" val="315054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tx2"/>
          </a:solidFill>
          <a:latin typeface="Myriad Pro" pitchFamily="34" charset="0"/>
          <a:ea typeface="+mj-ea"/>
          <a:cs typeface="+mj-cs"/>
        </a:defRPr>
      </a:lvl1pPr>
    </p:titleStyle>
    <p:bodyStyle>
      <a:lvl1pPr marL="342900" indent="-342900" algn="l" defTabSz="914400" rtl="0" eaLnBrk="1" latinLnBrk="0" hangingPunct="1">
        <a:spcBef>
          <a:spcPct val="20000"/>
        </a:spcBef>
        <a:buClr>
          <a:schemeClr val="accent2"/>
        </a:buClr>
        <a:buFont typeface="Wingdings" panose="05000000000000000000"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Clr>
          <a:schemeClr val="accent2"/>
        </a:buClr>
        <a:buFont typeface="Wingdings" panose="05000000000000000000" pitchFamily="2" charset="2"/>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0" bIns="45720" rtlCol="0" anchor="ctr"/>
          <a:lstStyle>
            <a:lvl1pPr algn="r">
              <a:defRPr sz="1000">
                <a:solidFill>
                  <a:schemeClr val="tx2"/>
                </a:solidFill>
                <a:latin typeface="Myriad Pro" pitchFamily="34" charset="0"/>
              </a:defRPr>
            </a:lvl1pPr>
          </a:lstStyle>
          <a:p>
            <a:fld id="{8219482E-F4DC-42F5-907D-8B97F7F0D7C8}" type="datetimeFigureOut">
              <a:rPr lang="en-US" smtClean="0">
                <a:solidFill>
                  <a:srgbClr val="15435B"/>
                </a:solidFill>
              </a:rPr>
              <a:pPr/>
              <a:t>9/16/2019</a:t>
            </a:fld>
            <a:endParaRPr lang="en-US">
              <a:solidFill>
                <a:srgbClr val="15435B"/>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0" tIns="45720" rIns="91440" bIns="45720" rtlCol="0" anchor="ctr"/>
          <a:lstStyle>
            <a:lvl1pPr algn="l">
              <a:defRPr sz="1000">
                <a:solidFill>
                  <a:schemeClr val="tx2"/>
                </a:solidFill>
                <a:latin typeface="Myriad Pro" pitchFamily="34" charset="0"/>
              </a:defRPr>
            </a:lvl1pPr>
          </a:lstStyle>
          <a:p>
            <a:endParaRPr lang="en-US" dirty="0">
              <a:solidFill>
                <a:srgbClr val="15435B"/>
              </a:solidFill>
            </a:endParaRP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000" b="1">
                <a:solidFill>
                  <a:schemeClr val="tx2"/>
                </a:solidFill>
                <a:latin typeface="Myriad Pro" pitchFamily="34" charset="0"/>
              </a:defRPr>
            </a:lvl1pPr>
          </a:lstStyle>
          <a:p>
            <a:fld id="{163987F5-F504-4B71-AAC9-110DB54C8B6E}" type="slidenum">
              <a:rPr lang="en-US" smtClean="0">
                <a:solidFill>
                  <a:srgbClr val="15435B"/>
                </a:solidFill>
              </a:rPr>
              <a:pPr/>
              <a:t>‹#›</a:t>
            </a:fld>
            <a:endParaRPr lang="en-US" dirty="0">
              <a:solidFill>
                <a:srgbClr val="15435B"/>
              </a:solidFill>
            </a:endParaRPr>
          </a:p>
        </p:txBody>
      </p:sp>
    </p:spTree>
    <p:extLst>
      <p:ext uri="{BB962C8B-B14F-4D97-AF65-F5344CB8AC3E}">
        <p14:creationId xmlns:p14="http://schemas.microsoft.com/office/powerpoint/2010/main" val="2020816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2"/>
          </a:solidFill>
          <a:latin typeface="Myriad Pro" pitchFamily="34" charset="0"/>
          <a:ea typeface="+mj-ea"/>
          <a:cs typeface="+mj-cs"/>
        </a:defRPr>
      </a:lvl1pPr>
    </p:titleStyle>
    <p:bodyStyle>
      <a:lvl1pPr marL="342900" indent="-342900" algn="l" defTabSz="914400" rtl="0" eaLnBrk="1" latinLnBrk="0" hangingPunct="1">
        <a:spcBef>
          <a:spcPct val="20000"/>
        </a:spcBef>
        <a:buClr>
          <a:schemeClr val="accent2"/>
        </a:buClr>
        <a:buFont typeface="Wingdings" panose="05000000000000000000" pitchFamily="2" charset="2"/>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Clr>
          <a:schemeClr val="accent2"/>
        </a:buClr>
        <a:buFont typeface="Wingdings" panose="05000000000000000000" pitchFamily="2" charset="2"/>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Clr>
          <a:schemeClr val="accent2"/>
        </a:buClr>
        <a:buFont typeface="Wingdings" panose="05000000000000000000" pitchFamily="2" charset="2"/>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m-williams-woods@rgsd.k12.m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lbrison@rgsd.k12.m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OPEN ENROLLMENT 2019</a:t>
            </a:r>
            <a:endParaRPr lang="en-US" dirty="0"/>
          </a:p>
        </p:txBody>
      </p:sp>
      <p:sp>
        <p:nvSpPr>
          <p:cNvPr id="3" name="Subtitle 2"/>
          <p:cNvSpPr>
            <a:spLocks noGrp="1"/>
          </p:cNvSpPr>
          <p:nvPr>
            <p:ph type="subTitle" idx="1"/>
          </p:nvPr>
        </p:nvSpPr>
        <p:spPr>
          <a:xfrm>
            <a:off x="1981200" y="2209800"/>
            <a:ext cx="5181600" cy="457200"/>
          </a:xfrm>
        </p:spPr>
        <p:txBody>
          <a:bodyPr>
            <a:normAutofit fontScale="77500" lnSpcReduction="20000"/>
          </a:bodyPr>
          <a:lstStyle/>
          <a:p>
            <a:r>
              <a:rPr lang="en-US" dirty="0" smtClean="0">
                <a:solidFill>
                  <a:srgbClr val="FF0000"/>
                </a:solidFill>
              </a:rPr>
              <a:t>Riverview Gardens School District</a:t>
            </a:r>
            <a:endParaRPr lang="en-US" dirty="0">
              <a:solidFill>
                <a:srgbClr val="FF0000"/>
              </a:solidFill>
            </a:endParaRPr>
          </a:p>
        </p:txBody>
      </p:sp>
    </p:spTree>
    <p:extLst>
      <p:ext uri="{BB962C8B-B14F-4D97-AF65-F5344CB8AC3E}">
        <p14:creationId xmlns:p14="http://schemas.microsoft.com/office/powerpoint/2010/main" val="208231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200" dirty="0"/>
              <a:t>SAVINGS </a:t>
            </a:r>
            <a:r>
              <a:rPr lang="en-US" spc="240" dirty="0" smtClean="0"/>
              <a:t>AND </a:t>
            </a:r>
            <a:r>
              <a:rPr lang="en-US" spc="200" dirty="0" smtClean="0"/>
              <a:t>R</a:t>
            </a:r>
            <a:r>
              <a:rPr lang="en-US" spc="290" dirty="0" smtClean="0"/>
              <a:t>E</a:t>
            </a:r>
            <a:r>
              <a:rPr lang="en-US" spc="130" dirty="0" smtClean="0"/>
              <a:t>I</a:t>
            </a:r>
            <a:r>
              <a:rPr lang="en-US" spc="100" dirty="0" smtClean="0"/>
              <a:t>M</a:t>
            </a:r>
            <a:r>
              <a:rPr lang="en-US" spc="35" dirty="0" smtClean="0"/>
              <a:t>B</a:t>
            </a:r>
            <a:r>
              <a:rPr lang="en-US" spc="175" dirty="0" smtClean="0"/>
              <a:t>U</a:t>
            </a:r>
            <a:r>
              <a:rPr lang="en-US" spc="190" dirty="0" smtClean="0"/>
              <a:t>R</a:t>
            </a:r>
            <a:r>
              <a:rPr lang="en-US" spc="335" dirty="0" smtClean="0"/>
              <a:t>S</a:t>
            </a:r>
            <a:r>
              <a:rPr lang="en-US" spc="165" dirty="0" smtClean="0"/>
              <a:t>EM</a:t>
            </a:r>
            <a:r>
              <a:rPr lang="en-US" spc="150" dirty="0" smtClean="0"/>
              <a:t>EN</a:t>
            </a:r>
            <a:r>
              <a:rPr lang="en-US" spc="155" dirty="0" smtClean="0"/>
              <a:t>T </a:t>
            </a:r>
            <a:r>
              <a:rPr lang="en-US" spc="215" dirty="0" smtClean="0"/>
              <a:t>ACCOUNTS</a:t>
            </a:r>
            <a:endParaRPr lang="en-US" b="0" dirty="0"/>
          </a:p>
        </p:txBody>
      </p:sp>
      <p:graphicFrame>
        <p:nvGraphicFramePr>
          <p:cNvPr id="3" name="object 4"/>
          <p:cNvGraphicFramePr>
            <a:graphicFrameLocks noGrp="1"/>
          </p:cNvGraphicFramePr>
          <p:nvPr>
            <p:extLst>
              <p:ext uri="{D42A27DB-BD31-4B8C-83A1-F6EECF244321}">
                <p14:modId xmlns:p14="http://schemas.microsoft.com/office/powerpoint/2010/main" val="1748242723"/>
              </p:ext>
            </p:extLst>
          </p:nvPr>
        </p:nvGraphicFramePr>
        <p:xfrm>
          <a:off x="533401" y="1371600"/>
          <a:ext cx="8229599" cy="4527866"/>
        </p:xfrm>
        <a:graphic>
          <a:graphicData uri="http://schemas.openxmlformats.org/drawingml/2006/table">
            <a:tbl>
              <a:tblPr firstRow="1" bandRow="1">
                <a:tableStyleId>{2D5ABB26-0587-4C30-8999-92F81FD0307C}</a:tableStyleId>
              </a:tblPr>
              <a:tblGrid>
                <a:gridCol w="2140257"/>
                <a:gridCol w="2029780"/>
                <a:gridCol w="2029781"/>
                <a:gridCol w="2029781"/>
              </a:tblGrid>
              <a:tr h="287654">
                <a:tc>
                  <a:txBody>
                    <a:bodyPr/>
                    <a:lstStyle/>
                    <a:p>
                      <a:pPr marL="91440">
                        <a:lnSpc>
                          <a:spcPct val="100000"/>
                        </a:lnSpc>
                        <a:spcBef>
                          <a:spcPts val="445"/>
                        </a:spcBef>
                      </a:pPr>
                      <a:r>
                        <a:rPr sz="1200" b="1" spc="-155" dirty="0">
                          <a:solidFill>
                            <a:srgbClr val="14435B"/>
                          </a:solidFill>
                          <a:latin typeface="Myriad Pro Cond"/>
                          <a:cs typeface="Calibri"/>
                        </a:rPr>
                        <a:t>COMPARISON </a:t>
                      </a:r>
                      <a:r>
                        <a:rPr sz="1200" b="1" spc="-150" dirty="0">
                          <a:solidFill>
                            <a:srgbClr val="14435B"/>
                          </a:solidFill>
                          <a:latin typeface="Myriad Pro Cond"/>
                          <a:cs typeface="Calibri"/>
                        </a:rPr>
                        <a:t>OF</a:t>
                      </a:r>
                      <a:r>
                        <a:rPr sz="1200" b="1" spc="-80" dirty="0">
                          <a:solidFill>
                            <a:srgbClr val="14435B"/>
                          </a:solidFill>
                          <a:latin typeface="Myriad Pro Cond"/>
                          <a:cs typeface="Calibri"/>
                        </a:rPr>
                        <a:t> </a:t>
                      </a:r>
                      <a:r>
                        <a:rPr sz="1200" b="1" spc="-160" dirty="0">
                          <a:solidFill>
                            <a:srgbClr val="14435B"/>
                          </a:solidFill>
                          <a:latin typeface="Myriad Pro Cond"/>
                          <a:cs typeface="Calibri"/>
                        </a:rPr>
                        <a:t>ACCOUNTS</a:t>
                      </a:r>
                      <a:endParaRPr sz="1200" dirty="0">
                        <a:latin typeface="Myriad Pro Cond"/>
                        <a:cs typeface="Calibri"/>
                      </a:endParaRPr>
                    </a:p>
                  </a:txBody>
                  <a:tcPr marL="0" marR="0" marT="56515" marB="0">
                    <a:lnR w="19050">
                      <a:solidFill>
                        <a:srgbClr val="E6D7A4"/>
                      </a:solidFill>
                      <a:prstDash val="solid"/>
                    </a:lnR>
                    <a:solidFill>
                      <a:srgbClr val="E0CE90"/>
                    </a:solidFill>
                  </a:tcPr>
                </a:tc>
                <a:tc>
                  <a:txBody>
                    <a:bodyPr/>
                    <a:lstStyle/>
                    <a:p>
                      <a:pPr marL="90805" algn="ctr" defTabSz="914400" rtl="0" eaLnBrk="1" latinLnBrk="0" hangingPunct="1">
                        <a:lnSpc>
                          <a:spcPct val="100000"/>
                        </a:lnSpc>
                        <a:spcBef>
                          <a:spcPts val="910"/>
                        </a:spcBef>
                      </a:pPr>
                      <a:r>
                        <a:rPr sz="1200" b="1" kern="1200" spc="-70" dirty="0" smtClean="0">
                          <a:solidFill>
                            <a:srgbClr val="14435B"/>
                          </a:solidFill>
                          <a:latin typeface="Myriad Pro Cond"/>
                          <a:ea typeface="+mn-ea"/>
                          <a:cs typeface="Calibri"/>
                        </a:rPr>
                        <a:t>H</a:t>
                      </a:r>
                      <a:r>
                        <a:rPr lang="en-US" sz="1200" b="1" kern="1200" spc="-70" dirty="0" smtClean="0">
                          <a:solidFill>
                            <a:srgbClr val="14435B"/>
                          </a:solidFill>
                          <a:latin typeface="Myriad Pro Cond"/>
                          <a:ea typeface="+mn-ea"/>
                          <a:cs typeface="Calibri"/>
                        </a:rPr>
                        <a:t>SA</a:t>
                      </a:r>
                      <a:r>
                        <a:rPr lang="en-US" sz="1200" b="1" kern="1200" spc="-70" baseline="0" dirty="0" smtClean="0">
                          <a:solidFill>
                            <a:srgbClr val="14435B"/>
                          </a:solidFill>
                          <a:latin typeface="Myriad Pro Cond"/>
                          <a:ea typeface="+mn-ea"/>
                          <a:cs typeface="Calibri"/>
                        </a:rPr>
                        <a:t> (Part-time employees)</a:t>
                      </a:r>
                      <a:endParaRPr sz="1200" b="1" kern="1200" spc="-70" dirty="0">
                        <a:solidFill>
                          <a:srgbClr val="14435B"/>
                        </a:solidFill>
                        <a:latin typeface="Myriad Pro Cond"/>
                        <a:ea typeface="+mn-ea"/>
                        <a:cs typeface="Calibri"/>
                      </a:endParaRPr>
                    </a:p>
                  </a:txBody>
                  <a:tcPr marL="0" marR="0" marT="56515" marB="0">
                    <a:lnL w="19050">
                      <a:solidFill>
                        <a:srgbClr val="E6D7A4"/>
                      </a:solidFill>
                      <a:prstDash val="solid"/>
                    </a:lnL>
                    <a:lnR w="19050">
                      <a:solidFill>
                        <a:srgbClr val="E6D7A4"/>
                      </a:solidFill>
                      <a:prstDash val="solid"/>
                    </a:lnR>
                    <a:solidFill>
                      <a:srgbClr val="E0CE90"/>
                    </a:solidFill>
                  </a:tcPr>
                </a:tc>
                <a:tc>
                  <a:txBody>
                    <a:bodyPr/>
                    <a:lstStyle/>
                    <a:p>
                      <a:pPr marL="90805" algn="ctr" defTabSz="914400" rtl="0" eaLnBrk="1" latinLnBrk="0" hangingPunct="1">
                        <a:lnSpc>
                          <a:spcPct val="100000"/>
                        </a:lnSpc>
                        <a:spcBef>
                          <a:spcPts val="910"/>
                        </a:spcBef>
                      </a:pPr>
                      <a:r>
                        <a:rPr sz="1200" b="1" kern="1200" spc="-70" dirty="0">
                          <a:solidFill>
                            <a:srgbClr val="14435B"/>
                          </a:solidFill>
                          <a:latin typeface="Myriad Pro Cond"/>
                          <a:ea typeface="+mn-ea"/>
                          <a:cs typeface="Calibri"/>
                        </a:rPr>
                        <a:t>HRA</a:t>
                      </a:r>
                    </a:p>
                  </a:txBody>
                  <a:tcPr marL="0" marR="0" marT="56515" marB="0">
                    <a:lnL w="19050">
                      <a:solidFill>
                        <a:srgbClr val="E6D7A4"/>
                      </a:solidFill>
                      <a:prstDash val="solid"/>
                    </a:lnL>
                    <a:lnR w="19050">
                      <a:solidFill>
                        <a:srgbClr val="E6D7A4"/>
                      </a:solidFill>
                      <a:prstDash val="solid"/>
                    </a:lnR>
                    <a:solidFill>
                      <a:srgbClr val="E0CE90"/>
                    </a:solidFill>
                  </a:tcPr>
                </a:tc>
                <a:tc>
                  <a:txBody>
                    <a:bodyPr/>
                    <a:lstStyle/>
                    <a:p>
                      <a:pPr marL="90805" algn="ctr" defTabSz="914400" rtl="0" eaLnBrk="1" latinLnBrk="0" hangingPunct="1">
                        <a:lnSpc>
                          <a:spcPct val="100000"/>
                        </a:lnSpc>
                        <a:spcBef>
                          <a:spcPts val="910"/>
                        </a:spcBef>
                      </a:pPr>
                      <a:r>
                        <a:rPr sz="1200" b="1" kern="1200" spc="-70" dirty="0">
                          <a:solidFill>
                            <a:srgbClr val="14435B"/>
                          </a:solidFill>
                          <a:latin typeface="Myriad Pro Cond"/>
                          <a:ea typeface="+mn-ea"/>
                          <a:cs typeface="Calibri"/>
                        </a:rPr>
                        <a:t>FSA</a:t>
                      </a:r>
                    </a:p>
                  </a:txBody>
                  <a:tcPr marL="0" marR="0" marT="56515" marB="0">
                    <a:lnL w="19050">
                      <a:solidFill>
                        <a:srgbClr val="E6D7A4"/>
                      </a:solidFill>
                      <a:prstDash val="solid"/>
                    </a:lnL>
                    <a:lnR w="19050">
                      <a:solidFill>
                        <a:srgbClr val="E6D7A4"/>
                      </a:solidFill>
                      <a:prstDash val="solid"/>
                    </a:lnR>
                    <a:solidFill>
                      <a:srgbClr val="E0CE90"/>
                    </a:solidFill>
                  </a:tcPr>
                </a:tc>
              </a:tr>
              <a:tr h="542594">
                <a:tc>
                  <a:txBody>
                    <a:bodyPr/>
                    <a:lstStyle/>
                    <a:p>
                      <a:pPr marL="90805">
                        <a:lnSpc>
                          <a:spcPts val="1260"/>
                        </a:lnSpc>
                        <a:spcBef>
                          <a:spcPts val="844"/>
                        </a:spcBef>
                      </a:pPr>
                      <a:r>
                        <a:rPr sz="1400" b="1" spc="-114" dirty="0">
                          <a:solidFill>
                            <a:srgbClr val="14435B"/>
                          </a:solidFill>
                          <a:latin typeface="Myriad Pro Cond"/>
                          <a:cs typeface="Calibri"/>
                        </a:rPr>
                        <a:t>Does </a:t>
                      </a:r>
                      <a:r>
                        <a:rPr sz="1400" b="1" spc="-75" dirty="0">
                          <a:solidFill>
                            <a:srgbClr val="14435B"/>
                          </a:solidFill>
                          <a:latin typeface="Myriad Pro Cond"/>
                          <a:cs typeface="Calibri"/>
                        </a:rPr>
                        <a:t>the </a:t>
                      </a:r>
                      <a:r>
                        <a:rPr sz="1400" b="1" spc="-55" dirty="0">
                          <a:solidFill>
                            <a:srgbClr val="14435B"/>
                          </a:solidFill>
                          <a:latin typeface="Myriad Pro Cond"/>
                          <a:cs typeface="Calibri"/>
                        </a:rPr>
                        <a:t>district</a:t>
                      </a:r>
                      <a:r>
                        <a:rPr sz="1400" b="1" spc="-100" dirty="0">
                          <a:solidFill>
                            <a:srgbClr val="14435B"/>
                          </a:solidFill>
                          <a:latin typeface="Myriad Pro Cond"/>
                          <a:cs typeface="Calibri"/>
                        </a:rPr>
                        <a:t> </a:t>
                      </a:r>
                      <a:r>
                        <a:rPr sz="1400" b="1" spc="-85" dirty="0">
                          <a:solidFill>
                            <a:srgbClr val="14435B"/>
                          </a:solidFill>
                          <a:latin typeface="Myriad Pro Cond"/>
                          <a:cs typeface="Calibri"/>
                        </a:rPr>
                        <a:t>contribute</a:t>
                      </a:r>
                      <a:r>
                        <a:rPr sz="1400" b="1" spc="-85" dirty="0" smtClean="0">
                          <a:solidFill>
                            <a:srgbClr val="14435B"/>
                          </a:solidFill>
                          <a:latin typeface="Myriad Pro Cond"/>
                          <a:cs typeface="Calibri"/>
                        </a:rPr>
                        <a:t>?</a:t>
                      </a:r>
                      <a:endParaRPr sz="1400" dirty="0">
                        <a:latin typeface="Myriad Pro Cond"/>
                        <a:cs typeface="Calibri"/>
                      </a:endParaRPr>
                    </a:p>
                  </a:txBody>
                  <a:tcPr marL="0" marR="0" marT="107314" marB="0">
                    <a:lnR w="19050">
                      <a:solidFill>
                        <a:srgbClr val="E6D7A4"/>
                      </a:solidFill>
                      <a:prstDash val="solid"/>
                    </a:lnR>
                  </a:tcPr>
                </a:tc>
                <a:tc>
                  <a:txBody>
                    <a:bodyPr/>
                    <a:lstStyle/>
                    <a:p>
                      <a:pPr marL="22860" algn="ctr">
                        <a:lnSpc>
                          <a:spcPct val="100000"/>
                        </a:lnSpc>
                        <a:spcBef>
                          <a:spcPts val="500"/>
                        </a:spcBef>
                      </a:pPr>
                      <a:endParaRPr sz="1600" b="1" dirty="0" smtClean="0">
                        <a:latin typeface="Wingdings"/>
                        <a:cs typeface="Wingdings"/>
                      </a:endParaRPr>
                    </a:p>
                    <a:p>
                      <a:pPr marL="22225" algn="ctr">
                        <a:lnSpc>
                          <a:spcPct val="100000"/>
                        </a:lnSpc>
                      </a:pPr>
                      <a:r>
                        <a:rPr lang="en-US" sz="1600" b="1" dirty="0" smtClean="0">
                          <a:solidFill>
                            <a:srgbClr val="14435B"/>
                          </a:solidFill>
                          <a:latin typeface="+mn-lt"/>
                          <a:cs typeface="Calibri"/>
                        </a:rPr>
                        <a:t>X</a:t>
                      </a:r>
                      <a:endParaRPr lang="en-US" sz="1600" b="1" dirty="0">
                        <a:latin typeface="+mn-lt"/>
                        <a:cs typeface="Calibri"/>
                      </a:endParaRPr>
                    </a:p>
                  </a:txBody>
                  <a:tcPr marL="0" marR="0" marT="63500" marB="0">
                    <a:lnL w="19050">
                      <a:solidFill>
                        <a:srgbClr val="E6D7A4"/>
                      </a:solidFill>
                      <a:prstDash val="solid"/>
                    </a:lnL>
                    <a:lnR w="19050">
                      <a:solidFill>
                        <a:srgbClr val="E6D7A4"/>
                      </a:solidFill>
                      <a:prstDash val="solid"/>
                    </a:lnR>
                  </a:tcPr>
                </a:tc>
                <a:tc>
                  <a:txBody>
                    <a:bodyPr/>
                    <a:lstStyle/>
                    <a:p>
                      <a:pPr marL="22860" algn="ctr" defTabSz="914400" rtl="0" eaLnBrk="1" latinLnBrk="0" hangingPunct="1">
                        <a:lnSpc>
                          <a:spcPct val="100000"/>
                        </a:lnSpc>
                        <a:spcBef>
                          <a:spcPts val="500"/>
                        </a:spcBef>
                      </a:pPr>
                      <a:r>
                        <a:rPr sz="1600" b="1" kern="1200" dirty="0" smtClean="0">
                          <a:solidFill>
                            <a:srgbClr val="14435B"/>
                          </a:solidFill>
                          <a:latin typeface="Wingdings"/>
                          <a:ea typeface="+mn-ea"/>
                          <a:cs typeface="Wingdings"/>
                        </a:rPr>
                        <a:t></a:t>
                      </a:r>
                    </a:p>
                    <a:p>
                      <a:pPr marL="22860" algn="ctr">
                        <a:lnSpc>
                          <a:spcPct val="100000"/>
                        </a:lnSpc>
                        <a:spcBef>
                          <a:spcPts val="500"/>
                        </a:spcBef>
                      </a:pPr>
                      <a:r>
                        <a:rPr lang="en-US" sz="1600" spc="-114" dirty="0" smtClean="0">
                          <a:solidFill>
                            <a:srgbClr val="ED1C24"/>
                          </a:solidFill>
                          <a:latin typeface="Calibri"/>
                          <a:cs typeface="Calibri"/>
                        </a:rPr>
                        <a:t>Depends</a:t>
                      </a:r>
                      <a:r>
                        <a:rPr lang="en-US" sz="1600" spc="-114" baseline="0" dirty="0" smtClean="0">
                          <a:solidFill>
                            <a:srgbClr val="ED1C24"/>
                          </a:solidFill>
                          <a:latin typeface="Calibri"/>
                          <a:cs typeface="Calibri"/>
                        </a:rPr>
                        <a:t> on the Plan </a:t>
                      </a:r>
                      <a:br>
                        <a:rPr lang="en-US" sz="1600" spc="-114" baseline="0" dirty="0" smtClean="0">
                          <a:solidFill>
                            <a:srgbClr val="ED1C24"/>
                          </a:solidFill>
                          <a:latin typeface="Calibri"/>
                          <a:cs typeface="Calibri"/>
                        </a:rPr>
                      </a:br>
                      <a:r>
                        <a:rPr lang="en-US" sz="1600" spc="-114" baseline="0" dirty="0" smtClean="0">
                          <a:solidFill>
                            <a:srgbClr val="ED1C24"/>
                          </a:solidFill>
                          <a:latin typeface="Calibri"/>
                          <a:cs typeface="Calibri"/>
                        </a:rPr>
                        <a:t>you elect</a:t>
                      </a:r>
                      <a:endParaRPr sz="1600" dirty="0">
                        <a:latin typeface="Calibri"/>
                        <a:cs typeface="Calibri"/>
                      </a:endParaRPr>
                    </a:p>
                  </a:txBody>
                  <a:tcPr marL="0" marR="0" marT="63500" marB="0">
                    <a:lnL w="19050">
                      <a:solidFill>
                        <a:srgbClr val="E6D7A4"/>
                      </a:solidFill>
                      <a:prstDash val="solid"/>
                    </a:lnL>
                    <a:lnR w="19050">
                      <a:solidFill>
                        <a:srgbClr val="E6D7A4"/>
                      </a:solidFill>
                      <a:prstDash val="solid"/>
                    </a:lnR>
                  </a:tcPr>
                </a:tc>
                <a:tc>
                  <a:txBody>
                    <a:bodyPr/>
                    <a:lstStyle/>
                    <a:p>
                      <a:pPr>
                        <a:lnSpc>
                          <a:spcPct val="100000"/>
                        </a:lnSpc>
                        <a:spcBef>
                          <a:spcPts val="45"/>
                        </a:spcBef>
                      </a:pPr>
                      <a:endParaRPr sz="1600" dirty="0" smtClean="0">
                        <a:latin typeface="Times New Roman"/>
                        <a:cs typeface="Times New Roman"/>
                      </a:endParaRPr>
                    </a:p>
                    <a:p>
                      <a:pPr marL="22225" algn="ctr">
                        <a:lnSpc>
                          <a:spcPct val="100000"/>
                        </a:lnSpc>
                      </a:pPr>
                      <a:r>
                        <a:rPr sz="1600" b="1" dirty="0" smtClean="0">
                          <a:solidFill>
                            <a:srgbClr val="14435B"/>
                          </a:solidFill>
                          <a:latin typeface="Calibri"/>
                          <a:cs typeface="Calibri"/>
                        </a:rPr>
                        <a:t>X</a:t>
                      </a:r>
                      <a:endParaRPr sz="1600" b="1" dirty="0">
                        <a:latin typeface="Calibri"/>
                        <a:cs typeface="Calibri"/>
                      </a:endParaRPr>
                    </a:p>
                  </a:txBody>
                  <a:tcPr marL="0" marR="0" marT="5715" marB="0">
                    <a:lnL w="19050">
                      <a:solidFill>
                        <a:srgbClr val="E6D7A4"/>
                      </a:solidFill>
                      <a:prstDash val="solid"/>
                    </a:lnL>
                    <a:lnR w="19050">
                      <a:solidFill>
                        <a:srgbClr val="E6D7A4"/>
                      </a:solidFill>
                      <a:prstDash val="solid"/>
                    </a:lnR>
                  </a:tcPr>
                </a:tc>
              </a:tr>
              <a:tr h="287654">
                <a:tc>
                  <a:txBody>
                    <a:bodyPr/>
                    <a:lstStyle/>
                    <a:p>
                      <a:pPr marL="90805">
                        <a:lnSpc>
                          <a:spcPct val="100000"/>
                        </a:lnSpc>
                        <a:spcBef>
                          <a:spcPts val="445"/>
                        </a:spcBef>
                      </a:pPr>
                      <a:r>
                        <a:rPr sz="1400" b="1" spc="-105" dirty="0">
                          <a:solidFill>
                            <a:srgbClr val="14435B"/>
                          </a:solidFill>
                          <a:latin typeface="Myriad Pro Cond"/>
                          <a:cs typeface="Calibri"/>
                        </a:rPr>
                        <a:t>Can </a:t>
                      </a:r>
                      <a:r>
                        <a:rPr sz="1400" b="1" spc="-25" dirty="0">
                          <a:solidFill>
                            <a:srgbClr val="14435B"/>
                          </a:solidFill>
                          <a:latin typeface="Myriad Pro Cond"/>
                          <a:cs typeface="Calibri"/>
                        </a:rPr>
                        <a:t>I </a:t>
                      </a:r>
                      <a:r>
                        <a:rPr sz="1400" b="1" spc="-80" dirty="0">
                          <a:solidFill>
                            <a:srgbClr val="14435B"/>
                          </a:solidFill>
                          <a:latin typeface="Myriad Pro Cond"/>
                          <a:cs typeface="Calibri"/>
                        </a:rPr>
                        <a:t>contribute </a:t>
                      </a:r>
                      <a:r>
                        <a:rPr sz="1400" b="1" spc="-125" dirty="0">
                          <a:solidFill>
                            <a:srgbClr val="14435B"/>
                          </a:solidFill>
                          <a:latin typeface="Myriad Pro Cond"/>
                          <a:cs typeface="Calibri"/>
                        </a:rPr>
                        <a:t>my </a:t>
                      </a:r>
                      <a:r>
                        <a:rPr sz="1400" b="1" spc="-120" dirty="0">
                          <a:solidFill>
                            <a:srgbClr val="14435B"/>
                          </a:solidFill>
                          <a:latin typeface="Myriad Pro Cond"/>
                          <a:cs typeface="Calibri"/>
                        </a:rPr>
                        <a:t>own</a:t>
                      </a:r>
                      <a:r>
                        <a:rPr sz="1400" b="1" spc="-60" dirty="0">
                          <a:solidFill>
                            <a:srgbClr val="14435B"/>
                          </a:solidFill>
                          <a:latin typeface="Myriad Pro Cond"/>
                          <a:cs typeface="Calibri"/>
                        </a:rPr>
                        <a:t> </a:t>
                      </a:r>
                      <a:r>
                        <a:rPr sz="1400" b="1" spc="-80" dirty="0">
                          <a:solidFill>
                            <a:srgbClr val="14435B"/>
                          </a:solidFill>
                          <a:latin typeface="Myriad Pro Cond"/>
                          <a:cs typeface="Calibri"/>
                        </a:rPr>
                        <a:t>savings?</a:t>
                      </a:r>
                      <a:endParaRPr sz="1400" dirty="0">
                        <a:latin typeface="Myriad Pro Cond"/>
                        <a:cs typeface="Calibri"/>
                      </a:endParaRPr>
                    </a:p>
                  </a:txBody>
                  <a:tcPr marL="0" marR="0" marT="56515" marB="0">
                    <a:lnR w="19050">
                      <a:solidFill>
                        <a:srgbClr val="E6D7A4"/>
                      </a:solidFill>
                      <a:prstDash val="solid"/>
                    </a:lnR>
                    <a:solidFill>
                      <a:srgbClr val="F3EDD8"/>
                    </a:solidFill>
                  </a:tcPr>
                </a:tc>
                <a:tc>
                  <a:txBody>
                    <a:bodyPr/>
                    <a:lstStyle/>
                    <a:p>
                      <a:pPr marL="22860" algn="ctr">
                        <a:lnSpc>
                          <a:spcPct val="100000"/>
                        </a:lnSpc>
                        <a:spcBef>
                          <a:spcPts val="545"/>
                        </a:spcBef>
                      </a:pPr>
                      <a:r>
                        <a:rPr sz="1600" b="1" dirty="0" smtClean="0">
                          <a:solidFill>
                            <a:srgbClr val="14435B"/>
                          </a:solidFill>
                          <a:latin typeface="Wingdings"/>
                          <a:cs typeface="Wingdings"/>
                        </a:rPr>
                        <a:t></a:t>
                      </a:r>
                      <a:endParaRPr sz="1600" b="1" dirty="0">
                        <a:latin typeface="Wingdings"/>
                        <a:cs typeface="Wingdings"/>
                      </a:endParaRPr>
                    </a:p>
                  </a:txBody>
                  <a:tcPr marL="0" marR="0" marT="69215" marB="0">
                    <a:lnL w="19050">
                      <a:solidFill>
                        <a:srgbClr val="E6D7A4"/>
                      </a:solidFill>
                      <a:prstDash val="solid"/>
                    </a:lnL>
                    <a:lnR w="19050">
                      <a:solidFill>
                        <a:srgbClr val="E6D7A4"/>
                      </a:solidFill>
                      <a:prstDash val="solid"/>
                    </a:lnR>
                    <a:solidFill>
                      <a:srgbClr val="F3EDD8"/>
                    </a:solidFill>
                  </a:tcPr>
                </a:tc>
                <a:tc>
                  <a:txBody>
                    <a:bodyPr/>
                    <a:lstStyle/>
                    <a:p>
                      <a:pPr marL="22225" algn="ctr">
                        <a:lnSpc>
                          <a:spcPct val="100000"/>
                        </a:lnSpc>
                        <a:spcBef>
                          <a:spcPts val="535"/>
                        </a:spcBef>
                      </a:pPr>
                      <a:r>
                        <a:rPr sz="1600" b="1" dirty="0">
                          <a:solidFill>
                            <a:srgbClr val="14435B"/>
                          </a:solidFill>
                          <a:latin typeface="Calibri"/>
                          <a:cs typeface="Calibri"/>
                        </a:rPr>
                        <a:t>X</a:t>
                      </a:r>
                      <a:endParaRPr sz="1600" b="1" dirty="0">
                        <a:latin typeface="Calibri"/>
                        <a:cs typeface="Calibri"/>
                      </a:endParaRPr>
                    </a:p>
                  </a:txBody>
                  <a:tcPr marL="0" marR="0" marT="67945" marB="0">
                    <a:lnL w="19050">
                      <a:solidFill>
                        <a:srgbClr val="E6D7A4"/>
                      </a:solidFill>
                      <a:prstDash val="solid"/>
                    </a:lnL>
                    <a:lnR w="19050">
                      <a:solidFill>
                        <a:srgbClr val="E6D7A4"/>
                      </a:solidFill>
                      <a:prstDash val="solid"/>
                    </a:lnR>
                    <a:solidFill>
                      <a:srgbClr val="F3EDD8"/>
                    </a:solidFill>
                  </a:tcPr>
                </a:tc>
                <a:tc>
                  <a:txBody>
                    <a:bodyPr/>
                    <a:lstStyle/>
                    <a:p>
                      <a:pPr marL="22860" algn="ctr">
                        <a:lnSpc>
                          <a:spcPct val="100000"/>
                        </a:lnSpc>
                        <a:spcBef>
                          <a:spcPts val="545"/>
                        </a:spcBef>
                      </a:pPr>
                      <a:r>
                        <a:rPr sz="1600" b="1" dirty="0">
                          <a:solidFill>
                            <a:srgbClr val="14435B"/>
                          </a:solidFill>
                          <a:latin typeface="Wingdings"/>
                          <a:cs typeface="Wingdings"/>
                        </a:rPr>
                        <a:t></a:t>
                      </a:r>
                      <a:endParaRPr sz="1600" b="1" dirty="0">
                        <a:latin typeface="Wingdings"/>
                        <a:cs typeface="Wingdings"/>
                      </a:endParaRPr>
                    </a:p>
                  </a:txBody>
                  <a:tcPr marL="0" marR="0" marT="69215" marB="0">
                    <a:lnL w="19050">
                      <a:solidFill>
                        <a:srgbClr val="E6D7A4"/>
                      </a:solidFill>
                      <a:prstDash val="solid"/>
                    </a:lnL>
                    <a:lnR w="19050">
                      <a:solidFill>
                        <a:srgbClr val="E6D7A4"/>
                      </a:solidFill>
                      <a:prstDash val="solid"/>
                    </a:lnR>
                    <a:solidFill>
                      <a:srgbClr val="F3EDD8"/>
                    </a:solidFill>
                  </a:tcPr>
                </a:tc>
              </a:tr>
              <a:tr h="809307">
                <a:tc>
                  <a:txBody>
                    <a:bodyPr/>
                    <a:lstStyle/>
                    <a:p>
                      <a:pPr>
                        <a:lnSpc>
                          <a:spcPct val="100000"/>
                        </a:lnSpc>
                        <a:spcBef>
                          <a:spcPts val="25"/>
                        </a:spcBef>
                      </a:pPr>
                      <a:endParaRPr sz="1400" dirty="0">
                        <a:latin typeface="Myriad Pro Cond"/>
                        <a:cs typeface="Times New Roman"/>
                      </a:endParaRPr>
                    </a:p>
                    <a:p>
                      <a:pPr marL="90805" marR="86995">
                        <a:lnSpc>
                          <a:spcPts val="1200"/>
                        </a:lnSpc>
                      </a:pPr>
                      <a:r>
                        <a:rPr sz="1400" b="1" spc="-55" dirty="0">
                          <a:solidFill>
                            <a:srgbClr val="14435B"/>
                          </a:solidFill>
                          <a:latin typeface="Myriad Pro Cond"/>
                          <a:cs typeface="Calibri"/>
                        </a:rPr>
                        <a:t>Is </a:t>
                      </a:r>
                      <a:r>
                        <a:rPr sz="1400" b="1" spc="-75" dirty="0">
                          <a:solidFill>
                            <a:srgbClr val="14435B"/>
                          </a:solidFill>
                          <a:latin typeface="Myriad Pro Cond"/>
                          <a:cs typeface="Calibri"/>
                        </a:rPr>
                        <a:t>there </a:t>
                      </a:r>
                      <a:r>
                        <a:rPr sz="1400" b="1" spc="-85" dirty="0">
                          <a:solidFill>
                            <a:srgbClr val="14435B"/>
                          </a:solidFill>
                          <a:latin typeface="Myriad Pro Cond"/>
                          <a:cs typeface="Calibri"/>
                        </a:rPr>
                        <a:t>an </a:t>
                      </a:r>
                      <a:r>
                        <a:rPr sz="1400" b="1" spc="-75" dirty="0">
                          <a:solidFill>
                            <a:srgbClr val="14435B"/>
                          </a:solidFill>
                          <a:latin typeface="Myriad Pro Cond"/>
                          <a:cs typeface="Calibri"/>
                        </a:rPr>
                        <a:t>IRS </a:t>
                      </a:r>
                      <a:r>
                        <a:rPr sz="1400" b="1" spc="-100" dirty="0">
                          <a:solidFill>
                            <a:srgbClr val="14435B"/>
                          </a:solidFill>
                          <a:latin typeface="Myriad Pro Cond"/>
                          <a:cs typeface="Calibri"/>
                        </a:rPr>
                        <a:t>maximum </a:t>
                      </a:r>
                      <a:r>
                        <a:rPr sz="1400" b="1" spc="-75" dirty="0" smtClean="0">
                          <a:solidFill>
                            <a:srgbClr val="14435B"/>
                          </a:solidFill>
                          <a:latin typeface="Myriad Pro Cond"/>
                          <a:cs typeface="Calibri"/>
                        </a:rPr>
                        <a:t>annual</a:t>
                      </a:r>
                      <a:r>
                        <a:rPr lang="en-US" sz="1400" b="1" spc="-75" dirty="0" smtClean="0">
                          <a:solidFill>
                            <a:srgbClr val="14435B"/>
                          </a:solidFill>
                          <a:latin typeface="Myriad Pro Cond"/>
                          <a:cs typeface="Calibri"/>
                        </a:rPr>
                        <a:t> </a:t>
                      </a:r>
                      <a:r>
                        <a:rPr sz="1400" b="1" spc="-85" dirty="0" smtClean="0">
                          <a:solidFill>
                            <a:srgbClr val="14435B"/>
                          </a:solidFill>
                          <a:latin typeface="Myriad Pro Cond"/>
                          <a:cs typeface="Calibri"/>
                        </a:rPr>
                        <a:t>contribution</a:t>
                      </a:r>
                      <a:r>
                        <a:rPr sz="1400" b="1" spc="-85" dirty="0">
                          <a:solidFill>
                            <a:srgbClr val="14435B"/>
                          </a:solidFill>
                          <a:latin typeface="Myriad Pro Cond"/>
                          <a:cs typeface="Calibri"/>
                        </a:rPr>
                        <a:t>?</a:t>
                      </a:r>
                      <a:endParaRPr sz="1400" dirty="0">
                        <a:latin typeface="Myriad Pro Cond"/>
                        <a:cs typeface="Calibri"/>
                      </a:endParaRPr>
                    </a:p>
                  </a:txBody>
                  <a:tcPr marL="0" marR="0" marT="3175" marB="0">
                    <a:lnR w="19050">
                      <a:solidFill>
                        <a:srgbClr val="E6D7A4"/>
                      </a:solidFill>
                      <a:prstDash val="solid"/>
                    </a:lnR>
                  </a:tcPr>
                </a:tc>
                <a:tc>
                  <a:txBody>
                    <a:bodyPr/>
                    <a:lstStyle/>
                    <a:p>
                      <a:pPr marL="22860" algn="ctr">
                        <a:lnSpc>
                          <a:spcPct val="100000"/>
                        </a:lnSpc>
                        <a:spcBef>
                          <a:spcPts val="500"/>
                        </a:spcBef>
                      </a:pPr>
                      <a:r>
                        <a:rPr sz="1600" b="1" dirty="0">
                          <a:solidFill>
                            <a:srgbClr val="14435B"/>
                          </a:solidFill>
                          <a:latin typeface="Wingdings"/>
                          <a:cs typeface="Wingdings"/>
                        </a:rPr>
                        <a:t></a:t>
                      </a:r>
                      <a:endParaRPr sz="1600" b="1" dirty="0">
                        <a:latin typeface="Wingdings"/>
                        <a:cs typeface="Wingdings"/>
                      </a:endParaRPr>
                    </a:p>
                    <a:p>
                      <a:pPr marL="513080" marR="482600" algn="ctr">
                        <a:lnSpc>
                          <a:spcPct val="100000"/>
                        </a:lnSpc>
                        <a:spcBef>
                          <a:spcPts val="65"/>
                        </a:spcBef>
                      </a:pPr>
                      <a:r>
                        <a:rPr sz="1600" spc="-114" dirty="0">
                          <a:solidFill>
                            <a:srgbClr val="14435B"/>
                          </a:solidFill>
                          <a:latin typeface="Calibri"/>
                          <a:cs typeface="Calibri"/>
                        </a:rPr>
                        <a:t>Employee:</a:t>
                      </a:r>
                      <a:r>
                        <a:rPr sz="1600" spc="-140" dirty="0">
                          <a:solidFill>
                            <a:srgbClr val="14435B"/>
                          </a:solidFill>
                          <a:latin typeface="Calibri"/>
                          <a:cs typeface="Calibri"/>
                        </a:rPr>
                        <a:t> </a:t>
                      </a:r>
                      <a:r>
                        <a:rPr sz="1600" spc="-114" dirty="0">
                          <a:solidFill>
                            <a:srgbClr val="14435B"/>
                          </a:solidFill>
                          <a:latin typeface="Calibri"/>
                          <a:cs typeface="Calibri"/>
                        </a:rPr>
                        <a:t>$</a:t>
                      </a:r>
                      <a:r>
                        <a:rPr sz="1600" spc="-114" dirty="0" smtClean="0">
                          <a:solidFill>
                            <a:srgbClr val="14435B"/>
                          </a:solidFill>
                          <a:latin typeface="Calibri"/>
                          <a:cs typeface="Calibri"/>
                        </a:rPr>
                        <a:t>3,550</a:t>
                      </a:r>
                      <a:r>
                        <a:rPr lang="en-US" sz="1600" spc="-114" dirty="0" smtClean="0">
                          <a:solidFill>
                            <a:srgbClr val="14435B"/>
                          </a:solidFill>
                          <a:latin typeface="Calibri"/>
                          <a:cs typeface="Calibri"/>
                        </a:rPr>
                        <a:t> </a:t>
                      </a:r>
                    </a:p>
                    <a:p>
                      <a:pPr marL="513080" marR="482600" algn="ctr">
                        <a:lnSpc>
                          <a:spcPct val="100000"/>
                        </a:lnSpc>
                        <a:spcBef>
                          <a:spcPts val="65"/>
                        </a:spcBef>
                      </a:pPr>
                      <a:r>
                        <a:rPr sz="1600" spc="-95" dirty="0" smtClean="0">
                          <a:solidFill>
                            <a:srgbClr val="14435B"/>
                          </a:solidFill>
                          <a:latin typeface="Calibri"/>
                          <a:cs typeface="Calibri"/>
                        </a:rPr>
                        <a:t>Family</a:t>
                      </a:r>
                      <a:r>
                        <a:rPr sz="1600" spc="-95" dirty="0">
                          <a:solidFill>
                            <a:srgbClr val="14435B"/>
                          </a:solidFill>
                          <a:latin typeface="Calibri"/>
                          <a:cs typeface="Calibri"/>
                        </a:rPr>
                        <a:t>:</a:t>
                      </a:r>
                      <a:r>
                        <a:rPr sz="1600" spc="-165" dirty="0">
                          <a:solidFill>
                            <a:srgbClr val="14435B"/>
                          </a:solidFill>
                          <a:latin typeface="Calibri"/>
                          <a:cs typeface="Calibri"/>
                        </a:rPr>
                        <a:t> </a:t>
                      </a:r>
                      <a:r>
                        <a:rPr sz="1600" spc="-130" dirty="0">
                          <a:solidFill>
                            <a:srgbClr val="14435B"/>
                          </a:solidFill>
                          <a:latin typeface="Calibri"/>
                          <a:cs typeface="Calibri"/>
                        </a:rPr>
                        <a:t>$7,100</a:t>
                      </a:r>
                      <a:endParaRPr sz="1600" dirty="0">
                        <a:latin typeface="Calibri"/>
                        <a:cs typeface="Calibri"/>
                      </a:endParaRPr>
                    </a:p>
                    <a:p>
                      <a:pPr marL="154305" marR="123825" algn="ctr">
                        <a:lnSpc>
                          <a:spcPct val="100000"/>
                        </a:lnSpc>
                      </a:pPr>
                      <a:r>
                        <a:rPr sz="1600" spc="-120" dirty="0">
                          <a:solidFill>
                            <a:srgbClr val="14435B"/>
                          </a:solidFill>
                          <a:latin typeface="Calibri"/>
                          <a:cs typeface="Calibri"/>
                        </a:rPr>
                        <a:t>Those </a:t>
                      </a:r>
                      <a:r>
                        <a:rPr sz="1600" spc="-130" dirty="0">
                          <a:solidFill>
                            <a:srgbClr val="14435B"/>
                          </a:solidFill>
                          <a:latin typeface="Calibri"/>
                          <a:cs typeface="Calibri"/>
                        </a:rPr>
                        <a:t>55 </a:t>
                      </a:r>
                      <a:r>
                        <a:rPr sz="1600" spc="-114" dirty="0">
                          <a:solidFill>
                            <a:srgbClr val="14435B"/>
                          </a:solidFill>
                          <a:latin typeface="Calibri"/>
                          <a:cs typeface="Calibri"/>
                        </a:rPr>
                        <a:t>and </a:t>
                      </a:r>
                      <a:r>
                        <a:rPr sz="1600" spc="-105" dirty="0">
                          <a:solidFill>
                            <a:srgbClr val="14435B"/>
                          </a:solidFill>
                          <a:latin typeface="Calibri"/>
                          <a:cs typeface="Calibri"/>
                        </a:rPr>
                        <a:t>older </a:t>
                      </a:r>
                      <a:r>
                        <a:rPr sz="1600" spc="-110" dirty="0">
                          <a:solidFill>
                            <a:srgbClr val="14435B"/>
                          </a:solidFill>
                          <a:latin typeface="Calibri"/>
                          <a:cs typeface="Calibri"/>
                        </a:rPr>
                        <a:t>can </a:t>
                      </a:r>
                      <a:r>
                        <a:rPr sz="1600" spc="-100" dirty="0">
                          <a:solidFill>
                            <a:srgbClr val="14435B"/>
                          </a:solidFill>
                          <a:latin typeface="Calibri"/>
                          <a:cs typeface="Calibri"/>
                        </a:rPr>
                        <a:t>contribute </a:t>
                      </a:r>
                      <a:r>
                        <a:rPr sz="1600" spc="-114" dirty="0" smtClean="0">
                          <a:solidFill>
                            <a:srgbClr val="14435B"/>
                          </a:solidFill>
                          <a:latin typeface="Calibri"/>
                          <a:cs typeface="Calibri"/>
                        </a:rPr>
                        <a:t>an</a:t>
                      </a:r>
                      <a:r>
                        <a:rPr lang="en-US" sz="1600" spc="-114" dirty="0" smtClean="0">
                          <a:solidFill>
                            <a:srgbClr val="14435B"/>
                          </a:solidFill>
                          <a:latin typeface="Calibri"/>
                          <a:cs typeface="Calibri"/>
                        </a:rPr>
                        <a:t> </a:t>
                      </a:r>
                      <a:r>
                        <a:rPr sz="1600" spc="-90" dirty="0" smtClean="0">
                          <a:solidFill>
                            <a:srgbClr val="14435B"/>
                          </a:solidFill>
                          <a:latin typeface="Calibri"/>
                          <a:cs typeface="Calibri"/>
                        </a:rPr>
                        <a:t>additional </a:t>
                      </a:r>
                      <a:r>
                        <a:rPr sz="1600" spc="-114" dirty="0">
                          <a:solidFill>
                            <a:srgbClr val="14435B"/>
                          </a:solidFill>
                          <a:latin typeface="Calibri"/>
                          <a:cs typeface="Calibri"/>
                        </a:rPr>
                        <a:t>$1,000</a:t>
                      </a:r>
                      <a:r>
                        <a:rPr sz="1600" spc="-75" dirty="0">
                          <a:solidFill>
                            <a:srgbClr val="14435B"/>
                          </a:solidFill>
                          <a:latin typeface="Calibri"/>
                          <a:cs typeface="Calibri"/>
                        </a:rPr>
                        <a:t> </a:t>
                      </a:r>
                      <a:r>
                        <a:rPr sz="1600" spc="-95" dirty="0">
                          <a:solidFill>
                            <a:srgbClr val="14435B"/>
                          </a:solidFill>
                          <a:latin typeface="Calibri"/>
                          <a:cs typeface="Calibri"/>
                        </a:rPr>
                        <a:t>annually.</a:t>
                      </a:r>
                      <a:endParaRPr sz="1600" dirty="0">
                        <a:latin typeface="Calibri"/>
                        <a:cs typeface="Calibri"/>
                      </a:endParaRPr>
                    </a:p>
                  </a:txBody>
                  <a:tcPr marL="0" marR="0" marT="63500" marB="0">
                    <a:lnL w="19050">
                      <a:solidFill>
                        <a:srgbClr val="E6D7A4"/>
                      </a:solidFill>
                      <a:prstDash val="solid"/>
                    </a:lnL>
                    <a:lnR w="19050">
                      <a:solidFill>
                        <a:srgbClr val="E6D7A4"/>
                      </a:solidFill>
                      <a:prstDash val="solid"/>
                    </a:lnR>
                  </a:tcPr>
                </a:tc>
                <a:tc>
                  <a:txBody>
                    <a:bodyPr/>
                    <a:lstStyle/>
                    <a:p>
                      <a:pPr>
                        <a:lnSpc>
                          <a:spcPct val="100000"/>
                        </a:lnSpc>
                      </a:pPr>
                      <a:endParaRPr sz="1600" dirty="0">
                        <a:latin typeface="Times New Roman"/>
                        <a:cs typeface="Times New Roman"/>
                      </a:endParaRPr>
                    </a:p>
                    <a:p>
                      <a:pPr>
                        <a:lnSpc>
                          <a:spcPct val="100000"/>
                        </a:lnSpc>
                        <a:spcBef>
                          <a:spcPts val="5"/>
                        </a:spcBef>
                      </a:pPr>
                      <a:endParaRPr sz="1600" dirty="0">
                        <a:latin typeface="Times New Roman"/>
                        <a:cs typeface="Times New Roman"/>
                      </a:endParaRPr>
                    </a:p>
                    <a:p>
                      <a:pPr marL="22225" algn="ctr">
                        <a:lnSpc>
                          <a:spcPct val="100000"/>
                        </a:lnSpc>
                      </a:pPr>
                      <a:r>
                        <a:rPr sz="1600" b="1" dirty="0">
                          <a:solidFill>
                            <a:srgbClr val="14435B"/>
                          </a:solidFill>
                          <a:latin typeface="Calibri"/>
                          <a:cs typeface="Calibri"/>
                        </a:rPr>
                        <a:t>X</a:t>
                      </a:r>
                      <a:endParaRPr sz="1600" b="1" dirty="0">
                        <a:latin typeface="Calibri"/>
                        <a:cs typeface="Calibri"/>
                      </a:endParaRPr>
                    </a:p>
                  </a:txBody>
                  <a:tcPr marL="0" marR="0" marT="0" marB="0">
                    <a:lnL w="19050">
                      <a:solidFill>
                        <a:srgbClr val="E6D7A4"/>
                      </a:solidFill>
                      <a:prstDash val="solid"/>
                    </a:lnL>
                    <a:lnR w="19050">
                      <a:solidFill>
                        <a:srgbClr val="E6D7A4"/>
                      </a:solidFill>
                      <a:prstDash val="solid"/>
                    </a:lnR>
                  </a:tcPr>
                </a:tc>
                <a:tc>
                  <a:txBody>
                    <a:bodyPr/>
                    <a:lstStyle/>
                    <a:p>
                      <a:pPr>
                        <a:lnSpc>
                          <a:spcPct val="100000"/>
                        </a:lnSpc>
                      </a:pPr>
                      <a:endParaRPr sz="1600" dirty="0">
                        <a:latin typeface="Times New Roman"/>
                        <a:cs typeface="Times New Roman"/>
                      </a:endParaRPr>
                    </a:p>
                    <a:p>
                      <a:pPr marL="22860" algn="ctr">
                        <a:lnSpc>
                          <a:spcPct val="100000"/>
                        </a:lnSpc>
                      </a:pPr>
                      <a:r>
                        <a:rPr sz="1600" b="1" dirty="0">
                          <a:solidFill>
                            <a:srgbClr val="14435B"/>
                          </a:solidFill>
                          <a:latin typeface="Wingdings"/>
                          <a:cs typeface="Wingdings"/>
                        </a:rPr>
                        <a:t></a:t>
                      </a:r>
                      <a:endParaRPr sz="1600" b="1" dirty="0">
                        <a:latin typeface="Wingdings"/>
                        <a:cs typeface="Wingdings"/>
                      </a:endParaRPr>
                    </a:p>
                    <a:p>
                      <a:pPr marL="393700" marR="363220" indent="-635" algn="ctr">
                        <a:lnSpc>
                          <a:spcPct val="100000"/>
                        </a:lnSpc>
                        <a:spcBef>
                          <a:spcPts val="65"/>
                        </a:spcBef>
                      </a:pPr>
                      <a:r>
                        <a:rPr sz="1600" spc="-105" dirty="0">
                          <a:solidFill>
                            <a:srgbClr val="14435B"/>
                          </a:solidFill>
                          <a:latin typeface="Calibri"/>
                          <a:cs typeface="Calibri"/>
                        </a:rPr>
                        <a:t>Health </a:t>
                      </a:r>
                      <a:r>
                        <a:rPr sz="1600" spc="-110" dirty="0">
                          <a:solidFill>
                            <a:srgbClr val="14435B"/>
                          </a:solidFill>
                          <a:latin typeface="Calibri"/>
                          <a:cs typeface="Calibri"/>
                        </a:rPr>
                        <a:t>Care: </a:t>
                      </a:r>
                      <a:r>
                        <a:rPr sz="1600" spc="-114" dirty="0">
                          <a:solidFill>
                            <a:srgbClr val="14435B"/>
                          </a:solidFill>
                          <a:latin typeface="Calibri"/>
                          <a:cs typeface="Calibri"/>
                        </a:rPr>
                        <a:t>$</a:t>
                      </a:r>
                      <a:r>
                        <a:rPr sz="1600" spc="-114" dirty="0" smtClean="0">
                          <a:solidFill>
                            <a:srgbClr val="14435B"/>
                          </a:solidFill>
                          <a:latin typeface="Calibri"/>
                          <a:cs typeface="Calibri"/>
                        </a:rPr>
                        <a:t>2,700</a:t>
                      </a:r>
                      <a:r>
                        <a:rPr lang="en-US" sz="1600" spc="-114" dirty="0" smtClean="0">
                          <a:solidFill>
                            <a:srgbClr val="14435B"/>
                          </a:solidFill>
                          <a:latin typeface="Calibri"/>
                          <a:cs typeface="Calibri"/>
                        </a:rPr>
                        <a:t> </a:t>
                      </a:r>
                    </a:p>
                    <a:p>
                      <a:pPr marL="393700" marR="363220" indent="-635" algn="ctr">
                        <a:lnSpc>
                          <a:spcPct val="100000"/>
                        </a:lnSpc>
                        <a:spcBef>
                          <a:spcPts val="65"/>
                        </a:spcBef>
                      </a:pPr>
                      <a:r>
                        <a:rPr sz="1600" spc="-120" dirty="0" smtClean="0">
                          <a:solidFill>
                            <a:srgbClr val="14435B"/>
                          </a:solidFill>
                          <a:latin typeface="Calibri"/>
                          <a:cs typeface="Calibri"/>
                        </a:rPr>
                        <a:t>Dependent </a:t>
                      </a:r>
                      <a:r>
                        <a:rPr sz="1600" spc="-110" dirty="0">
                          <a:solidFill>
                            <a:srgbClr val="14435B"/>
                          </a:solidFill>
                          <a:latin typeface="Calibri"/>
                          <a:cs typeface="Calibri"/>
                        </a:rPr>
                        <a:t>Care:</a:t>
                      </a:r>
                      <a:r>
                        <a:rPr sz="1600" spc="-85" dirty="0">
                          <a:solidFill>
                            <a:srgbClr val="14435B"/>
                          </a:solidFill>
                          <a:latin typeface="Calibri"/>
                          <a:cs typeface="Calibri"/>
                        </a:rPr>
                        <a:t> </a:t>
                      </a:r>
                      <a:r>
                        <a:rPr sz="1600" spc="-110" dirty="0">
                          <a:solidFill>
                            <a:srgbClr val="14435B"/>
                          </a:solidFill>
                          <a:latin typeface="Calibri"/>
                          <a:cs typeface="Calibri"/>
                        </a:rPr>
                        <a:t>$5,000</a:t>
                      </a:r>
                      <a:endParaRPr sz="1600" dirty="0">
                        <a:latin typeface="Calibri"/>
                        <a:cs typeface="Calibri"/>
                      </a:endParaRPr>
                    </a:p>
                  </a:txBody>
                  <a:tcPr marL="0" marR="0" marT="0" marB="0">
                    <a:lnL w="19050">
                      <a:solidFill>
                        <a:srgbClr val="E6D7A4"/>
                      </a:solidFill>
                      <a:prstDash val="solid"/>
                    </a:lnL>
                    <a:lnR w="19050">
                      <a:solidFill>
                        <a:srgbClr val="E6D7A4"/>
                      </a:solidFill>
                      <a:prstDash val="solid"/>
                    </a:lnR>
                  </a:tcPr>
                </a:tc>
              </a:tr>
              <a:tr h="540067">
                <a:tc>
                  <a:txBody>
                    <a:bodyPr/>
                    <a:lstStyle/>
                    <a:p>
                      <a:pPr>
                        <a:lnSpc>
                          <a:spcPct val="100000"/>
                        </a:lnSpc>
                      </a:pPr>
                      <a:endParaRPr sz="1400" dirty="0">
                        <a:latin typeface="Myriad Pro Cond"/>
                        <a:cs typeface="Times New Roman"/>
                      </a:endParaRPr>
                    </a:p>
                    <a:p>
                      <a:pPr marL="90805">
                        <a:lnSpc>
                          <a:spcPct val="100000"/>
                        </a:lnSpc>
                      </a:pPr>
                      <a:r>
                        <a:rPr sz="1400" b="1" spc="-105" dirty="0">
                          <a:solidFill>
                            <a:srgbClr val="14435B"/>
                          </a:solidFill>
                          <a:latin typeface="Myriad Pro Cond"/>
                          <a:cs typeface="Calibri"/>
                        </a:rPr>
                        <a:t>Can </a:t>
                      </a:r>
                      <a:r>
                        <a:rPr sz="1400" b="1" spc="-25" dirty="0">
                          <a:solidFill>
                            <a:srgbClr val="14435B"/>
                          </a:solidFill>
                          <a:latin typeface="Myriad Pro Cond"/>
                          <a:cs typeface="Calibri"/>
                        </a:rPr>
                        <a:t>I </a:t>
                      </a:r>
                      <a:r>
                        <a:rPr sz="1400" b="1" spc="-75" dirty="0">
                          <a:solidFill>
                            <a:srgbClr val="14435B"/>
                          </a:solidFill>
                          <a:latin typeface="Myriad Pro Cond"/>
                          <a:cs typeface="Calibri"/>
                        </a:rPr>
                        <a:t>also </a:t>
                      </a:r>
                      <a:r>
                        <a:rPr sz="1400" b="1" spc="-95" dirty="0">
                          <a:solidFill>
                            <a:srgbClr val="14435B"/>
                          </a:solidFill>
                          <a:latin typeface="Myriad Pro Cond"/>
                          <a:cs typeface="Calibri"/>
                        </a:rPr>
                        <a:t>have </a:t>
                      </a:r>
                      <a:r>
                        <a:rPr sz="1400" b="1" spc="-80" dirty="0">
                          <a:solidFill>
                            <a:srgbClr val="14435B"/>
                          </a:solidFill>
                          <a:latin typeface="Myriad Pro Cond"/>
                          <a:cs typeface="Calibri"/>
                        </a:rPr>
                        <a:t>a</a:t>
                      </a:r>
                      <a:r>
                        <a:rPr sz="1400" b="1" spc="-135" dirty="0">
                          <a:solidFill>
                            <a:srgbClr val="14435B"/>
                          </a:solidFill>
                          <a:latin typeface="Myriad Pro Cond"/>
                          <a:cs typeface="Calibri"/>
                        </a:rPr>
                        <a:t> </a:t>
                      </a:r>
                      <a:r>
                        <a:rPr sz="1400" b="1" spc="-130" dirty="0">
                          <a:solidFill>
                            <a:srgbClr val="14435B"/>
                          </a:solidFill>
                          <a:latin typeface="Myriad Pro Cond"/>
                          <a:cs typeface="Calibri"/>
                        </a:rPr>
                        <a:t>FSA?</a:t>
                      </a:r>
                      <a:endParaRPr sz="1400" dirty="0">
                        <a:latin typeface="Myriad Pro Cond"/>
                        <a:cs typeface="Calibri"/>
                      </a:endParaRPr>
                    </a:p>
                  </a:txBody>
                  <a:tcPr marL="0" marR="0" marT="0" marB="0">
                    <a:lnR w="19050" cap="flat" cmpd="sng" algn="ctr">
                      <a:solidFill>
                        <a:srgbClr val="E6D7A4"/>
                      </a:solidFill>
                      <a:prstDash val="solid"/>
                      <a:round/>
                      <a:headEnd type="none" w="med" len="med"/>
                      <a:tailEnd type="none" w="med" len="med"/>
                    </a:lnR>
                    <a:solidFill>
                      <a:srgbClr val="F3EDD8"/>
                    </a:solidFill>
                  </a:tcPr>
                </a:tc>
                <a:tc>
                  <a:txBody>
                    <a:bodyPr/>
                    <a:lstStyle/>
                    <a:p>
                      <a:pPr marL="22225" algn="ctr">
                        <a:lnSpc>
                          <a:spcPct val="100000"/>
                        </a:lnSpc>
                      </a:pPr>
                      <a:r>
                        <a:rPr sz="1600" spc="-120" dirty="0" smtClean="0">
                          <a:solidFill>
                            <a:schemeClr val="tx1"/>
                          </a:solidFill>
                          <a:latin typeface="Calibri"/>
                          <a:cs typeface="Calibri"/>
                        </a:rPr>
                        <a:t>Dependent </a:t>
                      </a:r>
                      <a:r>
                        <a:rPr sz="1600" spc="-120" dirty="0">
                          <a:solidFill>
                            <a:schemeClr val="tx1"/>
                          </a:solidFill>
                          <a:latin typeface="Calibri"/>
                          <a:cs typeface="Calibri"/>
                        </a:rPr>
                        <a:t>Care </a:t>
                      </a:r>
                      <a:r>
                        <a:rPr sz="1600" spc="-114" dirty="0">
                          <a:solidFill>
                            <a:schemeClr val="tx1"/>
                          </a:solidFill>
                          <a:latin typeface="Calibri"/>
                          <a:cs typeface="Calibri"/>
                        </a:rPr>
                        <a:t>FSA</a:t>
                      </a:r>
                      <a:r>
                        <a:rPr sz="1600" spc="-35" dirty="0">
                          <a:solidFill>
                            <a:schemeClr val="tx1"/>
                          </a:solidFill>
                          <a:latin typeface="Calibri"/>
                          <a:cs typeface="Calibri"/>
                        </a:rPr>
                        <a:t> </a:t>
                      </a:r>
                      <a:r>
                        <a:rPr sz="1600" spc="-100" dirty="0">
                          <a:solidFill>
                            <a:schemeClr val="tx1"/>
                          </a:solidFill>
                          <a:latin typeface="Calibri"/>
                          <a:cs typeface="Calibri"/>
                        </a:rPr>
                        <a:t>only</a:t>
                      </a:r>
                      <a:endParaRPr sz="1600" dirty="0">
                        <a:solidFill>
                          <a:schemeClr val="tx1"/>
                        </a:solidFill>
                        <a:latin typeface="Calibri"/>
                        <a:cs typeface="Calibri"/>
                      </a:endParaRPr>
                    </a:p>
                  </a:txBody>
                  <a:tcPr marL="0" marR="0" marT="127635" marB="0">
                    <a:lnL w="19050" cap="flat" cmpd="sng" algn="ctr">
                      <a:solidFill>
                        <a:srgbClr val="E6D7A4"/>
                      </a:solidFill>
                      <a:prstDash val="solid"/>
                      <a:round/>
                      <a:headEnd type="none" w="med" len="med"/>
                      <a:tailEnd type="none" w="med" len="med"/>
                    </a:lnL>
                    <a:lnR w="19050" cap="flat" cmpd="sng" algn="ctr">
                      <a:solidFill>
                        <a:srgbClr val="E6D7A4"/>
                      </a:solidFill>
                      <a:prstDash val="solid"/>
                      <a:round/>
                      <a:headEnd type="none" w="med" len="med"/>
                      <a:tailEnd type="none" w="med" len="med"/>
                    </a:lnR>
                    <a:solidFill>
                      <a:srgbClr val="F3EDD8"/>
                    </a:solidFill>
                  </a:tcPr>
                </a:tc>
                <a:tc>
                  <a:txBody>
                    <a:bodyPr/>
                    <a:lstStyle/>
                    <a:p>
                      <a:pPr>
                        <a:lnSpc>
                          <a:spcPct val="100000"/>
                        </a:lnSpc>
                        <a:spcBef>
                          <a:spcPts val="45"/>
                        </a:spcBef>
                      </a:pPr>
                      <a:endParaRPr sz="1600" dirty="0">
                        <a:latin typeface="Times New Roman"/>
                        <a:cs typeface="Times New Roman"/>
                      </a:endParaRPr>
                    </a:p>
                    <a:p>
                      <a:pPr marL="22860" algn="ctr">
                        <a:lnSpc>
                          <a:spcPct val="100000"/>
                        </a:lnSpc>
                      </a:pPr>
                      <a:r>
                        <a:rPr sz="1600" b="1" dirty="0">
                          <a:solidFill>
                            <a:srgbClr val="14435B"/>
                          </a:solidFill>
                          <a:latin typeface="Wingdings"/>
                          <a:cs typeface="Wingdings"/>
                        </a:rPr>
                        <a:t></a:t>
                      </a:r>
                      <a:endParaRPr sz="1600" b="1" dirty="0">
                        <a:latin typeface="Wingdings"/>
                        <a:cs typeface="Wingdings"/>
                      </a:endParaRPr>
                    </a:p>
                  </a:txBody>
                  <a:tcPr marL="0" marR="0" marT="5715" marB="0">
                    <a:lnL w="19050" cap="flat" cmpd="sng" algn="ctr">
                      <a:solidFill>
                        <a:srgbClr val="E6D7A4"/>
                      </a:solidFill>
                      <a:prstDash val="solid"/>
                      <a:round/>
                      <a:headEnd type="none" w="med" len="med"/>
                      <a:tailEnd type="none" w="med" len="med"/>
                    </a:lnL>
                    <a:lnR w="19050" cap="flat" cmpd="sng" algn="ctr">
                      <a:solidFill>
                        <a:srgbClr val="E6D7A4"/>
                      </a:solidFill>
                      <a:prstDash val="solid"/>
                      <a:round/>
                      <a:headEnd type="none" w="med" len="med"/>
                      <a:tailEnd type="none" w="med" len="med"/>
                    </a:lnR>
                    <a:solidFill>
                      <a:srgbClr val="F3EDD8"/>
                    </a:solidFill>
                  </a:tcPr>
                </a:tc>
                <a:tc>
                  <a:txBody>
                    <a:bodyPr/>
                    <a:lstStyle/>
                    <a:p>
                      <a:pPr>
                        <a:lnSpc>
                          <a:spcPct val="100000"/>
                        </a:lnSpc>
                        <a:spcBef>
                          <a:spcPts val="35"/>
                        </a:spcBef>
                      </a:pPr>
                      <a:endParaRPr sz="1600" dirty="0">
                        <a:latin typeface="Times New Roman"/>
                        <a:cs typeface="Times New Roman"/>
                      </a:endParaRPr>
                    </a:p>
                    <a:p>
                      <a:pPr marL="18415" algn="ctr">
                        <a:lnSpc>
                          <a:spcPct val="100000"/>
                        </a:lnSpc>
                      </a:pPr>
                      <a:r>
                        <a:rPr sz="1600" b="1" spc="-160" dirty="0">
                          <a:solidFill>
                            <a:srgbClr val="14435B"/>
                          </a:solidFill>
                          <a:latin typeface="Calibri"/>
                          <a:cs typeface="Calibri"/>
                        </a:rPr>
                        <a:t>N/A</a:t>
                      </a:r>
                      <a:endParaRPr sz="1600" b="1" dirty="0">
                        <a:latin typeface="Calibri"/>
                        <a:cs typeface="Calibri"/>
                      </a:endParaRPr>
                    </a:p>
                  </a:txBody>
                  <a:tcPr marL="0" marR="0" marT="4445" marB="0">
                    <a:lnL w="19050" cap="flat" cmpd="sng" algn="ctr">
                      <a:solidFill>
                        <a:srgbClr val="E6D7A4"/>
                      </a:solidFill>
                      <a:prstDash val="solid"/>
                      <a:round/>
                      <a:headEnd type="none" w="med" len="med"/>
                      <a:tailEnd type="none" w="med" len="med"/>
                    </a:lnL>
                    <a:lnR w="19050">
                      <a:solidFill>
                        <a:srgbClr val="E6D7A4"/>
                      </a:solidFill>
                      <a:prstDash val="solid"/>
                    </a:lnR>
                    <a:solidFill>
                      <a:srgbClr val="F3EDD8"/>
                    </a:solidFill>
                  </a:tcPr>
                </a:tc>
              </a:tr>
              <a:tr h="406716">
                <a:tc>
                  <a:txBody>
                    <a:bodyPr/>
                    <a:lstStyle/>
                    <a:p>
                      <a:pPr marL="90805">
                        <a:lnSpc>
                          <a:spcPct val="100000"/>
                        </a:lnSpc>
                        <a:spcBef>
                          <a:spcPts val="910"/>
                        </a:spcBef>
                      </a:pPr>
                      <a:r>
                        <a:rPr sz="1400" b="1" spc="-70" dirty="0">
                          <a:solidFill>
                            <a:srgbClr val="14435B"/>
                          </a:solidFill>
                          <a:latin typeface="Myriad Pro Cond"/>
                          <a:cs typeface="Calibri"/>
                        </a:rPr>
                        <a:t>Plan </a:t>
                      </a:r>
                      <a:r>
                        <a:rPr sz="1400" b="1" spc="-85" dirty="0">
                          <a:solidFill>
                            <a:srgbClr val="14435B"/>
                          </a:solidFill>
                          <a:latin typeface="Myriad Pro Cond"/>
                          <a:cs typeface="Calibri"/>
                        </a:rPr>
                        <a:t>year </a:t>
                      </a:r>
                      <a:r>
                        <a:rPr sz="1400" b="1" spc="-75" dirty="0">
                          <a:solidFill>
                            <a:srgbClr val="14435B"/>
                          </a:solidFill>
                          <a:latin typeface="Myriad Pro Cond"/>
                          <a:cs typeface="Calibri"/>
                        </a:rPr>
                        <a:t>for</a:t>
                      </a:r>
                      <a:r>
                        <a:rPr sz="1400" b="1" spc="-145" dirty="0">
                          <a:solidFill>
                            <a:srgbClr val="14435B"/>
                          </a:solidFill>
                          <a:latin typeface="Myriad Pro Cond"/>
                          <a:cs typeface="Calibri"/>
                        </a:rPr>
                        <a:t> </a:t>
                      </a:r>
                      <a:r>
                        <a:rPr sz="1400" b="1" spc="-75" dirty="0">
                          <a:solidFill>
                            <a:srgbClr val="14435B"/>
                          </a:solidFill>
                          <a:latin typeface="Myriad Pro Cond"/>
                          <a:cs typeface="Calibri"/>
                        </a:rPr>
                        <a:t>contributions</a:t>
                      </a:r>
                      <a:endParaRPr sz="1400" dirty="0">
                        <a:latin typeface="Myriad Pro Cond"/>
                        <a:cs typeface="Calibri"/>
                      </a:endParaRPr>
                    </a:p>
                  </a:txBody>
                  <a:tcPr marL="0" marR="0" marT="115570" marB="0">
                    <a:lnR w="19050">
                      <a:solidFill>
                        <a:srgbClr val="E6D7A4"/>
                      </a:solidFill>
                      <a:prstDash val="solid"/>
                    </a:lnR>
                  </a:tcPr>
                </a:tc>
                <a:tc>
                  <a:txBody>
                    <a:bodyPr/>
                    <a:lstStyle/>
                    <a:p>
                      <a:pPr marL="154305" marR="123825" indent="-139065" algn="ctr" defTabSz="914400" rtl="0" eaLnBrk="1" latinLnBrk="0" hangingPunct="1">
                        <a:lnSpc>
                          <a:spcPct val="100000"/>
                        </a:lnSpc>
                        <a:spcBef>
                          <a:spcPts val="590"/>
                        </a:spcBef>
                      </a:pPr>
                      <a:r>
                        <a:rPr sz="1600" kern="1200" spc="-120" dirty="0">
                          <a:solidFill>
                            <a:srgbClr val="14435B"/>
                          </a:solidFill>
                          <a:latin typeface="Calibri"/>
                          <a:ea typeface="+mn-ea"/>
                          <a:cs typeface="Calibri"/>
                        </a:rPr>
                        <a:t>Effective October 1 </a:t>
                      </a:r>
                      <a:r>
                        <a:rPr sz="1600" kern="1200" spc="-120" dirty="0" smtClean="0">
                          <a:solidFill>
                            <a:srgbClr val="14435B"/>
                          </a:solidFill>
                          <a:latin typeface="Calibri"/>
                          <a:ea typeface="+mn-ea"/>
                          <a:cs typeface="Calibri"/>
                        </a:rPr>
                        <a:t>to</a:t>
                      </a:r>
                      <a:r>
                        <a:rPr lang="en-US" sz="1600" kern="1200" spc="-120" dirty="0" smtClean="0">
                          <a:solidFill>
                            <a:srgbClr val="14435B"/>
                          </a:solidFill>
                          <a:latin typeface="Calibri"/>
                          <a:ea typeface="+mn-ea"/>
                          <a:cs typeface="Calibri"/>
                        </a:rPr>
                        <a:t> </a:t>
                      </a:r>
                      <a:r>
                        <a:rPr sz="1600" kern="1200" spc="-120" dirty="0" smtClean="0">
                          <a:solidFill>
                            <a:srgbClr val="14435B"/>
                          </a:solidFill>
                          <a:latin typeface="Calibri"/>
                          <a:ea typeface="+mn-ea"/>
                          <a:cs typeface="Calibri"/>
                        </a:rPr>
                        <a:t>September </a:t>
                      </a:r>
                      <a:r>
                        <a:rPr sz="1600" kern="1200" spc="-120" dirty="0">
                          <a:solidFill>
                            <a:srgbClr val="14435B"/>
                          </a:solidFill>
                          <a:latin typeface="Calibri"/>
                          <a:ea typeface="+mn-ea"/>
                          <a:cs typeface="Calibri"/>
                        </a:rPr>
                        <a:t>30</a:t>
                      </a:r>
                    </a:p>
                  </a:txBody>
                  <a:tcPr marL="0" marR="0" marT="74930" marB="0">
                    <a:lnL w="19050">
                      <a:solidFill>
                        <a:srgbClr val="E6D7A4"/>
                      </a:solidFill>
                      <a:prstDash val="solid"/>
                    </a:lnL>
                    <a:lnR w="19050">
                      <a:solidFill>
                        <a:srgbClr val="E6D7A4"/>
                      </a:solidFill>
                      <a:prstDash val="solid"/>
                    </a:lnR>
                  </a:tcPr>
                </a:tc>
                <a:tc>
                  <a:txBody>
                    <a:bodyPr/>
                    <a:lstStyle/>
                    <a:p>
                      <a:pPr marL="154305" marR="123825" indent="-139065" algn="ctr" defTabSz="914400" rtl="0" eaLnBrk="1" latinLnBrk="0" hangingPunct="1">
                        <a:lnSpc>
                          <a:spcPct val="100000"/>
                        </a:lnSpc>
                        <a:spcBef>
                          <a:spcPts val="590"/>
                        </a:spcBef>
                      </a:pPr>
                      <a:r>
                        <a:rPr sz="1600" kern="1200" spc="-120" dirty="0">
                          <a:solidFill>
                            <a:srgbClr val="14435B"/>
                          </a:solidFill>
                          <a:latin typeface="Calibri"/>
                          <a:ea typeface="+mn-ea"/>
                          <a:cs typeface="Calibri"/>
                        </a:rPr>
                        <a:t>Effective October 1 </a:t>
                      </a:r>
                      <a:r>
                        <a:rPr sz="1600" kern="1200" spc="-120" dirty="0" smtClean="0">
                          <a:solidFill>
                            <a:srgbClr val="14435B"/>
                          </a:solidFill>
                          <a:latin typeface="Calibri"/>
                          <a:ea typeface="+mn-ea"/>
                          <a:cs typeface="Calibri"/>
                        </a:rPr>
                        <a:t>to</a:t>
                      </a:r>
                      <a:r>
                        <a:rPr lang="en-US" sz="1600" kern="1200" spc="-120" dirty="0" smtClean="0">
                          <a:solidFill>
                            <a:srgbClr val="14435B"/>
                          </a:solidFill>
                          <a:latin typeface="Calibri"/>
                          <a:ea typeface="+mn-ea"/>
                          <a:cs typeface="Calibri"/>
                        </a:rPr>
                        <a:t> </a:t>
                      </a:r>
                      <a:r>
                        <a:rPr sz="1600" kern="1200" spc="-120" dirty="0" smtClean="0">
                          <a:solidFill>
                            <a:srgbClr val="14435B"/>
                          </a:solidFill>
                          <a:latin typeface="Calibri"/>
                          <a:ea typeface="+mn-ea"/>
                          <a:cs typeface="Calibri"/>
                        </a:rPr>
                        <a:t>September </a:t>
                      </a:r>
                      <a:r>
                        <a:rPr sz="1600" kern="1200" spc="-120" dirty="0">
                          <a:solidFill>
                            <a:srgbClr val="14435B"/>
                          </a:solidFill>
                          <a:latin typeface="Calibri"/>
                          <a:ea typeface="+mn-ea"/>
                          <a:cs typeface="Calibri"/>
                        </a:rPr>
                        <a:t>30</a:t>
                      </a:r>
                    </a:p>
                  </a:txBody>
                  <a:tcPr marL="0" marR="0" marT="74930" marB="0">
                    <a:lnL w="19050">
                      <a:solidFill>
                        <a:srgbClr val="E6D7A4"/>
                      </a:solidFill>
                      <a:prstDash val="solid"/>
                    </a:lnL>
                    <a:lnR w="19050">
                      <a:solidFill>
                        <a:srgbClr val="E6D7A4"/>
                      </a:solidFill>
                      <a:prstDash val="solid"/>
                    </a:lnR>
                  </a:tcPr>
                </a:tc>
                <a:tc>
                  <a:txBody>
                    <a:bodyPr/>
                    <a:lstStyle/>
                    <a:p>
                      <a:pPr marL="154305" marR="123825" indent="-139065" algn="ctr" defTabSz="914400" rtl="0" eaLnBrk="1" latinLnBrk="0" hangingPunct="1">
                        <a:lnSpc>
                          <a:spcPct val="100000"/>
                        </a:lnSpc>
                        <a:spcBef>
                          <a:spcPts val="590"/>
                        </a:spcBef>
                      </a:pPr>
                      <a:r>
                        <a:rPr lang="en-US" sz="1600" kern="1200" spc="-120" dirty="0" smtClean="0">
                          <a:solidFill>
                            <a:srgbClr val="14435B"/>
                          </a:solidFill>
                          <a:latin typeface="+mn-lt"/>
                          <a:ea typeface="+mn-ea"/>
                          <a:cs typeface="Calibri"/>
                        </a:rPr>
                        <a:t>Effective October 1 to September 30</a:t>
                      </a:r>
                      <a:endParaRPr lang="en-US" sz="1600" kern="1200" spc="-120" dirty="0">
                        <a:solidFill>
                          <a:srgbClr val="14435B"/>
                        </a:solidFill>
                        <a:latin typeface="+mn-lt"/>
                        <a:ea typeface="+mn-ea"/>
                        <a:cs typeface="Calibri"/>
                      </a:endParaRPr>
                    </a:p>
                  </a:txBody>
                  <a:tcPr marL="0" marR="0" marT="74930" marB="0">
                    <a:lnL w="19050">
                      <a:solidFill>
                        <a:srgbClr val="E6D7A4"/>
                      </a:solidFill>
                      <a:prstDash val="solid"/>
                    </a:lnL>
                    <a:lnR w="19050">
                      <a:solidFill>
                        <a:srgbClr val="E6D7A4"/>
                      </a:solidFill>
                      <a:prstDash val="solid"/>
                    </a:lnR>
                  </a:tcPr>
                </a:tc>
              </a:tr>
            </a:tbl>
          </a:graphicData>
        </a:graphic>
      </p:graphicFrame>
    </p:spTree>
    <p:extLst>
      <p:ext uri="{BB962C8B-B14F-4D97-AF65-F5344CB8AC3E}">
        <p14:creationId xmlns:p14="http://schemas.microsoft.com/office/powerpoint/2010/main" val="9009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HRA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0799218"/>
              </p:ext>
            </p:extLst>
          </p:nvPr>
        </p:nvGraphicFramePr>
        <p:xfrm>
          <a:off x="381000" y="14478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48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a:t>
            </a:r>
            <a:r>
              <a:rPr lang="en-US" dirty="0" smtClean="0"/>
              <a:t>HSA</a:t>
            </a:r>
            <a:endParaRPr lang="en-US" dirty="0"/>
          </a:p>
        </p:txBody>
      </p:sp>
      <p:sp>
        <p:nvSpPr>
          <p:cNvPr id="3" name="Content Placeholder 2"/>
          <p:cNvSpPr>
            <a:spLocks noGrp="1"/>
          </p:cNvSpPr>
          <p:nvPr>
            <p:ph idx="1"/>
          </p:nvPr>
        </p:nvSpPr>
        <p:spPr>
          <a:xfrm>
            <a:off x="381000" y="1447800"/>
            <a:ext cx="8382000" cy="3200400"/>
          </a:xfrm>
        </p:spPr>
        <p:txBody>
          <a:bodyPr>
            <a:normAutofit/>
          </a:bodyPr>
          <a:lstStyle/>
          <a:p>
            <a:r>
              <a:rPr lang="en-US" dirty="0" smtClean="0"/>
              <a:t>Contributions you make </a:t>
            </a:r>
            <a:r>
              <a:rPr lang="en-US" dirty="0"/>
              <a:t>to the HSA are </a:t>
            </a:r>
            <a:r>
              <a:rPr lang="en-US" dirty="0" smtClean="0"/>
              <a:t>tax-free </a:t>
            </a:r>
          </a:p>
          <a:p>
            <a:r>
              <a:rPr lang="en-US" dirty="0" smtClean="0"/>
              <a:t>All </a:t>
            </a:r>
            <a:r>
              <a:rPr lang="en-US" dirty="0"/>
              <a:t>of the money in your HSA is yours even if you leave your job, change plans or </a:t>
            </a:r>
            <a:r>
              <a:rPr lang="en-US" dirty="0" smtClean="0"/>
              <a:t>retire</a:t>
            </a:r>
          </a:p>
          <a:p>
            <a:r>
              <a:rPr lang="en-US" dirty="0"/>
              <a:t>Unused money in your HSA will roll over, earn interest and grow </a:t>
            </a:r>
            <a:r>
              <a:rPr lang="en-US" dirty="0" smtClean="0"/>
              <a:t>tax-free </a:t>
            </a:r>
            <a:r>
              <a:rPr lang="en-US" dirty="0"/>
              <a:t>over </a:t>
            </a:r>
            <a:r>
              <a:rPr lang="en-US" dirty="0" smtClean="0"/>
              <a:t>time</a:t>
            </a:r>
            <a:endParaRPr lang="en-US" dirty="0"/>
          </a:p>
          <a:p>
            <a:endParaRPr lang="en-US" dirty="0"/>
          </a:p>
          <a:p>
            <a:endParaRPr lang="en-US" b="1" dirty="0"/>
          </a:p>
        </p:txBody>
      </p:sp>
      <p:sp>
        <p:nvSpPr>
          <p:cNvPr id="4" name="object 10"/>
          <p:cNvSpPr txBox="1"/>
          <p:nvPr/>
        </p:nvSpPr>
        <p:spPr>
          <a:xfrm>
            <a:off x="2920493" y="4794732"/>
            <a:ext cx="1303020" cy="1496564"/>
          </a:xfrm>
          <a:prstGeom prst="rect">
            <a:avLst/>
          </a:prstGeom>
          <a:solidFill>
            <a:srgbClr val="B4D0E7"/>
          </a:solidFill>
        </p:spPr>
        <p:txBody>
          <a:bodyPr vert="horz" wrap="square" lIns="0" tIns="6350" rIns="0" bIns="0" rtlCol="0">
            <a:spAutoFit/>
          </a:bodyPr>
          <a:lstStyle/>
          <a:p>
            <a:pPr>
              <a:lnSpc>
                <a:spcPct val="100000"/>
              </a:lnSpc>
              <a:spcBef>
                <a:spcPts val="50"/>
              </a:spcBef>
            </a:pPr>
            <a:endParaRPr lang="en-US" sz="1200" dirty="0">
              <a:latin typeface="Times New Roman"/>
              <a:cs typeface="Times New Roman"/>
            </a:endParaRPr>
          </a:p>
          <a:p>
            <a:pPr>
              <a:lnSpc>
                <a:spcPct val="100000"/>
              </a:lnSpc>
              <a:spcBef>
                <a:spcPts val="50"/>
              </a:spcBef>
            </a:pPr>
            <a:endParaRPr sz="1200" dirty="0">
              <a:latin typeface="Times New Roman"/>
              <a:cs typeface="Times New Roman"/>
            </a:endParaRPr>
          </a:p>
          <a:p>
            <a:pPr marL="254000" marR="246379" algn="ctr">
              <a:lnSpc>
                <a:spcPct val="100000"/>
              </a:lnSpc>
            </a:pPr>
            <a:r>
              <a:rPr sz="1200" b="1" spc="20" dirty="0">
                <a:solidFill>
                  <a:srgbClr val="231F20"/>
                </a:solidFill>
                <a:latin typeface="Calibri"/>
                <a:cs typeface="Calibri"/>
              </a:rPr>
              <a:t>Enroll </a:t>
            </a:r>
            <a:r>
              <a:rPr sz="1200" b="1" spc="25" dirty="0">
                <a:solidFill>
                  <a:srgbClr val="231F20"/>
                </a:solidFill>
                <a:latin typeface="Calibri"/>
                <a:cs typeface="Calibri"/>
              </a:rPr>
              <a:t>in</a:t>
            </a:r>
            <a:r>
              <a:rPr sz="1200" b="1" spc="-160" dirty="0">
                <a:solidFill>
                  <a:srgbClr val="231F20"/>
                </a:solidFill>
                <a:latin typeface="Calibri"/>
                <a:cs typeface="Calibri"/>
              </a:rPr>
              <a:t> </a:t>
            </a:r>
            <a:r>
              <a:rPr sz="1200" b="1" spc="20" dirty="0" smtClean="0">
                <a:solidFill>
                  <a:srgbClr val="231F20"/>
                </a:solidFill>
                <a:latin typeface="Calibri"/>
                <a:cs typeface="Calibri"/>
              </a:rPr>
              <a:t>the</a:t>
            </a:r>
            <a:r>
              <a:rPr lang="en-US" sz="1200" b="1" spc="20" dirty="0" smtClean="0">
                <a:solidFill>
                  <a:srgbClr val="231F20"/>
                </a:solidFill>
                <a:latin typeface="Calibri"/>
                <a:cs typeface="Calibri"/>
              </a:rPr>
              <a:t> </a:t>
            </a:r>
            <a:r>
              <a:rPr sz="1200" b="1" spc="45" dirty="0" smtClean="0">
                <a:solidFill>
                  <a:srgbClr val="231F20"/>
                </a:solidFill>
                <a:latin typeface="Calibri"/>
                <a:cs typeface="Calibri"/>
              </a:rPr>
              <a:t>HSA</a:t>
            </a:r>
            <a:r>
              <a:rPr sz="1200" b="1" spc="-70" dirty="0" smtClean="0">
                <a:solidFill>
                  <a:srgbClr val="231F20"/>
                </a:solidFill>
                <a:latin typeface="Calibri"/>
                <a:cs typeface="Calibri"/>
              </a:rPr>
              <a:t> </a:t>
            </a:r>
            <a:r>
              <a:rPr sz="1200" b="1" spc="25" dirty="0">
                <a:solidFill>
                  <a:srgbClr val="231F20"/>
                </a:solidFill>
                <a:latin typeface="Calibri"/>
                <a:cs typeface="Calibri"/>
              </a:rPr>
              <a:t>Plan</a:t>
            </a:r>
            <a:r>
              <a:rPr sz="1200" b="1" spc="-70" dirty="0">
                <a:solidFill>
                  <a:srgbClr val="231F20"/>
                </a:solidFill>
                <a:latin typeface="Calibri"/>
                <a:cs typeface="Calibri"/>
              </a:rPr>
              <a:t> </a:t>
            </a:r>
            <a:r>
              <a:rPr sz="1200" b="1" spc="35" dirty="0" smtClean="0">
                <a:solidFill>
                  <a:srgbClr val="231F20"/>
                </a:solidFill>
                <a:latin typeface="Calibri"/>
                <a:cs typeface="Calibri"/>
              </a:rPr>
              <a:t>by</a:t>
            </a:r>
            <a:r>
              <a:rPr lang="en-US" sz="1200" b="1" spc="35" dirty="0" smtClean="0">
                <a:solidFill>
                  <a:srgbClr val="231F20"/>
                </a:solidFill>
                <a:latin typeface="Calibri"/>
                <a:cs typeface="Calibri"/>
              </a:rPr>
              <a:t> </a:t>
            </a:r>
            <a:r>
              <a:rPr sz="1200" b="1" spc="20" dirty="0" smtClean="0">
                <a:solidFill>
                  <a:srgbClr val="231F20"/>
                </a:solidFill>
                <a:latin typeface="Calibri"/>
                <a:cs typeface="Calibri"/>
              </a:rPr>
              <a:t>the </a:t>
            </a:r>
            <a:r>
              <a:rPr sz="1200" b="1" spc="10" dirty="0" smtClean="0">
                <a:solidFill>
                  <a:srgbClr val="231F20"/>
                </a:solidFill>
                <a:latin typeface="Calibri"/>
                <a:cs typeface="Calibri"/>
              </a:rPr>
              <a:t>last</a:t>
            </a:r>
            <a:r>
              <a:rPr lang="en-US" sz="1200" b="1" spc="10" dirty="0" smtClean="0">
                <a:solidFill>
                  <a:srgbClr val="231F20"/>
                </a:solidFill>
                <a:latin typeface="Calibri"/>
                <a:cs typeface="Calibri"/>
              </a:rPr>
              <a:t> </a:t>
            </a:r>
            <a:r>
              <a:rPr sz="1200" b="1" spc="25" dirty="0" smtClean="0">
                <a:solidFill>
                  <a:srgbClr val="231F20"/>
                </a:solidFill>
                <a:latin typeface="Calibri"/>
                <a:cs typeface="Calibri"/>
              </a:rPr>
              <a:t>day </a:t>
            </a:r>
            <a:r>
              <a:rPr sz="1200" b="1" spc="15" dirty="0">
                <a:solidFill>
                  <a:srgbClr val="231F20"/>
                </a:solidFill>
                <a:latin typeface="Calibri"/>
                <a:cs typeface="Calibri"/>
              </a:rPr>
              <a:t>of</a:t>
            </a:r>
            <a:r>
              <a:rPr sz="1200" b="1" spc="-145" dirty="0">
                <a:solidFill>
                  <a:srgbClr val="231F20"/>
                </a:solidFill>
                <a:latin typeface="Calibri"/>
                <a:cs typeface="Calibri"/>
              </a:rPr>
              <a:t> </a:t>
            </a:r>
            <a:r>
              <a:rPr lang="en-US" sz="1200" b="1" spc="-145" dirty="0" smtClean="0">
                <a:solidFill>
                  <a:srgbClr val="231F20"/>
                </a:solidFill>
                <a:latin typeface="Calibri"/>
                <a:cs typeface="Calibri"/>
              </a:rPr>
              <a:t>O</a:t>
            </a:r>
            <a:r>
              <a:rPr sz="1200" b="1" spc="35" dirty="0" smtClean="0">
                <a:solidFill>
                  <a:srgbClr val="231F20"/>
                </a:solidFill>
                <a:latin typeface="Calibri"/>
                <a:cs typeface="Calibri"/>
              </a:rPr>
              <a:t>pen</a:t>
            </a:r>
            <a:r>
              <a:rPr lang="en-US" sz="1200" b="1" spc="35" dirty="0" smtClean="0">
                <a:solidFill>
                  <a:srgbClr val="231F20"/>
                </a:solidFill>
                <a:latin typeface="Calibri"/>
                <a:cs typeface="Calibri"/>
              </a:rPr>
              <a:t> </a:t>
            </a:r>
            <a:r>
              <a:rPr lang="en-US" sz="1200" b="1" spc="15" dirty="0" smtClean="0">
                <a:solidFill>
                  <a:srgbClr val="231F20"/>
                </a:solidFill>
                <a:latin typeface="Calibri"/>
                <a:cs typeface="Calibri"/>
              </a:rPr>
              <a:t>E</a:t>
            </a:r>
            <a:r>
              <a:rPr sz="1200" b="1" spc="15" dirty="0" smtClean="0">
                <a:solidFill>
                  <a:srgbClr val="231F20"/>
                </a:solidFill>
                <a:latin typeface="Calibri"/>
                <a:cs typeface="Calibri"/>
              </a:rPr>
              <a:t>nrollment</a:t>
            </a:r>
            <a:endParaRPr lang="en-US" sz="1200" b="1" spc="15" dirty="0" smtClean="0">
              <a:solidFill>
                <a:srgbClr val="231F20"/>
              </a:solidFill>
              <a:latin typeface="Calibri"/>
              <a:cs typeface="Calibri"/>
            </a:endParaRPr>
          </a:p>
          <a:p>
            <a:pPr marL="254000" marR="246379" algn="ctr">
              <a:lnSpc>
                <a:spcPct val="100000"/>
              </a:lnSpc>
            </a:pPr>
            <a:endParaRPr sz="1200" dirty="0">
              <a:latin typeface="Calibri"/>
              <a:cs typeface="Calibri"/>
            </a:endParaRPr>
          </a:p>
        </p:txBody>
      </p:sp>
      <p:sp>
        <p:nvSpPr>
          <p:cNvPr id="5" name="object 12"/>
          <p:cNvSpPr txBox="1"/>
          <p:nvPr/>
        </p:nvSpPr>
        <p:spPr>
          <a:xfrm>
            <a:off x="4325493" y="4794732"/>
            <a:ext cx="1303020" cy="1508105"/>
          </a:xfrm>
          <a:prstGeom prst="rect">
            <a:avLst/>
          </a:prstGeom>
          <a:solidFill>
            <a:schemeClr val="accent4"/>
          </a:solidFill>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25"/>
              </a:spcBef>
            </a:pPr>
            <a:endParaRPr sz="1200" dirty="0">
              <a:latin typeface="Times New Roman"/>
              <a:cs typeface="Times New Roman"/>
            </a:endParaRPr>
          </a:p>
          <a:p>
            <a:pPr marL="137160" marR="129539" algn="ctr">
              <a:lnSpc>
                <a:spcPct val="100000"/>
              </a:lnSpc>
            </a:pPr>
            <a:r>
              <a:rPr sz="1200" b="1" spc="35" dirty="0">
                <a:solidFill>
                  <a:srgbClr val="231F20"/>
                </a:solidFill>
                <a:latin typeface="Calibri"/>
                <a:cs typeface="Calibri"/>
              </a:rPr>
              <a:t>Open </a:t>
            </a:r>
            <a:r>
              <a:rPr sz="1200" b="1" spc="20" dirty="0">
                <a:solidFill>
                  <a:srgbClr val="231F20"/>
                </a:solidFill>
                <a:latin typeface="Calibri"/>
                <a:cs typeface="Calibri"/>
              </a:rPr>
              <a:t>your</a:t>
            </a:r>
            <a:r>
              <a:rPr sz="1200" b="1" spc="-155" dirty="0">
                <a:solidFill>
                  <a:srgbClr val="231F20"/>
                </a:solidFill>
                <a:latin typeface="Calibri"/>
                <a:cs typeface="Calibri"/>
              </a:rPr>
              <a:t> </a:t>
            </a:r>
            <a:r>
              <a:rPr sz="1200" b="1" spc="45" dirty="0" smtClean="0">
                <a:solidFill>
                  <a:srgbClr val="231F20"/>
                </a:solidFill>
                <a:latin typeface="Calibri"/>
                <a:cs typeface="Calibri"/>
              </a:rPr>
              <a:t>HSA</a:t>
            </a:r>
            <a:r>
              <a:rPr lang="en-US" sz="1200" b="1" spc="45" dirty="0" smtClean="0">
                <a:solidFill>
                  <a:srgbClr val="231F20"/>
                </a:solidFill>
                <a:latin typeface="Calibri"/>
                <a:cs typeface="Calibri"/>
              </a:rPr>
              <a:t> </a:t>
            </a:r>
            <a:r>
              <a:rPr sz="1200" b="1" strike="noStrike" spc="10" dirty="0" smtClean="0">
                <a:solidFill>
                  <a:srgbClr val="231F20"/>
                </a:solidFill>
                <a:latin typeface="Calibri"/>
                <a:cs typeface="Calibri"/>
              </a:rPr>
              <a:t>Benefit </a:t>
            </a:r>
            <a:r>
              <a:rPr sz="1200" b="1" strike="noStrike" spc="-5" dirty="0">
                <a:solidFill>
                  <a:srgbClr val="231F20"/>
                </a:solidFill>
                <a:latin typeface="Calibri"/>
                <a:cs typeface="Calibri"/>
              </a:rPr>
              <a:t>Wallet </a:t>
            </a:r>
            <a:r>
              <a:rPr sz="1200" b="1" strike="noStrike" spc="35" dirty="0" smtClean="0">
                <a:solidFill>
                  <a:srgbClr val="231F20"/>
                </a:solidFill>
                <a:latin typeface="Calibri"/>
                <a:cs typeface="Calibri"/>
              </a:rPr>
              <a:t>by</a:t>
            </a:r>
            <a:r>
              <a:rPr lang="en-US" sz="1200" b="1" strike="noStrike" spc="35" dirty="0" smtClean="0">
                <a:solidFill>
                  <a:srgbClr val="231F20"/>
                </a:solidFill>
                <a:latin typeface="Calibri"/>
                <a:cs typeface="Calibri"/>
              </a:rPr>
              <a:t> </a:t>
            </a:r>
            <a:r>
              <a:rPr sz="1200" b="1" strike="noStrike" spc="25" dirty="0" smtClean="0">
                <a:solidFill>
                  <a:srgbClr val="231F20"/>
                </a:solidFill>
                <a:latin typeface="Calibri"/>
                <a:cs typeface="Calibri"/>
              </a:rPr>
              <a:t>September</a:t>
            </a:r>
            <a:r>
              <a:rPr sz="1200" b="1" strike="noStrike" spc="-95" dirty="0" smtClean="0">
                <a:solidFill>
                  <a:srgbClr val="231F20"/>
                </a:solidFill>
                <a:latin typeface="Calibri"/>
                <a:cs typeface="Calibri"/>
              </a:rPr>
              <a:t> </a:t>
            </a:r>
            <a:r>
              <a:rPr sz="1200" b="1" strike="noStrike" spc="35" dirty="0" smtClean="0">
                <a:solidFill>
                  <a:srgbClr val="231F20"/>
                </a:solidFill>
                <a:latin typeface="Calibri"/>
                <a:cs typeface="Calibri"/>
              </a:rPr>
              <a:t>13</a:t>
            </a:r>
            <a:endParaRPr lang="en-US" sz="1200" b="1" strike="noStrike" spc="35" dirty="0" smtClean="0">
              <a:solidFill>
                <a:srgbClr val="231F20"/>
              </a:solidFill>
              <a:latin typeface="Calibri"/>
              <a:cs typeface="Calibri"/>
            </a:endParaRPr>
          </a:p>
          <a:p>
            <a:pPr marL="137160" marR="129539" algn="ctr">
              <a:lnSpc>
                <a:spcPct val="100000"/>
              </a:lnSpc>
            </a:pPr>
            <a:endParaRPr lang="en-US" sz="1200" b="1" spc="35" dirty="0">
              <a:solidFill>
                <a:srgbClr val="231F20"/>
              </a:solidFill>
              <a:latin typeface="Calibri"/>
              <a:cs typeface="Calibri"/>
            </a:endParaRPr>
          </a:p>
          <a:p>
            <a:pPr marL="137160" marR="129539" algn="ctr">
              <a:lnSpc>
                <a:spcPct val="100000"/>
              </a:lnSpc>
            </a:pPr>
            <a:endParaRPr sz="1200" dirty="0">
              <a:latin typeface="Calibri"/>
              <a:cs typeface="Calibri"/>
            </a:endParaRPr>
          </a:p>
        </p:txBody>
      </p:sp>
      <p:sp>
        <p:nvSpPr>
          <p:cNvPr id="6" name="object 14"/>
          <p:cNvSpPr txBox="1"/>
          <p:nvPr/>
        </p:nvSpPr>
        <p:spPr>
          <a:xfrm>
            <a:off x="5740337" y="4794732"/>
            <a:ext cx="1303020" cy="1508105"/>
          </a:xfrm>
          <a:prstGeom prst="rect">
            <a:avLst/>
          </a:prstGeom>
          <a:solidFill>
            <a:schemeClr val="accent4"/>
          </a:solidFill>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spcBef>
                <a:spcPts val="25"/>
              </a:spcBef>
            </a:pPr>
            <a:endParaRPr sz="1200" dirty="0">
              <a:latin typeface="Times New Roman"/>
              <a:cs typeface="Times New Roman"/>
            </a:endParaRPr>
          </a:p>
          <a:p>
            <a:pPr marL="201295" marR="193675" algn="ctr">
              <a:lnSpc>
                <a:spcPct val="100000"/>
              </a:lnSpc>
            </a:pPr>
            <a:r>
              <a:rPr sz="1200" b="1" spc="25" dirty="0">
                <a:solidFill>
                  <a:srgbClr val="231F20"/>
                </a:solidFill>
                <a:latin typeface="Calibri"/>
                <a:cs typeface="Calibri"/>
              </a:rPr>
              <a:t>Manage</a:t>
            </a:r>
            <a:r>
              <a:rPr sz="1200" b="1" spc="-85" dirty="0">
                <a:solidFill>
                  <a:srgbClr val="231F20"/>
                </a:solidFill>
                <a:latin typeface="Calibri"/>
                <a:cs typeface="Calibri"/>
              </a:rPr>
              <a:t> </a:t>
            </a:r>
            <a:r>
              <a:rPr sz="1200" b="1" spc="20" dirty="0" smtClean="0">
                <a:solidFill>
                  <a:srgbClr val="231F20"/>
                </a:solidFill>
                <a:latin typeface="Calibri"/>
                <a:cs typeface="Calibri"/>
              </a:rPr>
              <a:t>your</a:t>
            </a:r>
            <a:r>
              <a:rPr lang="en-US" sz="1200" b="1" spc="20" dirty="0" smtClean="0">
                <a:solidFill>
                  <a:srgbClr val="231F20"/>
                </a:solidFill>
                <a:latin typeface="Calibri"/>
                <a:cs typeface="Calibri"/>
              </a:rPr>
              <a:t> </a:t>
            </a:r>
            <a:r>
              <a:rPr sz="1200" b="1" spc="45" dirty="0" smtClean="0">
                <a:solidFill>
                  <a:srgbClr val="231F20"/>
                </a:solidFill>
                <a:latin typeface="Calibri"/>
                <a:cs typeface="Calibri"/>
              </a:rPr>
              <a:t>HSA </a:t>
            </a:r>
            <a:r>
              <a:rPr sz="1200" b="1" spc="25" dirty="0">
                <a:solidFill>
                  <a:srgbClr val="231F20"/>
                </a:solidFill>
                <a:latin typeface="Calibri"/>
                <a:cs typeface="Calibri"/>
              </a:rPr>
              <a:t>online</a:t>
            </a:r>
            <a:r>
              <a:rPr sz="1200" b="1" spc="-180" dirty="0">
                <a:solidFill>
                  <a:srgbClr val="231F20"/>
                </a:solidFill>
                <a:latin typeface="Calibri"/>
                <a:cs typeface="Calibri"/>
              </a:rPr>
              <a:t> </a:t>
            </a:r>
            <a:r>
              <a:rPr sz="1200" b="1" spc="15" dirty="0" smtClean="0">
                <a:solidFill>
                  <a:srgbClr val="231F20"/>
                </a:solidFill>
                <a:latin typeface="Calibri"/>
                <a:cs typeface="Calibri"/>
              </a:rPr>
              <a:t>or</a:t>
            </a:r>
            <a:r>
              <a:rPr lang="en-US" sz="1200" b="1" spc="15" dirty="0" smtClean="0">
                <a:solidFill>
                  <a:srgbClr val="231F20"/>
                </a:solidFill>
                <a:latin typeface="Calibri"/>
                <a:cs typeface="Calibri"/>
              </a:rPr>
              <a:t> </a:t>
            </a:r>
            <a:r>
              <a:rPr sz="1200" b="1" spc="35" dirty="0" smtClean="0">
                <a:solidFill>
                  <a:srgbClr val="231F20"/>
                </a:solidFill>
                <a:latin typeface="Calibri"/>
                <a:cs typeface="Calibri"/>
              </a:rPr>
              <a:t>through </a:t>
            </a:r>
            <a:r>
              <a:rPr sz="1200" b="1" spc="20" dirty="0" smtClean="0">
                <a:solidFill>
                  <a:srgbClr val="231F20"/>
                </a:solidFill>
                <a:latin typeface="Calibri"/>
                <a:cs typeface="Calibri"/>
              </a:rPr>
              <a:t>the</a:t>
            </a:r>
            <a:r>
              <a:rPr lang="en-US" sz="1200" b="1" spc="20" dirty="0" smtClean="0">
                <a:solidFill>
                  <a:srgbClr val="231F20"/>
                </a:solidFill>
                <a:latin typeface="Calibri"/>
                <a:cs typeface="Calibri"/>
              </a:rPr>
              <a:t> </a:t>
            </a:r>
            <a:r>
              <a:rPr lang="en-US" sz="1200" b="1" spc="45" dirty="0" smtClean="0">
                <a:solidFill>
                  <a:srgbClr val="231F20"/>
                </a:solidFill>
                <a:latin typeface="Calibri"/>
                <a:cs typeface="Calibri"/>
              </a:rPr>
              <a:t>app</a:t>
            </a:r>
          </a:p>
          <a:p>
            <a:pPr marL="201295" marR="193675" algn="ctr">
              <a:lnSpc>
                <a:spcPct val="100000"/>
              </a:lnSpc>
            </a:pPr>
            <a:endParaRPr lang="en-US" sz="1200" b="1" spc="45" dirty="0">
              <a:solidFill>
                <a:srgbClr val="231F20"/>
              </a:solidFill>
              <a:latin typeface="Calibri"/>
              <a:cs typeface="Calibri"/>
            </a:endParaRPr>
          </a:p>
          <a:p>
            <a:pPr marL="201295" marR="193675" algn="ctr">
              <a:lnSpc>
                <a:spcPct val="100000"/>
              </a:lnSpc>
            </a:pPr>
            <a:endParaRPr sz="1200" dirty="0">
              <a:latin typeface="Calibri"/>
              <a:cs typeface="Calibri"/>
            </a:endParaRPr>
          </a:p>
        </p:txBody>
      </p:sp>
      <p:sp>
        <p:nvSpPr>
          <p:cNvPr id="7" name="object 16"/>
          <p:cNvSpPr txBox="1"/>
          <p:nvPr/>
        </p:nvSpPr>
        <p:spPr>
          <a:xfrm>
            <a:off x="7155180" y="4794732"/>
            <a:ext cx="1303020" cy="1483740"/>
          </a:xfrm>
          <a:prstGeom prst="rect">
            <a:avLst/>
          </a:prstGeom>
          <a:solidFill>
            <a:schemeClr val="accent4"/>
          </a:solidFill>
        </p:spPr>
        <p:txBody>
          <a:bodyPr vert="horz" wrap="square" lIns="0" tIns="6350" rIns="0" bIns="0" rtlCol="0">
            <a:spAutoFit/>
          </a:bodyPr>
          <a:lstStyle/>
          <a:p>
            <a:pPr>
              <a:lnSpc>
                <a:spcPct val="100000"/>
              </a:lnSpc>
              <a:spcBef>
                <a:spcPts val="50"/>
              </a:spcBef>
            </a:pPr>
            <a:endParaRPr sz="1200" dirty="0">
              <a:latin typeface="Times New Roman"/>
              <a:cs typeface="Times New Roman"/>
            </a:endParaRPr>
          </a:p>
          <a:p>
            <a:pPr marL="162560" marR="154940" algn="ctr">
              <a:lnSpc>
                <a:spcPct val="100000"/>
              </a:lnSpc>
            </a:pPr>
            <a:r>
              <a:rPr sz="1200" b="1" spc="10" dirty="0">
                <a:solidFill>
                  <a:srgbClr val="231F20"/>
                </a:solidFill>
                <a:latin typeface="Calibri"/>
                <a:cs typeface="Calibri"/>
              </a:rPr>
              <a:t>Use </a:t>
            </a:r>
            <a:r>
              <a:rPr sz="1200" b="1" spc="45" dirty="0">
                <a:solidFill>
                  <a:srgbClr val="231F20"/>
                </a:solidFill>
                <a:latin typeface="Calibri"/>
                <a:cs typeface="Calibri"/>
              </a:rPr>
              <a:t>HSA</a:t>
            </a:r>
            <a:r>
              <a:rPr sz="1200" b="1" spc="-130" dirty="0">
                <a:solidFill>
                  <a:srgbClr val="231F20"/>
                </a:solidFill>
                <a:latin typeface="Calibri"/>
                <a:cs typeface="Calibri"/>
              </a:rPr>
              <a:t> </a:t>
            </a:r>
            <a:r>
              <a:rPr sz="1200" b="1" spc="30" dirty="0" smtClean="0">
                <a:solidFill>
                  <a:srgbClr val="231F20"/>
                </a:solidFill>
                <a:latin typeface="Calibri"/>
                <a:cs typeface="Calibri"/>
              </a:rPr>
              <a:t>funds</a:t>
            </a:r>
            <a:r>
              <a:rPr lang="en-US" sz="1200" b="1" spc="30" dirty="0" smtClean="0">
                <a:solidFill>
                  <a:srgbClr val="231F20"/>
                </a:solidFill>
                <a:latin typeface="Calibri"/>
                <a:cs typeface="Calibri"/>
              </a:rPr>
              <a:t> </a:t>
            </a:r>
            <a:r>
              <a:rPr sz="1200" b="1" spc="5" dirty="0" smtClean="0">
                <a:solidFill>
                  <a:srgbClr val="231F20"/>
                </a:solidFill>
                <a:latin typeface="Calibri"/>
                <a:cs typeface="Calibri"/>
              </a:rPr>
              <a:t>for </a:t>
            </a:r>
            <a:r>
              <a:rPr sz="1200" b="1" spc="20" dirty="0" smtClean="0">
                <a:solidFill>
                  <a:srgbClr val="231F20"/>
                </a:solidFill>
                <a:latin typeface="Calibri"/>
                <a:cs typeface="Calibri"/>
              </a:rPr>
              <a:t>qualified</a:t>
            </a:r>
            <a:r>
              <a:rPr lang="en-US" sz="1200" b="1" spc="20" dirty="0" smtClean="0">
                <a:solidFill>
                  <a:srgbClr val="231F20"/>
                </a:solidFill>
                <a:latin typeface="Calibri"/>
                <a:cs typeface="Calibri"/>
              </a:rPr>
              <a:t> </a:t>
            </a:r>
            <a:r>
              <a:rPr sz="1200" b="1" spc="15" dirty="0" smtClean="0">
                <a:solidFill>
                  <a:srgbClr val="231F20"/>
                </a:solidFill>
                <a:latin typeface="Calibri"/>
                <a:cs typeface="Calibri"/>
              </a:rPr>
              <a:t>medical,</a:t>
            </a:r>
            <a:r>
              <a:rPr lang="en-US" sz="1200" b="1" spc="15" dirty="0" smtClean="0">
                <a:solidFill>
                  <a:srgbClr val="231F20"/>
                </a:solidFill>
                <a:latin typeface="Calibri"/>
                <a:cs typeface="Calibri"/>
              </a:rPr>
              <a:t> </a:t>
            </a:r>
            <a:r>
              <a:rPr sz="1200" b="1" spc="20" dirty="0" smtClean="0">
                <a:solidFill>
                  <a:srgbClr val="231F20"/>
                </a:solidFill>
                <a:latin typeface="Calibri"/>
                <a:cs typeface="Calibri"/>
              </a:rPr>
              <a:t>dental </a:t>
            </a:r>
            <a:r>
              <a:rPr lang="en-US" sz="1200" b="1" spc="20" dirty="0" smtClean="0">
                <a:solidFill>
                  <a:srgbClr val="231F20"/>
                </a:solidFill>
                <a:latin typeface="Calibri"/>
                <a:cs typeface="Calibri"/>
              </a:rPr>
              <a:t>and </a:t>
            </a:r>
            <a:r>
              <a:rPr sz="1200" b="1" strike="noStrike" spc="25" dirty="0" smtClean="0">
                <a:solidFill>
                  <a:srgbClr val="231F20"/>
                </a:solidFill>
                <a:latin typeface="Calibri"/>
                <a:cs typeface="Calibri"/>
              </a:rPr>
              <a:t>vision</a:t>
            </a:r>
            <a:r>
              <a:rPr lang="en-US" sz="1200" b="1" strike="noStrike" spc="25" dirty="0" smtClean="0">
                <a:solidFill>
                  <a:srgbClr val="231F20"/>
                </a:solidFill>
                <a:latin typeface="Calibri"/>
                <a:cs typeface="Calibri"/>
              </a:rPr>
              <a:t> </a:t>
            </a:r>
            <a:r>
              <a:rPr sz="1200" b="1" strike="noStrike" spc="25" dirty="0" smtClean="0">
                <a:solidFill>
                  <a:srgbClr val="231F20"/>
                </a:solidFill>
                <a:latin typeface="Calibri"/>
                <a:cs typeface="Calibri"/>
              </a:rPr>
              <a:t>expenses</a:t>
            </a:r>
            <a:endParaRPr lang="en-US" sz="1200" b="1" strike="noStrike" spc="25" dirty="0" smtClean="0">
              <a:solidFill>
                <a:srgbClr val="231F20"/>
              </a:solidFill>
              <a:latin typeface="Calibri"/>
              <a:cs typeface="Calibri"/>
            </a:endParaRPr>
          </a:p>
          <a:p>
            <a:pPr marL="162560" marR="154940" algn="ctr">
              <a:lnSpc>
                <a:spcPct val="100000"/>
              </a:lnSpc>
            </a:pPr>
            <a:endParaRPr sz="1200" dirty="0">
              <a:latin typeface="Calibri"/>
              <a:cs typeface="Calibri"/>
            </a:endParaRPr>
          </a:p>
        </p:txBody>
      </p:sp>
      <p:sp>
        <p:nvSpPr>
          <p:cNvPr id="8" name="object 18"/>
          <p:cNvSpPr/>
          <p:nvPr/>
        </p:nvSpPr>
        <p:spPr>
          <a:xfrm>
            <a:off x="4226694" y="5423891"/>
            <a:ext cx="111760" cy="250190"/>
          </a:xfrm>
          <a:custGeom>
            <a:avLst/>
            <a:gdLst/>
            <a:ahLst/>
            <a:cxnLst/>
            <a:rect l="l" t="t" r="r" b="b"/>
            <a:pathLst>
              <a:path w="111760" h="250189">
                <a:moveTo>
                  <a:pt x="0" y="0"/>
                </a:moveTo>
                <a:lnTo>
                  <a:pt x="0" y="249808"/>
                </a:lnTo>
                <a:lnTo>
                  <a:pt x="111506" y="124904"/>
                </a:lnTo>
                <a:lnTo>
                  <a:pt x="0" y="0"/>
                </a:lnTo>
                <a:close/>
              </a:path>
            </a:pathLst>
          </a:custGeom>
          <a:solidFill>
            <a:srgbClr val="231F20"/>
          </a:solidFill>
        </p:spPr>
        <p:txBody>
          <a:bodyPr wrap="square" lIns="0" tIns="0" rIns="0" bIns="0" rtlCol="0"/>
          <a:lstStyle/>
          <a:p>
            <a:endParaRPr/>
          </a:p>
        </p:txBody>
      </p:sp>
      <p:sp>
        <p:nvSpPr>
          <p:cNvPr id="9" name="object 19"/>
          <p:cNvSpPr/>
          <p:nvPr/>
        </p:nvSpPr>
        <p:spPr>
          <a:xfrm>
            <a:off x="5628828" y="5423891"/>
            <a:ext cx="111760" cy="250190"/>
          </a:xfrm>
          <a:custGeom>
            <a:avLst/>
            <a:gdLst/>
            <a:ahLst/>
            <a:cxnLst/>
            <a:rect l="l" t="t" r="r" b="b"/>
            <a:pathLst>
              <a:path w="111760" h="250189">
                <a:moveTo>
                  <a:pt x="0" y="0"/>
                </a:moveTo>
                <a:lnTo>
                  <a:pt x="0" y="249808"/>
                </a:lnTo>
                <a:lnTo>
                  <a:pt x="111506" y="124904"/>
                </a:lnTo>
                <a:lnTo>
                  <a:pt x="0" y="0"/>
                </a:lnTo>
                <a:close/>
              </a:path>
            </a:pathLst>
          </a:custGeom>
          <a:solidFill>
            <a:srgbClr val="231F20"/>
          </a:solidFill>
        </p:spPr>
        <p:txBody>
          <a:bodyPr wrap="square" lIns="0" tIns="0" rIns="0" bIns="0" rtlCol="0"/>
          <a:lstStyle/>
          <a:p>
            <a:endParaRPr/>
          </a:p>
        </p:txBody>
      </p:sp>
      <p:sp>
        <p:nvSpPr>
          <p:cNvPr id="10" name="object 20"/>
          <p:cNvSpPr/>
          <p:nvPr/>
        </p:nvSpPr>
        <p:spPr>
          <a:xfrm>
            <a:off x="7043676" y="5423891"/>
            <a:ext cx="111760" cy="250190"/>
          </a:xfrm>
          <a:custGeom>
            <a:avLst/>
            <a:gdLst/>
            <a:ahLst/>
            <a:cxnLst/>
            <a:rect l="l" t="t" r="r" b="b"/>
            <a:pathLst>
              <a:path w="111760" h="250189">
                <a:moveTo>
                  <a:pt x="0" y="0"/>
                </a:moveTo>
                <a:lnTo>
                  <a:pt x="0" y="249808"/>
                </a:lnTo>
                <a:lnTo>
                  <a:pt x="111505" y="124904"/>
                </a:lnTo>
                <a:lnTo>
                  <a:pt x="0" y="0"/>
                </a:lnTo>
                <a:close/>
              </a:path>
            </a:pathLst>
          </a:custGeom>
          <a:solidFill>
            <a:srgbClr val="231F20"/>
          </a:solidFill>
        </p:spPr>
        <p:txBody>
          <a:bodyPr wrap="square" lIns="0" tIns="0" rIns="0" bIns="0" rtlCol="0"/>
          <a:lstStyle/>
          <a:p>
            <a:endParaRPr/>
          </a:p>
        </p:txBody>
      </p:sp>
      <p:sp>
        <p:nvSpPr>
          <p:cNvPr id="11" name="TextBox 10"/>
          <p:cNvSpPr txBox="1"/>
          <p:nvPr/>
        </p:nvSpPr>
        <p:spPr>
          <a:xfrm>
            <a:off x="457199" y="5182659"/>
            <a:ext cx="2590801" cy="707886"/>
          </a:xfrm>
          <a:prstGeom prst="rect">
            <a:avLst/>
          </a:prstGeom>
          <a:noFill/>
        </p:spPr>
        <p:txBody>
          <a:bodyPr wrap="square" rtlCol="0">
            <a:spAutoFit/>
          </a:bodyPr>
          <a:lstStyle/>
          <a:p>
            <a:r>
              <a:rPr lang="en-US" sz="2000" b="1" dirty="0">
                <a:latin typeface="Myriad Pro" pitchFamily="34" charset="0"/>
                <a:cs typeface="Arial" panose="020B0604020202020204" pitchFamily="34" charset="0"/>
              </a:rPr>
              <a:t>Open your HSA with Benefit Wallet</a:t>
            </a:r>
          </a:p>
        </p:txBody>
      </p:sp>
    </p:spTree>
    <p:extLst>
      <p:ext uri="{BB962C8B-B14F-4D97-AF65-F5344CB8AC3E}">
        <p14:creationId xmlns:p14="http://schemas.microsoft.com/office/powerpoint/2010/main" val="274018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00" dirty="0" smtClean="0"/>
              <a:t>YOUR DENTAL BENEFITS</a:t>
            </a:r>
            <a:endParaRPr lang="en-US" sz="3800" dirty="0"/>
          </a:p>
        </p:txBody>
      </p:sp>
      <p:sp>
        <p:nvSpPr>
          <p:cNvPr id="5" name="Content Placeholder 4"/>
          <p:cNvSpPr>
            <a:spLocks noGrp="1"/>
          </p:cNvSpPr>
          <p:nvPr>
            <p:ph idx="1"/>
          </p:nvPr>
        </p:nvSpPr>
        <p:spPr>
          <a:xfrm>
            <a:off x="381000" y="1447800"/>
            <a:ext cx="8382000" cy="609600"/>
          </a:xfrm>
        </p:spPr>
        <p:txBody>
          <a:bodyPr/>
          <a:lstStyle/>
          <a:p>
            <a:pPr marL="0" indent="0" algn="ctr">
              <a:lnSpc>
                <a:spcPct val="100000"/>
              </a:lnSpc>
              <a:buNone/>
            </a:pPr>
            <a:r>
              <a:rPr lang="en-US" sz="2000" dirty="0" smtClean="0"/>
              <a:t>You have </a:t>
            </a:r>
            <a:r>
              <a:rPr lang="en-US" sz="2000" dirty="0"/>
              <a:t>a </a:t>
            </a:r>
            <a:r>
              <a:rPr lang="en-US" sz="2000" dirty="0" smtClean="0"/>
              <a:t>choice </a:t>
            </a:r>
            <a:r>
              <a:rPr lang="en-US" sz="2000" dirty="0"/>
              <a:t>of </a:t>
            </a:r>
            <a:r>
              <a:rPr lang="en-US" sz="2000" dirty="0" smtClean="0"/>
              <a:t>one</a:t>
            </a:r>
            <a:r>
              <a:rPr lang="en-US" sz="2000" dirty="0" smtClean="0">
                <a:solidFill>
                  <a:srgbClr val="FF0000"/>
                </a:solidFill>
              </a:rPr>
              <a:t> </a:t>
            </a:r>
            <a:r>
              <a:rPr lang="en-US" sz="2000" dirty="0"/>
              <a:t>dental </a:t>
            </a:r>
            <a:r>
              <a:rPr lang="en-US" sz="2000" dirty="0" smtClean="0"/>
              <a:t>plan through </a:t>
            </a:r>
            <a:r>
              <a:rPr lang="en-US" sz="2000" dirty="0"/>
              <a:t>Delta Dental of </a:t>
            </a:r>
            <a:r>
              <a:rPr lang="en-US" sz="2000" dirty="0" smtClean="0"/>
              <a:t>Missouri</a:t>
            </a:r>
            <a:endParaRPr lang="en-US" sz="2000" dirty="0"/>
          </a:p>
          <a:p>
            <a:endParaRPr lang="en-US" dirty="0"/>
          </a:p>
        </p:txBody>
      </p:sp>
      <p:graphicFrame>
        <p:nvGraphicFramePr>
          <p:cNvPr id="6" name="object 7"/>
          <p:cNvGraphicFramePr>
            <a:graphicFrameLocks noGrp="1"/>
          </p:cNvGraphicFramePr>
          <p:nvPr>
            <p:extLst>
              <p:ext uri="{D42A27DB-BD31-4B8C-83A1-F6EECF244321}">
                <p14:modId xmlns:p14="http://schemas.microsoft.com/office/powerpoint/2010/main" val="3934739850"/>
              </p:ext>
            </p:extLst>
          </p:nvPr>
        </p:nvGraphicFramePr>
        <p:xfrm>
          <a:off x="457200" y="2438400"/>
          <a:ext cx="8153400" cy="3810000"/>
        </p:xfrm>
        <a:graphic>
          <a:graphicData uri="http://schemas.openxmlformats.org/drawingml/2006/table">
            <a:tbl>
              <a:tblPr firstRow="1" bandRow="1">
                <a:tableStyleId>{2D5ABB26-0587-4C30-8999-92F81FD0307C}</a:tableStyleId>
              </a:tblPr>
              <a:tblGrid>
                <a:gridCol w="3317550"/>
                <a:gridCol w="1611950"/>
                <a:gridCol w="1611950"/>
                <a:gridCol w="1611950"/>
              </a:tblGrid>
              <a:tr h="528030">
                <a:tc>
                  <a:txBody>
                    <a:bodyPr/>
                    <a:lstStyle/>
                    <a:p>
                      <a:pPr marL="0" algn="l" defTabSz="914400" rtl="0" eaLnBrk="1" latinLnBrk="0" hangingPunct="1">
                        <a:lnSpc>
                          <a:spcPct val="100000"/>
                        </a:lnSpc>
                        <a:spcBef>
                          <a:spcPts val="445"/>
                        </a:spcBef>
                      </a:pPr>
                      <a:r>
                        <a:rPr sz="1600" b="1" kern="1200" dirty="0">
                          <a:solidFill>
                            <a:schemeClr val="tx2"/>
                          </a:solidFill>
                          <a:latin typeface="Myriad Pro Cond" pitchFamily="34" charset="0"/>
                          <a:ea typeface="+mn-ea"/>
                          <a:cs typeface="Arial" panose="020B0604020202020204" pitchFamily="34" charset="0"/>
                        </a:rPr>
                        <a:t>PLAN PROVISIONS</a:t>
                      </a:r>
                    </a:p>
                  </a:txBody>
                  <a:tcPr marL="0" marR="0" marT="56515" marB="0" anchor="ctr">
                    <a:lnR w="19050">
                      <a:solidFill>
                        <a:srgbClr val="E6D7A4"/>
                      </a:solidFill>
                      <a:prstDash val="solid"/>
                    </a:lnR>
                    <a:solidFill>
                      <a:srgbClr val="E0CE90"/>
                    </a:solidFill>
                  </a:tcPr>
                </a:tc>
                <a:tc>
                  <a:txBody>
                    <a:bodyPr/>
                    <a:lstStyle/>
                    <a:p>
                      <a:pPr marL="0" algn="ctr"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PPO </a:t>
                      </a:r>
                      <a:r>
                        <a:rPr lang="en-US" sz="1400" b="1" kern="1200" dirty="0" smtClean="0">
                          <a:solidFill>
                            <a:schemeClr val="tx1"/>
                          </a:solidFill>
                          <a:latin typeface="Myriad Pro Cond" pitchFamily="34" charset="0"/>
                          <a:ea typeface="+mn-ea"/>
                          <a:cs typeface="Arial" panose="020B0604020202020204" pitchFamily="34" charset="0"/>
                        </a:rPr>
                        <a:t/>
                      </a:r>
                      <a:br>
                        <a:rPr lang="en-US" sz="1400" b="1" kern="1200" dirty="0" smtClean="0">
                          <a:solidFill>
                            <a:schemeClr val="tx1"/>
                          </a:solidFill>
                          <a:latin typeface="Myriad Pro Cond" pitchFamily="34" charset="0"/>
                          <a:ea typeface="+mn-ea"/>
                          <a:cs typeface="Arial" panose="020B0604020202020204" pitchFamily="34" charset="0"/>
                        </a:rPr>
                      </a:br>
                      <a:r>
                        <a:rPr sz="1400" b="1" kern="1200" dirty="0" smtClean="0">
                          <a:solidFill>
                            <a:schemeClr val="tx1"/>
                          </a:solidFill>
                          <a:latin typeface="Myriad Pro Cond" pitchFamily="34" charset="0"/>
                          <a:ea typeface="+mn-ea"/>
                          <a:cs typeface="Arial" panose="020B0604020202020204" pitchFamily="34" charset="0"/>
                        </a:rPr>
                        <a:t>NETWORK</a:t>
                      </a:r>
                      <a:endParaRPr sz="1400" b="1"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E0CE90"/>
                    </a:solidFill>
                  </a:tcPr>
                </a:tc>
                <a:tc>
                  <a:txBody>
                    <a:bodyPr/>
                    <a:lstStyle/>
                    <a:p>
                      <a:pPr marL="0" algn="ctr"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PREMIER NETWORK</a:t>
                      </a:r>
                    </a:p>
                  </a:txBody>
                  <a:tcPr marL="0" marR="0" marT="56515" marB="0" anchor="ctr">
                    <a:lnL w="19050">
                      <a:solidFill>
                        <a:srgbClr val="E6D7A4"/>
                      </a:solidFill>
                      <a:prstDash val="solid"/>
                    </a:lnL>
                    <a:lnR w="19050">
                      <a:solidFill>
                        <a:srgbClr val="E6D7A4"/>
                      </a:solidFill>
                      <a:prstDash val="solid"/>
                    </a:lnR>
                    <a:solidFill>
                      <a:srgbClr val="E0CE90"/>
                    </a:solidFill>
                  </a:tcPr>
                </a:tc>
                <a:tc>
                  <a:txBody>
                    <a:bodyPr/>
                    <a:lstStyle/>
                    <a:p>
                      <a:pPr marL="0" algn="ctr"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OUT-OF-NETWORK</a:t>
                      </a:r>
                    </a:p>
                  </a:txBody>
                  <a:tcPr marL="0" marR="0" marT="56515" marB="0" anchor="ctr">
                    <a:lnL w="19050">
                      <a:solidFill>
                        <a:srgbClr val="E6D7A4"/>
                      </a:solidFill>
                      <a:prstDash val="solid"/>
                    </a:lnL>
                    <a:lnR w="19050">
                      <a:solidFill>
                        <a:srgbClr val="E6D7A4"/>
                      </a:solidFill>
                      <a:prstDash val="solid"/>
                    </a:lnR>
                    <a:solidFill>
                      <a:srgbClr val="E0CE90"/>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Dental Deductible - Individual</a:t>
                      </a:r>
                    </a:p>
                  </a:txBody>
                  <a:tcPr marL="0" marR="0" marT="56515" marB="0" anchor="ctr">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Dental Deductible - Family</a:t>
                      </a:r>
                    </a:p>
                  </a:txBody>
                  <a:tcPr marL="0" marR="0" marT="56515" marB="0" anchor="ctr">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Annual Benefit Maximum</a:t>
                      </a:r>
                      <a:endParaRPr sz="1400" b="1" kern="1200">
                        <a:solidFill>
                          <a:schemeClr val="tx1"/>
                        </a:solidFill>
                        <a:latin typeface="Myriad Pro Cond" pitchFamily="34" charset="0"/>
                        <a:ea typeface="+mn-ea"/>
                        <a:cs typeface="Arial" panose="020B0604020202020204" pitchFamily="34" charset="0"/>
                      </a:endParaRPr>
                    </a:p>
                  </a:txBody>
                  <a:tcPr marL="0" marR="0" marT="56515" marB="0" anchor="ctr">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1,500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Orthodontic Lifetime Maximum</a:t>
                      </a:r>
                    </a:p>
                  </a:txBody>
                  <a:tcPr marL="0" marR="0" marT="56515" marB="0" anchor="ctr">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2,000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2,000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600" kern="1200" dirty="0" smtClean="0">
                          <a:solidFill>
                            <a:schemeClr val="tx1"/>
                          </a:solidFill>
                          <a:latin typeface="Myriad Pro Cond" pitchFamily="34" charset="0"/>
                          <a:ea typeface="+mn-ea"/>
                          <a:cs typeface="Arial" panose="020B0604020202020204" pitchFamily="34" charset="0"/>
                        </a:rPr>
                        <a:t>$</a:t>
                      </a:r>
                      <a:r>
                        <a:rPr lang="en-US" sz="1600" kern="1200" dirty="0" smtClean="0">
                          <a:solidFill>
                            <a:schemeClr val="tx1"/>
                          </a:solidFill>
                          <a:latin typeface="Myriad Pro Cond" pitchFamily="34" charset="0"/>
                          <a:ea typeface="+mn-ea"/>
                          <a:cs typeface="Arial" panose="020B0604020202020204" pitchFamily="34" charset="0"/>
                        </a:rPr>
                        <a:t>2,000</a:t>
                      </a:r>
                      <a:endParaRPr sz="16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3EDD8"/>
                    </a:solidFill>
                  </a:tcPr>
                </a:tc>
              </a:tr>
              <a:tr h="328197">
                <a:tc>
                  <a:txBody>
                    <a:bodyPr/>
                    <a:lstStyle/>
                    <a:p>
                      <a:pPr marL="0" algn="l" defTabSz="914400" rtl="0" eaLnBrk="1" latinLnBrk="0" hangingPunct="1">
                        <a:lnSpc>
                          <a:spcPct val="100000"/>
                        </a:lnSpc>
                        <a:spcBef>
                          <a:spcPts val="445"/>
                        </a:spcBef>
                      </a:pPr>
                      <a:r>
                        <a:rPr sz="1600" b="1" kern="1200" dirty="0">
                          <a:solidFill>
                            <a:schemeClr val="tx2"/>
                          </a:solidFill>
                          <a:latin typeface="Myriad Pro Cond" pitchFamily="34" charset="0"/>
                          <a:ea typeface="+mn-ea"/>
                          <a:cs typeface="Arial" panose="020B0604020202020204" pitchFamily="34" charset="0"/>
                        </a:rPr>
                        <a:t>SERVICES</a:t>
                      </a:r>
                    </a:p>
                  </a:txBody>
                  <a:tcPr marL="0" marR="0" marT="56515" marB="0" anchor="ctr">
                    <a:lnR w="19050">
                      <a:solidFill>
                        <a:srgbClr val="E6D7A4"/>
                      </a:solidFill>
                      <a:prstDash val="solid"/>
                    </a:lnR>
                    <a:solidFill>
                      <a:srgbClr val="E0CE90"/>
                    </a:solidFill>
                  </a:tcPr>
                </a:tc>
                <a:tc gridSpan="3">
                  <a:txBody>
                    <a:bodyPr/>
                    <a:lstStyle/>
                    <a:p>
                      <a:pPr marL="0" algn="ctr" defTabSz="914400" rtl="0" eaLnBrk="1" latinLnBrk="0" hangingPunct="1">
                        <a:lnSpc>
                          <a:spcPct val="100000"/>
                        </a:lnSpc>
                        <a:spcBef>
                          <a:spcPts val="445"/>
                        </a:spcBef>
                      </a:pPr>
                      <a:r>
                        <a:rPr sz="1600" b="1" kern="1200" dirty="0">
                          <a:solidFill>
                            <a:schemeClr val="tx2"/>
                          </a:solidFill>
                          <a:latin typeface="Myriad Pro Cond" pitchFamily="34" charset="0"/>
                          <a:ea typeface="+mn-ea"/>
                          <a:cs typeface="Arial" panose="020B0604020202020204" pitchFamily="34" charset="0"/>
                        </a:rPr>
                        <a:t>Amount you </a:t>
                      </a:r>
                      <a:r>
                        <a:rPr sz="1600" b="1" kern="1200" dirty="0" smtClean="0">
                          <a:solidFill>
                            <a:schemeClr val="tx2"/>
                          </a:solidFill>
                          <a:latin typeface="Myriad Pro Cond" pitchFamily="34" charset="0"/>
                          <a:ea typeface="+mn-ea"/>
                          <a:cs typeface="Arial" panose="020B0604020202020204" pitchFamily="34" charset="0"/>
                        </a:rPr>
                        <a:t>pay</a:t>
                      </a:r>
                      <a:endParaRPr sz="1600" b="1" kern="1200" dirty="0">
                        <a:solidFill>
                          <a:schemeClr val="tx2"/>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E0CE90"/>
                    </a:solidFill>
                  </a:tcPr>
                </a:tc>
                <a:tc hMerge="1">
                  <a:txBody>
                    <a:bodyPr/>
                    <a:lstStyle/>
                    <a:p>
                      <a:endParaRPr/>
                    </a:p>
                  </a:txBody>
                  <a:tcPr marL="0" marR="0" marT="0" marB="0"/>
                </a:tc>
                <a:tc hMerge="1">
                  <a:txBody>
                    <a:bodyPr/>
                    <a:lstStyle/>
                    <a:p>
                      <a:endParaRPr/>
                    </a:p>
                  </a:txBody>
                  <a:tcPr marL="0" marR="0" marT="0" marB="0"/>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Diagnostic and Preventive</a:t>
                      </a:r>
                    </a:p>
                  </a:txBody>
                  <a:tcPr marL="0" marR="0" marT="56515" marB="0" anchor="ctr">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100%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100%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100%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cap="flat" cmpd="sng" algn="ctr">
                      <a:solidFill>
                        <a:srgbClr val="E6D7A4"/>
                      </a:solidFill>
                      <a:prstDash val="solid"/>
                      <a:round/>
                      <a:headEnd type="none" w="med" len="med"/>
                      <a:tailEnd type="none" w="med" len="med"/>
                    </a:lnL>
                    <a:lnR w="19050">
                      <a:solidFill>
                        <a:srgbClr val="E6D7A4"/>
                      </a:solidFill>
                      <a:prstDash val="solid"/>
                    </a:lnR>
                    <a:solidFill>
                      <a:srgbClr val="FFFFFF"/>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Basic Services</a:t>
                      </a:r>
                      <a:endParaRPr sz="1400" b="1" kern="1200">
                        <a:solidFill>
                          <a:schemeClr val="tx1"/>
                        </a:solidFill>
                        <a:latin typeface="Myriad Pro Cond" pitchFamily="34" charset="0"/>
                        <a:ea typeface="+mn-ea"/>
                        <a:cs typeface="Arial" panose="020B0604020202020204" pitchFamily="34" charset="0"/>
                      </a:endParaRPr>
                    </a:p>
                  </a:txBody>
                  <a:tcPr marL="0" marR="0" marT="56515" marB="0" anchor="ctr">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80%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80%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80%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cap="flat" cmpd="sng" algn="ctr">
                      <a:solidFill>
                        <a:srgbClr val="E6D7A4"/>
                      </a:solidFill>
                      <a:prstDash val="solid"/>
                      <a:round/>
                      <a:headEnd type="none" w="med" len="med"/>
                      <a:tailEnd type="none" w="med" len="med"/>
                    </a:lnL>
                    <a:lnR w="19050">
                      <a:solidFill>
                        <a:srgbClr val="E6D7A4"/>
                      </a:solidFill>
                      <a:prstDash val="solid"/>
                    </a:lnR>
                    <a:solidFill>
                      <a:srgbClr val="F3EDD8"/>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Major Services</a:t>
                      </a:r>
                      <a:endParaRPr sz="1400" b="1" kern="1200">
                        <a:solidFill>
                          <a:schemeClr val="tx1"/>
                        </a:solidFill>
                        <a:latin typeface="Myriad Pro Cond" pitchFamily="34" charset="0"/>
                        <a:ea typeface="+mn-ea"/>
                        <a:cs typeface="Arial" panose="020B0604020202020204" pitchFamily="34" charset="0"/>
                      </a:endParaRPr>
                    </a:p>
                  </a:txBody>
                  <a:tcPr marL="0" marR="0" marT="56515" marB="0" anchor="ctr">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FFFFF"/>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cap="flat" cmpd="sng" algn="ctr">
                      <a:solidFill>
                        <a:srgbClr val="E6D7A4"/>
                      </a:solidFill>
                      <a:prstDash val="solid"/>
                      <a:round/>
                      <a:headEnd type="none" w="med" len="med"/>
                      <a:tailEnd type="none" w="med" len="med"/>
                    </a:lnL>
                    <a:lnR w="19050">
                      <a:solidFill>
                        <a:srgbClr val="E6D7A4"/>
                      </a:solidFill>
                      <a:prstDash val="solid"/>
                    </a:lnR>
                    <a:solidFill>
                      <a:srgbClr val="FFFFFF"/>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Orthodontia Services</a:t>
                      </a:r>
                      <a:endParaRPr sz="1400" b="1" kern="1200">
                        <a:solidFill>
                          <a:schemeClr val="tx1"/>
                        </a:solidFill>
                        <a:latin typeface="Myriad Pro Cond" pitchFamily="34" charset="0"/>
                        <a:ea typeface="+mn-ea"/>
                        <a:cs typeface="Arial" panose="020B0604020202020204" pitchFamily="34" charset="0"/>
                      </a:endParaRPr>
                    </a:p>
                  </a:txBody>
                  <a:tcPr marL="0" marR="0" marT="56515" marB="0" anchor="ctr">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3EDD8"/>
                    </a:solidFill>
                  </a:tcPr>
                </a:tc>
                <a:tc>
                  <a:txBody>
                    <a:bodyPr/>
                    <a:lstStyle/>
                    <a:p>
                      <a:pPr marL="0" algn="ctr" defTabSz="914400" rtl="0" eaLnBrk="1" latinLnBrk="0" hangingPunct="1">
                        <a:lnSpc>
                          <a:spcPct val="100000"/>
                        </a:lnSpc>
                        <a:spcBef>
                          <a:spcPts val="445"/>
                        </a:spcBef>
                      </a:pPr>
                      <a:r>
                        <a:rPr lang="en-US" sz="1400" kern="1200" dirty="0" smtClean="0">
                          <a:solidFill>
                            <a:schemeClr val="tx1"/>
                          </a:solidFill>
                          <a:latin typeface="Myriad Pro Cond" pitchFamily="34" charset="0"/>
                          <a:ea typeface="+mn-ea"/>
                          <a:cs typeface="Arial" panose="020B0604020202020204" pitchFamily="34" charset="0"/>
                        </a:rPr>
                        <a:t>50%</a:t>
                      </a:r>
                      <a:endParaRPr sz="1400" kern="1200" dirty="0">
                        <a:solidFill>
                          <a:schemeClr val="tx1"/>
                        </a:solidFill>
                        <a:latin typeface="Myriad Pro Cond" pitchFamily="34" charset="0"/>
                        <a:ea typeface="+mn-ea"/>
                        <a:cs typeface="Arial" panose="020B0604020202020204" pitchFamily="34" charset="0"/>
                      </a:endParaRPr>
                    </a:p>
                  </a:txBody>
                  <a:tcPr marL="0" marR="0" marT="56515" marB="0" anchor="ctr">
                    <a:lnL w="19050" cap="flat" cmpd="sng" algn="ctr">
                      <a:solidFill>
                        <a:srgbClr val="E6D7A4"/>
                      </a:solidFill>
                      <a:prstDash val="solid"/>
                      <a:round/>
                      <a:headEnd type="none" w="med" len="med"/>
                      <a:tailEnd type="none" w="med" len="med"/>
                    </a:lnL>
                    <a:lnR w="19050">
                      <a:solidFill>
                        <a:srgbClr val="E6D7A4"/>
                      </a:solidFill>
                      <a:prstDash val="solid"/>
                    </a:lnR>
                    <a:solidFill>
                      <a:srgbClr val="F3EDD8"/>
                    </a:solidFill>
                  </a:tcPr>
                </a:tc>
              </a:tr>
              <a:tr h="328197">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Adult and Child Orthodontia </a:t>
                      </a:r>
                    </a:p>
                  </a:txBody>
                  <a:tcPr marL="0" marR="0" marT="56515" marB="0" anchor="ctr">
                    <a:lnR w="19050">
                      <a:solidFill>
                        <a:srgbClr val="E6D7A4"/>
                      </a:solidFill>
                      <a:prstDash val="solid"/>
                    </a:lnR>
                    <a:solidFill>
                      <a:srgbClr val="FFFFFF"/>
                    </a:solidFill>
                  </a:tcPr>
                </a:tc>
                <a:tc gridSpan="3">
                  <a:txBody>
                    <a:bodyPr/>
                    <a:lstStyle/>
                    <a:p>
                      <a:pPr marL="0" algn="ctr" defTabSz="914400" rtl="0" eaLnBrk="1" latinLnBrk="0" hangingPunct="1">
                        <a:lnSpc>
                          <a:spcPct val="100000"/>
                        </a:lnSpc>
                        <a:spcBef>
                          <a:spcPts val="445"/>
                        </a:spcBef>
                      </a:pPr>
                      <a:r>
                        <a:rPr lang="en-US" sz="1400" b="1" kern="1200" dirty="0" smtClean="0">
                          <a:solidFill>
                            <a:schemeClr val="tx1"/>
                          </a:solidFill>
                          <a:latin typeface="Myriad Pro Cond" pitchFamily="34" charset="0"/>
                          <a:ea typeface="+mn-ea"/>
                          <a:cs typeface="Arial" panose="020B0604020202020204" pitchFamily="34" charset="0"/>
                        </a:rPr>
                        <a:t>dependents up to age 19 only</a:t>
                      </a:r>
                      <a:endParaRPr sz="1400" kern="1200" dirty="0">
                        <a:solidFill>
                          <a:srgbClr val="FF0000"/>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cap="flat" cmpd="sng" algn="ctr">
                      <a:solidFill>
                        <a:srgbClr val="E6D7A4"/>
                      </a:solidFill>
                      <a:prstDash val="solid"/>
                      <a:round/>
                      <a:headEnd type="none" w="med" len="med"/>
                      <a:tailEnd type="none" w="med" len="med"/>
                    </a:lnR>
                    <a:solidFill>
                      <a:srgbClr val="FFFFFF"/>
                    </a:solidFill>
                  </a:tcPr>
                </a:tc>
                <a:tc hMerge="1">
                  <a:txBody>
                    <a:bodyPr/>
                    <a:lstStyle/>
                    <a:p>
                      <a:pPr marL="0" algn="ctr" defTabSz="914400" rtl="0" eaLnBrk="1" latinLnBrk="0" hangingPunct="1">
                        <a:lnSpc>
                          <a:spcPct val="100000"/>
                        </a:lnSpc>
                        <a:spcBef>
                          <a:spcPts val="445"/>
                        </a:spcBef>
                      </a:pPr>
                      <a:endParaRPr sz="1600" kern="1200" dirty="0">
                        <a:solidFill>
                          <a:srgbClr val="FF0000"/>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c hMerge="1">
                  <a:txBody>
                    <a:bodyPr/>
                    <a:lstStyle/>
                    <a:p>
                      <a:pPr marL="0" algn="ctr" defTabSz="914400" rtl="0" eaLnBrk="1" latinLnBrk="0" hangingPunct="1">
                        <a:lnSpc>
                          <a:spcPct val="100000"/>
                        </a:lnSpc>
                        <a:spcBef>
                          <a:spcPts val="445"/>
                        </a:spcBef>
                      </a:pPr>
                      <a:endParaRPr sz="1600" kern="1200" dirty="0">
                        <a:solidFill>
                          <a:srgbClr val="FF0000"/>
                        </a:solidFill>
                        <a:latin typeface="Myriad Pro Cond" pitchFamily="34" charset="0"/>
                        <a:ea typeface="+mn-ea"/>
                        <a:cs typeface="Arial" panose="020B0604020202020204" pitchFamily="34" charset="0"/>
                      </a:endParaRPr>
                    </a:p>
                  </a:txBody>
                  <a:tcPr marL="0" marR="0" marT="56515" marB="0" anchor="ctr">
                    <a:lnL w="19050">
                      <a:solidFill>
                        <a:srgbClr val="E6D7A4"/>
                      </a:solidFill>
                      <a:prstDash val="solid"/>
                    </a:lnL>
                    <a:lnR w="19050">
                      <a:solidFill>
                        <a:srgbClr val="E6D7A4"/>
                      </a:solidFill>
                      <a:prstDash val="solid"/>
                    </a:lnR>
                    <a:solidFill>
                      <a:srgbClr val="FFFFFF"/>
                    </a:solidFill>
                  </a:tcPr>
                </a:tc>
              </a:tr>
            </a:tbl>
          </a:graphicData>
        </a:graphic>
      </p:graphicFrame>
    </p:spTree>
    <p:extLst>
      <p:ext uri="{BB962C8B-B14F-4D97-AF65-F5344CB8AC3E}">
        <p14:creationId xmlns:p14="http://schemas.microsoft.com/office/powerpoint/2010/main" val="139976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VISION BENEFITS</a:t>
            </a:r>
            <a:endParaRPr lang="en-US" dirty="0"/>
          </a:p>
        </p:txBody>
      </p:sp>
      <p:sp>
        <p:nvSpPr>
          <p:cNvPr id="5" name="Content Placeholder 4"/>
          <p:cNvSpPr>
            <a:spLocks noGrp="1"/>
          </p:cNvSpPr>
          <p:nvPr>
            <p:ph idx="1"/>
          </p:nvPr>
        </p:nvSpPr>
        <p:spPr>
          <a:xfrm>
            <a:off x="457200" y="1295400"/>
            <a:ext cx="8382000" cy="533400"/>
          </a:xfrm>
        </p:spPr>
        <p:txBody>
          <a:bodyPr>
            <a:normAutofit/>
          </a:bodyPr>
          <a:lstStyle/>
          <a:p>
            <a:pPr marL="0" indent="0" algn="ctr">
              <a:buNone/>
            </a:pPr>
            <a:r>
              <a:rPr lang="en-US" dirty="0" smtClean="0"/>
              <a:t>You have access to </a:t>
            </a:r>
            <a:r>
              <a:rPr lang="en-US" dirty="0"/>
              <a:t>a vision plan </a:t>
            </a:r>
            <a:r>
              <a:rPr lang="en-US" dirty="0" smtClean="0"/>
              <a:t>through Anthem</a:t>
            </a:r>
            <a:endParaRPr lang="en-US" dirty="0"/>
          </a:p>
          <a:p>
            <a:pPr marL="0" lvl="0" indent="0">
              <a:buNone/>
            </a:pPr>
            <a:endParaRPr lang="en-US" dirty="0" smtClean="0"/>
          </a:p>
          <a:p>
            <a:pPr marL="0" lvl="0" indent="0">
              <a:buNone/>
            </a:pPr>
            <a:endParaRPr lang="en-US" dirty="0" smtClean="0"/>
          </a:p>
          <a:p>
            <a:pPr marL="0" lvl="0" indent="0">
              <a:buNone/>
            </a:pPr>
            <a:endParaRPr lang="en-US" dirty="0"/>
          </a:p>
        </p:txBody>
      </p:sp>
      <p:graphicFrame>
        <p:nvGraphicFramePr>
          <p:cNvPr id="6" name="object 5"/>
          <p:cNvGraphicFramePr>
            <a:graphicFrameLocks noGrp="1"/>
          </p:cNvGraphicFramePr>
          <p:nvPr>
            <p:extLst>
              <p:ext uri="{D42A27DB-BD31-4B8C-83A1-F6EECF244321}">
                <p14:modId xmlns:p14="http://schemas.microsoft.com/office/powerpoint/2010/main" val="3379989163"/>
              </p:ext>
            </p:extLst>
          </p:nvPr>
        </p:nvGraphicFramePr>
        <p:xfrm>
          <a:off x="381000" y="1905000"/>
          <a:ext cx="8319898" cy="3084577"/>
        </p:xfrm>
        <a:graphic>
          <a:graphicData uri="http://schemas.openxmlformats.org/drawingml/2006/table">
            <a:tbl>
              <a:tblPr firstRow="1" bandRow="1">
                <a:tableStyleId>{2D5ABB26-0587-4C30-8999-92F81FD0307C}</a:tableStyleId>
              </a:tblPr>
              <a:tblGrid>
                <a:gridCol w="2909698"/>
                <a:gridCol w="5410200"/>
              </a:tblGrid>
              <a:tr h="348711">
                <a:tc>
                  <a:txBody>
                    <a:bodyPr/>
                    <a:lstStyle/>
                    <a:p>
                      <a:pPr marL="0" algn="ctr" defTabSz="914400" rtl="0" eaLnBrk="1" latinLnBrk="0" hangingPunct="1">
                        <a:lnSpc>
                          <a:spcPct val="100000"/>
                        </a:lnSpc>
                        <a:spcBef>
                          <a:spcPts val="445"/>
                        </a:spcBef>
                      </a:pPr>
                      <a:r>
                        <a:rPr sz="1600" b="1" kern="1200" dirty="0">
                          <a:solidFill>
                            <a:schemeClr val="tx2"/>
                          </a:solidFill>
                          <a:latin typeface="Myriad Pro Cond" pitchFamily="34" charset="0"/>
                          <a:ea typeface="+mn-ea"/>
                          <a:cs typeface="Arial" panose="020B0604020202020204" pitchFamily="34" charset="0"/>
                        </a:rPr>
                        <a:t>PLAN PROVISIONS</a:t>
                      </a:r>
                    </a:p>
                  </a:txBody>
                  <a:tcPr marL="0" marR="0" marT="56515" marB="0">
                    <a:lnR w="19050">
                      <a:solidFill>
                        <a:srgbClr val="E6D7A4"/>
                      </a:solidFill>
                      <a:prstDash val="solid"/>
                    </a:lnR>
                    <a:solidFill>
                      <a:srgbClr val="E0CE90"/>
                    </a:solidFill>
                  </a:tcPr>
                </a:tc>
                <a:tc>
                  <a:txBody>
                    <a:bodyPr/>
                    <a:lstStyle/>
                    <a:p>
                      <a:pPr marL="0" algn="ctr" defTabSz="914400" rtl="0" eaLnBrk="1" latinLnBrk="0" hangingPunct="1">
                        <a:lnSpc>
                          <a:spcPct val="100000"/>
                        </a:lnSpc>
                        <a:spcBef>
                          <a:spcPts val="445"/>
                        </a:spcBef>
                      </a:pPr>
                      <a:r>
                        <a:rPr sz="1600" b="1" kern="1200" dirty="0">
                          <a:solidFill>
                            <a:schemeClr val="tx2"/>
                          </a:solidFill>
                          <a:latin typeface="Myriad Pro Cond" pitchFamily="34" charset="0"/>
                          <a:ea typeface="+mn-ea"/>
                          <a:cs typeface="Arial" panose="020B0604020202020204" pitchFamily="34" charset="0"/>
                        </a:rPr>
                        <a:t>BLUE VIEW VISION NETWORK</a:t>
                      </a:r>
                    </a:p>
                  </a:txBody>
                  <a:tcPr marL="0" marR="0" marT="56515" marB="0">
                    <a:lnL w="19050">
                      <a:solidFill>
                        <a:srgbClr val="E6D7A4"/>
                      </a:solidFill>
                      <a:prstDash val="solid"/>
                    </a:lnL>
                    <a:lnR w="19050">
                      <a:solidFill>
                        <a:srgbClr val="E6D7A4"/>
                      </a:solidFill>
                      <a:prstDash val="solid"/>
                    </a:lnR>
                    <a:solidFill>
                      <a:srgbClr val="E0CE90"/>
                    </a:solidFill>
                  </a:tcPr>
                </a:tc>
              </a:tr>
              <a:tr h="333966">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Exam</a:t>
                      </a:r>
                    </a:p>
                  </a:txBody>
                  <a:tcPr marL="0" marR="0" marT="56515" marB="0">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400" kern="1200" dirty="0">
                          <a:solidFill>
                            <a:schemeClr val="tx1"/>
                          </a:solidFill>
                          <a:latin typeface="Myriad Pro Cond" pitchFamily="34" charset="0"/>
                          <a:ea typeface="+mn-ea"/>
                          <a:cs typeface="Arial" panose="020B0604020202020204" pitchFamily="34" charset="0"/>
                        </a:rPr>
                        <a:t>$10 copay</a:t>
                      </a:r>
                    </a:p>
                  </a:txBody>
                  <a:tcPr marL="0" marR="0" marT="56515" marB="0">
                    <a:lnL w="19050">
                      <a:solidFill>
                        <a:srgbClr val="E6D7A4"/>
                      </a:solidFill>
                      <a:prstDash val="solid"/>
                    </a:lnL>
                    <a:lnR w="19050">
                      <a:solidFill>
                        <a:srgbClr val="E6D7A4"/>
                      </a:solidFill>
                      <a:prstDash val="solid"/>
                    </a:lnR>
                    <a:solidFill>
                      <a:srgbClr val="FFFFFF"/>
                    </a:solidFill>
                  </a:tcPr>
                </a:tc>
              </a:tr>
              <a:tr h="1172936">
                <a:tc>
                  <a:txBody>
                    <a:bodyPr/>
                    <a:lstStyle/>
                    <a:p>
                      <a:pPr marL="0" algn="l" defTabSz="914400" rtl="0" eaLnBrk="1" latinLnBrk="0" hangingPunct="1">
                        <a:lnSpc>
                          <a:spcPct val="100000"/>
                        </a:lnSpc>
                        <a:spcBef>
                          <a:spcPts val="445"/>
                        </a:spcBef>
                      </a:pPr>
                      <a:r>
                        <a:rPr sz="1400" b="1" kern="1200" dirty="0" smtClean="0">
                          <a:solidFill>
                            <a:schemeClr val="tx1"/>
                          </a:solidFill>
                          <a:latin typeface="Myriad Pro Cond" pitchFamily="34" charset="0"/>
                          <a:ea typeface="+mn-ea"/>
                          <a:cs typeface="Arial" panose="020B0604020202020204" pitchFamily="34" charset="0"/>
                        </a:rPr>
                        <a:t>Frequency</a:t>
                      </a:r>
                      <a:endParaRPr sz="1400" b="1" kern="1200" dirty="0">
                        <a:solidFill>
                          <a:schemeClr val="tx1"/>
                        </a:solidFill>
                        <a:latin typeface="Myriad Pro Cond" pitchFamily="34" charset="0"/>
                        <a:ea typeface="+mn-ea"/>
                        <a:cs typeface="Arial" panose="020B0604020202020204" pitchFamily="34" charset="0"/>
                      </a:endParaRPr>
                    </a:p>
                  </a:txBody>
                  <a:tcPr marL="0" marR="0" marT="56515" marB="0">
                    <a:lnR w="19050">
                      <a:solidFill>
                        <a:srgbClr val="E6D7A4"/>
                      </a:solidFill>
                      <a:prstDash val="solid"/>
                    </a:lnR>
                    <a:solidFill>
                      <a:srgbClr val="F3EDD8"/>
                    </a:solidFill>
                  </a:tcPr>
                </a:tc>
                <a:tc>
                  <a:txBody>
                    <a:bodyPr/>
                    <a:lstStyle/>
                    <a:p>
                      <a:pPr marL="1371600" marR="1767839" indent="0" algn="ctr" defTabSz="914400" rtl="0" eaLnBrk="1" latinLnBrk="0" hangingPunct="1">
                        <a:lnSpc>
                          <a:spcPct val="100000"/>
                        </a:lnSpc>
                        <a:spcBef>
                          <a:spcPts val="445"/>
                        </a:spcBef>
                      </a:pPr>
                      <a:r>
                        <a:rPr sz="1400" kern="1200" dirty="0" smtClean="0">
                          <a:solidFill>
                            <a:schemeClr val="tx1"/>
                          </a:solidFill>
                          <a:latin typeface="Myriad Pro Cond" pitchFamily="34" charset="0"/>
                          <a:ea typeface="+mn-ea"/>
                          <a:cs typeface="Arial" panose="020B0604020202020204" pitchFamily="34" charset="0"/>
                        </a:rPr>
                        <a:t>Exam </a:t>
                      </a:r>
                      <a:r>
                        <a:rPr sz="1400" kern="1200" dirty="0">
                          <a:solidFill>
                            <a:schemeClr val="tx1"/>
                          </a:solidFill>
                          <a:latin typeface="Myriad Pro Cond" pitchFamily="34" charset="0"/>
                          <a:ea typeface="+mn-ea"/>
                          <a:cs typeface="Arial" panose="020B0604020202020204" pitchFamily="34" charset="0"/>
                        </a:rPr>
                        <a:t>- Every 12 months </a:t>
                      </a:r>
                      <a:endParaRPr lang="en-US" sz="1400" kern="1200" dirty="0" smtClean="0">
                        <a:solidFill>
                          <a:schemeClr val="tx1"/>
                        </a:solidFill>
                        <a:latin typeface="Myriad Pro Cond" pitchFamily="34" charset="0"/>
                        <a:ea typeface="+mn-ea"/>
                        <a:cs typeface="Arial" panose="020B0604020202020204" pitchFamily="34" charset="0"/>
                      </a:endParaRPr>
                    </a:p>
                    <a:p>
                      <a:pPr marL="1371600" marR="1767839" indent="0" algn="ctr" defTabSz="914400" rtl="0" eaLnBrk="1" latinLnBrk="0" hangingPunct="1">
                        <a:lnSpc>
                          <a:spcPct val="100000"/>
                        </a:lnSpc>
                        <a:spcBef>
                          <a:spcPts val="445"/>
                        </a:spcBef>
                      </a:pPr>
                      <a:r>
                        <a:rPr sz="1400" kern="1200" dirty="0" smtClean="0">
                          <a:solidFill>
                            <a:schemeClr val="tx1"/>
                          </a:solidFill>
                          <a:latin typeface="Myriad Pro Cond" pitchFamily="34" charset="0"/>
                          <a:ea typeface="+mn-ea"/>
                          <a:cs typeface="Arial" panose="020B0604020202020204" pitchFamily="34" charset="0"/>
                        </a:rPr>
                        <a:t>Lenses </a:t>
                      </a:r>
                      <a:r>
                        <a:rPr sz="1400" kern="1200" dirty="0">
                          <a:solidFill>
                            <a:schemeClr val="tx1"/>
                          </a:solidFill>
                          <a:latin typeface="Myriad Pro Cond" pitchFamily="34" charset="0"/>
                          <a:ea typeface="+mn-ea"/>
                          <a:cs typeface="Arial" panose="020B0604020202020204" pitchFamily="34" charset="0"/>
                        </a:rPr>
                        <a:t>- Every 12 </a:t>
                      </a:r>
                      <a:r>
                        <a:rPr sz="1400" kern="1200" dirty="0" smtClean="0">
                          <a:solidFill>
                            <a:schemeClr val="tx1"/>
                          </a:solidFill>
                          <a:latin typeface="Myriad Pro Cond" pitchFamily="34" charset="0"/>
                          <a:ea typeface="+mn-ea"/>
                          <a:cs typeface="Arial" panose="020B0604020202020204" pitchFamily="34" charset="0"/>
                        </a:rPr>
                        <a:t>months</a:t>
                      </a:r>
                      <a:endParaRPr lang="en-US" sz="1400" kern="1200" dirty="0" smtClean="0">
                        <a:solidFill>
                          <a:schemeClr val="tx1"/>
                        </a:solidFill>
                        <a:latin typeface="Myriad Pro Cond" pitchFamily="34" charset="0"/>
                        <a:ea typeface="+mn-ea"/>
                        <a:cs typeface="Arial" panose="020B0604020202020204" pitchFamily="34" charset="0"/>
                      </a:endParaRPr>
                    </a:p>
                    <a:p>
                      <a:pPr marL="1371600" marR="1767839" indent="0" algn="ctr" defTabSz="914400" rtl="0" eaLnBrk="1" latinLnBrk="0" hangingPunct="1">
                        <a:lnSpc>
                          <a:spcPct val="100000"/>
                        </a:lnSpc>
                        <a:spcBef>
                          <a:spcPts val="445"/>
                        </a:spcBef>
                      </a:pPr>
                      <a:r>
                        <a:rPr sz="1400" kern="1200" dirty="0" smtClean="0">
                          <a:solidFill>
                            <a:schemeClr val="tx1"/>
                          </a:solidFill>
                          <a:latin typeface="Myriad Pro Cond" pitchFamily="34" charset="0"/>
                          <a:ea typeface="+mn-ea"/>
                          <a:cs typeface="Arial" panose="020B0604020202020204" pitchFamily="34" charset="0"/>
                        </a:rPr>
                        <a:t>Contacts </a:t>
                      </a:r>
                      <a:r>
                        <a:rPr sz="1400" kern="1200" dirty="0">
                          <a:solidFill>
                            <a:schemeClr val="tx1"/>
                          </a:solidFill>
                          <a:latin typeface="Myriad Pro Cond" pitchFamily="34" charset="0"/>
                          <a:ea typeface="+mn-ea"/>
                          <a:cs typeface="Arial" panose="020B0604020202020204" pitchFamily="34" charset="0"/>
                        </a:rPr>
                        <a:t>- Every 12 </a:t>
                      </a:r>
                      <a:r>
                        <a:rPr sz="1400" kern="1200" dirty="0" smtClean="0">
                          <a:solidFill>
                            <a:schemeClr val="tx1"/>
                          </a:solidFill>
                          <a:latin typeface="Myriad Pro Cond" pitchFamily="34" charset="0"/>
                          <a:ea typeface="+mn-ea"/>
                          <a:cs typeface="Arial" panose="020B0604020202020204" pitchFamily="34" charset="0"/>
                        </a:rPr>
                        <a:t>months</a:t>
                      </a:r>
                      <a:endParaRPr lang="en-US" sz="1400" kern="1200" dirty="0" smtClean="0">
                        <a:solidFill>
                          <a:schemeClr val="tx1"/>
                        </a:solidFill>
                        <a:latin typeface="Myriad Pro Cond" pitchFamily="34" charset="0"/>
                        <a:ea typeface="+mn-ea"/>
                        <a:cs typeface="Arial" panose="020B0604020202020204" pitchFamily="34" charset="0"/>
                      </a:endParaRPr>
                    </a:p>
                    <a:p>
                      <a:pPr marL="1371600" marR="1767839" indent="0" algn="ctr" defTabSz="914400" rtl="0" eaLnBrk="1" latinLnBrk="0" hangingPunct="1">
                        <a:lnSpc>
                          <a:spcPct val="100000"/>
                        </a:lnSpc>
                        <a:spcBef>
                          <a:spcPts val="445"/>
                        </a:spcBef>
                      </a:pPr>
                      <a:r>
                        <a:rPr sz="1400" kern="1200" dirty="0" smtClean="0">
                          <a:solidFill>
                            <a:schemeClr val="tx1"/>
                          </a:solidFill>
                          <a:latin typeface="Myriad Pro Cond" pitchFamily="34" charset="0"/>
                          <a:ea typeface="+mn-ea"/>
                          <a:cs typeface="Arial" panose="020B0604020202020204" pitchFamily="34" charset="0"/>
                        </a:rPr>
                        <a:t>Frames</a:t>
                      </a:r>
                      <a:r>
                        <a:rPr lang="en-US" sz="1400" kern="1200" dirty="0" smtClean="0">
                          <a:solidFill>
                            <a:schemeClr val="tx1"/>
                          </a:solidFill>
                          <a:latin typeface="Myriad Pro Cond" pitchFamily="34" charset="0"/>
                          <a:ea typeface="+mn-ea"/>
                          <a:cs typeface="Arial" panose="020B0604020202020204" pitchFamily="34" charset="0"/>
                        </a:rPr>
                        <a:t> </a:t>
                      </a:r>
                      <a:r>
                        <a:rPr sz="1400" kern="1200" dirty="0" smtClean="0">
                          <a:solidFill>
                            <a:schemeClr val="tx1"/>
                          </a:solidFill>
                          <a:latin typeface="Myriad Pro Cond" pitchFamily="34" charset="0"/>
                          <a:ea typeface="+mn-ea"/>
                          <a:cs typeface="Arial" panose="020B0604020202020204" pitchFamily="34" charset="0"/>
                        </a:rPr>
                        <a:t>- </a:t>
                      </a:r>
                      <a:r>
                        <a:rPr sz="1400" kern="1200" dirty="0">
                          <a:solidFill>
                            <a:schemeClr val="tx1"/>
                          </a:solidFill>
                          <a:latin typeface="Myriad Pro Cond" pitchFamily="34" charset="0"/>
                          <a:ea typeface="+mn-ea"/>
                          <a:cs typeface="Arial" panose="020B0604020202020204" pitchFamily="34" charset="0"/>
                        </a:rPr>
                        <a:t>Every 24 months</a:t>
                      </a:r>
                    </a:p>
                  </a:txBody>
                  <a:tcPr marL="0" marR="0" marT="4445" marB="0">
                    <a:lnL w="19050">
                      <a:solidFill>
                        <a:srgbClr val="E6D7A4"/>
                      </a:solidFill>
                      <a:prstDash val="solid"/>
                    </a:lnL>
                    <a:lnR w="19050">
                      <a:solidFill>
                        <a:srgbClr val="E6D7A4"/>
                      </a:solidFill>
                      <a:prstDash val="solid"/>
                    </a:lnR>
                    <a:solidFill>
                      <a:srgbClr val="F3EDD8"/>
                    </a:solidFill>
                  </a:tcPr>
                </a:tc>
              </a:tr>
              <a:tr h="333965">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Frames</a:t>
                      </a:r>
                    </a:p>
                  </a:txBody>
                  <a:tcPr marL="0" marR="0" marT="56515" marB="0">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400" kern="1200" dirty="0">
                          <a:solidFill>
                            <a:schemeClr val="tx1"/>
                          </a:solidFill>
                          <a:latin typeface="Myriad Pro Cond" pitchFamily="34" charset="0"/>
                          <a:ea typeface="+mn-ea"/>
                          <a:cs typeface="Arial" panose="020B0604020202020204" pitchFamily="34" charset="0"/>
                        </a:rPr>
                        <a:t>Plan covers up </a:t>
                      </a:r>
                      <a:r>
                        <a:rPr sz="1400" kern="1200" dirty="0" smtClean="0">
                          <a:solidFill>
                            <a:schemeClr val="tx1"/>
                          </a:solidFill>
                          <a:latin typeface="Myriad Pro Cond" pitchFamily="34" charset="0"/>
                          <a:ea typeface="+mn-ea"/>
                          <a:cs typeface="Arial" panose="020B0604020202020204" pitchFamily="34" charset="0"/>
                        </a:rPr>
                        <a:t>to</a:t>
                      </a:r>
                      <a:r>
                        <a:rPr lang="en-US" sz="1400" kern="1200" dirty="0" smtClean="0">
                          <a:solidFill>
                            <a:schemeClr val="tx1"/>
                          </a:solidFill>
                          <a:latin typeface="Myriad Pro Cond" pitchFamily="34" charset="0"/>
                          <a:ea typeface="+mn-ea"/>
                          <a:cs typeface="Arial" panose="020B0604020202020204" pitchFamily="34" charset="0"/>
                        </a:rPr>
                        <a:t> </a:t>
                      </a:r>
                      <a:r>
                        <a:rPr sz="1400" kern="1200" dirty="0" smtClean="0">
                          <a:solidFill>
                            <a:schemeClr val="tx1"/>
                          </a:solidFill>
                          <a:latin typeface="Myriad Pro Cond" pitchFamily="34" charset="0"/>
                          <a:ea typeface="+mn-ea"/>
                          <a:cs typeface="Arial" panose="020B0604020202020204" pitchFamily="34" charset="0"/>
                        </a:rPr>
                        <a:t>$</a:t>
                      </a:r>
                      <a:r>
                        <a:rPr sz="1400" kern="1200" dirty="0">
                          <a:solidFill>
                            <a:schemeClr val="tx1"/>
                          </a:solidFill>
                          <a:latin typeface="Myriad Pro Cond" pitchFamily="34" charset="0"/>
                          <a:ea typeface="+mn-ea"/>
                          <a:cs typeface="Arial" panose="020B0604020202020204" pitchFamily="34" charset="0"/>
                        </a:rPr>
                        <a:t>150</a:t>
                      </a:r>
                    </a:p>
                  </a:txBody>
                  <a:tcPr marL="0" marR="0" marT="56515" marB="0">
                    <a:lnL w="19050">
                      <a:solidFill>
                        <a:srgbClr val="E6D7A4"/>
                      </a:solidFill>
                      <a:prstDash val="solid"/>
                    </a:lnL>
                    <a:lnR w="19050">
                      <a:solidFill>
                        <a:srgbClr val="E6D7A4"/>
                      </a:solidFill>
                      <a:prstDash val="solid"/>
                    </a:lnR>
                    <a:solidFill>
                      <a:srgbClr val="FFFFFF"/>
                    </a:solidFill>
                  </a:tcPr>
                </a:tc>
              </a:tr>
              <a:tr h="333965">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Lenses</a:t>
                      </a:r>
                    </a:p>
                  </a:txBody>
                  <a:tcPr marL="0" marR="0" marT="56515" marB="0">
                    <a:lnR w="19050">
                      <a:solidFill>
                        <a:srgbClr val="E6D7A4"/>
                      </a:solidFill>
                      <a:prstDash val="solid"/>
                    </a:lnR>
                    <a:solidFill>
                      <a:srgbClr val="F3EDD8"/>
                    </a:solidFill>
                  </a:tcPr>
                </a:tc>
                <a:tc>
                  <a:txBody>
                    <a:bodyPr/>
                    <a:lstStyle/>
                    <a:p>
                      <a:pPr marL="0" algn="ctr" defTabSz="914400" rtl="0" eaLnBrk="1" latinLnBrk="0" hangingPunct="1">
                        <a:lnSpc>
                          <a:spcPct val="100000"/>
                        </a:lnSpc>
                        <a:spcBef>
                          <a:spcPts val="445"/>
                        </a:spcBef>
                      </a:pPr>
                      <a:r>
                        <a:rPr sz="1400" kern="1200" dirty="0">
                          <a:solidFill>
                            <a:schemeClr val="tx1"/>
                          </a:solidFill>
                          <a:latin typeface="Myriad Pro Cond" pitchFamily="34" charset="0"/>
                          <a:ea typeface="+mn-ea"/>
                          <a:cs typeface="Arial" panose="020B0604020202020204" pitchFamily="34" charset="0"/>
                        </a:rPr>
                        <a:t>$10 copay</a:t>
                      </a:r>
                    </a:p>
                  </a:txBody>
                  <a:tcPr marL="0" marR="0" marT="56515" marB="0">
                    <a:lnL w="19050">
                      <a:solidFill>
                        <a:srgbClr val="E6D7A4"/>
                      </a:solidFill>
                      <a:prstDash val="solid"/>
                    </a:lnL>
                    <a:lnR w="19050">
                      <a:solidFill>
                        <a:srgbClr val="E6D7A4"/>
                      </a:solidFill>
                      <a:prstDash val="solid"/>
                    </a:lnR>
                    <a:solidFill>
                      <a:srgbClr val="F3EDD8"/>
                    </a:solidFill>
                  </a:tcPr>
                </a:tc>
              </a:tr>
              <a:tr h="561034">
                <a:tc>
                  <a:txBody>
                    <a:bodyPr/>
                    <a:lstStyle/>
                    <a:p>
                      <a:pPr marL="0" algn="l" defTabSz="914400" rtl="0" eaLnBrk="1" latinLnBrk="0" hangingPunct="1">
                        <a:lnSpc>
                          <a:spcPct val="100000"/>
                        </a:lnSpc>
                        <a:spcBef>
                          <a:spcPts val="445"/>
                        </a:spcBef>
                      </a:pPr>
                      <a:r>
                        <a:rPr sz="1400" b="1" kern="1200" dirty="0">
                          <a:solidFill>
                            <a:schemeClr val="tx1"/>
                          </a:solidFill>
                          <a:latin typeface="Myriad Pro Cond" pitchFamily="34" charset="0"/>
                          <a:ea typeface="+mn-ea"/>
                          <a:cs typeface="Arial" panose="020B0604020202020204" pitchFamily="34" charset="0"/>
                        </a:rPr>
                        <a:t>Medically necessary </a:t>
                      </a:r>
                      <a:r>
                        <a:rPr sz="1400" b="1" kern="1200" dirty="0" smtClean="0">
                          <a:solidFill>
                            <a:schemeClr val="tx1"/>
                          </a:solidFill>
                          <a:latin typeface="Myriad Pro Cond" pitchFamily="34" charset="0"/>
                          <a:ea typeface="+mn-ea"/>
                          <a:cs typeface="Arial" panose="020B0604020202020204" pitchFamily="34" charset="0"/>
                        </a:rPr>
                        <a:t>contact </a:t>
                      </a:r>
                      <a:r>
                        <a:rPr sz="1400" b="1" kern="1200" dirty="0">
                          <a:solidFill>
                            <a:schemeClr val="tx1"/>
                          </a:solidFill>
                          <a:latin typeface="Myriad Pro Cond" pitchFamily="34" charset="0"/>
                          <a:ea typeface="+mn-ea"/>
                          <a:cs typeface="Arial" panose="020B0604020202020204" pitchFamily="34" charset="0"/>
                        </a:rPr>
                        <a:t>lenses</a:t>
                      </a:r>
                    </a:p>
                  </a:txBody>
                  <a:tcPr marL="0" marR="0" marT="56515" marB="0">
                    <a:lnR w="19050">
                      <a:solidFill>
                        <a:srgbClr val="E6D7A4"/>
                      </a:solidFill>
                      <a:prstDash val="solid"/>
                    </a:lnR>
                    <a:solidFill>
                      <a:srgbClr val="FFFFFF"/>
                    </a:solidFill>
                  </a:tcPr>
                </a:tc>
                <a:tc>
                  <a:txBody>
                    <a:bodyPr/>
                    <a:lstStyle/>
                    <a:p>
                      <a:pPr marL="0" algn="ctr" defTabSz="914400" rtl="0" eaLnBrk="1" latinLnBrk="0" hangingPunct="1">
                        <a:lnSpc>
                          <a:spcPct val="100000"/>
                        </a:lnSpc>
                        <a:spcBef>
                          <a:spcPts val="445"/>
                        </a:spcBef>
                      </a:pPr>
                      <a:r>
                        <a:rPr sz="1400" kern="1200" dirty="0" smtClean="0">
                          <a:solidFill>
                            <a:schemeClr val="tx1"/>
                          </a:solidFill>
                          <a:latin typeface="Myriad Pro Cond" pitchFamily="34" charset="0"/>
                          <a:ea typeface="+mn-ea"/>
                          <a:cs typeface="Arial" panose="020B0604020202020204" pitchFamily="34" charset="0"/>
                        </a:rPr>
                        <a:t>P</a:t>
                      </a:r>
                      <a:r>
                        <a:rPr lang="en-US" sz="1400" kern="1200" dirty="0" smtClean="0">
                          <a:solidFill>
                            <a:schemeClr val="tx1"/>
                          </a:solidFill>
                          <a:latin typeface="Myriad Pro Cond" pitchFamily="34" charset="0"/>
                          <a:ea typeface="+mn-ea"/>
                          <a:cs typeface="Arial" panose="020B0604020202020204" pitchFamily="34" charset="0"/>
                        </a:rPr>
                        <a:t>aid in Full</a:t>
                      </a:r>
                      <a:endParaRPr sz="1400" kern="1200" dirty="0">
                        <a:solidFill>
                          <a:schemeClr val="tx1"/>
                        </a:solidFill>
                        <a:latin typeface="Myriad Pro Cond" pitchFamily="34" charset="0"/>
                        <a:ea typeface="+mn-ea"/>
                        <a:cs typeface="Arial" panose="020B0604020202020204" pitchFamily="34" charset="0"/>
                      </a:endParaRPr>
                    </a:p>
                  </a:txBody>
                  <a:tcPr marL="0" marR="0" marT="56515" marB="0">
                    <a:lnL w="19050">
                      <a:solidFill>
                        <a:srgbClr val="E6D7A4"/>
                      </a:solidFill>
                      <a:prstDash val="solid"/>
                    </a:lnL>
                    <a:lnR w="19050">
                      <a:solidFill>
                        <a:srgbClr val="E6D7A4"/>
                      </a:solidFill>
                      <a:prstDash val="solid"/>
                    </a:lnR>
                    <a:solidFill>
                      <a:srgbClr val="FFFFFF"/>
                    </a:solidFill>
                  </a:tcPr>
                </a:tc>
              </a:tr>
            </a:tbl>
          </a:graphicData>
        </a:graphic>
      </p:graphicFrame>
      <p:pic>
        <p:nvPicPr>
          <p:cNvPr id="1027" name="Picture 3" descr="C:\Users\hancockda\AppData\Local\Microsoft\Windows\Temporary Internet Files\Content.IE5\F74SG6Z9\hipster_glasses__template_clip_art__by_nearsblankpuzzle-d4l1zp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105400"/>
            <a:ext cx="331518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INSURANCE &amp; DISABILITY</a:t>
            </a:r>
            <a:endParaRPr lang="en-US" dirty="0"/>
          </a:p>
        </p:txBody>
      </p:sp>
      <p:sp>
        <p:nvSpPr>
          <p:cNvPr id="3" name="Content Placeholder 2"/>
          <p:cNvSpPr>
            <a:spLocks noGrp="1"/>
          </p:cNvSpPr>
          <p:nvPr>
            <p:ph sz="half" idx="1"/>
          </p:nvPr>
        </p:nvSpPr>
        <p:spPr/>
        <p:txBody>
          <a:bodyPr>
            <a:noAutofit/>
          </a:bodyPr>
          <a:lstStyle/>
          <a:p>
            <a:r>
              <a:rPr lang="en-US" sz="1500" spc="15" dirty="0">
                <a:solidFill>
                  <a:srgbClr val="231F20"/>
                </a:solidFill>
                <a:latin typeface="Myriad Pro Cond"/>
                <a:cs typeface="Calibri"/>
              </a:rPr>
              <a:t>The</a:t>
            </a:r>
            <a:r>
              <a:rPr lang="en-US" sz="1500" spc="-10" dirty="0">
                <a:solidFill>
                  <a:srgbClr val="231F20"/>
                </a:solidFill>
                <a:latin typeface="Myriad Pro Cond"/>
                <a:cs typeface="Calibri"/>
              </a:rPr>
              <a:t> </a:t>
            </a:r>
            <a:r>
              <a:rPr lang="en-US" sz="1500" spc="15" dirty="0" smtClean="0">
                <a:solidFill>
                  <a:srgbClr val="231F20"/>
                </a:solidFill>
                <a:latin typeface="Myriad Pro Cond"/>
                <a:cs typeface="Calibri"/>
              </a:rPr>
              <a:t>district </a:t>
            </a:r>
            <a:r>
              <a:rPr lang="en-US" sz="1500" spc="10" dirty="0" smtClean="0">
                <a:solidFill>
                  <a:srgbClr val="231F20"/>
                </a:solidFill>
                <a:latin typeface="Myriad Pro Cond"/>
                <a:cs typeface="Calibri"/>
              </a:rPr>
              <a:t>provides</a:t>
            </a:r>
            <a:r>
              <a:rPr lang="en-US" sz="1500" spc="-10" dirty="0" smtClean="0">
                <a:solidFill>
                  <a:srgbClr val="231F20"/>
                </a:solidFill>
                <a:latin typeface="Myriad Pro Cond"/>
                <a:cs typeface="Calibri"/>
              </a:rPr>
              <a:t> </a:t>
            </a:r>
            <a:r>
              <a:rPr lang="en-US" sz="1500" spc="-5" dirty="0" smtClean="0">
                <a:solidFill>
                  <a:srgbClr val="231F20"/>
                </a:solidFill>
                <a:latin typeface="Myriad Pro Cond"/>
                <a:cs typeface="Calibri"/>
              </a:rPr>
              <a:t>life</a:t>
            </a:r>
            <a:r>
              <a:rPr lang="en-US" sz="1500" spc="-10" dirty="0" smtClean="0">
                <a:solidFill>
                  <a:srgbClr val="231F20"/>
                </a:solidFill>
                <a:latin typeface="Myriad Pro Cond"/>
                <a:cs typeface="Calibri"/>
              </a:rPr>
              <a:t> </a:t>
            </a:r>
            <a:r>
              <a:rPr lang="en-US" sz="1500" spc="20" dirty="0">
                <a:solidFill>
                  <a:srgbClr val="231F20"/>
                </a:solidFill>
                <a:latin typeface="Myriad Pro Cond"/>
                <a:cs typeface="Calibri"/>
              </a:rPr>
              <a:t>and</a:t>
            </a:r>
            <a:r>
              <a:rPr lang="en-US" sz="1500" spc="-10" dirty="0">
                <a:solidFill>
                  <a:srgbClr val="231F20"/>
                </a:solidFill>
                <a:latin typeface="Myriad Pro Cond"/>
                <a:cs typeface="Calibri"/>
              </a:rPr>
              <a:t> </a:t>
            </a:r>
            <a:r>
              <a:rPr lang="en-US" sz="1500" spc="10" dirty="0" smtClean="0">
                <a:solidFill>
                  <a:srgbClr val="231F20"/>
                </a:solidFill>
                <a:latin typeface="Myriad Pro Cond"/>
                <a:cs typeface="Calibri"/>
              </a:rPr>
              <a:t>AD&amp;D </a:t>
            </a:r>
            <a:r>
              <a:rPr lang="en-US" sz="1500" spc="5" dirty="0" smtClean="0">
                <a:solidFill>
                  <a:srgbClr val="231F20"/>
                </a:solidFill>
                <a:latin typeface="Myriad Pro Cond"/>
                <a:cs typeface="Calibri"/>
              </a:rPr>
              <a:t>insurance</a:t>
            </a:r>
            <a:r>
              <a:rPr lang="en-US" sz="1500" spc="-10" dirty="0" smtClean="0">
                <a:solidFill>
                  <a:srgbClr val="231F20"/>
                </a:solidFill>
                <a:latin typeface="Myriad Pro Cond"/>
                <a:cs typeface="Calibri"/>
              </a:rPr>
              <a:t> at </a:t>
            </a:r>
            <a:r>
              <a:rPr lang="en-US" sz="1500" spc="25" dirty="0">
                <a:solidFill>
                  <a:srgbClr val="231F20"/>
                </a:solidFill>
                <a:latin typeface="Myriad Pro Cond"/>
                <a:cs typeface="Calibri"/>
              </a:rPr>
              <a:t>no</a:t>
            </a:r>
            <a:r>
              <a:rPr lang="en-US" sz="1500" spc="-10" dirty="0">
                <a:solidFill>
                  <a:srgbClr val="231F20"/>
                </a:solidFill>
                <a:latin typeface="Myriad Pro Cond"/>
                <a:cs typeface="Calibri"/>
              </a:rPr>
              <a:t> </a:t>
            </a:r>
            <a:r>
              <a:rPr lang="en-US" sz="1500" spc="5" dirty="0">
                <a:solidFill>
                  <a:srgbClr val="231F20"/>
                </a:solidFill>
                <a:latin typeface="Myriad Pro Cond"/>
                <a:cs typeface="Calibri"/>
              </a:rPr>
              <a:t>cost</a:t>
            </a:r>
            <a:r>
              <a:rPr lang="en-US" sz="1500" spc="-10" dirty="0">
                <a:solidFill>
                  <a:srgbClr val="231F20"/>
                </a:solidFill>
                <a:latin typeface="Myriad Pro Cond"/>
                <a:cs typeface="Calibri"/>
              </a:rPr>
              <a:t> </a:t>
            </a:r>
            <a:r>
              <a:rPr lang="en-US" sz="1500" spc="10" dirty="0">
                <a:solidFill>
                  <a:srgbClr val="231F20"/>
                </a:solidFill>
                <a:latin typeface="Myriad Pro Cond"/>
                <a:cs typeface="Calibri"/>
              </a:rPr>
              <a:t>equal</a:t>
            </a:r>
            <a:r>
              <a:rPr lang="en-US" sz="1500" spc="-10" dirty="0">
                <a:solidFill>
                  <a:srgbClr val="231F20"/>
                </a:solidFill>
                <a:latin typeface="Myriad Pro Cond"/>
                <a:cs typeface="Calibri"/>
              </a:rPr>
              <a:t> </a:t>
            </a:r>
            <a:r>
              <a:rPr lang="en-US" sz="1500" dirty="0">
                <a:solidFill>
                  <a:srgbClr val="231F20"/>
                </a:solidFill>
                <a:latin typeface="Myriad Pro Cond"/>
                <a:cs typeface="Calibri"/>
              </a:rPr>
              <a:t>to </a:t>
            </a:r>
            <a:r>
              <a:rPr lang="en-US" sz="1500" dirty="0" smtClean="0">
                <a:solidFill>
                  <a:srgbClr val="231F20"/>
                </a:solidFill>
                <a:latin typeface="Myriad Pro Cond"/>
                <a:cs typeface="Calibri"/>
              </a:rPr>
              <a:t>1</a:t>
            </a:r>
            <a:r>
              <a:rPr lang="en-US" sz="1500" spc="-10" dirty="0" smtClean="0">
                <a:solidFill>
                  <a:srgbClr val="ED1C24"/>
                </a:solidFill>
                <a:latin typeface="Myriad Pro Cond"/>
                <a:cs typeface="Calibri"/>
              </a:rPr>
              <a:t> </a:t>
            </a:r>
            <a:r>
              <a:rPr lang="en-US" sz="1500" spc="5" dirty="0">
                <a:latin typeface="Myriad Pro Cond"/>
                <a:cs typeface="Calibri"/>
              </a:rPr>
              <a:t>times</a:t>
            </a:r>
            <a:r>
              <a:rPr lang="en-US" sz="1500" spc="-10" dirty="0">
                <a:latin typeface="Myriad Pro Cond"/>
                <a:cs typeface="Calibri"/>
              </a:rPr>
              <a:t> </a:t>
            </a:r>
            <a:r>
              <a:rPr lang="en-US" sz="1500" spc="5" dirty="0" smtClean="0">
                <a:latin typeface="Myriad Pro Cond"/>
                <a:cs typeface="Calibri"/>
              </a:rPr>
              <a:t>your Salary,</a:t>
            </a:r>
            <a:r>
              <a:rPr lang="en-US" sz="1500" spc="-10" dirty="0" smtClean="0">
                <a:latin typeface="Myriad Pro Cond"/>
                <a:cs typeface="Calibri"/>
              </a:rPr>
              <a:t> </a:t>
            </a:r>
            <a:r>
              <a:rPr lang="en-US" sz="1500" spc="30" dirty="0">
                <a:latin typeface="Myriad Pro Cond"/>
                <a:cs typeface="Calibri"/>
              </a:rPr>
              <a:t>up</a:t>
            </a:r>
            <a:r>
              <a:rPr lang="en-US" sz="1500" spc="-10" dirty="0">
                <a:latin typeface="Myriad Pro Cond"/>
                <a:cs typeface="Calibri"/>
              </a:rPr>
              <a:t> </a:t>
            </a:r>
            <a:r>
              <a:rPr lang="en-US" sz="1500" dirty="0">
                <a:latin typeface="Myriad Pro Cond"/>
                <a:cs typeface="Calibri"/>
              </a:rPr>
              <a:t>to</a:t>
            </a:r>
            <a:r>
              <a:rPr lang="en-US" sz="1500" spc="-10" dirty="0">
                <a:latin typeface="Myriad Pro Cond"/>
                <a:cs typeface="Calibri"/>
              </a:rPr>
              <a:t> </a:t>
            </a:r>
            <a:r>
              <a:rPr lang="en-US" sz="1500" dirty="0">
                <a:latin typeface="Myriad Pro Cond"/>
                <a:cs typeface="Calibri"/>
              </a:rPr>
              <a:t>a</a:t>
            </a:r>
            <a:r>
              <a:rPr lang="en-US" sz="1500" spc="-10" dirty="0">
                <a:latin typeface="Myriad Pro Cond"/>
                <a:cs typeface="Calibri"/>
              </a:rPr>
              <a:t> </a:t>
            </a:r>
            <a:r>
              <a:rPr lang="en-US" sz="1500" spc="20" dirty="0">
                <a:latin typeface="Myriad Pro Cond"/>
                <a:cs typeface="Calibri"/>
              </a:rPr>
              <a:t>maximum</a:t>
            </a:r>
            <a:r>
              <a:rPr lang="en-US" sz="1500" spc="-10" dirty="0">
                <a:latin typeface="Myriad Pro Cond"/>
                <a:cs typeface="Calibri"/>
              </a:rPr>
              <a:t> </a:t>
            </a:r>
            <a:r>
              <a:rPr lang="en-US" sz="1500" dirty="0">
                <a:latin typeface="Myriad Pro Cond"/>
                <a:cs typeface="Calibri"/>
              </a:rPr>
              <a:t>of</a:t>
            </a:r>
            <a:r>
              <a:rPr lang="en-US" sz="1500" spc="-10" dirty="0">
                <a:latin typeface="Myriad Pro Cond"/>
                <a:cs typeface="Calibri"/>
              </a:rPr>
              <a:t> </a:t>
            </a:r>
            <a:r>
              <a:rPr lang="en-US" sz="1500" spc="10" dirty="0" smtClean="0">
                <a:latin typeface="Myriad Pro Cond"/>
                <a:cs typeface="Calibri"/>
              </a:rPr>
              <a:t>$50,000</a:t>
            </a:r>
          </a:p>
          <a:p>
            <a:endParaRPr lang="en-US" sz="1500" spc="10" dirty="0" smtClean="0">
              <a:solidFill>
                <a:srgbClr val="231F20"/>
              </a:solidFill>
              <a:latin typeface="Myriad Pro Cond"/>
              <a:cs typeface="Calibri"/>
            </a:endParaRPr>
          </a:p>
          <a:p>
            <a:r>
              <a:rPr lang="en-US" sz="1500" spc="10" dirty="0" smtClean="0">
                <a:solidFill>
                  <a:srgbClr val="231F20"/>
                </a:solidFill>
                <a:latin typeface="Myriad Pro Cond"/>
                <a:cs typeface="Calibri"/>
              </a:rPr>
              <a:t>You </a:t>
            </a:r>
            <a:r>
              <a:rPr lang="en-US" sz="1500" spc="10" dirty="0">
                <a:solidFill>
                  <a:srgbClr val="231F20"/>
                </a:solidFill>
                <a:latin typeface="Myriad Pro Cond"/>
                <a:cs typeface="Calibri"/>
              </a:rPr>
              <a:t>may </a:t>
            </a:r>
            <a:r>
              <a:rPr lang="en-US" sz="1500" spc="15" dirty="0">
                <a:solidFill>
                  <a:srgbClr val="231F20"/>
                </a:solidFill>
                <a:latin typeface="Myriad Pro Cond"/>
                <a:cs typeface="Calibri"/>
              </a:rPr>
              <a:t>choose </a:t>
            </a:r>
            <a:r>
              <a:rPr lang="en-US" sz="1500" dirty="0">
                <a:solidFill>
                  <a:srgbClr val="231F20"/>
                </a:solidFill>
                <a:latin typeface="Myriad Pro Cond"/>
                <a:cs typeface="Calibri"/>
              </a:rPr>
              <a:t>to </a:t>
            </a:r>
            <a:r>
              <a:rPr lang="en-US" sz="1500" spc="10" dirty="0">
                <a:solidFill>
                  <a:srgbClr val="231F20"/>
                </a:solidFill>
                <a:latin typeface="Myriad Pro Cond"/>
                <a:cs typeface="Calibri"/>
              </a:rPr>
              <a:t>purchase</a:t>
            </a:r>
            <a:r>
              <a:rPr lang="en-US" sz="1500" spc="-145" dirty="0">
                <a:solidFill>
                  <a:srgbClr val="231F20"/>
                </a:solidFill>
                <a:latin typeface="Myriad Pro Cond"/>
                <a:cs typeface="Calibri"/>
              </a:rPr>
              <a:t> </a:t>
            </a:r>
            <a:r>
              <a:rPr lang="en-US" sz="1500" spc="10" dirty="0" smtClean="0">
                <a:solidFill>
                  <a:srgbClr val="231F20"/>
                </a:solidFill>
                <a:latin typeface="Myriad Pro Cond"/>
                <a:cs typeface="Calibri"/>
              </a:rPr>
              <a:t>additional </a:t>
            </a:r>
            <a:r>
              <a:rPr lang="en-US" sz="1500" spc="-5" dirty="0">
                <a:solidFill>
                  <a:srgbClr val="231F20"/>
                </a:solidFill>
                <a:latin typeface="Myriad Pro Cond"/>
                <a:cs typeface="Calibri"/>
              </a:rPr>
              <a:t>life </a:t>
            </a:r>
            <a:r>
              <a:rPr lang="en-US" sz="1500" spc="10" dirty="0" smtClean="0">
                <a:solidFill>
                  <a:srgbClr val="231F20"/>
                </a:solidFill>
                <a:latin typeface="Myriad Pro Cond"/>
                <a:cs typeface="Calibri"/>
              </a:rPr>
              <a:t>coverage </a:t>
            </a:r>
            <a:r>
              <a:rPr lang="en-US" sz="1500" spc="-5" dirty="0">
                <a:solidFill>
                  <a:srgbClr val="231F20"/>
                </a:solidFill>
                <a:latin typeface="Myriad Pro Cond"/>
                <a:cs typeface="Calibri"/>
              </a:rPr>
              <a:t>for </a:t>
            </a:r>
            <a:r>
              <a:rPr lang="en-US" sz="1500" dirty="0" smtClean="0">
                <a:solidFill>
                  <a:srgbClr val="231F20"/>
                </a:solidFill>
                <a:latin typeface="Myriad Pro Cond"/>
                <a:cs typeface="Calibri"/>
              </a:rPr>
              <a:t>yourself </a:t>
            </a:r>
            <a:r>
              <a:rPr lang="en-US" sz="1500" spc="20" dirty="0" smtClean="0">
                <a:solidFill>
                  <a:srgbClr val="231F20"/>
                </a:solidFill>
                <a:latin typeface="Myriad Pro Cond"/>
                <a:cs typeface="Calibri"/>
              </a:rPr>
              <a:t>and </a:t>
            </a:r>
            <a:r>
              <a:rPr lang="en-US" sz="1500" spc="5" dirty="0">
                <a:solidFill>
                  <a:srgbClr val="231F20"/>
                </a:solidFill>
                <a:latin typeface="Myriad Pro Cond"/>
                <a:cs typeface="Calibri"/>
              </a:rPr>
              <a:t>your </a:t>
            </a:r>
            <a:r>
              <a:rPr lang="en-US" sz="1500" spc="15" dirty="0">
                <a:solidFill>
                  <a:srgbClr val="231F20"/>
                </a:solidFill>
                <a:latin typeface="Myriad Pro Cond"/>
                <a:cs typeface="Calibri"/>
              </a:rPr>
              <a:t>dependents </a:t>
            </a:r>
            <a:r>
              <a:rPr lang="en-US" sz="1500" spc="-10" dirty="0">
                <a:solidFill>
                  <a:srgbClr val="231F20"/>
                </a:solidFill>
                <a:latin typeface="Myriad Pro Cond"/>
                <a:cs typeface="Calibri"/>
              </a:rPr>
              <a:t>at </a:t>
            </a:r>
            <a:r>
              <a:rPr lang="en-US" sz="1500" spc="5" dirty="0" smtClean="0">
                <a:solidFill>
                  <a:srgbClr val="231F20"/>
                </a:solidFill>
                <a:latin typeface="Myriad Pro Cond"/>
                <a:cs typeface="Calibri"/>
              </a:rPr>
              <a:t>affordable </a:t>
            </a:r>
            <a:r>
              <a:rPr lang="en-US" sz="1500" spc="25" dirty="0">
                <a:solidFill>
                  <a:srgbClr val="231F20"/>
                </a:solidFill>
                <a:latin typeface="Myriad Pro Cond"/>
                <a:cs typeface="Calibri"/>
              </a:rPr>
              <a:t>group </a:t>
            </a:r>
            <a:r>
              <a:rPr lang="en-US" sz="1500" spc="-15" dirty="0" smtClean="0">
                <a:solidFill>
                  <a:srgbClr val="231F20"/>
                </a:solidFill>
                <a:latin typeface="Myriad Pro Cond"/>
                <a:cs typeface="Calibri"/>
              </a:rPr>
              <a:t>rates</a:t>
            </a:r>
          </a:p>
          <a:p>
            <a:endParaRPr lang="en-US" sz="1500" dirty="0" smtClean="0"/>
          </a:p>
          <a:p>
            <a:r>
              <a:rPr lang="en-US" sz="1500" dirty="0" smtClean="0"/>
              <a:t>For </a:t>
            </a:r>
            <a:r>
              <a:rPr lang="en-US" sz="1500" dirty="0"/>
              <a:t>this open enrollment only, Hartford is allowing all employees to elect up to the guarantee issue without completing Evidence of Insurability.  For amounts over the Guarantee Issue amount for which you have not previously completed Evidence of Insurability, you will need to complete the Evidence of Insurability form.  A link to the form is provided on the enrollment site</a:t>
            </a:r>
            <a:endParaRPr lang="en-US" sz="1500" dirty="0">
              <a:latin typeface="Myriad Pro Cond"/>
            </a:endParaRPr>
          </a:p>
        </p:txBody>
      </p:sp>
      <p:sp>
        <p:nvSpPr>
          <p:cNvPr id="4" name="Content Placeholder 3"/>
          <p:cNvSpPr>
            <a:spLocks noGrp="1"/>
          </p:cNvSpPr>
          <p:nvPr>
            <p:ph sz="half" idx="2"/>
          </p:nvPr>
        </p:nvSpPr>
        <p:spPr/>
        <p:txBody>
          <a:bodyPr>
            <a:normAutofit fontScale="70000" lnSpcReduction="20000"/>
          </a:bodyPr>
          <a:lstStyle/>
          <a:p>
            <a:r>
              <a:rPr lang="en-US" sz="2200" spc="15" dirty="0" smtClean="0">
                <a:latin typeface="Myriad Pro Cond"/>
                <a:cs typeface="Calibri"/>
              </a:rPr>
              <a:t>You have the option to purchase disability coverage.</a:t>
            </a:r>
          </a:p>
          <a:p>
            <a:endParaRPr lang="en-US" sz="2200" spc="15" dirty="0">
              <a:latin typeface="Myriad Pro Cond"/>
              <a:cs typeface="Calibri"/>
            </a:endParaRPr>
          </a:p>
          <a:p>
            <a:r>
              <a:rPr lang="en-US" sz="2200" spc="15" dirty="0" smtClean="0">
                <a:latin typeface="Myriad Pro Cond"/>
                <a:cs typeface="Calibri"/>
              </a:rPr>
              <a:t>American Fidelity</a:t>
            </a:r>
          </a:p>
          <a:p>
            <a:pPr lvl="1"/>
            <a:r>
              <a:rPr lang="en-US" sz="1800" spc="15" dirty="0" smtClean="0">
                <a:latin typeface="Myriad Pro Cond"/>
                <a:cs typeface="Calibri"/>
              </a:rPr>
              <a:t>1-800-638-4268</a:t>
            </a:r>
          </a:p>
          <a:p>
            <a:pPr lvl="1"/>
            <a:r>
              <a:rPr lang="en-US" sz="1800" spc="15" dirty="0" smtClean="0">
                <a:latin typeface="Myriad Pro Cond"/>
                <a:cs typeface="Calibri"/>
              </a:rPr>
              <a:t>Americanfidelity.com</a:t>
            </a:r>
            <a:endParaRPr lang="en-US" sz="1800" dirty="0">
              <a:latin typeface="Myriad Pro Cond"/>
              <a:cs typeface="Calibri"/>
            </a:endParaRPr>
          </a:p>
        </p:txBody>
      </p:sp>
    </p:spTree>
    <p:extLst>
      <p:ext uri="{BB962C8B-B14F-4D97-AF65-F5344CB8AC3E}">
        <p14:creationId xmlns:p14="http://schemas.microsoft.com/office/powerpoint/2010/main" val="532857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ADDITIONAL RESOURCES</a:t>
            </a:r>
            <a:endParaRPr lang="en-US" sz="3600" dirty="0"/>
          </a:p>
        </p:txBody>
      </p:sp>
      <p:sp>
        <p:nvSpPr>
          <p:cNvPr id="4" name="Content Placeholder 3"/>
          <p:cNvSpPr>
            <a:spLocks noGrp="1"/>
          </p:cNvSpPr>
          <p:nvPr>
            <p:ph sz="half" idx="1"/>
          </p:nvPr>
        </p:nvSpPr>
        <p:spPr/>
        <p:txBody>
          <a:bodyPr>
            <a:noAutofit/>
          </a:bodyPr>
          <a:lstStyle/>
          <a:p>
            <a:pPr marL="0" indent="0">
              <a:buNone/>
            </a:pPr>
            <a:r>
              <a:rPr lang="en-US" sz="2600" b="1" dirty="0"/>
              <a:t>Medical Plan Resources</a:t>
            </a:r>
          </a:p>
          <a:p>
            <a:r>
              <a:rPr lang="en-US" sz="2400" dirty="0"/>
              <a:t>24/7 </a:t>
            </a:r>
            <a:r>
              <a:rPr lang="en-US" sz="2400" dirty="0" err="1"/>
              <a:t>NurseLine</a:t>
            </a:r>
            <a:endParaRPr lang="en-US" sz="2400" dirty="0"/>
          </a:p>
          <a:p>
            <a:r>
              <a:rPr lang="en-US" sz="2400" dirty="0" err="1"/>
              <a:t>LiveHealth</a:t>
            </a:r>
            <a:r>
              <a:rPr lang="en-US" sz="2400" dirty="0"/>
              <a:t> Online – 24/7 online visits with a doctor</a:t>
            </a:r>
          </a:p>
          <a:p>
            <a:r>
              <a:rPr lang="en-US" sz="2400" dirty="0" err="1"/>
              <a:t>ConditionCare</a:t>
            </a:r>
            <a:r>
              <a:rPr lang="en-US" sz="2400" dirty="0"/>
              <a:t> and </a:t>
            </a:r>
            <a:r>
              <a:rPr lang="en-US" sz="2400" dirty="0" err="1"/>
              <a:t>ComplexCare</a:t>
            </a:r>
            <a:r>
              <a:rPr lang="en-US" sz="2400" dirty="0"/>
              <a:t> – Support for medical conditions</a:t>
            </a:r>
          </a:p>
          <a:p>
            <a:r>
              <a:rPr lang="en-US" sz="2400" dirty="0"/>
              <a:t>Future Moms – Support for expecting mothers</a:t>
            </a:r>
          </a:p>
          <a:p>
            <a:r>
              <a:rPr lang="en-US" sz="2400" dirty="0" err="1"/>
              <a:t>myStrength</a:t>
            </a:r>
            <a:r>
              <a:rPr lang="en-US" sz="2400" dirty="0"/>
              <a:t> – Support for your emotional wellbeing</a:t>
            </a:r>
          </a:p>
        </p:txBody>
      </p:sp>
      <p:sp>
        <p:nvSpPr>
          <p:cNvPr id="3" name="Content Placeholder 2"/>
          <p:cNvSpPr>
            <a:spLocks noGrp="1"/>
          </p:cNvSpPr>
          <p:nvPr>
            <p:ph sz="half" idx="2"/>
          </p:nvPr>
        </p:nvSpPr>
        <p:spPr/>
        <p:txBody>
          <a:bodyPr>
            <a:normAutofit lnSpcReduction="10000"/>
          </a:bodyPr>
          <a:lstStyle/>
          <a:p>
            <a:pPr marL="0" indent="0">
              <a:buNone/>
            </a:pPr>
            <a:r>
              <a:rPr lang="en-US" b="1" dirty="0" smtClean="0"/>
              <a:t>Additional Resources</a:t>
            </a:r>
          </a:p>
          <a:p>
            <a:r>
              <a:rPr lang="en-US" sz="2400" dirty="0" smtClean="0"/>
              <a:t>Employee </a:t>
            </a:r>
            <a:r>
              <a:rPr lang="en-US" sz="2400" dirty="0"/>
              <a:t>Assistance </a:t>
            </a:r>
            <a:r>
              <a:rPr lang="en-US" sz="2400" dirty="0" smtClean="0"/>
              <a:t>Program (</a:t>
            </a:r>
            <a:r>
              <a:rPr lang="en-US" sz="2400" dirty="0"/>
              <a:t>EAP)</a:t>
            </a:r>
          </a:p>
          <a:p>
            <a:r>
              <a:rPr lang="en-US" sz="2400" dirty="0"/>
              <a:t>Travel Assistance and </a:t>
            </a:r>
            <a:r>
              <a:rPr lang="en-US" sz="2400" dirty="0" smtClean="0"/>
              <a:t>Identity Theft </a:t>
            </a:r>
            <a:r>
              <a:rPr lang="en-US" sz="2400" dirty="0"/>
              <a:t>Protection Services</a:t>
            </a:r>
          </a:p>
          <a:p>
            <a:r>
              <a:rPr lang="en-US" sz="2400" dirty="0" err="1"/>
              <a:t>EstateGuidance</a:t>
            </a:r>
            <a:r>
              <a:rPr lang="en-US" sz="2400" dirty="0"/>
              <a:t>® Will Services</a:t>
            </a:r>
          </a:p>
          <a:p>
            <a:r>
              <a:rPr lang="en-US" sz="2400" dirty="0"/>
              <a:t>Funeral Concierge Services</a:t>
            </a:r>
          </a:p>
          <a:p>
            <a:r>
              <a:rPr lang="en-US" sz="2400" dirty="0" err="1"/>
              <a:t>TrustWellness</a:t>
            </a:r>
            <a:r>
              <a:rPr lang="en-US" sz="2400" dirty="0"/>
              <a:t> Program</a:t>
            </a:r>
          </a:p>
          <a:p>
            <a:endParaRPr lang="en-US" dirty="0"/>
          </a:p>
        </p:txBody>
      </p:sp>
    </p:spTree>
    <p:extLst>
      <p:ext uri="{BB962C8B-B14F-4D97-AF65-F5344CB8AC3E}">
        <p14:creationId xmlns:p14="http://schemas.microsoft.com/office/powerpoint/2010/main" val="386777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TO ENROLL</a:t>
            </a:r>
            <a:endParaRPr lang="en-US" dirty="0"/>
          </a:p>
        </p:txBody>
      </p:sp>
      <p:sp>
        <p:nvSpPr>
          <p:cNvPr id="4" name="object 4"/>
          <p:cNvSpPr>
            <a:spLocks noGrp="1"/>
          </p:cNvSpPr>
          <p:nvPr>
            <p:ph sz="half" idx="1"/>
          </p:nvPr>
        </p:nvSpPr>
        <p:spPr>
          <a:custGeom>
            <a:avLst/>
            <a:gdLst/>
            <a:ahLst/>
            <a:cxnLst/>
            <a:rect l="l" t="t" r="r" b="b"/>
            <a:pathLst>
              <a:path w="6858000" h="3698875">
                <a:moveTo>
                  <a:pt x="0" y="3698887"/>
                </a:moveTo>
                <a:lnTo>
                  <a:pt x="6858000" y="3698887"/>
                </a:lnTo>
                <a:lnTo>
                  <a:pt x="6858000" y="0"/>
                </a:lnTo>
                <a:lnTo>
                  <a:pt x="0" y="0"/>
                </a:lnTo>
                <a:lnTo>
                  <a:pt x="0" y="3698887"/>
                </a:lnTo>
                <a:close/>
              </a:path>
            </a:pathLst>
          </a:custGeom>
          <a:solidFill>
            <a:srgbClr val="E7D9A9"/>
          </a:solidFill>
        </p:spPr>
        <p:txBody>
          <a:bodyPr wrap="square" lIns="0" tIns="0" rIns="0" bIns="0" rtlCol="0">
            <a:normAutofit fontScale="77500" lnSpcReduction="20000"/>
          </a:bodyPr>
          <a:lstStyle/>
          <a:p>
            <a:r>
              <a:rPr lang="en-US" sz="2300" b="1" dirty="0">
                <a:latin typeface="Myriad Pro Cond"/>
              </a:rPr>
              <a:t>Go to </a:t>
            </a:r>
            <a:r>
              <a:rPr lang="en-US" sz="1800" u="sng" spc="-135" dirty="0" smtClean="0">
                <a:solidFill>
                  <a:srgbClr val="205E9E"/>
                </a:solidFill>
                <a:latin typeface="Myriad Pro"/>
                <a:cs typeface="Calibri"/>
              </a:rPr>
              <a:t>https://compass.empyreanbenefits.com/CSDTRUST</a:t>
            </a:r>
          </a:p>
          <a:p>
            <a:endParaRPr lang="en-US" sz="2300" b="1" dirty="0" smtClean="0">
              <a:latin typeface="Myriad Pro Cond"/>
            </a:endParaRPr>
          </a:p>
          <a:p>
            <a:r>
              <a:rPr lang="en-US" sz="2300" b="1" dirty="0" smtClean="0">
                <a:latin typeface="Myriad Pro Cond"/>
              </a:rPr>
              <a:t>Register</a:t>
            </a:r>
            <a:r>
              <a:rPr lang="en-US" sz="2300" dirty="0" smtClean="0">
                <a:latin typeface="Myriad Pro Cond"/>
              </a:rPr>
              <a:t>: </a:t>
            </a:r>
          </a:p>
          <a:p>
            <a:pPr lvl="1">
              <a:buClr>
                <a:schemeClr val="tx2"/>
              </a:buClr>
            </a:pPr>
            <a:r>
              <a:rPr lang="en-US" sz="2300" dirty="0" smtClean="0">
                <a:latin typeface="Myriad Pro Cond"/>
              </a:rPr>
              <a:t>Enter your first and last name (as </a:t>
            </a:r>
            <a:r>
              <a:rPr lang="en-US" sz="2300" dirty="0">
                <a:latin typeface="Myriad Pro Cond"/>
              </a:rPr>
              <a:t>filed with </a:t>
            </a:r>
            <a:r>
              <a:rPr lang="en-US" sz="2300" dirty="0" smtClean="0">
                <a:latin typeface="Myriad Pro Cond"/>
              </a:rPr>
              <a:t>the district), date </a:t>
            </a:r>
            <a:r>
              <a:rPr lang="en-US" sz="2300" dirty="0">
                <a:latin typeface="Myriad Pro Cond"/>
              </a:rPr>
              <a:t>of b</a:t>
            </a:r>
            <a:r>
              <a:rPr lang="en-US" sz="2300" dirty="0" smtClean="0">
                <a:latin typeface="Myriad Pro Cond"/>
              </a:rPr>
              <a:t>irth and Social </a:t>
            </a:r>
            <a:r>
              <a:rPr lang="en-US" sz="2300" dirty="0">
                <a:latin typeface="Myriad Pro Cond"/>
              </a:rPr>
              <a:t>Security </a:t>
            </a:r>
            <a:r>
              <a:rPr lang="en-US" sz="2300" dirty="0" smtClean="0">
                <a:latin typeface="Myriad Pro Cond"/>
              </a:rPr>
              <a:t>Number</a:t>
            </a:r>
          </a:p>
          <a:p>
            <a:pPr lvl="1">
              <a:buClr>
                <a:schemeClr val="tx2"/>
              </a:buClr>
            </a:pPr>
            <a:r>
              <a:rPr lang="en-US" sz="2300" dirty="0" smtClean="0">
                <a:latin typeface="Myriad Pro Cond"/>
              </a:rPr>
              <a:t>Then </a:t>
            </a:r>
            <a:r>
              <a:rPr lang="en-US" sz="2300" dirty="0">
                <a:latin typeface="Myriad Pro Cond"/>
              </a:rPr>
              <a:t>add a new User ID (personal email address, </a:t>
            </a:r>
            <a:r>
              <a:rPr lang="en-US" sz="2300" dirty="0" smtClean="0">
                <a:latin typeface="Myriad Pro Cond"/>
              </a:rPr>
              <a:t>for example</a:t>
            </a:r>
            <a:r>
              <a:rPr lang="en-US" sz="2300" dirty="0">
                <a:latin typeface="Myriad Pro Cond"/>
              </a:rPr>
              <a:t>) </a:t>
            </a:r>
            <a:r>
              <a:rPr lang="en-US" sz="2300" dirty="0" smtClean="0">
                <a:latin typeface="Myriad Pro Cond"/>
              </a:rPr>
              <a:t>and follow </a:t>
            </a:r>
            <a:r>
              <a:rPr lang="en-US" sz="2300" dirty="0">
                <a:latin typeface="Myriad Pro Cond"/>
              </a:rPr>
              <a:t>the rest of the instructions to complete </a:t>
            </a:r>
            <a:r>
              <a:rPr lang="en-US" sz="2300" dirty="0" smtClean="0">
                <a:latin typeface="Myriad Pro Cond"/>
              </a:rPr>
              <a:t>your account set-up</a:t>
            </a:r>
          </a:p>
          <a:p>
            <a:endParaRPr lang="en-US" dirty="0" smtClean="0"/>
          </a:p>
          <a:p>
            <a:endParaRPr lang="en-US" dirty="0"/>
          </a:p>
        </p:txBody>
      </p:sp>
      <p:sp>
        <p:nvSpPr>
          <p:cNvPr id="6" name="Content Placeholder 5"/>
          <p:cNvSpPr>
            <a:spLocks noGrp="1"/>
          </p:cNvSpPr>
          <p:nvPr>
            <p:ph sz="half" idx="2"/>
          </p:nvPr>
        </p:nvSpPr>
        <p:spPr>
          <a:solidFill>
            <a:srgbClr val="E7D9A9"/>
          </a:solidFill>
        </p:spPr>
        <p:txBody>
          <a:bodyPr vert="horz" wrap="square" lIns="0" tIns="0" rIns="0" bIns="0" rtlCol="0">
            <a:normAutofit fontScale="77500" lnSpcReduction="20000"/>
          </a:bodyPr>
          <a:lstStyle/>
          <a:p>
            <a:pPr>
              <a:spcBef>
                <a:spcPts val="600"/>
              </a:spcBef>
            </a:pPr>
            <a:r>
              <a:rPr lang="en-US" sz="2300" b="1" dirty="0">
                <a:latin typeface="Myriad Pro Cond"/>
              </a:rPr>
              <a:t>Elect the benefits you want. </a:t>
            </a:r>
          </a:p>
          <a:p>
            <a:pPr lvl="1">
              <a:buClr>
                <a:schemeClr val="tx2"/>
              </a:buClr>
            </a:pPr>
            <a:r>
              <a:rPr lang="en-US" sz="2300" dirty="0">
                <a:latin typeface="Myriad Pro Cond"/>
              </a:rPr>
              <a:t>Be prepared to </a:t>
            </a:r>
            <a:r>
              <a:rPr lang="en-US" sz="2300" dirty="0" smtClean="0">
                <a:latin typeface="Myriad Pro Cond"/>
              </a:rPr>
              <a:t>provide eligible </a:t>
            </a:r>
            <a:r>
              <a:rPr lang="en-US" sz="2300" dirty="0">
                <a:latin typeface="Myriad Pro Cond"/>
              </a:rPr>
              <a:t>dependents’ </a:t>
            </a:r>
            <a:r>
              <a:rPr lang="en-US" sz="2300" dirty="0" smtClean="0">
                <a:latin typeface="Myriad Pro Cond"/>
              </a:rPr>
              <a:t>and beneficiaries</a:t>
            </a:r>
            <a:r>
              <a:rPr lang="en-US" sz="2300" dirty="0">
                <a:latin typeface="Myriad Pro Cond"/>
              </a:rPr>
              <a:t>’ full names, dates of birth and </a:t>
            </a:r>
            <a:r>
              <a:rPr lang="en-US" sz="2300" dirty="0" smtClean="0">
                <a:latin typeface="Myriad Pro Cond"/>
              </a:rPr>
              <a:t>Social Security Numbers</a:t>
            </a:r>
            <a:endParaRPr lang="en-US" sz="2300" dirty="0">
              <a:latin typeface="Myriad Pro Cond"/>
            </a:endParaRPr>
          </a:p>
          <a:p>
            <a:pPr lvl="1">
              <a:buClr>
                <a:schemeClr val="tx2"/>
              </a:buClr>
            </a:pPr>
            <a:r>
              <a:rPr lang="en-US" sz="2300" dirty="0">
                <a:latin typeface="Myriad Pro Cond"/>
              </a:rPr>
              <a:t>Have the documents required to upload for </a:t>
            </a:r>
            <a:r>
              <a:rPr lang="en-US" sz="2300" dirty="0" smtClean="0">
                <a:latin typeface="Myriad Pro Cond"/>
              </a:rPr>
              <a:t>dependent verification </a:t>
            </a:r>
            <a:r>
              <a:rPr lang="en-US" sz="2300" dirty="0">
                <a:latin typeface="Myriad Pro Cond"/>
              </a:rPr>
              <a:t>ready</a:t>
            </a:r>
          </a:p>
          <a:p>
            <a:endParaRPr lang="en-US" sz="2300" b="1" dirty="0">
              <a:latin typeface="Myriad Pro Cond"/>
            </a:endParaRPr>
          </a:p>
          <a:p>
            <a:r>
              <a:rPr lang="en-US" sz="2300" b="1" dirty="0">
                <a:latin typeface="Myriad Pro Cond"/>
              </a:rPr>
              <a:t>Save or submit your elections. </a:t>
            </a:r>
            <a:endParaRPr lang="en-US" sz="2300" b="1" dirty="0" smtClean="0">
              <a:latin typeface="Myriad Pro Cond"/>
            </a:endParaRPr>
          </a:p>
          <a:p>
            <a:pPr lvl="1">
              <a:buClr>
                <a:schemeClr val="tx2"/>
              </a:buClr>
            </a:pPr>
            <a:r>
              <a:rPr lang="en-US" sz="2300" dirty="0" smtClean="0">
                <a:latin typeface="Myriad Pro Cond"/>
              </a:rPr>
              <a:t>To know if </a:t>
            </a:r>
            <a:r>
              <a:rPr lang="en-US" sz="2300" dirty="0">
                <a:latin typeface="Myriad Pro Cond"/>
              </a:rPr>
              <a:t>you completed enrollment, look for a green </a:t>
            </a:r>
            <a:r>
              <a:rPr lang="en-US" sz="2300" dirty="0" smtClean="0">
                <a:latin typeface="Myriad Pro Cond"/>
              </a:rPr>
              <a:t>check mark and message </a:t>
            </a:r>
            <a:r>
              <a:rPr lang="en-US" sz="2300" dirty="0">
                <a:latin typeface="Myriad Pro Cond"/>
              </a:rPr>
              <a:t>that says your benefits are confirmed and </a:t>
            </a:r>
            <a:r>
              <a:rPr lang="en-US" sz="2300" dirty="0" smtClean="0">
                <a:latin typeface="Myriad Pro Cond"/>
              </a:rPr>
              <a:t>ready to </a:t>
            </a:r>
            <a:r>
              <a:rPr lang="en-US" sz="2300" dirty="0">
                <a:latin typeface="Myriad Pro Cond"/>
              </a:rPr>
              <a:t>take effect </a:t>
            </a:r>
            <a:r>
              <a:rPr lang="en-US" sz="2300" dirty="0" smtClean="0">
                <a:latin typeface="Myriad Pro Cond"/>
              </a:rPr>
              <a:t>when Open Enrollment closes</a:t>
            </a:r>
            <a:r>
              <a:rPr lang="en-US" sz="2300" dirty="0">
                <a:latin typeface="Myriad Pro Cond"/>
              </a:rPr>
              <a:t>. </a:t>
            </a:r>
            <a:endParaRPr lang="en-US" sz="2300" dirty="0" smtClean="0">
              <a:latin typeface="Myriad Pro Cond"/>
            </a:endParaRPr>
          </a:p>
          <a:p>
            <a:pPr lvl="1">
              <a:buClr>
                <a:schemeClr val="tx2"/>
              </a:buClr>
            </a:pPr>
            <a:r>
              <a:rPr lang="en-US" sz="2300" dirty="0" smtClean="0">
                <a:latin typeface="Myriad Pro Cond"/>
              </a:rPr>
              <a:t>Print </a:t>
            </a:r>
            <a:r>
              <a:rPr lang="en-US" sz="2300" dirty="0">
                <a:latin typeface="Myriad Pro Cond"/>
              </a:rPr>
              <a:t>the confirmation for your records</a:t>
            </a:r>
            <a:r>
              <a:rPr lang="en-US" sz="2300" dirty="0" smtClean="0">
                <a:latin typeface="Myriad Pro Cond"/>
              </a:rPr>
              <a:t>.</a:t>
            </a:r>
            <a:endParaRPr lang="en-US" sz="2300" dirty="0">
              <a:latin typeface="Myriad Pro Cond"/>
            </a:endParaRPr>
          </a:p>
        </p:txBody>
      </p:sp>
      <p:sp>
        <p:nvSpPr>
          <p:cNvPr id="10" name="TextBox 9"/>
          <p:cNvSpPr txBox="1"/>
          <p:nvPr/>
        </p:nvSpPr>
        <p:spPr>
          <a:xfrm>
            <a:off x="228600" y="1455003"/>
            <a:ext cx="381000" cy="830997"/>
          </a:xfrm>
          <a:prstGeom prst="rect">
            <a:avLst/>
          </a:prstGeom>
          <a:noFill/>
        </p:spPr>
        <p:txBody>
          <a:bodyPr wrap="square" rtlCol="0">
            <a:spAutoFit/>
          </a:bodyPr>
          <a:lstStyle/>
          <a:p>
            <a:r>
              <a:rPr lang="en-US" sz="4800" b="1" dirty="0" smtClean="0">
                <a:solidFill>
                  <a:schemeClr val="tx2"/>
                </a:solidFill>
                <a:latin typeface="Myriad Pro Cond"/>
              </a:rPr>
              <a:t>1</a:t>
            </a:r>
            <a:endParaRPr lang="en-US" sz="4800" b="1" dirty="0">
              <a:solidFill>
                <a:schemeClr val="tx2"/>
              </a:solidFill>
              <a:latin typeface="Myriad Pro Cond"/>
            </a:endParaRPr>
          </a:p>
        </p:txBody>
      </p:sp>
      <p:sp>
        <p:nvSpPr>
          <p:cNvPr id="15" name="TextBox 14"/>
          <p:cNvSpPr txBox="1"/>
          <p:nvPr/>
        </p:nvSpPr>
        <p:spPr>
          <a:xfrm>
            <a:off x="304800" y="2362200"/>
            <a:ext cx="381000" cy="830997"/>
          </a:xfrm>
          <a:prstGeom prst="rect">
            <a:avLst/>
          </a:prstGeom>
          <a:noFill/>
        </p:spPr>
        <p:txBody>
          <a:bodyPr wrap="square" rtlCol="0">
            <a:spAutoFit/>
          </a:bodyPr>
          <a:lstStyle/>
          <a:p>
            <a:r>
              <a:rPr lang="en-US" sz="4800" b="1" dirty="0" smtClean="0">
                <a:solidFill>
                  <a:schemeClr val="tx2"/>
                </a:solidFill>
                <a:latin typeface="Myriad Pro Cond"/>
              </a:rPr>
              <a:t>2</a:t>
            </a:r>
            <a:endParaRPr lang="en-US" sz="4800" b="1" dirty="0">
              <a:solidFill>
                <a:schemeClr val="tx2"/>
              </a:solidFill>
              <a:latin typeface="Myriad Pro Cond"/>
            </a:endParaRPr>
          </a:p>
        </p:txBody>
      </p:sp>
      <p:sp>
        <p:nvSpPr>
          <p:cNvPr id="16" name="TextBox 15"/>
          <p:cNvSpPr txBox="1"/>
          <p:nvPr/>
        </p:nvSpPr>
        <p:spPr>
          <a:xfrm>
            <a:off x="4495800" y="1447800"/>
            <a:ext cx="381000" cy="830997"/>
          </a:xfrm>
          <a:prstGeom prst="rect">
            <a:avLst/>
          </a:prstGeom>
          <a:noFill/>
        </p:spPr>
        <p:txBody>
          <a:bodyPr wrap="square" rtlCol="0">
            <a:spAutoFit/>
          </a:bodyPr>
          <a:lstStyle/>
          <a:p>
            <a:r>
              <a:rPr lang="en-US" sz="4800" b="1" dirty="0">
                <a:solidFill>
                  <a:schemeClr val="tx2"/>
                </a:solidFill>
                <a:latin typeface="Myriad Pro Cond"/>
              </a:rPr>
              <a:t>3</a:t>
            </a:r>
          </a:p>
        </p:txBody>
      </p:sp>
      <p:sp>
        <p:nvSpPr>
          <p:cNvPr id="17" name="TextBox 16"/>
          <p:cNvSpPr txBox="1"/>
          <p:nvPr/>
        </p:nvSpPr>
        <p:spPr>
          <a:xfrm>
            <a:off x="4495800" y="3588603"/>
            <a:ext cx="381000" cy="830997"/>
          </a:xfrm>
          <a:prstGeom prst="rect">
            <a:avLst/>
          </a:prstGeom>
          <a:noFill/>
        </p:spPr>
        <p:txBody>
          <a:bodyPr wrap="square" rtlCol="0">
            <a:spAutoFit/>
          </a:bodyPr>
          <a:lstStyle/>
          <a:p>
            <a:r>
              <a:rPr lang="en-US" sz="4800" b="1" dirty="0">
                <a:solidFill>
                  <a:schemeClr val="tx2"/>
                </a:solidFill>
                <a:latin typeface="Myriad Pro Cond"/>
              </a:rPr>
              <a:t>4</a:t>
            </a:r>
          </a:p>
        </p:txBody>
      </p:sp>
    </p:spTree>
    <p:extLst>
      <p:ext uri="{BB962C8B-B14F-4D97-AF65-F5344CB8AC3E}">
        <p14:creationId xmlns:p14="http://schemas.microsoft.com/office/powerpoint/2010/main" val="233888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ENROLLMENT NEXT STEPS</a:t>
            </a:r>
            <a:endParaRPr lang="en-US" dirty="0"/>
          </a:p>
        </p:txBody>
      </p:sp>
      <p:sp>
        <p:nvSpPr>
          <p:cNvPr id="5" name="Content Placeholder 4"/>
          <p:cNvSpPr>
            <a:spLocks noGrp="1"/>
          </p:cNvSpPr>
          <p:nvPr>
            <p:ph idx="1"/>
          </p:nvPr>
        </p:nvSpPr>
        <p:spPr/>
        <p:txBody>
          <a:bodyPr>
            <a:normAutofit/>
          </a:bodyPr>
          <a:lstStyle/>
          <a:p>
            <a:pPr marL="0" indent="0">
              <a:buNone/>
            </a:pPr>
            <a:r>
              <a:rPr lang="en-US" sz="2000" spc="-125" dirty="0">
                <a:solidFill>
                  <a:srgbClr val="231F20"/>
                </a:solidFill>
                <a:latin typeface="Myriad Pro"/>
                <a:cs typeface="Calibri"/>
              </a:rPr>
              <a:t>Enroll </a:t>
            </a:r>
            <a:r>
              <a:rPr lang="en-US" sz="2000" spc="-105" dirty="0">
                <a:solidFill>
                  <a:srgbClr val="231F20"/>
                </a:solidFill>
                <a:latin typeface="Myriad Pro"/>
                <a:cs typeface="Calibri"/>
              </a:rPr>
              <a:t>in </a:t>
            </a:r>
            <a:r>
              <a:rPr lang="en-US" sz="2000" spc="-150" dirty="0">
                <a:solidFill>
                  <a:srgbClr val="231F20"/>
                </a:solidFill>
                <a:latin typeface="Myriad Pro"/>
                <a:cs typeface="Calibri"/>
              </a:rPr>
              <a:t>your </a:t>
            </a:r>
            <a:r>
              <a:rPr lang="en-US" sz="2000" spc="-125" dirty="0" smtClean="0">
                <a:solidFill>
                  <a:srgbClr val="231F20"/>
                </a:solidFill>
                <a:latin typeface="Myriad Pro"/>
                <a:cs typeface="Calibri"/>
              </a:rPr>
              <a:t>benefits </a:t>
            </a:r>
            <a:r>
              <a:rPr lang="en-US" sz="2000" b="1" spc="-125" dirty="0" smtClean="0">
                <a:solidFill>
                  <a:srgbClr val="231F20"/>
                </a:solidFill>
                <a:latin typeface="Myriad Pro"/>
                <a:cs typeface="Calibri"/>
              </a:rPr>
              <a:t>August 6</a:t>
            </a:r>
            <a:r>
              <a:rPr lang="en-US" sz="2000" b="1" dirty="0" smtClean="0">
                <a:solidFill>
                  <a:srgbClr val="FF0000"/>
                </a:solidFill>
                <a:latin typeface="Myriad Pro"/>
              </a:rPr>
              <a:t> </a:t>
            </a:r>
            <a:r>
              <a:rPr lang="en-US" sz="2000" b="1" dirty="0">
                <a:latin typeface="Myriad Pro"/>
              </a:rPr>
              <a:t>to </a:t>
            </a:r>
            <a:r>
              <a:rPr lang="en-US" sz="2000" b="1" dirty="0" smtClean="0">
                <a:latin typeface="Myriad Pro"/>
              </a:rPr>
              <a:t>August 30</a:t>
            </a:r>
            <a:r>
              <a:rPr lang="en-US" sz="2000" b="1" spc="-125" dirty="0" smtClean="0">
                <a:latin typeface="Myriad Pro"/>
                <a:cs typeface="Calibri"/>
              </a:rPr>
              <a:t> </a:t>
            </a:r>
            <a:r>
              <a:rPr lang="en-US" sz="2000" spc="-125" dirty="0" smtClean="0">
                <a:solidFill>
                  <a:srgbClr val="231F20"/>
                </a:solidFill>
                <a:latin typeface="Myriad Pro"/>
                <a:cs typeface="Calibri"/>
              </a:rPr>
              <a:t>at </a:t>
            </a:r>
            <a:r>
              <a:rPr lang="en-US" sz="2000" u="sng" spc="-145" dirty="0" smtClean="0">
                <a:solidFill>
                  <a:srgbClr val="205E9E"/>
                </a:solidFill>
                <a:latin typeface="Myriad Pro"/>
                <a:cs typeface="Calibri"/>
              </a:rPr>
              <a:t>https</a:t>
            </a:r>
            <a:r>
              <a:rPr lang="en-US" sz="2000" u="sng" spc="-145" dirty="0">
                <a:solidFill>
                  <a:srgbClr val="205E9E"/>
                </a:solidFill>
                <a:latin typeface="Myriad Pro"/>
                <a:cs typeface="Calibri"/>
              </a:rPr>
              <a:t>://</a:t>
            </a:r>
            <a:r>
              <a:rPr lang="en-US" sz="2000" u="sng" spc="-145" dirty="0" smtClean="0">
                <a:solidFill>
                  <a:srgbClr val="205E9E"/>
                </a:solidFill>
                <a:latin typeface="Myriad Pro"/>
                <a:cs typeface="Calibri"/>
              </a:rPr>
              <a:t>compass.empyreanbenefits.</a:t>
            </a:r>
            <a:r>
              <a:rPr lang="en-US" sz="2000" u="sng" spc="-175" dirty="0" smtClean="0">
                <a:solidFill>
                  <a:srgbClr val="205E9E"/>
                </a:solidFill>
                <a:latin typeface="Myriad Pro"/>
                <a:cs typeface="Calibri"/>
              </a:rPr>
              <a:t>com/CSDTRUST</a:t>
            </a:r>
            <a:endParaRPr lang="en-US" sz="2000" b="1" spc="-30" dirty="0">
              <a:solidFill>
                <a:srgbClr val="231F20"/>
              </a:solidFill>
              <a:latin typeface="Myriad Pro"/>
              <a:cs typeface="Calibri"/>
            </a:endParaRPr>
          </a:p>
          <a:p>
            <a:pPr marL="0" indent="0">
              <a:buNone/>
            </a:pPr>
            <a:endParaRPr lang="en-US" sz="2000" spc="-125" dirty="0" smtClean="0">
              <a:solidFill>
                <a:srgbClr val="231F20"/>
              </a:solidFill>
              <a:latin typeface="Myriad Pro"/>
              <a:cs typeface="Calibri"/>
            </a:endParaRPr>
          </a:p>
          <a:p>
            <a:pPr marL="0" indent="0">
              <a:buNone/>
            </a:pPr>
            <a:r>
              <a:rPr lang="en-US" sz="2000" spc="-125" dirty="0" smtClean="0">
                <a:solidFill>
                  <a:srgbClr val="231F20"/>
                </a:solidFill>
                <a:latin typeface="Myriad Pro"/>
                <a:cs typeface="Calibri"/>
              </a:rPr>
              <a:t>If </a:t>
            </a:r>
            <a:r>
              <a:rPr lang="en-US" sz="2000" spc="-125" dirty="0">
                <a:solidFill>
                  <a:srgbClr val="231F20"/>
                </a:solidFill>
                <a:latin typeface="Myriad Pro"/>
                <a:cs typeface="Calibri"/>
              </a:rPr>
              <a:t>you have any </a:t>
            </a:r>
            <a:r>
              <a:rPr lang="en-US" sz="2000" spc="-125" dirty="0" smtClean="0">
                <a:solidFill>
                  <a:srgbClr val="231F20"/>
                </a:solidFill>
                <a:latin typeface="Myriad Pro"/>
                <a:cs typeface="Calibri"/>
              </a:rPr>
              <a:t>questions while enrolling, </a:t>
            </a:r>
            <a:r>
              <a:rPr lang="en-US" sz="2000" spc="-125" dirty="0">
                <a:solidFill>
                  <a:srgbClr val="231F20"/>
                </a:solidFill>
                <a:latin typeface="Myriad Pro"/>
                <a:cs typeface="Calibri"/>
              </a:rPr>
              <a:t>contact the </a:t>
            </a:r>
            <a:r>
              <a:rPr lang="en-US" sz="2000" spc="-125" dirty="0" smtClean="0">
                <a:solidFill>
                  <a:srgbClr val="231F20"/>
                </a:solidFill>
                <a:latin typeface="Myriad Pro"/>
                <a:cs typeface="Calibri"/>
              </a:rPr>
              <a:t/>
            </a:r>
            <a:br>
              <a:rPr lang="en-US" sz="2000" spc="-125" dirty="0" smtClean="0">
                <a:solidFill>
                  <a:srgbClr val="231F20"/>
                </a:solidFill>
                <a:latin typeface="Myriad Pro"/>
                <a:cs typeface="Calibri"/>
              </a:rPr>
            </a:br>
            <a:r>
              <a:rPr lang="en-US" sz="2000" spc="-125" dirty="0" smtClean="0">
                <a:solidFill>
                  <a:srgbClr val="231F20"/>
                </a:solidFill>
                <a:latin typeface="Myriad Pro"/>
                <a:cs typeface="Calibri"/>
              </a:rPr>
              <a:t>Benefits </a:t>
            </a:r>
            <a:r>
              <a:rPr lang="en-US" sz="2000" spc="-125" dirty="0">
                <a:solidFill>
                  <a:srgbClr val="231F20"/>
                </a:solidFill>
                <a:latin typeface="Myriad Pro"/>
                <a:cs typeface="Calibri"/>
              </a:rPr>
              <a:t>Service Center at </a:t>
            </a:r>
            <a:r>
              <a:rPr lang="en-US" sz="2000" spc="-125" dirty="0" smtClean="0">
                <a:solidFill>
                  <a:srgbClr val="231F20"/>
                </a:solidFill>
                <a:latin typeface="Myriad Pro"/>
                <a:cs typeface="Calibri"/>
              </a:rPr>
              <a:t>833-269-2142</a:t>
            </a:r>
            <a:endParaRPr lang="en-US" sz="2000" spc="-125" dirty="0">
              <a:solidFill>
                <a:srgbClr val="231F20"/>
              </a:solidFill>
              <a:latin typeface="Myriad Pro"/>
              <a:cs typeface="Calibri"/>
            </a:endParaRPr>
          </a:p>
          <a:p>
            <a:pPr marL="0" indent="0">
              <a:buNone/>
            </a:pPr>
            <a:endParaRPr lang="en-US" sz="2000" dirty="0" smtClean="0"/>
          </a:p>
          <a:p>
            <a:pPr marL="0" indent="0">
              <a:buNone/>
            </a:pPr>
            <a:r>
              <a:rPr lang="en-US" sz="2000" b="1" dirty="0" smtClean="0"/>
              <a:t>Additional Benefits Questions</a:t>
            </a:r>
            <a:endParaRPr lang="en-US" sz="2000" b="1" dirty="0"/>
          </a:p>
          <a:p>
            <a:pPr marL="0" indent="0">
              <a:buNone/>
            </a:pPr>
            <a:r>
              <a:rPr lang="en-US" sz="2000" dirty="0" smtClean="0"/>
              <a:t>Contact Monica Williams-Woods at 314-869-2505, x2408 or </a:t>
            </a:r>
            <a:br>
              <a:rPr lang="en-US" sz="2000" dirty="0" smtClean="0"/>
            </a:br>
            <a:r>
              <a:rPr lang="en-US" sz="2000" dirty="0" smtClean="0">
                <a:hlinkClick r:id="rId3"/>
              </a:rPr>
              <a:t>m-williams-woods@rgsd.k12.mo.us</a:t>
            </a:r>
            <a:r>
              <a:rPr lang="en-US" sz="2000" dirty="0" smtClean="0"/>
              <a:t> and Linda</a:t>
            </a:r>
            <a:r>
              <a:rPr lang="en-US" sz="2000" dirty="0">
                <a:solidFill>
                  <a:srgbClr val="FF0000"/>
                </a:solidFill>
              </a:rPr>
              <a:t> </a:t>
            </a:r>
            <a:r>
              <a:rPr lang="en-US" sz="2000" dirty="0" err="1" smtClean="0"/>
              <a:t>Brison</a:t>
            </a:r>
            <a:r>
              <a:rPr lang="en-US" sz="2000" dirty="0" smtClean="0"/>
              <a:t> at 314-869-2505, x2436 or</a:t>
            </a:r>
            <a:r>
              <a:rPr lang="en-US" sz="2000" dirty="0" smtClean="0">
                <a:solidFill>
                  <a:srgbClr val="FF0000"/>
                </a:solidFill>
              </a:rPr>
              <a:t> </a:t>
            </a:r>
            <a:r>
              <a:rPr lang="en-US" sz="2000" dirty="0" smtClean="0">
                <a:hlinkClick r:id="rId4"/>
              </a:rPr>
              <a:t>lbrison@rgsd.k12.mo.us</a:t>
            </a:r>
            <a:endParaRPr lang="en-US" sz="2000" dirty="0" smtClean="0">
              <a:solidFill>
                <a:srgbClr val="FF0000"/>
              </a:solidFill>
            </a:endParaRPr>
          </a:p>
          <a:p>
            <a:endParaRPr lang="en-US" dirty="0"/>
          </a:p>
        </p:txBody>
      </p:sp>
      <p:sp>
        <p:nvSpPr>
          <p:cNvPr id="6" name="object 2"/>
          <p:cNvSpPr txBox="1"/>
          <p:nvPr/>
        </p:nvSpPr>
        <p:spPr>
          <a:xfrm>
            <a:off x="304800" y="5257800"/>
            <a:ext cx="8458200" cy="1144929"/>
          </a:xfrm>
          <a:prstGeom prst="rect">
            <a:avLst/>
          </a:prstGeom>
          <a:solidFill>
            <a:schemeClr val="accent1">
              <a:lumMod val="20000"/>
              <a:lumOff val="80000"/>
            </a:schemeClr>
          </a:solidFill>
        </p:spPr>
        <p:txBody>
          <a:bodyPr vert="horz" wrap="square" lIns="0" tIns="0" rIns="0" bIns="0" rtlCol="0">
            <a:spAutoFit/>
          </a:bodyPr>
          <a:lstStyle/>
          <a:p>
            <a:pPr marL="12700" marR="5080">
              <a:lnSpc>
                <a:spcPct val="104200"/>
              </a:lnSpc>
            </a:pPr>
            <a:r>
              <a:rPr sz="1200" b="1" spc="20" dirty="0">
                <a:solidFill>
                  <a:srgbClr val="231F20"/>
                </a:solidFill>
                <a:latin typeface="Calibri"/>
                <a:cs typeface="Calibri"/>
              </a:rPr>
              <a:t>About</a:t>
            </a:r>
            <a:r>
              <a:rPr sz="1200" b="1" spc="-10" dirty="0">
                <a:solidFill>
                  <a:srgbClr val="231F20"/>
                </a:solidFill>
                <a:latin typeface="Calibri"/>
                <a:cs typeface="Calibri"/>
              </a:rPr>
              <a:t> </a:t>
            </a:r>
            <a:r>
              <a:rPr sz="1200" b="1" spc="5" dirty="0">
                <a:solidFill>
                  <a:srgbClr val="231F20"/>
                </a:solidFill>
                <a:latin typeface="Calibri"/>
                <a:cs typeface="Calibri"/>
              </a:rPr>
              <a:t>this</a:t>
            </a:r>
            <a:r>
              <a:rPr sz="1200" b="1" spc="-10" dirty="0">
                <a:solidFill>
                  <a:srgbClr val="231F20"/>
                </a:solidFill>
                <a:latin typeface="Calibri"/>
                <a:cs typeface="Calibri"/>
              </a:rPr>
              <a:t> </a:t>
            </a:r>
            <a:r>
              <a:rPr lang="en-US" sz="1200" b="1" spc="5" dirty="0" smtClean="0">
                <a:solidFill>
                  <a:srgbClr val="231F20"/>
                </a:solidFill>
                <a:latin typeface="Calibri"/>
                <a:cs typeface="Calibri"/>
              </a:rPr>
              <a:t>presentation</a:t>
            </a:r>
            <a:r>
              <a:rPr sz="1200" spc="5" dirty="0" smtClean="0">
                <a:solidFill>
                  <a:srgbClr val="231F20"/>
                </a:solidFill>
                <a:latin typeface="Calibri"/>
                <a:cs typeface="Calibri"/>
              </a:rPr>
              <a:t>:</a:t>
            </a:r>
            <a:r>
              <a:rPr sz="1200" spc="-10" dirty="0" smtClean="0">
                <a:solidFill>
                  <a:srgbClr val="231F20"/>
                </a:solidFill>
                <a:latin typeface="Calibri"/>
                <a:cs typeface="Calibri"/>
              </a:rPr>
              <a:t> </a:t>
            </a:r>
            <a:r>
              <a:rPr sz="1200" spc="10" dirty="0">
                <a:solidFill>
                  <a:srgbClr val="231F20"/>
                </a:solidFill>
                <a:latin typeface="Calibri"/>
                <a:cs typeface="Calibri"/>
              </a:rPr>
              <a:t>This</a:t>
            </a:r>
            <a:r>
              <a:rPr sz="1200" spc="-10" dirty="0">
                <a:solidFill>
                  <a:srgbClr val="231F20"/>
                </a:solidFill>
                <a:latin typeface="Calibri"/>
                <a:cs typeface="Calibri"/>
              </a:rPr>
              <a:t> </a:t>
            </a:r>
            <a:r>
              <a:rPr sz="1200" spc="10" dirty="0">
                <a:solidFill>
                  <a:srgbClr val="231F20"/>
                </a:solidFill>
                <a:latin typeface="Calibri"/>
                <a:cs typeface="Calibri"/>
              </a:rPr>
              <a:t>benefit</a:t>
            </a:r>
            <a:r>
              <a:rPr sz="1200" spc="-10" dirty="0">
                <a:solidFill>
                  <a:srgbClr val="231F20"/>
                </a:solidFill>
                <a:latin typeface="Calibri"/>
                <a:cs typeface="Calibri"/>
              </a:rPr>
              <a:t> </a:t>
            </a:r>
            <a:r>
              <a:rPr sz="1200" spc="15" dirty="0">
                <a:solidFill>
                  <a:srgbClr val="231F20"/>
                </a:solidFill>
                <a:latin typeface="Calibri"/>
                <a:cs typeface="Calibri"/>
              </a:rPr>
              <a:t>summary</a:t>
            </a:r>
            <a:r>
              <a:rPr sz="1200" spc="-10" dirty="0">
                <a:solidFill>
                  <a:srgbClr val="231F20"/>
                </a:solidFill>
                <a:latin typeface="Calibri"/>
                <a:cs typeface="Calibri"/>
              </a:rPr>
              <a:t> </a:t>
            </a:r>
            <a:r>
              <a:rPr sz="1200" spc="15" dirty="0">
                <a:solidFill>
                  <a:srgbClr val="231F20"/>
                </a:solidFill>
                <a:latin typeface="Calibri"/>
                <a:cs typeface="Calibri"/>
              </a:rPr>
              <a:t>provides</a:t>
            </a:r>
            <a:r>
              <a:rPr sz="1200" spc="-10" dirty="0">
                <a:solidFill>
                  <a:srgbClr val="231F20"/>
                </a:solidFill>
                <a:latin typeface="Calibri"/>
                <a:cs typeface="Calibri"/>
              </a:rPr>
              <a:t> </a:t>
            </a:r>
            <a:r>
              <a:rPr sz="1200" spc="15" dirty="0">
                <a:solidFill>
                  <a:srgbClr val="231F20"/>
                </a:solidFill>
                <a:latin typeface="Calibri"/>
                <a:cs typeface="Calibri"/>
              </a:rPr>
              <a:t>selected</a:t>
            </a:r>
            <a:r>
              <a:rPr sz="1200" spc="-10" dirty="0">
                <a:solidFill>
                  <a:srgbClr val="231F20"/>
                </a:solidFill>
                <a:latin typeface="Calibri"/>
                <a:cs typeface="Calibri"/>
              </a:rPr>
              <a:t> </a:t>
            </a:r>
            <a:r>
              <a:rPr sz="1200" spc="25" dirty="0">
                <a:solidFill>
                  <a:srgbClr val="231F20"/>
                </a:solidFill>
                <a:latin typeface="Calibri"/>
                <a:cs typeface="Calibri"/>
              </a:rPr>
              <a:t>highlights</a:t>
            </a:r>
            <a:r>
              <a:rPr sz="1200" spc="-10" dirty="0">
                <a:solidFill>
                  <a:srgbClr val="231F20"/>
                </a:solidFill>
                <a:latin typeface="Calibri"/>
                <a:cs typeface="Calibri"/>
              </a:rPr>
              <a:t> </a:t>
            </a:r>
            <a:r>
              <a:rPr sz="1200" spc="5" dirty="0">
                <a:solidFill>
                  <a:srgbClr val="231F20"/>
                </a:solidFill>
                <a:latin typeface="Calibri"/>
                <a:cs typeface="Calibri"/>
              </a:rPr>
              <a:t>of</a:t>
            </a:r>
            <a:r>
              <a:rPr sz="1200" spc="-10" dirty="0">
                <a:solidFill>
                  <a:srgbClr val="231F20"/>
                </a:solidFill>
                <a:latin typeface="Calibri"/>
                <a:cs typeface="Calibri"/>
              </a:rPr>
              <a:t> </a:t>
            </a:r>
            <a:r>
              <a:rPr sz="1200" spc="5" dirty="0">
                <a:solidFill>
                  <a:srgbClr val="231F20"/>
                </a:solidFill>
                <a:latin typeface="Calibri"/>
                <a:cs typeface="Calibri"/>
              </a:rPr>
              <a:t>the</a:t>
            </a:r>
            <a:r>
              <a:rPr sz="1200" spc="-10" dirty="0">
                <a:solidFill>
                  <a:srgbClr val="231F20"/>
                </a:solidFill>
                <a:latin typeface="Calibri"/>
                <a:cs typeface="Calibri"/>
              </a:rPr>
              <a:t> </a:t>
            </a:r>
            <a:r>
              <a:rPr sz="1200" spc="35" dirty="0">
                <a:solidFill>
                  <a:srgbClr val="231F20"/>
                </a:solidFill>
                <a:latin typeface="Calibri"/>
                <a:cs typeface="Calibri"/>
              </a:rPr>
              <a:t>CSD</a:t>
            </a:r>
            <a:r>
              <a:rPr sz="1200" spc="-10" dirty="0">
                <a:solidFill>
                  <a:srgbClr val="231F20"/>
                </a:solidFill>
                <a:latin typeface="Calibri"/>
                <a:cs typeface="Calibri"/>
              </a:rPr>
              <a:t> </a:t>
            </a:r>
            <a:r>
              <a:rPr sz="1200" spc="10" dirty="0">
                <a:solidFill>
                  <a:srgbClr val="231F20"/>
                </a:solidFill>
                <a:latin typeface="Calibri"/>
                <a:cs typeface="Calibri"/>
              </a:rPr>
              <a:t>Insurance</a:t>
            </a:r>
            <a:r>
              <a:rPr sz="1200" spc="-10" dirty="0">
                <a:solidFill>
                  <a:srgbClr val="231F20"/>
                </a:solidFill>
                <a:latin typeface="Calibri"/>
                <a:cs typeface="Calibri"/>
              </a:rPr>
              <a:t> </a:t>
            </a:r>
            <a:r>
              <a:rPr sz="1200" spc="-5" dirty="0">
                <a:solidFill>
                  <a:srgbClr val="231F20"/>
                </a:solidFill>
                <a:latin typeface="Calibri"/>
                <a:cs typeface="Calibri"/>
              </a:rPr>
              <a:t>Trust</a:t>
            </a:r>
            <a:r>
              <a:rPr sz="1200" spc="-10" dirty="0">
                <a:solidFill>
                  <a:srgbClr val="231F20"/>
                </a:solidFill>
                <a:latin typeface="Calibri"/>
                <a:cs typeface="Calibri"/>
              </a:rPr>
              <a:t> </a:t>
            </a:r>
            <a:r>
              <a:rPr sz="1200" spc="15" dirty="0">
                <a:solidFill>
                  <a:srgbClr val="231F20"/>
                </a:solidFill>
                <a:latin typeface="Calibri"/>
                <a:cs typeface="Calibri"/>
              </a:rPr>
              <a:t>employee</a:t>
            </a:r>
            <a:r>
              <a:rPr sz="1200" spc="-10" dirty="0">
                <a:solidFill>
                  <a:srgbClr val="231F20"/>
                </a:solidFill>
                <a:latin typeface="Calibri"/>
                <a:cs typeface="Calibri"/>
              </a:rPr>
              <a:t> </a:t>
            </a:r>
            <a:r>
              <a:rPr sz="1200" spc="10" dirty="0" smtClean="0">
                <a:solidFill>
                  <a:srgbClr val="231F20"/>
                </a:solidFill>
                <a:latin typeface="Calibri"/>
                <a:cs typeface="Calibri"/>
              </a:rPr>
              <a:t>benefits</a:t>
            </a:r>
            <a:r>
              <a:rPr lang="en-US" sz="1200" spc="10" dirty="0" smtClean="0">
                <a:solidFill>
                  <a:srgbClr val="231F20"/>
                </a:solidFill>
                <a:latin typeface="Calibri"/>
                <a:cs typeface="Calibri"/>
              </a:rPr>
              <a:t> </a:t>
            </a:r>
            <a:r>
              <a:rPr sz="1200" spc="15" dirty="0" smtClean="0">
                <a:solidFill>
                  <a:srgbClr val="231F20"/>
                </a:solidFill>
                <a:latin typeface="Calibri"/>
                <a:cs typeface="Calibri"/>
              </a:rPr>
              <a:t>program</a:t>
            </a:r>
            <a:r>
              <a:rPr sz="1200" spc="15" dirty="0">
                <a:solidFill>
                  <a:srgbClr val="231F20"/>
                </a:solidFill>
                <a:latin typeface="Calibri"/>
                <a:cs typeface="Calibri"/>
              </a:rPr>
              <a:t>. </a:t>
            </a:r>
            <a:r>
              <a:rPr sz="1200" spc="-5" dirty="0">
                <a:solidFill>
                  <a:srgbClr val="231F20"/>
                </a:solidFill>
                <a:latin typeface="Calibri"/>
                <a:cs typeface="Calibri"/>
              </a:rPr>
              <a:t>It </a:t>
            </a:r>
            <a:r>
              <a:rPr sz="1200" dirty="0">
                <a:solidFill>
                  <a:srgbClr val="231F20"/>
                </a:solidFill>
                <a:latin typeface="Calibri"/>
                <a:cs typeface="Calibri"/>
              </a:rPr>
              <a:t>is </a:t>
            </a:r>
            <a:r>
              <a:rPr sz="1200" spc="10" dirty="0">
                <a:solidFill>
                  <a:srgbClr val="231F20"/>
                </a:solidFill>
                <a:latin typeface="Calibri"/>
                <a:cs typeface="Calibri"/>
              </a:rPr>
              <a:t>not </a:t>
            </a:r>
            <a:r>
              <a:rPr sz="1200" dirty="0">
                <a:solidFill>
                  <a:srgbClr val="231F20"/>
                </a:solidFill>
                <a:latin typeface="Calibri"/>
                <a:cs typeface="Calibri"/>
              </a:rPr>
              <a:t>a </a:t>
            </a:r>
            <a:r>
              <a:rPr sz="1200" spc="20" dirty="0">
                <a:solidFill>
                  <a:srgbClr val="231F20"/>
                </a:solidFill>
                <a:latin typeface="Calibri"/>
                <a:cs typeface="Calibri"/>
              </a:rPr>
              <a:t>legal document and </a:t>
            </a:r>
            <a:r>
              <a:rPr sz="1200" spc="10" dirty="0">
                <a:solidFill>
                  <a:srgbClr val="231F20"/>
                </a:solidFill>
                <a:latin typeface="Calibri"/>
                <a:cs typeface="Calibri"/>
              </a:rPr>
              <a:t>shall not </a:t>
            </a:r>
            <a:r>
              <a:rPr sz="1200" spc="20" dirty="0">
                <a:solidFill>
                  <a:srgbClr val="231F20"/>
                </a:solidFill>
                <a:latin typeface="Calibri"/>
                <a:cs typeface="Calibri"/>
              </a:rPr>
              <a:t>be </a:t>
            </a:r>
            <a:r>
              <a:rPr sz="1200" spc="10" dirty="0">
                <a:solidFill>
                  <a:srgbClr val="231F20"/>
                </a:solidFill>
                <a:latin typeface="Calibri"/>
                <a:cs typeface="Calibri"/>
              </a:rPr>
              <a:t>construed </a:t>
            </a:r>
            <a:r>
              <a:rPr sz="1200" dirty="0">
                <a:solidFill>
                  <a:srgbClr val="231F20"/>
                </a:solidFill>
                <a:latin typeface="Calibri"/>
                <a:cs typeface="Calibri"/>
              </a:rPr>
              <a:t>as a </a:t>
            </a:r>
            <a:r>
              <a:rPr sz="1200" spc="15" dirty="0">
                <a:solidFill>
                  <a:srgbClr val="231F20"/>
                </a:solidFill>
                <a:latin typeface="Calibri"/>
                <a:cs typeface="Calibri"/>
              </a:rPr>
              <a:t>guarantee </a:t>
            </a:r>
            <a:r>
              <a:rPr sz="1200" spc="5" dirty="0">
                <a:solidFill>
                  <a:srgbClr val="231F20"/>
                </a:solidFill>
                <a:latin typeface="Calibri"/>
                <a:cs typeface="Calibri"/>
              </a:rPr>
              <a:t>of </a:t>
            </a:r>
            <a:r>
              <a:rPr sz="1200" spc="10" dirty="0">
                <a:solidFill>
                  <a:srgbClr val="231F20"/>
                </a:solidFill>
                <a:latin typeface="Calibri"/>
                <a:cs typeface="Calibri"/>
              </a:rPr>
              <a:t>benefits nor </a:t>
            </a:r>
            <a:r>
              <a:rPr sz="1200" spc="5" dirty="0">
                <a:solidFill>
                  <a:srgbClr val="231F20"/>
                </a:solidFill>
                <a:latin typeface="Calibri"/>
                <a:cs typeface="Calibri"/>
              </a:rPr>
              <a:t>of </a:t>
            </a:r>
            <a:r>
              <a:rPr sz="1200" spc="15" dirty="0" smtClean="0">
                <a:solidFill>
                  <a:srgbClr val="231F20"/>
                </a:solidFill>
                <a:latin typeface="Calibri"/>
                <a:cs typeface="Calibri"/>
              </a:rPr>
              <a:t>continued</a:t>
            </a:r>
            <a:r>
              <a:rPr lang="en-US" sz="1200" spc="15" dirty="0" smtClean="0">
                <a:solidFill>
                  <a:srgbClr val="231F20"/>
                </a:solidFill>
                <a:latin typeface="Calibri"/>
                <a:cs typeface="Calibri"/>
              </a:rPr>
              <a:t> </a:t>
            </a:r>
            <a:r>
              <a:rPr sz="1200" spc="20" dirty="0" smtClean="0">
                <a:solidFill>
                  <a:srgbClr val="231F20"/>
                </a:solidFill>
                <a:latin typeface="Calibri"/>
                <a:cs typeface="Calibri"/>
              </a:rPr>
              <a:t>employment</a:t>
            </a:r>
            <a:r>
              <a:rPr sz="1200" spc="-15" dirty="0" smtClean="0">
                <a:solidFill>
                  <a:srgbClr val="231F20"/>
                </a:solidFill>
                <a:latin typeface="Calibri"/>
                <a:cs typeface="Calibri"/>
              </a:rPr>
              <a:t> </a:t>
            </a:r>
            <a:r>
              <a:rPr sz="1200" spc="-5" dirty="0">
                <a:solidFill>
                  <a:srgbClr val="231F20"/>
                </a:solidFill>
                <a:latin typeface="Calibri"/>
                <a:cs typeface="Calibri"/>
              </a:rPr>
              <a:t>at</a:t>
            </a:r>
            <a:r>
              <a:rPr sz="1200" spc="-15" dirty="0">
                <a:solidFill>
                  <a:srgbClr val="231F20"/>
                </a:solidFill>
                <a:latin typeface="Calibri"/>
                <a:cs typeface="Calibri"/>
              </a:rPr>
              <a:t> </a:t>
            </a:r>
            <a:r>
              <a:rPr sz="1200" spc="5" dirty="0">
                <a:solidFill>
                  <a:srgbClr val="231F20"/>
                </a:solidFill>
                <a:latin typeface="Calibri"/>
                <a:cs typeface="Calibri"/>
              </a:rPr>
              <a:t>the</a:t>
            </a:r>
            <a:r>
              <a:rPr sz="1200" spc="-15" dirty="0">
                <a:solidFill>
                  <a:srgbClr val="231F20"/>
                </a:solidFill>
                <a:latin typeface="Calibri"/>
                <a:cs typeface="Calibri"/>
              </a:rPr>
              <a:t> </a:t>
            </a:r>
            <a:r>
              <a:rPr sz="1200" spc="10" dirty="0">
                <a:solidFill>
                  <a:srgbClr val="231F20"/>
                </a:solidFill>
                <a:latin typeface="Calibri"/>
                <a:cs typeface="Calibri"/>
              </a:rPr>
              <a:t>company.</a:t>
            </a:r>
            <a:r>
              <a:rPr sz="1200" spc="-15" dirty="0">
                <a:solidFill>
                  <a:srgbClr val="231F20"/>
                </a:solidFill>
                <a:latin typeface="Calibri"/>
                <a:cs typeface="Calibri"/>
              </a:rPr>
              <a:t> </a:t>
            </a:r>
            <a:r>
              <a:rPr sz="1200" spc="10" dirty="0">
                <a:solidFill>
                  <a:srgbClr val="231F20"/>
                </a:solidFill>
                <a:latin typeface="Calibri"/>
                <a:cs typeface="Calibri"/>
              </a:rPr>
              <a:t>All</a:t>
            </a:r>
            <a:r>
              <a:rPr sz="1200" spc="-15" dirty="0">
                <a:solidFill>
                  <a:srgbClr val="231F20"/>
                </a:solidFill>
                <a:latin typeface="Calibri"/>
                <a:cs typeface="Calibri"/>
              </a:rPr>
              <a:t> </a:t>
            </a:r>
            <a:r>
              <a:rPr sz="1200" spc="10" dirty="0">
                <a:solidFill>
                  <a:srgbClr val="231F20"/>
                </a:solidFill>
                <a:latin typeface="Calibri"/>
                <a:cs typeface="Calibri"/>
              </a:rPr>
              <a:t>benefit</a:t>
            </a:r>
            <a:r>
              <a:rPr sz="1200" spc="-15" dirty="0">
                <a:solidFill>
                  <a:srgbClr val="231F20"/>
                </a:solidFill>
                <a:latin typeface="Calibri"/>
                <a:cs typeface="Calibri"/>
              </a:rPr>
              <a:t> </a:t>
            </a:r>
            <a:r>
              <a:rPr sz="1200" spc="15" dirty="0">
                <a:solidFill>
                  <a:srgbClr val="231F20"/>
                </a:solidFill>
                <a:latin typeface="Calibri"/>
                <a:cs typeface="Calibri"/>
              </a:rPr>
              <a:t>plans</a:t>
            </a:r>
            <a:r>
              <a:rPr sz="1200" spc="-15" dirty="0">
                <a:solidFill>
                  <a:srgbClr val="231F20"/>
                </a:solidFill>
                <a:latin typeface="Calibri"/>
                <a:cs typeface="Calibri"/>
              </a:rPr>
              <a:t> </a:t>
            </a:r>
            <a:r>
              <a:rPr sz="1200" spc="-5" dirty="0">
                <a:solidFill>
                  <a:srgbClr val="231F20"/>
                </a:solidFill>
                <a:latin typeface="Calibri"/>
                <a:cs typeface="Calibri"/>
              </a:rPr>
              <a:t>are</a:t>
            </a:r>
            <a:r>
              <a:rPr sz="1200" spc="-15" dirty="0">
                <a:solidFill>
                  <a:srgbClr val="231F20"/>
                </a:solidFill>
                <a:latin typeface="Calibri"/>
                <a:cs typeface="Calibri"/>
              </a:rPr>
              <a:t> </a:t>
            </a:r>
            <a:r>
              <a:rPr sz="1200" spc="20" dirty="0">
                <a:solidFill>
                  <a:srgbClr val="231F20"/>
                </a:solidFill>
                <a:latin typeface="Calibri"/>
                <a:cs typeface="Calibri"/>
              </a:rPr>
              <a:t>governed</a:t>
            </a:r>
            <a:r>
              <a:rPr sz="1200" spc="-15" dirty="0">
                <a:solidFill>
                  <a:srgbClr val="231F20"/>
                </a:solidFill>
                <a:latin typeface="Calibri"/>
                <a:cs typeface="Calibri"/>
              </a:rPr>
              <a:t> </a:t>
            </a:r>
            <a:r>
              <a:rPr sz="1200" spc="20" dirty="0">
                <a:solidFill>
                  <a:srgbClr val="231F20"/>
                </a:solidFill>
                <a:latin typeface="Calibri"/>
                <a:cs typeface="Calibri"/>
              </a:rPr>
              <a:t>by</a:t>
            </a:r>
            <a:r>
              <a:rPr sz="1200" spc="-15" dirty="0">
                <a:solidFill>
                  <a:srgbClr val="231F20"/>
                </a:solidFill>
                <a:latin typeface="Calibri"/>
                <a:cs typeface="Calibri"/>
              </a:rPr>
              <a:t> </a:t>
            </a:r>
            <a:r>
              <a:rPr sz="1200" spc="5" dirty="0">
                <a:solidFill>
                  <a:srgbClr val="231F20"/>
                </a:solidFill>
                <a:latin typeface="Calibri"/>
                <a:cs typeface="Calibri"/>
              </a:rPr>
              <a:t>master</a:t>
            </a:r>
            <a:r>
              <a:rPr sz="1200" spc="-15" dirty="0">
                <a:solidFill>
                  <a:srgbClr val="231F20"/>
                </a:solidFill>
                <a:latin typeface="Calibri"/>
                <a:cs typeface="Calibri"/>
              </a:rPr>
              <a:t> </a:t>
            </a:r>
            <a:r>
              <a:rPr sz="1200" spc="10" dirty="0">
                <a:solidFill>
                  <a:srgbClr val="231F20"/>
                </a:solidFill>
                <a:latin typeface="Calibri"/>
                <a:cs typeface="Calibri"/>
              </a:rPr>
              <a:t>policies,</a:t>
            </a:r>
            <a:r>
              <a:rPr sz="1200" spc="-15" dirty="0">
                <a:solidFill>
                  <a:srgbClr val="231F20"/>
                </a:solidFill>
                <a:latin typeface="Calibri"/>
                <a:cs typeface="Calibri"/>
              </a:rPr>
              <a:t> </a:t>
            </a:r>
            <a:r>
              <a:rPr sz="1200" spc="10" dirty="0">
                <a:solidFill>
                  <a:srgbClr val="231F20"/>
                </a:solidFill>
                <a:latin typeface="Calibri"/>
                <a:cs typeface="Calibri"/>
              </a:rPr>
              <a:t>contracts</a:t>
            </a:r>
            <a:r>
              <a:rPr sz="1200" spc="-15" dirty="0">
                <a:solidFill>
                  <a:srgbClr val="231F20"/>
                </a:solidFill>
                <a:latin typeface="Calibri"/>
                <a:cs typeface="Calibri"/>
              </a:rPr>
              <a:t> </a:t>
            </a:r>
            <a:r>
              <a:rPr sz="1200" spc="20" dirty="0">
                <a:solidFill>
                  <a:srgbClr val="231F20"/>
                </a:solidFill>
                <a:latin typeface="Calibri"/>
                <a:cs typeface="Calibri"/>
              </a:rPr>
              <a:t>and</a:t>
            </a:r>
            <a:r>
              <a:rPr sz="1200" spc="-15" dirty="0">
                <a:solidFill>
                  <a:srgbClr val="231F20"/>
                </a:solidFill>
                <a:latin typeface="Calibri"/>
                <a:cs typeface="Calibri"/>
              </a:rPr>
              <a:t> </a:t>
            </a:r>
            <a:r>
              <a:rPr sz="1200" spc="20" dirty="0">
                <a:solidFill>
                  <a:srgbClr val="231F20"/>
                </a:solidFill>
                <a:latin typeface="Calibri"/>
                <a:cs typeface="Calibri"/>
              </a:rPr>
              <a:t>plan</a:t>
            </a:r>
            <a:r>
              <a:rPr sz="1200" spc="-15" dirty="0">
                <a:solidFill>
                  <a:srgbClr val="231F20"/>
                </a:solidFill>
                <a:latin typeface="Calibri"/>
                <a:cs typeface="Calibri"/>
              </a:rPr>
              <a:t> </a:t>
            </a:r>
            <a:r>
              <a:rPr sz="1200" spc="15" dirty="0" smtClean="0">
                <a:solidFill>
                  <a:srgbClr val="231F20"/>
                </a:solidFill>
                <a:latin typeface="Calibri"/>
                <a:cs typeface="Calibri"/>
              </a:rPr>
              <a:t>documents.</a:t>
            </a:r>
            <a:r>
              <a:rPr lang="en-US" sz="1200" spc="15" dirty="0" smtClean="0">
                <a:solidFill>
                  <a:srgbClr val="231F20"/>
                </a:solidFill>
                <a:latin typeface="Calibri"/>
                <a:cs typeface="Calibri"/>
              </a:rPr>
              <a:t> </a:t>
            </a:r>
            <a:r>
              <a:rPr sz="1200" spc="15" dirty="0" smtClean="0">
                <a:solidFill>
                  <a:srgbClr val="231F20"/>
                </a:solidFill>
                <a:latin typeface="Calibri"/>
                <a:cs typeface="Calibri"/>
              </a:rPr>
              <a:t>Any </a:t>
            </a:r>
            <a:r>
              <a:rPr sz="1200" spc="10" dirty="0">
                <a:solidFill>
                  <a:srgbClr val="231F20"/>
                </a:solidFill>
                <a:latin typeface="Calibri"/>
                <a:cs typeface="Calibri"/>
              </a:rPr>
              <a:t>discrepancies </a:t>
            </a:r>
            <a:r>
              <a:rPr sz="1200" spc="15" dirty="0">
                <a:solidFill>
                  <a:srgbClr val="231F20"/>
                </a:solidFill>
                <a:latin typeface="Calibri"/>
                <a:cs typeface="Calibri"/>
              </a:rPr>
              <a:t>between </a:t>
            </a:r>
            <a:r>
              <a:rPr sz="1200" spc="10" dirty="0">
                <a:solidFill>
                  <a:srgbClr val="231F20"/>
                </a:solidFill>
                <a:latin typeface="Calibri"/>
                <a:cs typeface="Calibri"/>
              </a:rPr>
              <a:t>any information </a:t>
            </a:r>
            <a:r>
              <a:rPr sz="1200" spc="15" dirty="0">
                <a:solidFill>
                  <a:srgbClr val="231F20"/>
                </a:solidFill>
                <a:latin typeface="Calibri"/>
                <a:cs typeface="Calibri"/>
              </a:rPr>
              <a:t>provided </a:t>
            </a:r>
            <a:r>
              <a:rPr sz="1200" spc="20" dirty="0">
                <a:solidFill>
                  <a:srgbClr val="231F20"/>
                </a:solidFill>
                <a:latin typeface="Calibri"/>
                <a:cs typeface="Calibri"/>
              </a:rPr>
              <a:t>through </a:t>
            </a:r>
            <a:r>
              <a:rPr sz="1200" spc="5" dirty="0">
                <a:solidFill>
                  <a:srgbClr val="231F20"/>
                </a:solidFill>
                <a:latin typeface="Calibri"/>
                <a:cs typeface="Calibri"/>
              </a:rPr>
              <a:t>this </a:t>
            </a:r>
            <a:r>
              <a:rPr sz="1200" spc="15" dirty="0">
                <a:solidFill>
                  <a:srgbClr val="231F20"/>
                </a:solidFill>
                <a:latin typeface="Calibri"/>
                <a:cs typeface="Calibri"/>
              </a:rPr>
              <a:t>summary </a:t>
            </a:r>
            <a:r>
              <a:rPr sz="1200" spc="20" dirty="0">
                <a:solidFill>
                  <a:srgbClr val="231F20"/>
                </a:solidFill>
                <a:latin typeface="Calibri"/>
                <a:cs typeface="Calibri"/>
              </a:rPr>
              <a:t>and </a:t>
            </a:r>
            <a:r>
              <a:rPr sz="1200" spc="5" dirty="0">
                <a:solidFill>
                  <a:srgbClr val="231F20"/>
                </a:solidFill>
                <a:latin typeface="Calibri"/>
                <a:cs typeface="Calibri"/>
              </a:rPr>
              <a:t>the </a:t>
            </a:r>
            <a:r>
              <a:rPr sz="1200" spc="10" dirty="0">
                <a:solidFill>
                  <a:srgbClr val="231F20"/>
                </a:solidFill>
                <a:latin typeface="Calibri"/>
                <a:cs typeface="Calibri"/>
              </a:rPr>
              <a:t>actual </a:t>
            </a:r>
            <a:r>
              <a:rPr sz="1200" dirty="0">
                <a:solidFill>
                  <a:srgbClr val="231F20"/>
                </a:solidFill>
                <a:latin typeface="Calibri"/>
                <a:cs typeface="Calibri"/>
              </a:rPr>
              <a:t>terms </a:t>
            </a:r>
            <a:r>
              <a:rPr sz="1200" spc="5" dirty="0">
                <a:solidFill>
                  <a:srgbClr val="231F20"/>
                </a:solidFill>
                <a:latin typeface="Calibri"/>
                <a:cs typeface="Calibri"/>
              </a:rPr>
              <a:t>of </a:t>
            </a:r>
            <a:r>
              <a:rPr sz="1200" spc="15" dirty="0">
                <a:solidFill>
                  <a:srgbClr val="231F20"/>
                </a:solidFill>
                <a:latin typeface="Calibri"/>
                <a:cs typeface="Calibri"/>
              </a:rPr>
              <a:t>such </a:t>
            </a:r>
            <a:r>
              <a:rPr sz="1200" spc="10" dirty="0">
                <a:solidFill>
                  <a:srgbClr val="231F20"/>
                </a:solidFill>
                <a:latin typeface="Calibri"/>
                <a:cs typeface="Calibri"/>
              </a:rPr>
              <a:t>policies</a:t>
            </a:r>
            <a:r>
              <a:rPr sz="1200" spc="10" dirty="0" smtClean="0">
                <a:solidFill>
                  <a:srgbClr val="231F20"/>
                </a:solidFill>
                <a:latin typeface="Calibri"/>
                <a:cs typeface="Calibri"/>
              </a:rPr>
              <a:t>,</a:t>
            </a:r>
            <a:r>
              <a:rPr lang="en-US" sz="1200" spc="10" dirty="0" smtClean="0">
                <a:solidFill>
                  <a:srgbClr val="231F20"/>
                </a:solidFill>
                <a:latin typeface="Calibri"/>
                <a:cs typeface="Calibri"/>
              </a:rPr>
              <a:t> </a:t>
            </a:r>
            <a:r>
              <a:rPr sz="1200" spc="10" dirty="0" smtClean="0">
                <a:solidFill>
                  <a:srgbClr val="231F20"/>
                </a:solidFill>
                <a:latin typeface="Calibri"/>
                <a:cs typeface="Calibri"/>
              </a:rPr>
              <a:t>contracts</a:t>
            </a:r>
            <a:r>
              <a:rPr sz="1200" spc="-10" dirty="0" smtClean="0">
                <a:solidFill>
                  <a:srgbClr val="231F20"/>
                </a:solidFill>
                <a:latin typeface="Calibri"/>
                <a:cs typeface="Calibri"/>
              </a:rPr>
              <a:t> </a:t>
            </a:r>
            <a:r>
              <a:rPr sz="1200" spc="20" dirty="0">
                <a:solidFill>
                  <a:srgbClr val="231F20"/>
                </a:solidFill>
                <a:latin typeface="Calibri"/>
                <a:cs typeface="Calibri"/>
              </a:rPr>
              <a:t>and</a:t>
            </a:r>
            <a:r>
              <a:rPr sz="1200" spc="-10" dirty="0">
                <a:solidFill>
                  <a:srgbClr val="231F20"/>
                </a:solidFill>
                <a:latin typeface="Calibri"/>
                <a:cs typeface="Calibri"/>
              </a:rPr>
              <a:t> </a:t>
            </a:r>
            <a:r>
              <a:rPr sz="1200" spc="20" dirty="0">
                <a:solidFill>
                  <a:srgbClr val="231F20"/>
                </a:solidFill>
                <a:latin typeface="Calibri"/>
                <a:cs typeface="Calibri"/>
              </a:rPr>
              <a:t>plan</a:t>
            </a:r>
            <a:r>
              <a:rPr sz="1200" spc="-10" dirty="0">
                <a:solidFill>
                  <a:srgbClr val="231F20"/>
                </a:solidFill>
                <a:latin typeface="Calibri"/>
                <a:cs typeface="Calibri"/>
              </a:rPr>
              <a:t> </a:t>
            </a:r>
            <a:r>
              <a:rPr sz="1200" spc="20" dirty="0">
                <a:solidFill>
                  <a:srgbClr val="231F20"/>
                </a:solidFill>
                <a:latin typeface="Calibri"/>
                <a:cs typeface="Calibri"/>
              </a:rPr>
              <a:t>documents</a:t>
            </a:r>
            <a:r>
              <a:rPr sz="1200" spc="-10" dirty="0">
                <a:solidFill>
                  <a:srgbClr val="231F20"/>
                </a:solidFill>
                <a:latin typeface="Calibri"/>
                <a:cs typeface="Calibri"/>
              </a:rPr>
              <a:t> </a:t>
            </a:r>
            <a:r>
              <a:rPr sz="1200" spc="10" dirty="0">
                <a:solidFill>
                  <a:srgbClr val="231F20"/>
                </a:solidFill>
                <a:latin typeface="Calibri"/>
                <a:cs typeface="Calibri"/>
              </a:rPr>
              <a:t>shall</a:t>
            </a:r>
            <a:r>
              <a:rPr sz="1200" spc="-10" dirty="0">
                <a:solidFill>
                  <a:srgbClr val="231F20"/>
                </a:solidFill>
                <a:latin typeface="Calibri"/>
                <a:cs typeface="Calibri"/>
              </a:rPr>
              <a:t> </a:t>
            </a:r>
            <a:r>
              <a:rPr sz="1200" spc="20" dirty="0">
                <a:solidFill>
                  <a:srgbClr val="231F20"/>
                </a:solidFill>
                <a:latin typeface="Calibri"/>
                <a:cs typeface="Calibri"/>
              </a:rPr>
              <a:t>be</a:t>
            </a:r>
            <a:r>
              <a:rPr sz="1200" spc="-10" dirty="0">
                <a:solidFill>
                  <a:srgbClr val="231F20"/>
                </a:solidFill>
                <a:latin typeface="Calibri"/>
                <a:cs typeface="Calibri"/>
              </a:rPr>
              <a:t> </a:t>
            </a:r>
            <a:r>
              <a:rPr sz="1200" spc="20" dirty="0">
                <a:solidFill>
                  <a:srgbClr val="231F20"/>
                </a:solidFill>
                <a:latin typeface="Calibri"/>
                <a:cs typeface="Calibri"/>
              </a:rPr>
              <a:t>governed</a:t>
            </a:r>
            <a:r>
              <a:rPr sz="1200" spc="-10" dirty="0">
                <a:solidFill>
                  <a:srgbClr val="231F20"/>
                </a:solidFill>
                <a:latin typeface="Calibri"/>
                <a:cs typeface="Calibri"/>
              </a:rPr>
              <a:t> </a:t>
            </a:r>
            <a:r>
              <a:rPr sz="1200" spc="20" dirty="0">
                <a:solidFill>
                  <a:srgbClr val="231F20"/>
                </a:solidFill>
                <a:latin typeface="Calibri"/>
                <a:cs typeface="Calibri"/>
              </a:rPr>
              <a:t>by</a:t>
            </a:r>
            <a:r>
              <a:rPr sz="1200" spc="-10" dirty="0">
                <a:solidFill>
                  <a:srgbClr val="231F20"/>
                </a:solidFill>
                <a:latin typeface="Calibri"/>
                <a:cs typeface="Calibri"/>
              </a:rPr>
              <a:t> </a:t>
            </a:r>
            <a:r>
              <a:rPr sz="1200" spc="5" dirty="0">
                <a:solidFill>
                  <a:srgbClr val="231F20"/>
                </a:solidFill>
                <a:latin typeface="Calibri"/>
                <a:cs typeface="Calibri"/>
              </a:rPr>
              <a:t>the</a:t>
            </a:r>
            <a:r>
              <a:rPr sz="1200" spc="-10" dirty="0">
                <a:solidFill>
                  <a:srgbClr val="231F20"/>
                </a:solidFill>
                <a:latin typeface="Calibri"/>
                <a:cs typeface="Calibri"/>
              </a:rPr>
              <a:t> </a:t>
            </a:r>
            <a:r>
              <a:rPr sz="1200" dirty="0">
                <a:solidFill>
                  <a:srgbClr val="231F20"/>
                </a:solidFill>
                <a:latin typeface="Calibri"/>
                <a:cs typeface="Calibri"/>
              </a:rPr>
              <a:t>terms</a:t>
            </a:r>
            <a:r>
              <a:rPr sz="1200" spc="-10" dirty="0">
                <a:solidFill>
                  <a:srgbClr val="231F20"/>
                </a:solidFill>
                <a:latin typeface="Calibri"/>
                <a:cs typeface="Calibri"/>
              </a:rPr>
              <a:t> </a:t>
            </a:r>
            <a:r>
              <a:rPr sz="1200" spc="5" dirty="0">
                <a:solidFill>
                  <a:srgbClr val="231F20"/>
                </a:solidFill>
                <a:latin typeface="Calibri"/>
                <a:cs typeface="Calibri"/>
              </a:rPr>
              <a:t>of</a:t>
            </a:r>
            <a:r>
              <a:rPr sz="1200" spc="-10" dirty="0">
                <a:solidFill>
                  <a:srgbClr val="231F20"/>
                </a:solidFill>
                <a:latin typeface="Calibri"/>
                <a:cs typeface="Calibri"/>
              </a:rPr>
              <a:t> </a:t>
            </a:r>
            <a:r>
              <a:rPr sz="1200" spc="15" dirty="0">
                <a:solidFill>
                  <a:srgbClr val="231F20"/>
                </a:solidFill>
                <a:latin typeface="Calibri"/>
                <a:cs typeface="Calibri"/>
              </a:rPr>
              <a:t>such</a:t>
            </a:r>
            <a:r>
              <a:rPr sz="1200" spc="-10" dirty="0">
                <a:solidFill>
                  <a:srgbClr val="231F20"/>
                </a:solidFill>
                <a:latin typeface="Calibri"/>
                <a:cs typeface="Calibri"/>
              </a:rPr>
              <a:t> </a:t>
            </a:r>
            <a:r>
              <a:rPr sz="1200" spc="10" dirty="0">
                <a:solidFill>
                  <a:srgbClr val="231F20"/>
                </a:solidFill>
                <a:latin typeface="Calibri"/>
                <a:cs typeface="Calibri"/>
              </a:rPr>
              <a:t>policies,</a:t>
            </a:r>
            <a:r>
              <a:rPr sz="1200" spc="-10" dirty="0">
                <a:solidFill>
                  <a:srgbClr val="231F20"/>
                </a:solidFill>
                <a:latin typeface="Calibri"/>
                <a:cs typeface="Calibri"/>
              </a:rPr>
              <a:t> </a:t>
            </a:r>
            <a:r>
              <a:rPr sz="1200" spc="10" dirty="0">
                <a:solidFill>
                  <a:srgbClr val="231F20"/>
                </a:solidFill>
                <a:latin typeface="Calibri"/>
                <a:cs typeface="Calibri"/>
              </a:rPr>
              <a:t>contracts</a:t>
            </a:r>
            <a:r>
              <a:rPr sz="1200" spc="-10" dirty="0">
                <a:solidFill>
                  <a:srgbClr val="231F20"/>
                </a:solidFill>
                <a:latin typeface="Calibri"/>
                <a:cs typeface="Calibri"/>
              </a:rPr>
              <a:t> </a:t>
            </a:r>
            <a:r>
              <a:rPr sz="1200" spc="20" dirty="0">
                <a:solidFill>
                  <a:srgbClr val="231F20"/>
                </a:solidFill>
                <a:latin typeface="Calibri"/>
                <a:cs typeface="Calibri"/>
              </a:rPr>
              <a:t>and</a:t>
            </a:r>
            <a:r>
              <a:rPr sz="1200" spc="-10" dirty="0">
                <a:solidFill>
                  <a:srgbClr val="231F20"/>
                </a:solidFill>
                <a:latin typeface="Calibri"/>
                <a:cs typeface="Calibri"/>
              </a:rPr>
              <a:t> </a:t>
            </a:r>
            <a:r>
              <a:rPr sz="1200" spc="20" dirty="0">
                <a:solidFill>
                  <a:srgbClr val="231F20"/>
                </a:solidFill>
                <a:latin typeface="Calibri"/>
                <a:cs typeface="Calibri"/>
              </a:rPr>
              <a:t>plan</a:t>
            </a:r>
            <a:r>
              <a:rPr sz="1200" spc="-10" dirty="0">
                <a:solidFill>
                  <a:srgbClr val="231F20"/>
                </a:solidFill>
                <a:latin typeface="Calibri"/>
                <a:cs typeface="Calibri"/>
              </a:rPr>
              <a:t> </a:t>
            </a:r>
            <a:r>
              <a:rPr sz="1200" spc="15" dirty="0" smtClean="0">
                <a:solidFill>
                  <a:srgbClr val="231F20"/>
                </a:solidFill>
                <a:latin typeface="Calibri"/>
                <a:cs typeface="Calibri"/>
              </a:rPr>
              <a:t>documents.</a:t>
            </a:r>
            <a:r>
              <a:rPr lang="en-US" sz="1200" spc="15" dirty="0" smtClean="0">
                <a:solidFill>
                  <a:srgbClr val="231F20"/>
                </a:solidFill>
                <a:latin typeface="Calibri"/>
                <a:cs typeface="Calibri"/>
              </a:rPr>
              <a:t> </a:t>
            </a:r>
            <a:r>
              <a:rPr sz="1200" spc="35" dirty="0" smtClean="0">
                <a:solidFill>
                  <a:srgbClr val="231F20"/>
                </a:solidFill>
                <a:latin typeface="Calibri"/>
                <a:cs typeface="Calibri"/>
              </a:rPr>
              <a:t>CSD</a:t>
            </a:r>
            <a:r>
              <a:rPr sz="1200" spc="-15" dirty="0" smtClean="0">
                <a:solidFill>
                  <a:srgbClr val="231F20"/>
                </a:solidFill>
                <a:latin typeface="Calibri"/>
                <a:cs typeface="Calibri"/>
              </a:rPr>
              <a:t> </a:t>
            </a:r>
            <a:r>
              <a:rPr sz="1200" spc="10" dirty="0">
                <a:solidFill>
                  <a:srgbClr val="231F20"/>
                </a:solidFill>
                <a:latin typeface="Calibri"/>
                <a:cs typeface="Calibri"/>
              </a:rPr>
              <a:t>Insurance</a:t>
            </a:r>
            <a:r>
              <a:rPr sz="1200" spc="-15" dirty="0">
                <a:solidFill>
                  <a:srgbClr val="231F20"/>
                </a:solidFill>
                <a:latin typeface="Calibri"/>
                <a:cs typeface="Calibri"/>
              </a:rPr>
              <a:t> </a:t>
            </a:r>
            <a:r>
              <a:rPr sz="1200" spc="-5" dirty="0">
                <a:solidFill>
                  <a:srgbClr val="231F20"/>
                </a:solidFill>
                <a:latin typeface="Calibri"/>
                <a:cs typeface="Calibri"/>
              </a:rPr>
              <a:t>Trust</a:t>
            </a:r>
            <a:r>
              <a:rPr sz="1200" spc="-15" dirty="0">
                <a:solidFill>
                  <a:srgbClr val="231F20"/>
                </a:solidFill>
                <a:latin typeface="Calibri"/>
                <a:cs typeface="Calibri"/>
              </a:rPr>
              <a:t> </a:t>
            </a:r>
            <a:r>
              <a:rPr sz="1200" spc="5" dirty="0">
                <a:solidFill>
                  <a:srgbClr val="231F20"/>
                </a:solidFill>
                <a:latin typeface="Calibri"/>
                <a:cs typeface="Calibri"/>
              </a:rPr>
              <a:t>reserves</a:t>
            </a:r>
            <a:r>
              <a:rPr sz="1200" spc="-15" dirty="0">
                <a:solidFill>
                  <a:srgbClr val="231F20"/>
                </a:solidFill>
                <a:latin typeface="Calibri"/>
                <a:cs typeface="Calibri"/>
              </a:rPr>
              <a:t> </a:t>
            </a:r>
            <a:r>
              <a:rPr sz="1200" spc="5" dirty="0">
                <a:solidFill>
                  <a:srgbClr val="231F20"/>
                </a:solidFill>
                <a:latin typeface="Calibri"/>
                <a:cs typeface="Calibri"/>
              </a:rPr>
              <a:t>the</a:t>
            </a:r>
            <a:r>
              <a:rPr sz="1200" spc="-15" dirty="0">
                <a:solidFill>
                  <a:srgbClr val="231F20"/>
                </a:solidFill>
                <a:latin typeface="Calibri"/>
                <a:cs typeface="Calibri"/>
              </a:rPr>
              <a:t> </a:t>
            </a:r>
            <a:r>
              <a:rPr sz="1200" spc="15" dirty="0">
                <a:solidFill>
                  <a:srgbClr val="231F20"/>
                </a:solidFill>
                <a:latin typeface="Calibri"/>
                <a:cs typeface="Calibri"/>
              </a:rPr>
              <a:t>right</a:t>
            </a:r>
            <a:r>
              <a:rPr sz="1200" spc="-15" dirty="0">
                <a:solidFill>
                  <a:srgbClr val="231F20"/>
                </a:solidFill>
                <a:latin typeface="Calibri"/>
                <a:cs typeface="Calibri"/>
              </a:rPr>
              <a:t> </a:t>
            </a:r>
            <a:r>
              <a:rPr sz="1200" spc="5" dirty="0">
                <a:solidFill>
                  <a:srgbClr val="231F20"/>
                </a:solidFill>
                <a:latin typeface="Calibri"/>
                <a:cs typeface="Calibri"/>
              </a:rPr>
              <a:t>to</a:t>
            </a:r>
            <a:r>
              <a:rPr sz="1200" spc="-15" dirty="0">
                <a:solidFill>
                  <a:srgbClr val="231F20"/>
                </a:solidFill>
                <a:latin typeface="Calibri"/>
                <a:cs typeface="Calibri"/>
              </a:rPr>
              <a:t> </a:t>
            </a:r>
            <a:r>
              <a:rPr sz="1200" spc="10" dirty="0">
                <a:solidFill>
                  <a:srgbClr val="231F20"/>
                </a:solidFill>
                <a:latin typeface="Calibri"/>
                <a:cs typeface="Calibri"/>
              </a:rPr>
              <a:t>amend,</a:t>
            </a:r>
            <a:r>
              <a:rPr sz="1200" spc="-15" dirty="0">
                <a:solidFill>
                  <a:srgbClr val="231F20"/>
                </a:solidFill>
                <a:latin typeface="Calibri"/>
                <a:cs typeface="Calibri"/>
              </a:rPr>
              <a:t> </a:t>
            </a:r>
            <a:r>
              <a:rPr sz="1200" spc="20" dirty="0">
                <a:solidFill>
                  <a:srgbClr val="231F20"/>
                </a:solidFill>
                <a:latin typeface="Calibri"/>
                <a:cs typeface="Calibri"/>
              </a:rPr>
              <a:t>suspend</a:t>
            </a:r>
            <a:r>
              <a:rPr sz="1200" spc="-15" dirty="0">
                <a:solidFill>
                  <a:srgbClr val="231F20"/>
                </a:solidFill>
                <a:latin typeface="Calibri"/>
                <a:cs typeface="Calibri"/>
              </a:rPr>
              <a:t> </a:t>
            </a:r>
            <a:r>
              <a:rPr sz="1200" dirty="0">
                <a:solidFill>
                  <a:srgbClr val="231F20"/>
                </a:solidFill>
                <a:latin typeface="Calibri"/>
                <a:cs typeface="Calibri"/>
              </a:rPr>
              <a:t>or</a:t>
            </a:r>
            <a:r>
              <a:rPr sz="1200" spc="-15" dirty="0">
                <a:solidFill>
                  <a:srgbClr val="231F20"/>
                </a:solidFill>
                <a:latin typeface="Calibri"/>
                <a:cs typeface="Calibri"/>
              </a:rPr>
              <a:t> </a:t>
            </a:r>
            <a:r>
              <a:rPr sz="1200" spc="5" dirty="0">
                <a:solidFill>
                  <a:srgbClr val="231F20"/>
                </a:solidFill>
                <a:latin typeface="Calibri"/>
                <a:cs typeface="Calibri"/>
              </a:rPr>
              <a:t>terminate</a:t>
            </a:r>
            <a:r>
              <a:rPr sz="1200" spc="-15" dirty="0">
                <a:solidFill>
                  <a:srgbClr val="231F20"/>
                </a:solidFill>
                <a:latin typeface="Calibri"/>
                <a:cs typeface="Calibri"/>
              </a:rPr>
              <a:t> </a:t>
            </a:r>
            <a:r>
              <a:rPr sz="1200" spc="10" dirty="0">
                <a:solidFill>
                  <a:srgbClr val="231F20"/>
                </a:solidFill>
                <a:latin typeface="Calibri"/>
                <a:cs typeface="Calibri"/>
              </a:rPr>
              <a:t>any</a:t>
            </a:r>
            <a:r>
              <a:rPr sz="1200" spc="-15" dirty="0">
                <a:solidFill>
                  <a:srgbClr val="231F20"/>
                </a:solidFill>
                <a:latin typeface="Calibri"/>
                <a:cs typeface="Calibri"/>
              </a:rPr>
              <a:t> </a:t>
            </a:r>
            <a:r>
              <a:rPr sz="1200" spc="10" dirty="0">
                <a:solidFill>
                  <a:srgbClr val="231F20"/>
                </a:solidFill>
                <a:latin typeface="Calibri"/>
                <a:cs typeface="Calibri"/>
              </a:rPr>
              <a:t>benefit</a:t>
            </a:r>
            <a:r>
              <a:rPr sz="1200" spc="-15" dirty="0">
                <a:solidFill>
                  <a:srgbClr val="231F20"/>
                </a:solidFill>
                <a:latin typeface="Calibri"/>
                <a:cs typeface="Calibri"/>
              </a:rPr>
              <a:t> </a:t>
            </a:r>
            <a:r>
              <a:rPr sz="1200" spc="10" dirty="0">
                <a:solidFill>
                  <a:srgbClr val="231F20"/>
                </a:solidFill>
                <a:latin typeface="Calibri"/>
                <a:cs typeface="Calibri"/>
              </a:rPr>
              <a:t>plan,</a:t>
            </a:r>
            <a:r>
              <a:rPr sz="1200" spc="-15" dirty="0">
                <a:solidFill>
                  <a:srgbClr val="231F20"/>
                </a:solidFill>
                <a:latin typeface="Calibri"/>
                <a:cs typeface="Calibri"/>
              </a:rPr>
              <a:t> </a:t>
            </a:r>
            <a:r>
              <a:rPr sz="1200" spc="10" dirty="0">
                <a:solidFill>
                  <a:srgbClr val="231F20"/>
                </a:solidFill>
                <a:latin typeface="Calibri"/>
                <a:cs typeface="Calibri"/>
              </a:rPr>
              <a:t>in</a:t>
            </a:r>
            <a:r>
              <a:rPr sz="1200" spc="-15" dirty="0">
                <a:solidFill>
                  <a:srgbClr val="231F20"/>
                </a:solidFill>
                <a:latin typeface="Calibri"/>
                <a:cs typeface="Calibri"/>
              </a:rPr>
              <a:t> </a:t>
            </a:r>
            <a:r>
              <a:rPr sz="1200" spc="15" dirty="0">
                <a:solidFill>
                  <a:srgbClr val="231F20"/>
                </a:solidFill>
                <a:latin typeface="Calibri"/>
                <a:cs typeface="Calibri"/>
              </a:rPr>
              <a:t>whole</a:t>
            </a:r>
            <a:r>
              <a:rPr sz="1200" spc="-15" dirty="0">
                <a:solidFill>
                  <a:srgbClr val="231F20"/>
                </a:solidFill>
                <a:latin typeface="Calibri"/>
                <a:cs typeface="Calibri"/>
              </a:rPr>
              <a:t> </a:t>
            </a:r>
            <a:r>
              <a:rPr sz="1200" dirty="0">
                <a:solidFill>
                  <a:srgbClr val="231F20"/>
                </a:solidFill>
                <a:latin typeface="Calibri"/>
                <a:cs typeface="Calibri"/>
              </a:rPr>
              <a:t>or</a:t>
            </a:r>
            <a:r>
              <a:rPr sz="1200" spc="-15" dirty="0">
                <a:solidFill>
                  <a:srgbClr val="231F20"/>
                </a:solidFill>
                <a:latin typeface="Calibri"/>
                <a:cs typeface="Calibri"/>
              </a:rPr>
              <a:t> </a:t>
            </a:r>
            <a:r>
              <a:rPr sz="1200" spc="10" dirty="0">
                <a:solidFill>
                  <a:srgbClr val="231F20"/>
                </a:solidFill>
                <a:latin typeface="Calibri"/>
                <a:cs typeface="Calibri"/>
              </a:rPr>
              <a:t>in</a:t>
            </a:r>
            <a:r>
              <a:rPr sz="1200" spc="-15" dirty="0">
                <a:solidFill>
                  <a:srgbClr val="231F20"/>
                </a:solidFill>
                <a:latin typeface="Calibri"/>
                <a:cs typeface="Calibri"/>
              </a:rPr>
              <a:t> </a:t>
            </a:r>
            <a:r>
              <a:rPr sz="1200" spc="5" dirty="0">
                <a:solidFill>
                  <a:srgbClr val="231F20"/>
                </a:solidFill>
                <a:latin typeface="Calibri"/>
                <a:cs typeface="Calibri"/>
              </a:rPr>
              <a:t>part,</a:t>
            </a:r>
            <a:r>
              <a:rPr sz="1200" spc="-15" dirty="0">
                <a:solidFill>
                  <a:srgbClr val="231F20"/>
                </a:solidFill>
                <a:latin typeface="Calibri"/>
                <a:cs typeface="Calibri"/>
              </a:rPr>
              <a:t> </a:t>
            </a:r>
            <a:r>
              <a:rPr sz="1200" spc="-5" dirty="0">
                <a:solidFill>
                  <a:srgbClr val="231F20"/>
                </a:solidFill>
                <a:latin typeface="Calibri"/>
                <a:cs typeface="Calibri"/>
              </a:rPr>
              <a:t>at</a:t>
            </a:r>
            <a:r>
              <a:rPr sz="1200" spc="-15" dirty="0">
                <a:solidFill>
                  <a:srgbClr val="231F20"/>
                </a:solidFill>
                <a:latin typeface="Calibri"/>
                <a:cs typeface="Calibri"/>
              </a:rPr>
              <a:t> </a:t>
            </a:r>
            <a:r>
              <a:rPr sz="1200" spc="10" dirty="0" smtClean="0">
                <a:solidFill>
                  <a:srgbClr val="231F20"/>
                </a:solidFill>
                <a:latin typeface="Calibri"/>
                <a:cs typeface="Calibri"/>
              </a:rPr>
              <a:t>any</a:t>
            </a:r>
            <a:r>
              <a:rPr lang="en-US" sz="1200" spc="10" dirty="0" smtClean="0">
                <a:solidFill>
                  <a:srgbClr val="231F20"/>
                </a:solidFill>
                <a:latin typeface="Calibri"/>
                <a:cs typeface="Calibri"/>
              </a:rPr>
              <a:t> </a:t>
            </a:r>
            <a:r>
              <a:rPr sz="1200" dirty="0" smtClean="0">
                <a:solidFill>
                  <a:srgbClr val="231F20"/>
                </a:solidFill>
                <a:latin typeface="Calibri"/>
                <a:cs typeface="Calibri"/>
              </a:rPr>
              <a:t>time</a:t>
            </a:r>
            <a:r>
              <a:rPr sz="1200" dirty="0">
                <a:solidFill>
                  <a:srgbClr val="231F20"/>
                </a:solidFill>
                <a:latin typeface="Calibri"/>
                <a:cs typeface="Calibri"/>
              </a:rPr>
              <a:t>.</a:t>
            </a:r>
            <a:r>
              <a:rPr sz="1200" spc="-10" dirty="0">
                <a:solidFill>
                  <a:srgbClr val="231F20"/>
                </a:solidFill>
                <a:latin typeface="Calibri"/>
                <a:cs typeface="Calibri"/>
              </a:rPr>
              <a:t> </a:t>
            </a:r>
            <a:r>
              <a:rPr sz="1200" spc="15" dirty="0">
                <a:solidFill>
                  <a:srgbClr val="231F20"/>
                </a:solidFill>
                <a:latin typeface="Calibri"/>
                <a:cs typeface="Calibri"/>
              </a:rPr>
              <a:t>The</a:t>
            </a:r>
            <a:r>
              <a:rPr sz="1200" spc="-10" dirty="0">
                <a:solidFill>
                  <a:srgbClr val="231F20"/>
                </a:solidFill>
                <a:latin typeface="Calibri"/>
                <a:cs typeface="Calibri"/>
              </a:rPr>
              <a:t> </a:t>
            </a:r>
            <a:r>
              <a:rPr sz="1200" spc="10" dirty="0">
                <a:solidFill>
                  <a:srgbClr val="231F20"/>
                </a:solidFill>
                <a:latin typeface="Calibri"/>
                <a:cs typeface="Calibri"/>
              </a:rPr>
              <a:t>authority</a:t>
            </a:r>
            <a:r>
              <a:rPr sz="1200" spc="-10" dirty="0">
                <a:solidFill>
                  <a:srgbClr val="231F20"/>
                </a:solidFill>
                <a:latin typeface="Calibri"/>
                <a:cs typeface="Calibri"/>
              </a:rPr>
              <a:t> </a:t>
            </a:r>
            <a:r>
              <a:rPr sz="1200" spc="5" dirty="0">
                <a:solidFill>
                  <a:srgbClr val="231F20"/>
                </a:solidFill>
                <a:latin typeface="Calibri"/>
                <a:cs typeface="Calibri"/>
              </a:rPr>
              <a:t>to</a:t>
            </a:r>
            <a:r>
              <a:rPr sz="1200" spc="-10" dirty="0">
                <a:solidFill>
                  <a:srgbClr val="231F20"/>
                </a:solidFill>
                <a:latin typeface="Calibri"/>
                <a:cs typeface="Calibri"/>
              </a:rPr>
              <a:t> </a:t>
            </a:r>
            <a:r>
              <a:rPr sz="1200" spc="10" dirty="0">
                <a:solidFill>
                  <a:srgbClr val="231F20"/>
                </a:solidFill>
                <a:latin typeface="Calibri"/>
                <a:cs typeface="Calibri"/>
              </a:rPr>
              <a:t>make</a:t>
            </a:r>
            <a:r>
              <a:rPr sz="1200" spc="-10" dirty="0">
                <a:solidFill>
                  <a:srgbClr val="231F20"/>
                </a:solidFill>
                <a:latin typeface="Calibri"/>
                <a:cs typeface="Calibri"/>
              </a:rPr>
              <a:t> </a:t>
            </a:r>
            <a:r>
              <a:rPr sz="1200" spc="15" dirty="0">
                <a:solidFill>
                  <a:srgbClr val="231F20"/>
                </a:solidFill>
                <a:latin typeface="Calibri"/>
                <a:cs typeface="Calibri"/>
              </a:rPr>
              <a:t>such</a:t>
            </a:r>
            <a:r>
              <a:rPr sz="1200" spc="-10" dirty="0">
                <a:solidFill>
                  <a:srgbClr val="231F20"/>
                </a:solidFill>
                <a:latin typeface="Calibri"/>
                <a:cs typeface="Calibri"/>
              </a:rPr>
              <a:t> </a:t>
            </a:r>
            <a:r>
              <a:rPr sz="1200" spc="20" dirty="0">
                <a:solidFill>
                  <a:srgbClr val="231F20"/>
                </a:solidFill>
                <a:latin typeface="Calibri"/>
                <a:cs typeface="Calibri"/>
              </a:rPr>
              <a:t>changes</a:t>
            </a:r>
            <a:r>
              <a:rPr sz="1200" spc="-10" dirty="0">
                <a:solidFill>
                  <a:srgbClr val="231F20"/>
                </a:solidFill>
                <a:latin typeface="Calibri"/>
                <a:cs typeface="Calibri"/>
              </a:rPr>
              <a:t> </a:t>
            </a:r>
            <a:r>
              <a:rPr sz="1200" dirty="0">
                <a:solidFill>
                  <a:srgbClr val="231F20"/>
                </a:solidFill>
                <a:latin typeface="Calibri"/>
                <a:cs typeface="Calibri"/>
              </a:rPr>
              <a:t>rests</a:t>
            </a:r>
            <a:r>
              <a:rPr sz="1200" spc="-10" dirty="0">
                <a:solidFill>
                  <a:srgbClr val="231F20"/>
                </a:solidFill>
                <a:latin typeface="Calibri"/>
                <a:cs typeface="Calibri"/>
              </a:rPr>
              <a:t> </a:t>
            </a:r>
            <a:r>
              <a:rPr sz="1200" spc="10" dirty="0">
                <a:solidFill>
                  <a:srgbClr val="231F20"/>
                </a:solidFill>
                <a:latin typeface="Calibri"/>
                <a:cs typeface="Calibri"/>
              </a:rPr>
              <a:t>with</a:t>
            </a:r>
            <a:r>
              <a:rPr sz="1200" spc="-10" dirty="0">
                <a:solidFill>
                  <a:srgbClr val="231F20"/>
                </a:solidFill>
                <a:latin typeface="Calibri"/>
                <a:cs typeface="Calibri"/>
              </a:rPr>
              <a:t> </a:t>
            </a:r>
            <a:r>
              <a:rPr sz="1200" spc="5" dirty="0">
                <a:solidFill>
                  <a:srgbClr val="231F20"/>
                </a:solidFill>
                <a:latin typeface="Calibri"/>
                <a:cs typeface="Calibri"/>
              </a:rPr>
              <a:t>the</a:t>
            </a:r>
            <a:r>
              <a:rPr sz="1200" spc="-10" dirty="0">
                <a:solidFill>
                  <a:srgbClr val="231F20"/>
                </a:solidFill>
                <a:latin typeface="Calibri"/>
                <a:cs typeface="Calibri"/>
              </a:rPr>
              <a:t> </a:t>
            </a:r>
            <a:r>
              <a:rPr sz="1200" spc="10" dirty="0">
                <a:solidFill>
                  <a:srgbClr val="231F20"/>
                </a:solidFill>
                <a:latin typeface="Calibri"/>
                <a:cs typeface="Calibri"/>
              </a:rPr>
              <a:t>Plan</a:t>
            </a:r>
            <a:r>
              <a:rPr sz="1200" spc="-10" dirty="0">
                <a:solidFill>
                  <a:srgbClr val="231F20"/>
                </a:solidFill>
                <a:latin typeface="Calibri"/>
                <a:cs typeface="Calibri"/>
              </a:rPr>
              <a:t> </a:t>
            </a:r>
            <a:r>
              <a:rPr sz="1200" dirty="0" smtClean="0">
                <a:solidFill>
                  <a:srgbClr val="231F20"/>
                </a:solidFill>
                <a:latin typeface="Calibri"/>
                <a:cs typeface="Calibri"/>
              </a:rPr>
              <a:t>Administrator.</a:t>
            </a:r>
            <a:endParaRPr sz="1200" dirty="0">
              <a:latin typeface="Calibri"/>
              <a:cs typeface="Calibri"/>
            </a:endParaRPr>
          </a:p>
        </p:txBody>
      </p:sp>
    </p:spTree>
    <p:extLst>
      <p:ext uri="{BB962C8B-B14F-4D97-AF65-F5344CB8AC3E}">
        <p14:creationId xmlns:p14="http://schemas.microsoft.com/office/powerpoint/2010/main" val="398518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BENEFIT PLANS</a:t>
            </a:r>
            <a:endParaRPr lang="en-US" dirty="0"/>
          </a:p>
        </p:txBody>
      </p:sp>
      <p:sp>
        <p:nvSpPr>
          <p:cNvPr id="3" name="Content Placeholder 2"/>
          <p:cNvSpPr>
            <a:spLocks noGrp="1"/>
          </p:cNvSpPr>
          <p:nvPr>
            <p:ph idx="1"/>
          </p:nvPr>
        </p:nvSpPr>
        <p:spPr/>
        <p:txBody>
          <a:bodyPr>
            <a:normAutofit/>
          </a:bodyPr>
          <a:lstStyle/>
          <a:p>
            <a:pPr lvl="0"/>
            <a:r>
              <a:rPr lang="en-US" dirty="0" smtClean="0"/>
              <a:t>Effective </a:t>
            </a:r>
            <a:r>
              <a:rPr lang="en-US" dirty="0"/>
              <a:t>October 1 (</a:t>
            </a:r>
            <a:r>
              <a:rPr lang="en-US" dirty="0" smtClean="0"/>
              <a:t>unless otherwise </a:t>
            </a:r>
            <a:r>
              <a:rPr lang="en-US" dirty="0"/>
              <a:t>noted) and continue through September 30 </a:t>
            </a:r>
          </a:p>
          <a:p>
            <a:r>
              <a:rPr lang="en-US" dirty="0"/>
              <a:t>As you prepare to </a:t>
            </a:r>
            <a:r>
              <a:rPr lang="en-US" dirty="0" smtClean="0"/>
              <a:t>enroll from August 6</a:t>
            </a:r>
            <a:r>
              <a:rPr lang="en-US" dirty="0" smtClean="0">
                <a:solidFill>
                  <a:srgbClr val="FF0000"/>
                </a:solidFill>
              </a:rPr>
              <a:t> </a:t>
            </a:r>
            <a:r>
              <a:rPr lang="en-US" dirty="0" smtClean="0"/>
              <a:t>to August 30</a:t>
            </a:r>
            <a:endParaRPr lang="en-US" dirty="0"/>
          </a:p>
          <a:p>
            <a:pPr lvl="1">
              <a:buSzPct val="110000"/>
              <a:tabLst>
                <a:tab pos="127000" algn="l"/>
              </a:tabLst>
            </a:pPr>
            <a:r>
              <a:rPr lang="en-US" sz="2600" dirty="0"/>
              <a:t>Consider your benefit coverage needs for the upcoming </a:t>
            </a:r>
            <a:r>
              <a:rPr lang="en-US" sz="2600" dirty="0" smtClean="0"/>
              <a:t>year</a:t>
            </a:r>
            <a:endParaRPr lang="en-US" sz="2600" dirty="0"/>
          </a:p>
          <a:p>
            <a:pPr lvl="1">
              <a:buSzPct val="110000"/>
              <a:tabLst>
                <a:tab pos="127000" algn="l"/>
              </a:tabLst>
            </a:pPr>
            <a:r>
              <a:rPr lang="en-US" sz="2600" dirty="0"/>
              <a:t>Consider other available </a:t>
            </a:r>
            <a:r>
              <a:rPr lang="en-US" sz="2600" dirty="0" smtClean="0"/>
              <a:t>coverage</a:t>
            </a:r>
          </a:p>
          <a:p>
            <a:pPr lvl="1">
              <a:buSzPct val="110000"/>
              <a:tabLst>
                <a:tab pos="127000" algn="l"/>
              </a:tabLst>
            </a:pPr>
            <a:r>
              <a:rPr lang="en-US" sz="2600" dirty="0" smtClean="0"/>
              <a:t>Gather </a:t>
            </a:r>
            <a:r>
              <a:rPr lang="en-US" sz="2600" dirty="0"/>
              <a:t>information you’ll </a:t>
            </a:r>
            <a:r>
              <a:rPr lang="en-US" sz="2600" dirty="0" smtClean="0"/>
              <a:t>need</a:t>
            </a:r>
          </a:p>
          <a:p>
            <a:pPr lvl="2">
              <a:buSzPct val="110000"/>
              <a:tabLst>
                <a:tab pos="127000" algn="l"/>
              </a:tabLst>
            </a:pPr>
            <a:r>
              <a:rPr lang="en-US" sz="2600" dirty="0" smtClean="0"/>
              <a:t>If </a:t>
            </a:r>
            <a:r>
              <a:rPr lang="en-US" sz="2600" dirty="0"/>
              <a:t>you are </a:t>
            </a:r>
            <a:r>
              <a:rPr lang="en-US" sz="2600" dirty="0" smtClean="0"/>
              <a:t>covering dependents</a:t>
            </a:r>
            <a:r>
              <a:rPr lang="en-US" sz="2600" dirty="0"/>
              <a:t>, you will need their dates of birth and </a:t>
            </a:r>
            <a:r>
              <a:rPr lang="en-US" sz="2600" dirty="0" smtClean="0"/>
              <a:t>Social Security numbers</a:t>
            </a:r>
            <a:endParaRPr lang="en-US" sz="2600" dirty="0"/>
          </a:p>
        </p:txBody>
      </p:sp>
    </p:spTree>
    <p:extLst>
      <p:ext uri="{BB962C8B-B14F-4D97-AF65-F5344CB8AC3E}">
        <p14:creationId xmlns:p14="http://schemas.microsoft.com/office/powerpoint/2010/main" val="8006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BENEFIT ELIGIBILITY</a:t>
            </a:r>
            <a:endParaRPr lang="en-US" dirty="0"/>
          </a:p>
        </p:txBody>
      </p:sp>
      <p:sp>
        <p:nvSpPr>
          <p:cNvPr id="5" name="Content Placeholder 4"/>
          <p:cNvSpPr>
            <a:spLocks noGrp="1"/>
          </p:cNvSpPr>
          <p:nvPr>
            <p:ph idx="1"/>
          </p:nvPr>
        </p:nvSpPr>
        <p:spPr/>
        <p:txBody>
          <a:bodyPr>
            <a:normAutofit fontScale="92500"/>
          </a:bodyPr>
          <a:lstStyle/>
          <a:p>
            <a:pPr lvl="0"/>
            <a:r>
              <a:rPr lang="en-US" sz="2800" dirty="0" smtClean="0"/>
              <a:t>Benefits eligible if you work at least 30</a:t>
            </a:r>
            <a:r>
              <a:rPr lang="en-US" sz="2800" dirty="0" smtClean="0">
                <a:solidFill>
                  <a:srgbClr val="FF0000"/>
                </a:solidFill>
              </a:rPr>
              <a:t> </a:t>
            </a:r>
            <a:r>
              <a:rPr lang="en-US" sz="2800" dirty="0" smtClean="0"/>
              <a:t>hours per week</a:t>
            </a:r>
          </a:p>
          <a:p>
            <a:r>
              <a:rPr lang="en-US" sz="2800" dirty="0"/>
              <a:t>Eligible dependents include your legal spouse and children up to age 26</a:t>
            </a:r>
          </a:p>
          <a:p>
            <a:pPr marR="46990"/>
            <a:r>
              <a:rPr lang="en-US" sz="2800" dirty="0" smtClean="0"/>
              <a:t>You may </a:t>
            </a:r>
            <a:r>
              <a:rPr lang="en-US" sz="2800" dirty="0"/>
              <a:t>only make </a:t>
            </a:r>
            <a:r>
              <a:rPr lang="en-US" sz="2800" dirty="0" smtClean="0"/>
              <a:t>or change </a:t>
            </a:r>
            <a:r>
              <a:rPr lang="en-US" sz="2800" dirty="0"/>
              <a:t>your </a:t>
            </a:r>
            <a:r>
              <a:rPr lang="en-US" sz="2800" dirty="0" smtClean="0"/>
              <a:t>benefits as </a:t>
            </a:r>
            <a:r>
              <a:rPr lang="en-US" sz="2800" dirty="0"/>
              <a:t>a new hire or during the </a:t>
            </a:r>
            <a:r>
              <a:rPr lang="en-US" sz="2800" dirty="0" smtClean="0"/>
              <a:t>open </a:t>
            </a:r>
            <a:r>
              <a:rPr lang="en-US" sz="2800" dirty="0"/>
              <a:t>enrollment period unless you experience </a:t>
            </a:r>
            <a:r>
              <a:rPr lang="en-US" sz="2800" dirty="0" smtClean="0"/>
              <a:t>a qualified </a:t>
            </a:r>
            <a:r>
              <a:rPr lang="en-US" sz="2800" dirty="0"/>
              <a:t>life event such as:</a:t>
            </a:r>
          </a:p>
          <a:p>
            <a:pPr lvl="1">
              <a:buSzPct val="110000"/>
              <a:tabLst>
                <a:tab pos="127000" algn="l"/>
              </a:tabLst>
            </a:pPr>
            <a:r>
              <a:rPr lang="en-US" dirty="0"/>
              <a:t>Marriage, divorce or legal separation</a:t>
            </a:r>
          </a:p>
          <a:p>
            <a:pPr lvl="1">
              <a:buSzPct val="110000"/>
              <a:tabLst>
                <a:tab pos="127000" algn="l"/>
              </a:tabLst>
            </a:pPr>
            <a:r>
              <a:rPr lang="en-US" dirty="0"/>
              <a:t>Birth or adoption of a child</a:t>
            </a:r>
          </a:p>
          <a:p>
            <a:pPr marR="5080" lvl="1">
              <a:buSzPct val="110000"/>
              <a:tabLst>
                <a:tab pos="127000" algn="l"/>
              </a:tabLst>
            </a:pPr>
            <a:r>
              <a:rPr lang="en-US" dirty="0"/>
              <a:t>Loss or gain of other </a:t>
            </a:r>
            <a:r>
              <a:rPr lang="en-US" dirty="0" smtClean="0"/>
              <a:t>coverage</a:t>
            </a:r>
          </a:p>
          <a:p>
            <a:pPr marR="5080" lvl="1">
              <a:buSzPct val="110000"/>
              <a:tabLst>
                <a:tab pos="127000" algn="l"/>
              </a:tabLst>
            </a:pPr>
            <a:r>
              <a:rPr lang="en-US" dirty="0" smtClean="0"/>
              <a:t>Eligibility </a:t>
            </a:r>
            <a:r>
              <a:rPr lang="en-US" dirty="0"/>
              <a:t>for Medicare or </a:t>
            </a:r>
            <a:r>
              <a:rPr lang="en-US" dirty="0" smtClean="0"/>
              <a:t>Medicaid</a:t>
            </a:r>
          </a:p>
          <a:p>
            <a:pPr marR="5080" lvl="1">
              <a:buSzPct val="110000"/>
              <a:tabLst>
                <a:tab pos="127000" algn="l"/>
              </a:tabLst>
            </a:pPr>
            <a:endParaRPr lang="en-US" dirty="0"/>
          </a:p>
          <a:p>
            <a:endParaRPr lang="en-US" dirty="0"/>
          </a:p>
        </p:txBody>
      </p:sp>
    </p:spTree>
    <p:extLst>
      <p:ext uri="{BB962C8B-B14F-4D97-AF65-F5344CB8AC3E}">
        <p14:creationId xmlns:p14="http://schemas.microsoft.com/office/powerpoint/2010/main" val="256588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 COSTS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0810533"/>
              </p:ext>
            </p:extLst>
          </p:nvPr>
        </p:nvGraphicFramePr>
        <p:xfrm>
          <a:off x="381000" y="1447800"/>
          <a:ext cx="8382000" cy="4542790"/>
        </p:xfrm>
        <a:graphic>
          <a:graphicData uri="http://schemas.openxmlformats.org/drawingml/2006/table">
            <a:tbl>
              <a:tblPr firstRow="1" bandRow="1">
                <a:tableStyleId>{21E4AEA4-8DFA-4A89-87EB-49C32662AFE0}</a:tableStyleId>
              </a:tblPr>
              <a:tblGrid>
                <a:gridCol w="2794000"/>
                <a:gridCol w="2794000"/>
                <a:gridCol w="2794000"/>
              </a:tblGrid>
              <a:tr h="370840">
                <a:tc>
                  <a:txBody>
                    <a:bodyPr/>
                    <a:lstStyle/>
                    <a:p>
                      <a:pPr marL="90805">
                        <a:lnSpc>
                          <a:spcPct val="100000"/>
                        </a:lnSpc>
                        <a:spcBef>
                          <a:spcPts val="445"/>
                        </a:spcBef>
                      </a:pPr>
                      <a:r>
                        <a:rPr sz="1600" spc="-105" dirty="0">
                          <a:latin typeface="Myriad Pro Cond"/>
                        </a:rPr>
                        <a:t>BENEFIT</a:t>
                      </a:r>
                      <a:endParaRPr sz="1600" dirty="0">
                        <a:latin typeface="Myriad Pro Cond"/>
                        <a:cs typeface="Calibri"/>
                      </a:endParaRPr>
                    </a:p>
                  </a:txBody>
                  <a:tcPr marL="0" marR="0" marT="56515" marB="0"/>
                </a:tc>
                <a:tc>
                  <a:txBody>
                    <a:bodyPr/>
                    <a:lstStyle/>
                    <a:p>
                      <a:pPr algn="ctr">
                        <a:lnSpc>
                          <a:spcPct val="100000"/>
                        </a:lnSpc>
                        <a:spcBef>
                          <a:spcPts val="445"/>
                        </a:spcBef>
                      </a:pPr>
                      <a:r>
                        <a:rPr sz="1600" spc="-204" dirty="0" smtClean="0">
                          <a:latin typeface="Myriad Pro Cond"/>
                        </a:rPr>
                        <a:t>WHO</a:t>
                      </a:r>
                      <a:r>
                        <a:rPr lang="en-US" sz="1600" spc="-204" dirty="0" smtClean="0">
                          <a:latin typeface="Myriad Pro Cond"/>
                        </a:rPr>
                        <a:t> </a:t>
                      </a:r>
                      <a:r>
                        <a:rPr sz="1600" spc="-140" dirty="0" smtClean="0">
                          <a:latin typeface="Myriad Pro Cond"/>
                        </a:rPr>
                        <a:t>PAYS</a:t>
                      </a:r>
                      <a:endParaRPr sz="1600" dirty="0">
                        <a:latin typeface="Myriad Pro Cond"/>
                        <a:cs typeface="Calibri"/>
                      </a:endParaRPr>
                    </a:p>
                  </a:txBody>
                  <a:tcPr marL="0" marR="0" marT="56515" marB="0"/>
                </a:tc>
                <a:tc>
                  <a:txBody>
                    <a:bodyPr/>
                    <a:lstStyle/>
                    <a:p>
                      <a:pPr marR="2540" algn="ctr">
                        <a:lnSpc>
                          <a:spcPct val="100000"/>
                        </a:lnSpc>
                        <a:spcBef>
                          <a:spcPts val="445"/>
                        </a:spcBef>
                      </a:pPr>
                      <a:r>
                        <a:rPr sz="1600" spc="-155" dirty="0">
                          <a:latin typeface="Myriad Pro Cond"/>
                        </a:rPr>
                        <a:t>TAX</a:t>
                      </a:r>
                      <a:r>
                        <a:rPr sz="1600" spc="-150" dirty="0">
                          <a:latin typeface="Myriad Pro Cond"/>
                        </a:rPr>
                        <a:t> TREATMENT</a:t>
                      </a:r>
                      <a:endParaRPr sz="1600">
                        <a:latin typeface="Myriad Pro Cond"/>
                        <a:cs typeface="Calibri"/>
                      </a:endParaRPr>
                    </a:p>
                  </a:txBody>
                  <a:tcPr marL="0" marR="0" marT="56515" marB="0"/>
                </a:tc>
              </a:tr>
              <a:tr h="370840">
                <a:tc>
                  <a:txBody>
                    <a:bodyPr/>
                    <a:lstStyle/>
                    <a:p>
                      <a:pPr marL="90805">
                        <a:lnSpc>
                          <a:spcPct val="100000"/>
                        </a:lnSpc>
                        <a:spcBef>
                          <a:spcPts val="445"/>
                        </a:spcBef>
                      </a:pPr>
                      <a:r>
                        <a:rPr sz="1600" spc="-95" dirty="0">
                          <a:latin typeface="Myriad Pro Cond"/>
                        </a:rPr>
                        <a:t>Medical </a:t>
                      </a:r>
                      <a:r>
                        <a:rPr sz="1600" spc="-90" dirty="0">
                          <a:latin typeface="Myriad Pro Cond"/>
                        </a:rPr>
                        <a:t>and</a:t>
                      </a:r>
                      <a:r>
                        <a:rPr sz="1600" spc="-130" dirty="0">
                          <a:latin typeface="Myriad Pro Cond"/>
                        </a:rPr>
                        <a:t> </a:t>
                      </a:r>
                      <a:r>
                        <a:rPr sz="1600" spc="-90" dirty="0">
                          <a:latin typeface="Myriad Pro Cond"/>
                        </a:rPr>
                        <a:t>Pharmacy</a:t>
                      </a:r>
                      <a:endParaRPr sz="1600">
                        <a:latin typeface="Myriad Pro Cond"/>
                        <a:cs typeface="Calibri"/>
                      </a:endParaRPr>
                    </a:p>
                  </a:txBody>
                  <a:tcPr marL="0" marR="0" marT="56515" marB="0"/>
                </a:tc>
                <a:tc>
                  <a:txBody>
                    <a:bodyPr/>
                    <a:lstStyle/>
                    <a:p>
                      <a:pPr algn="ctr">
                        <a:lnSpc>
                          <a:spcPct val="100000"/>
                        </a:lnSpc>
                        <a:spcBef>
                          <a:spcPts val="445"/>
                        </a:spcBef>
                      </a:pPr>
                      <a:r>
                        <a:rPr sz="1600" spc="-145" dirty="0">
                          <a:latin typeface="Myriad Pro Cond"/>
                        </a:rPr>
                        <a:t>The </a:t>
                      </a:r>
                      <a:r>
                        <a:rPr sz="1600" spc="-100" dirty="0">
                          <a:latin typeface="Myriad Pro Cond"/>
                        </a:rPr>
                        <a:t>District </a:t>
                      </a:r>
                      <a:r>
                        <a:rPr sz="1600" spc="-135" dirty="0">
                          <a:latin typeface="Myriad Pro Cond"/>
                        </a:rPr>
                        <a:t>and</a:t>
                      </a:r>
                      <a:r>
                        <a:rPr sz="1600" spc="-70" dirty="0">
                          <a:latin typeface="Myriad Pro Cond"/>
                        </a:rPr>
                        <a:t> </a:t>
                      </a:r>
                      <a:r>
                        <a:rPr sz="1600" spc="-155" dirty="0">
                          <a:latin typeface="Myriad Pro Cond"/>
                        </a:rPr>
                        <a:t>You</a:t>
                      </a:r>
                      <a:endParaRPr sz="1600">
                        <a:latin typeface="Myriad Pro Cond"/>
                        <a:cs typeface="Calibri"/>
                      </a:endParaRPr>
                    </a:p>
                  </a:txBody>
                  <a:tcPr marL="0" marR="0" marT="56515" marB="0"/>
                </a:tc>
                <a:tc>
                  <a:txBody>
                    <a:bodyPr/>
                    <a:lstStyle/>
                    <a:p>
                      <a:pPr marR="1270" algn="ctr">
                        <a:lnSpc>
                          <a:spcPct val="100000"/>
                        </a:lnSpc>
                        <a:spcBef>
                          <a:spcPts val="445"/>
                        </a:spcBef>
                      </a:pPr>
                      <a:r>
                        <a:rPr sz="1600" spc="-105" dirty="0">
                          <a:latin typeface="Myriad Pro Cond"/>
                        </a:rPr>
                        <a:t>Pre-tax</a:t>
                      </a:r>
                      <a:endParaRPr sz="1600">
                        <a:latin typeface="Myriad Pro Cond"/>
                        <a:cs typeface="Calibri"/>
                      </a:endParaRPr>
                    </a:p>
                  </a:txBody>
                  <a:tcPr marL="0" marR="0" marT="56515" marB="0"/>
                </a:tc>
              </a:tr>
              <a:tr h="370840">
                <a:tc>
                  <a:txBody>
                    <a:bodyPr/>
                    <a:lstStyle/>
                    <a:p>
                      <a:pPr marL="90805">
                        <a:lnSpc>
                          <a:spcPct val="100000"/>
                        </a:lnSpc>
                        <a:spcBef>
                          <a:spcPts val="445"/>
                        </a:spcBef>
                      </a:pPr>
                      <a:r>
                        <a:rPr sz="1600" spc="-80" dirty="0">
                          <a:latin typeface="Myriad Pro Cond"/>
                        </a:rPr>
                        <a:t>Dental</a:t>
                      </a:r>
                      <a:endParaRPr sz="1600">
                        <a:latin typeface="Myriad Pro Cond"/>
                        <a:cs typeface="Calibri"/>
                      </a:endParaRPr>
                    </a:p>
                  </a:txBody>
                  <a:tcPr marL="0" marR="0" marT="56515" marB="0"/>
                </a:tc>
                <a:tc>
                  <a:txBody>
                    <a:bodyPr/>
                    <a:lstStyle/>
                    <a:p>
                      <a:pPr algn="ctr">
                        <a:lnSpc>
                          <a:spcPct val="100000"/>
                        </a:lnSpc>
                        <a:spcBef>
                          <a:spcPts val="445"/>
                        </a:spcBef>
                      </a:pPr>
                      <a:r>
                        <a:rPr sz="1600" spc="-145" dirty="0">
                          <a:latin typeface="Myriad Pro Cond"/>
                        </a:rPr>
                        <a:t>The </a:t>
                      </a:r>
                      <a:r>
                        <a:rPr sz="1600" spc="-100" dirty="0">
                          <a:latin typeface="Myriad Pro Cond"/>
                        </a:rPr>
                        <a:t>District </a:t>
                      </a:r>
                      <a:r>
                        <a:rPr sz="1600" spc="-135" dirty="0">
                          <a:latin typeface="Myriad Pro Cond"/>
                        </a:rPr>
                        <a:t>and</a:t>
                      </a:r>
                      <a:r>
                        <a:rPr sz="1600" spc="-70" dirty="0">
                          <a:latin typeface="Myriad Pro Cond"/>
                        </a:rPr>
                        <a:t> </a:t>
                      </a:r>
                      <a:r>
                        <a:rPr sz="1600" spc="-155" dirty="0">
                          <a:latin typeface="Myriad Pro Cond"/>
                        </a:rPr>
                        <a:t>You</a:t>
                      </a:r>
                      <a:endParaRPr sz="1600">
                        <a:latin typeface="Myriad Pro Cond"/>
                        <a:cs typeface="Calibri"/>
                      </a:endParaRPr>
                    </a:p>
                  </a:txBody>
                  <a:tcPr marL="0" marR="0" marT="56515" marB="0"/>
                </a:tc>
                <a:tc>
                  <a:txBody>
                    <a:bodyPr/>
                    <a:lstStyle/>
                    <a:p>
                      <a:pPr marR="1270" algn="ctr">
                        <a:lnSpc>
                          <a:spcPct val="100000"/>
                        </a:lnSpc>
                        <a:spcBef>
                          <a:spcPts val="445"/>
                        </a:spcBef>
                      </a:pPr>
                      <a:r>
                        <a:rPr sz="1600" spc="-105" dirty="0">
                          <a:latin typeface="Myriad Pro Cond"/>
                        </a:rPr>
                        <a:t>Pre-tax</a:t>
                      </a:r>
                      <a:endParaRPr sz="1600">
                        <a:latin typeface="Myriad Pro Cond"/>
                        <a:cs typeface="Calibri"/>
                      </a:endParaRPr>
                    </a:p>
                  </a:txBody>
                  <a:tcPr marL="0" marR="0" marT="56515" marB="0"/>
                </a:tc>
              </a:tr>
              <a:tr h="370840">
                <a:tc>
                  <a:txBody>
                    <a:bodyPr/>
                    <a:lstStyle/>
                    <a:p>
                      <a:pPr marL="90805">
                        <a:lnSpc>
                          <a:spcPct val="100000"/>
                        </a:lnSpc>
                        <a:spcBef>
                          <a:spcPts val="445"/>
                        </a:spcBef>
                      </a:pPr>
                      <a:r>
                        <a:rPr sz="1600" spc="-80" dirty="0">
                          <a:latin typeface="Myriad Pro Cond"/>
                        </a:rPr>
                        <a:t>Vision</a:t>
                      </a:r>
                      <a:endParaRPr sz="1600">
                        <a:latin typeface="Myriad Pro Cond"/>
                        <a:cs typeface="Calibri"/>
                      </a:endParaRPr>
                    </a:p>
                  </a:txBody>
                  <a:tcPr marL="0" marR="0" marT="56515" marB="0"/>
                </a:tc>
                <a:tc>
                  <a:txBody>
                    <a:bodyPr/>
                    <a:lstStyle/>
                    <a:p>
                      <a:pPr algn="ctr">
                        <a:lnSpc>
                          <a:spcPct val="100000"/>
                        </a:lnSpc>
                        <a:spcBef>
                          <a:spcPts val="445"/>
                        </a:spcBef>
                      </a:pPr>
                      <a:r>
                        <a:rPr sz="1600" spc="-155" dirty="0">
                          <a:solidFill>
                            <a:schemeClr val="tx1"/>
                          </a:solidFill>
                          <a:latin typeface="Myriad Pro Cond"/>
                        </a:rPr>
                        <a:t>You</a:t>
                      </a:r>
                      <a:endParaRPr sz="1600" dirty="0">
                        <a:solidFill>
                          <a:schemeClr val="tx1"/>
                        </a:solidFill>
                        <a:latin typeface="Myriad Pro Cond"/>
                        <a:cs typeface="Calibri"/>
                      </a:endParaRPr>
                    </a:p>
                  </a:txBody>
                  <a:tcPr marL="0" marR="0" marT="56515" marB="0"/>
                </a:tc>
                <a:tc>
                  <a:txBody>
                    <a:bodyPr/>
                    <a:lstStyle/>
                    <a:p>
                      <a:pPr marR="1905" algn="ctr">
                        <a:lnSpc>
                          <a:spcPct val="100000"/>
                        </a:lnSpc>
                        <a:spcBef>
                          <a:spcPts val="445"/>
                        </a:spcBef>
                      </a:pPr>
                      <a:r>
                        <a:rPr sz="1600" spc="-110" dirty="0">
                          <a:latin typeface="Myriad Pro Cond"/>
                        </a:rPr>
                        <a:t>Pret-ax</a:t>
                      </a:r>
                      <a:endParaRPr sz="1600">
                        <a:latin typeface="Myriad Pro Cond"/>
                        <a:cs typeface="Calibri"/>
                      </a:endParaRPr>
                    </a:p>
                  </a:txBody>
                  <a:tcPr marL="0" marR="0" marT="56515" marB="0"/>
                </a:tc>
              </a:tr>
              <a:tr h="370840">
                <a:tc>
                  <a:txBody>
                    <a:bodyPr/>
                    <a:lstStyle/>
                    <a:p>
                      <a:pPr marL="90805">
                        <a:lnSpc>
                          <a:spcPct val="100000"/>
                        </a:lnSpc>
                        <a:spcBef>
                          <a:spcPts val="445"/>
                        </a:spcBef>
                      </a:pPr>
                      <a:r>
                        <a:rPr sz="1600" spc="-80" dirty="0">
                          <a:latin typeface="Myriad Pro Cond"/>
                        </a:rPr>
                        <a:t>Basic </a:t>
                      </a:r>
                      <a:r>
                        <a:rPr sz="1600" spc="-50" dirty="0">
                          <a:latin typeface="Myriad Pro Cond"/>
                        </a:rPr>
                        <a:t>Life </a:t>
                      </a:r>
                      <a:r>
                        <a:rPr sz="1600" spc="-90" dirty="0">
                          <a:latin typeface="Myriad Pro Cond"/>
                        </a:rPr>
                        <a:t>and </a:t>
                      </a:r>
                      <a:r>
                        <a:rPr sz="1600" spc="-85" dirty="0">
                          <a:latin typeface="Myriad Pro Cond"/>
                        </a:rPr>
                        <a:t>Accidental </a:t>
                      </a:r>
                      <a:r>
                        <a:rPr sz="1600" spc="-95" dirty="0">
                          <a:latin typeface="Myriad Pro Cond"/>
                        </a:rPr>
                        <a:t>Death </a:t>
                      </a:r>
                      <a:r>
                        <a:rPr sz="1600" spc="-195" dirty="0" smtClean="0">
                          <a:latin typeface="Myriad Pro Cond"/>
                        </a:rPr>
                        <a:t>&amp;</a:t>
                      </a:r>
                      <a:r>
                        <a:rPr lang="en-US" sz="1600" spc="-195" dirty="0" smtClean="0">
                          <a:latin typeface="Myriad Pro Cond"/>
                        </a:rPr>
                        <a:t> </a:t>
                      </a:r>
                      <a:r>
                        <a:rPr sz="1600" spc="-100" dirty="0" smtClean="0">
                          <a:latin typeface="Myriad Pro Cond"/>
                        </a:rPr>
                        <a:t>Dismemberment </a:t>
                      </a:r>
                      <a:r>
                        <a:rPr sz="1600" spc="-145" dirty="0">
                          <a:latin typeface="Myriad Pro Cond"/>
                        </a:rPr>
                        <a:t>(AD&amp;D</a:t>
                      </a:r>
                      <a:r>
                        <a:rPr sz="1600" spc="-145" dirty="0" smtClean="0">
                          <a:latin typeface="Myriad Pro Cond"/>
                        </a:rPr>
                        <a:t>)</a:t>
                      </a:r>
                      <a:r>
                        <a:rPr lang="en-US" sz="1600" spc="-145" dirty="0" smtClean="0">
                          <a:latin typeface="Myriad Pro Cond"/>
                        </a:rPr>
                        <a:t> </a:t>
                      </a:r>
                      <a:r>
                        <a:rPr sz="1600" spc="-80" dirty="0" smtClean="0">
                          <a:latin typeface="Myriad Pro Cond"/>
                        </a:rPr>
                        <a:t>Insurance</a:t>
                      </a:r>
                      <a:endParaRPr sz="1600" dirty="0">
                        <a:latin typeface="Myriad Pro Cond"/>
                        <a:cs typeface="Calibri"/>
                      </a:endParaRPr>
                    </a:p>
                  </a:txBody>
                  <a:tcPr marL="0" marR="0" marT="56515" marB="0"/>
                </a:tc>
                <a:tc>
                  <a:txBody>
                    <a:bodyPr/>
                    <a:lstStyle/>
                    <a:p>
                      <a:pPr algn="ctr">
                        <a:lnSpc>
                          <a:spcPct val="100000"/>
                        </a:lnSpc>
                        <a:spcBef>
                          <a:spcPts val="445"/>
                        </a:spcBef>
                      </a:pPr>
                      <a:r>
                        <a:rPr sz="1600" spc="-145" dirty="0">
                          <a:latin typeface="Myriad Pro Cond"/>
                        </a:rPr>
                        <a:t>The</a:t>
                      </a:r>
                      <a:r>
                        <a:rPr sz="1600" spc="-170" dirty="0">
                          <a:latin typeface="Myriad Pro Cond"/>
                        </a:rPr>
                        <a:t> </a:t>
                      </a:r>
                      <a:r>
                        <a:rPr lang="en-US" sz="1600" spc="-170" dirty="0" smtClean="0">
                          <a:latin typeface="Myriad Pro Cond"/>
                        </a:rPr>
                        <a:t> </a:t>
                      </a:r>
                      <a:r>
                        <a:rPr sz="1600" spc="-100" dirty="0" smtClean="0">
                          <a:latin typeface="Myriad Pro Cond"/>
                        </a:rPr>
                        <a:t>District</a:t>
                      </a:r>
                      <a:endParaRPr sz="1600" dirty="0">
                        <a:latin typeface="Myriad Pro Cond"/>
                        <a:cs typeface="Calibri"/>
                      </a:endParaRPr>
                    </a:p>
                  </a:txBody>
                  <a:tcPr marL="0" marR="0" marT="56515" marB="0"/>
                </a:tc>
                <a:tc>
                  <a:txBody>
                    <a:bodyPr/>
                    <a:lstStyle/>
                    <a:p>
                      <a:pPr marR="2540" algn="ctr">
                        <a:lnSpc>
                          <a:spcPct val="100000"/>
                        </a:lnSpc>
                        <a:spcBef>
                          <a:spcPts val="445"/>
                        </a:spcBef>
                      </a:pPr>
                      <a:r>
                        <a:rPr sz="1600" spc="-190" dirty="0">
                          <a:latin typeface="Myriad Pro Cond"/>
                        </a:rPr>
                        <a:t>NA</a:t>
                      </a:r>
                      <a:endParaRPr sz="1600">
                        <a:latin typeface="Myriad Pro Cond"/>
                        <a:cs typeface="Calibri"/>
                      </a:endParaRPr>
                    </a:p>
                  </a:txBody>
                  <a:tcPr marL="0" marR="0" marT="56515" marB="0"/>
                </a:tc>
              </a:tr>
              <a:tr h="370840">
                <a:tc>
                  <a:txBody>
                    <a:bodyPr/>
                    <a:lstStyle/>
                    <a:p>
                      <a:pPr marL="90805">
                        <a:lnSpc>
                          <a:spcPct val="100000"/>
                        </a:lnSpc>
                        <a:spcBef>
                          <a:spcPts val="445"/>
                        </a:spcBef>
                      </a:pPr>
                      <a:r>
                        <a:rPr sz="1600" spc="-85" dirty="0">
                          <a:latin typeface="Myriad Pro Cond"/>
                        </a:rPr>
                        <a:t>Voluntary </a:t>
                      </a:r>
                      <a:r>
                        <a:rPr sz="1600" spc="-50" dirty="0">
                          <a:latin typeface="Myriad Pro Cond"/>
                        </a:rPr>
                        <a:t>Life </a:t>
                      </a:r>
                      <a:r>
                        <a:rPr sz="1600" spc="-90" dirty="0">
                          <a:latin typeface="Myriad Pro Cond"/>
                        </a:rPr>
                        <a:t>and </a:t>
                      </a:r>
                      <a:r>
                        <a:rPr sz="1600" spc="-85" dirty="0">
                          <a:latin typeface="Myriad Pro Cond"/>
                        </a:rPr>
                        <a:t>Accidental </a:t>
                      </a:r>
                      <a:r>
                        <a:rPr sz="1600" spc="-95" dirty="0">
                          <a:latin typeface="Myriad Pro Cond"/>
                        </a:rPr>
                        <a:t>Death </a:t>
                      </a:r>
                      <a:r>
                        <a:rPr sz="1600" spc="-195" dirty="0" smtClean="0">
                          <a:latin typeface="Myriad Pro Cond"/>
                        </a:rPr>
                        <a:t>&amp;</a:t>
                      </a:r>
                      <a:r>
                        <a:rPr lang="en-US" sz="1600" spc="-195" dirty="0" smtClean="0">
                          <a:latin typeface="Myriad Pro Cond"/>
                        </a:rPr>
                        <a:t> </a:t>
                      </a:r>
                      <a:r>
                        <a:rPr sz="1600" spc="-100" dirty="0" smtClean="0">
                          <a:latin typeface="Myriad Pro Cond"/>
                        </a:rPr>
                        <a:t>Dismemberment </a:t>
                      </a:r>
                      <a:r>
                        <a:rPr sz="1600" spc="-145" dirty="0">
                          <a:latin typeface="Myriad Pro Cond"/>
                        </a:rPr>
                        <a:t>(AD&amp;D</a:t>
                      </a:r>
                      <a:r>
                        <a:rPr sz="1600" spc="-145" dirty="0" smtClean="0">
                          <a:latin typeface="Myriad Pro Cond"/>
                        </a:rPr>
                        <a:t>)</a:t>
                      </a:r>
                      <a:r>
                        <a:rPr lang="en-US" sz="1600" spc="-145" dirty="0" smtClean="0">
                          <a:latin typeface="Myriad Pro Cond"/>
                        </a:rPr>
                        <a:t> </a:t>
                      </a:r>
                      <a:r>
                        <a:rPr sz="1600" spc="-80" dirty="0" smtClean="0">
                          <a:latin typeface="Myriad Pro Cond"/>
                        </a:rPr>
                        <a:t>Insurance</a:t>
                      </a:r>
                      <a:endParaRPr sz="1600" dirty="0">
                        <a:latin typeface="Myriad Pro Cond"/>
                        <a:cs typeface="Calibri"/>
                      </a:endParaRPr>
                    </a:p>
                  </a:txBody>
                  <a:tcPr marL="0" marR="0" marT="56515" marB="0"/>
                </a:tc>
                <a:tc>
                  <a:txBody>
                    <a:bodyPr/>
                    <a:lstStyle/>
                    <a:p>
                      <a:pPr algn="ctr">
                        <a:lnSpc>
                          <a:spcPct val="100000"/>
                        </a:lnSpc>
                        <a:spcBef>
                          <a:spcPts val="445"/>
                        </a:spcBef>
                      </a:pPr>
                      <a:r>
                        <a:rPr sz="1600" spc="-155" dirty="0">
                          <a:latin typeface="Myriad Pro Cond"/>
                        </a:rPr>
                        <a:t>You</a:t>
                      </a:r>
                      <a:endParaRPr sz="1600" dirty="0">
                        <a:latin typeface="Myriad Pro Cond"/>
                        <a:cs typeface="Calibri"/>
                      </a:endParaRPr>
                    </a:p>
                  </a:txBody>
                  <a:tcPr marL="0" marR="0" marT="56515" marB="0"/>
                </a:tc>
                <a:tc>
                  <a:txBody>
                    <a:bodyPr/>
                    <a:lstStyle/>
                    <a:p>
                      <a:pPr marR="1905" algn="ctr">
                        <a:lnSpc>
                          <a:spcPct val="100000"/>
                        </a:lnSpc>
                        <a:spcBef>
                          <a:spcPts val="445"/>
                        </a:spcBef>
                      </a:pPr>
                      <a:r>
                        <a:rPr sz="1600" spc="-110" dirty="0">
                          <a:latin typeface="Myriad Pro Cond"/>
                        </a:rPr>
                        <a:t>After-tax</a:t>
                      </a:r>
                      <a:endParaRPr sz="1600" dirty="0">
                        <a:latin typeface="Myriad Pro Cond"/>
                        <a:cs typeface="Calibri"/>
                      </a:endParaRPr>
                    </a:p>
                  </a:txBody>
                  <a:tcPr marL="0" marR="0" marT="56515" marB="0"/>
                </a:tc>
              </a:tr>
              <a:tr h="370840">
                <a:tc>
                  <a:txBody>
                    <a:bodyPr/>
                    <a:lstStyle/>
                    <a:p>
                      <a:pPr marL="90805">
                        <a:lnSpc>
                          <a:spcPct val="100000"/>
                        </a:lnSpc>
                        <a:spcBef>
                          <a:spcPts val="600"/>
                        </a:spcBef>
                      </a:pPr>
                      <a:r>
                        <a:rPr sz="1600" spc="-85" dirty="0">
                          <a:latin typeface="Myriad Pro Cond"/>
                        </a:rPr>
                        <a:t>Short-term</a:t>
                      </a:r>
                      <a:r>
                        <a:rPr sz="1600" spc="-155" dirty="0">
                          <a:latin typeface="Myriad Pro Cond"/>
                        </a:rPr>
                        <a:t> </a:t>
                      </a:r>
                      <a:r>
                        <a:rPr sz="1600" spc="-60" dirty="0">
                          <a:latin typeface="Myriad Pro Cond"/>
                        </a:rPr>
                        <a:t>Disability</a:t>
                      </a:r>
                      <a:endParaRPr sz="1600">
                        <a:latin typeface="Myriad Pro Cond"/>
                        <a:cs typeface="Calibri"/>
                      </a:endParaRPr>
                    </a:p>
                  </a:txBody>
                  <a:tcPr marL="0" marR="0" marT="76200" marB="0"/>
                </a:tc>
                <a:tc>
                  <a:txBody>
                    <a:bodyPr/>
                    <a:lstStyle/>
                    <a:p>
                      <a:pPr algn="ctr">
                        <a:lnSpc>
                          <a:spcPct val="100000"/>
                        </a:lnSpc>
                        <a:spcBef>
                          <a:spcPts val="445"/>
                        </a:spcBef>
                      </a:pPr>
                      <a:r>
                        <a:rPr lang="en-US" sz="1600" spc="-155" dirty="0" smtClean="0">
                          <a:solidFill>
                            <a:schemeClr val="tx1"/>
                          </a:solidFill>
                          <a:latin typeface="Myriad Pro Cond"/>
                        </a:rPr>
                        <a:t>You</a:t>
                      </a:r>
                      <a:endParaRPr lang="en-US" sz="1600" dirty="0">
                        <a:solidFill>
                          <a:schemeClr val="tx1"/>
                        </a:solidFill>
                        <a:latin typeface="Myriad Pro Cond"/>
                        <a:cs typeface="Calibri"/>
                      </a:endParaRPr>
                    </a:p>
                  </a:txBody>
                  <a:tcPr marL="0" marR="0" marT="76200" marB="0"/>
                </a:tc>
                <a:tc>
                  <a:txBody>
                    <a:bodyPr/>
                    <a:lstStyle/>
                    <a:p>
                      <a:pPr marR="2540" algn="ctr">
                        <a:lnSpc>
                          <a:spcPct val="100000"/>
                        </a:lnSpc>
                        <a:spcBef>
                          <a:spcPts val="600"/>
                        </a:spcBef>
                      </a:pPr>
                      <a:r>
                        <a:rPr sz="1600" spc="-190" dirty="0">
                          <a:solidFill>
                            <a:schemeClr val="tx1"/>
                          </a:solidFill>
                          <a:latin typeface="Myriad Pro Cond"/>
                        </a:rPr>
                        <a:t>NA</a:t>
                      </a:r>
                      <a:endParaRPr sz="1600" dirty="0">
                        <a:solidFill>
                          <a:schemeClr val="tx1"/>
                        </a:solidFill>
                        <a:latin typeface="Myriad Pro Cond"/>
                        <a:cs typeface="Calibri"/>
                      </a:endParaRPr>
                    </a:p>
                  </a:txBody>
                  <a:tcPr marL="0" marR="0" marT="76200" marB="0"/>
                </a:tc>
              </a:tr>
              <a:tr h="370840">
                <a:tc>
                  <a:txBody>
                    <a:bodyPr/>
                    <a:lstStyle/>
                    <a:p>
                      <a:pPr marL="90805">
                        <a:lnSpc>
                          <a:spcPct val="100000"/>
                        </a:lnSpc>
                        <a:spcBef>
                          <a:spcPts val="445"/>
                        </a:spcBef>
                      </a:pPr>
                      <a:r>
                        <a:rPr sz="1600" spc="-80" dirty="0">
                          <a:latin typeface="Myriad Pro Cond"/>
                        </a:rPr>
                        <a:t>Long-term</a:t>
                      </a:r>
                      <a:r>
                        <a:rPr sz="1600" spc="-160" dirty="0">
                          <a:latin typeface="Myriad Pro Cond"/>
                        </a:rPr>
                        <a:t> </a:t>
                      </a:r>
                      <a:r>
                        <a:rPr sz="1600" spc="-60" dirty="0">
                          <a:latin typeface="Myriad Pro Cond"/>
                        </a:rPr>
                        <a:t>Disability</a:t>
                      </a:r>
                      <a:endParaRPr sz="1600">
                        <a:latin typeface="Myriad Pro Cond"/>
                        <a:cs typeface="Calibri"/>
                      </a:endParaRPr>
                    </a:p>
                  </a:txBody>
                  <a:tcPr marL="0" marR="0" marT="56515" marB="0"/>
                </a:tc>
                <a:tc>
                  <a:txBody>
                    <a:bodyPr/>
                    <a:lstStyle/>
                    <a:p>
                      <a:pPr algn="ctr">
                        <a:lnSpc>
                          <a:spcPct val="100000"/>
                        </a:lnSpc>
                        <a:spcBef>
                          <a:spcPts val="445"/>
                        </a:spcBef>
                      </a:pPr>
                      <a:r>
                        <a:rPr lang="en-US" sz="1600" spc="-155" dirty="0" smtClean="0">
                          <a:solidFill>
                            <a:schemeClr val="tx1"/>
                          </a:solidFill>
                          <a:latin typeface="Myriad Pro Cond"/>
                        </a:rPr>
                        <a:t>You</a:t>
                      </a:r>
                      <a:endParaRPr lang="en-US" sz="1600" dirty="0">
                        <a:solidFill>
                          <a:schemeClr val="tx1"/>
                        </a:solidFill>
                        <a:latin typeface="Myriad Pro Cond"/>
                        <a:cs typeface="Calibri"/>
                      </a:endParaRPr>
                    </a:p>
                  </a:txBody>
                  <a:tcPr marL="0" marR="0" marT="56515" marB="0"/>
                </a:tc>
                <a:tc>
                  <a:txBody>
                    <a:bodyPr/>
                    <a:lstStyle/>
                    <a:p>
                      <a:pPr marR="2540" algn="ctr">
                        <a:lnSpc>
                          <a:spcPct val="100000"/>
                        </a:lnSpc>
                        <a:spcBef>
                          <a:spcPts val="445"/>
                        </a:spcBef>
                      </a:pPr>
                      <a:r>
                        <a:rPr sz="1600" spc="-190" dirty="0">
                          <a:solidFill>
                            <a:schemeClr val="tx1"/>
                          </a:solidFill>
                          <a:latin typeface="Myriad Pro Cond"/>
                        </a:rPr>
                        <a:t>NA</a:t>
                      </a:r>
                      <a:endParaRPr sz="1600" dirty="0">
                        <a:solidFill>
                          <a:schemeClr val="tx1"/>
                        </a:solidFill>
                        <a:latin typeface="Myriad Pro Cond"/>
                        <a:cs typeface="Calibri"/>
                      </a:endParaRPr>
                    </a:p>
                  </a:txBody>
                  <a:tcPr marL="0" marR="0" marT="56515" marB="0"/>
                </a:tc>
              </a:tr>
              <a:tr h="370840">
                <a:tc>
                  <a:txBody>
                    <a:bodyPr/>
                    <a:lstStyle/>
                    <a:p>
                      <a:pPr marL="90805">
                        <a:lnSpc>
                          <a:spcPct val="100000"/>
                        </a:lnSpc>
                        <a:spcBef>
                          <a:spcPts val="445"/>
                        </a:spcBef>
                      </a:pPr>
                      <a:r>
                        <a:rPr sz="1600" spc="-75" dirty="0">
                          <a:solidFill>
                            <a:schemeClr val="tx1"/>
                          </a:solidFill>
                          <a:latin typeface="Myriad Pro Cond"/>
                        </a:rPr>
                        <a:t>Health </a:t>
                      </a:r>
                      <a:r>
                        <a:rPr sz="1600" spc="-70" dirty="0">
                          <a:solidFill>
                            <a:schemeClr val="tx1"/>
                          </a:solidFill>
                          <a:latin typeface="Myriad Pro Cond"/>
                        </a:rPr>
                        <a:t>Savings </a:t>
                      </a:r>
                      <a:r>
                        <a:rPr sz="1600" spc="-105" dirty="0">
                          <a:solidFill>
                            <a:schemeClr val="tx1"/>
                          </a:solidFill>
                          <a:latin typeface="Myriad Pro Cond"/>
                        </a:rPr>
                        <a:t>Account</a:t>
                      </a:r>
                      <a:r>
                        <a:rPr sz="1600" spc="-145" dirty="0">
                          <a:solidFill>
                            <a:schemeClr val="tx1"/>
                          </a:solidFill>
                          <a:latin typeface="Myriad Pro Cond"/>
                        </a:rPr>
                        <a:t> </a:t>
                      </a:r>
                      <a:r>
                        <a:rPr sz="1600" spc="-110" dirty="0">
                          <a:solidFill>
                            <a:schemeClr val="tx1"/>
                          </a:solidFill>
                          <a:latin typeface="Myriad Pro Cond"/>
                        </a:rPr>
                        <a:t>(HSA)</a:t>
                      </a:r>
                      <a:endParaRPr sz="1600" dirty="0">
                        <a:solidFill>
                          <a:schemeClr val="tx1"/>
                        </a:solidFill>
                        <a:latin typeface="Myriad Pro Cond"/>
                        <a:cs typeface="Calibri"/>
                      </a:endParaRPr>
                    </a:p>
                  </a:txBody>
                  <a:tcPr marL="0" marR="0" marT="56515" marB="0"/>
                </a:tc>
                <a:tc>
                  <a:txBody>
                    <a:bodyPr/>
                    <a:lstStyle/>
                    <a:p>
                      <a:pPr algn="ctr">
                        <a:lnSpc>
                          <a:spcPct val="100000"/>
                        </a:lnSpc>
                        <a:spcBef>
                          <a:spcPts val="445"/>
                        </a:spcBef>
                      </a:pPr>
                      <a:r>
                        <a:rPr sz="1600" spc="-155" dirty="0">
                          <a:solidFill>
                            <a:schemeClr val="tx1"/>
                          </a:solidFill>
                          <a:latin typeface="Myriad Pro Cond"/>
                        </a:rPr>
                        <a:t>You</a:t>
                      </a:r>
                      <a:endParaRPr sz="1600" dirty="0">
                        <a:solidFill>
                          <a:schemeClr val="tx1"/>
                        </a:solidFill>
                        <a:latin typeface="Myriad Pro Cond"/>
                        <a:cs typeface="Calibri"/>
                      </a:endParaRPr>
                    </a:p>
                  </a:txBody>
                  <a:tcPr marL="0" marR="0" marT="56515" marB="0"/>
                </a:tc>
                <a:tc>
                  <a:txBody>
                    <a:bodyPr/>
                    <a:lstStyle/>
                    <a:p>
                      <a:pPr marR="1270" algn="ctr">
                        <a:lnSpc>
                          <a:spcPct val="100000"/>
                        </a:lnSpc>
                        <a:spcBef>
                          <a:spcPts val="445"/>
                        </a:spcBef>
                      </a:pPr>
                      <a:r>
                        <a:rPr sz="1600" spc="-105" dirty="0">
                          <a:solidFill>
                            <a:schemeClr val="tx1"/>
                          </a:solidFill>
                          <a:latin typeface="Myriad Pro Cond"/>
                        </a:rPr>
                        <a:t>Pre-tax</a:t>
                      </a:r>
                      <a:endParaRPr sz="1600" dirty="0">
                        <a:solidFill>
                          <a:schemeClr val="tx1"/>
                        </a:solidFill>
                        <a:latin typeface="Myriad Pro Cond"/>
                        <a:cs typeface="Calibri"/>
                      </a:endParaRPr>
                    </a:p>
                  </a:txBody>
                  <a:tcPr marL="0" marR="0" marT="56515" marB="0"/>
                </a:tc>
              </a:tr>
              <a:tr h="370840">
                <a:tc>
                  <a:txBody>
                    <a:bodyPr/>
                    <a:lstStyle/>
                    <a:p>
                      <a:pPr marL="90805">
                        <a:lnSpc>
                          <a:spcPct val="100000"/>
                        </a:lnSpc>
                        <a:spcBef>
                          <a:spcPts val="445"/>
                        </a:spcBef>
                      </a:pPr>
                      <a:r>
                        <a:rPr sz="1600" spc="-65" dirty="0">
                          <a:latin typeface="Myriad Pro Cond"/>
                        </a:rPr>
                        <a:t>Flexible </a:t>
                      </a:r>
                      <a:r>
                        <a:rPr sz="1600" spc="-75" dirty="0">
                          <a:latin typeface="Myriad Pro Cond"/>
                        </a:rPr>
                        <a:t>Spending</a:t>
                      </a:r>
                      <a:r>
                        <a:rPr sz="1600" spc="-150" dirty="0">
                          <a:latin typeface="Myriad Pro Cond"/>
                        </a:rPr>
                        <a:t> </a:t>
                      </a:r>
                      <a:r>
                        <a:rPr sz="1600" spc="-100" dirty="0">
                          <a:latin typeface="Myriad Pro Cond"/>
                        </a:rPr>
                        <a:t>Accounts</a:t>
                      </a:r>
                      <a:endParaRPr sz="1600">
                        <a:latin typeface="Myriad Pro Cond"/>
                        <a:cs typeface="Calibri"/>
                      </a:endParaRPr>
                    </a:p>
                  </a:txBody>
                  <a:tcPr marL="0" marR="0" marT="56515" marB="0"/>
                </a:tc>
                <a:tc>
                  <a:txBody>
                    <a:bodyPr/>
                    <a:lstStyle/>
                    <a:p>
                      <a:pPr algn="ctr">
                        <a:lnSpc>
                          <a:spcPct val="100000"/>
                        </a:lnSpc>
                        <a:spcBef>
                          <a:spcPts val="445"/>
                        </a:spcBef>
                      </a:pPr>
                      <a:r>
                        <a:rPr sz="1600" spc="-155" dirty="0">
                          <a:latin typeface="Myriad Pro Cond"/>
                        </a:rPr>
                        <a:t>You</a:t>
                      </a:r>
                      <a:endParaRPr sz="1600">
                        <a:latin typeface="Myriad Pro Cond"/>
                        <a:cs typeface="Calibri"/>
                      </a:endParaRPr>
                    </a:p>
                  </a:txBody>
                  <a:tcPr marL="0" marR="0" marT="56515" marB="0"/>
                </a:tc>
                <a:tc>
                  <a:txBody>
                    <a:bodyPr/>
                    <a:lstStyle/>
                    <a:p>
                      <a:pPr marR="1270" algn="ctr">
                        <a:lnSpc>
                          <a:spcPct val="100000"/>
                        </a:lnSpc>
                        <a:spcBef>
                          <a:spcPts val="445"/>
                        </a:spcBef>
                      </a:pPr>
                      <a:r>
                        <a:rPr sz="1600" spc="-105" dirty="0">
                          <a:latin typeface="Myriad Pro Cond"/>
                        </a:rPr>
                        <a:t>Pre-tax</a:t>
                      </a:r>
                      <a:endParaRPr sz="1600" dirty="0">
                        <a:latin typeface="Myriad Pro Cond"/>
                        <a:cs typeface="Calibri"/>
                      </a:endParaRPr>
                    </a:p>
                  </a:txBody>
                  <a:tcPr marL="0" marR="0" marT="56515" marB="0"/>
                </a:tc>
              </a:tr>
            </a:tbl>
          </a:graphicData>
        </a:graphic>
      </p:graphicFrame>
    </p:spTree>
    <p:extLst>
      <p:ext uri="{BB962C8B-B14F-4D97-AF65-F5344CB8AC3E}">
        <p14:creationId xmlns:p14="http://schemas.microsoft.com/office/powerpoint/2010/main" val="186409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a:t>
            </a:r>
            <a:r>
              <a:rPr lang="en-US" dirty="0" smtClean="0"/>
              <a:t>PLAN </a:t>
            </a:r>
            <a:r>
              <a:rPr lang="en-US"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3471202"/>
              </p:ext>
            </p:extLst>
          </p:nvPr>
        </p:nvGraphicFramePr>
        <p:xfrm>
          <a:off x="304801" y="1371600"/>
          <a:ext cx="8381997" cy="4858893"/>
        </p:xfrm>
        <a:graphic>
          <a:graphicData uri="http://schemas.openxmlformats.org/drawingml/2006/table">
            <a:tbl>
              <a:tblPr firstRow="1" bandRow="1">
                <a:tableStyleId>{21E4AEA4-8DFA-4A89-87EB-49C32662AFE0}</a:tableStyleId>
              </a:tblPr>
              <a:tblGrid>
                <a:gridCol w="2844799"/>
                <a:gridCol w="2768599"/>
                <a:gridCol w="2768599"/>
              </a:tblGrid>
              <a:tr h="287655">
                <a:tc>
                  <a:txBody>
                    <a:bodyPr/>
                    <a:lstStyle/>
                    <a:p>
                      <a:pPr marL="0" marR="0" algn="ctr">
                        <a:lnSpc>
                          <a:spcPct val="115000"/>
                        </a:lnSpc>
                        <a:spcBef>
                          <a:spcPts val="0"/>
                        </a:spcBef>
                        <a:spcAft>
                          <a:spcPts val="1000"/>
                        </a:spcAft>
                      </a:pPr>
                      <a:r>
                        <a:rPr lang="en-US" sz="1600" dirty="0" smtClean="0">
                          <a:solidFill>
                            <a:schemeClr val="tx1"/>
                          </a:solidFill>
                          <a:effectLst/>
                          <a:latin typeface="Myriad Pro Cond"/>
                        </a:rPr>
                        <a:t>1: YOUR DEDUCTIBLE</a:t>
                      </a:r>
                      <a:endParaRPr lang="en-US" sz="1600" dirty="0">
                        <a:solidFill>
                          <a:schemeClr val="tx1"/>
                        </a:solidFill>
                        <a:effectLst/>
                        <a:latin typeface="Myriad Pro Cond"/>
                        <a:ea typeface="Calibri"/>
                        <a:cs typeface="Times New Roman"/>
                      </a:endParaRPr>
                    </a:p>
                  </a:txBody>
                  <a:tcPr marL="9525" marR="9525" marT="56515" marB="0" anchor="ctr"/>
                </a:tc>
                <a:tc>
                  <a:txBody>
                    <a:bodyPr/>
                    <a:lstStyle/>
                    <a:p>
                      <a:pPr marL="0" marR="0" algn="ctr">
                        <a:lnSpc>
                          <a:spcPct val="115000"/>
                        </a:lnSpc>
                        <a:spcBef>
                          <a:spcPts val="0"/>
                        </a:spcBef>
                        <a:spcAft>
                          <a:spcPts val="1000"/>
                        </a:spcAft>
                      </a:pPr>
                      <a:r>
                        <a:rPr lang="en-US" sz="1600">
                          <a:solidFill>
                            <a:schemeClr val="tx1"/>
                          </a:solidFill>
                          <a:effectLst/>
                          <a:latin typeface="Myriad Pro Cond"/>
                        </a:rPr>
                        <a:t>2: YOUR COVERAGE</a:t>
                      </a:r>
                      <a:endParaRPr lang="en-US" sz="1600">
                        <a:solidFill>
                          <a:schemeClr val="tx1"/>
                        </a:solidFill>
                        <a:effectLst/>
                        <a:latin typeface="Myriad Pro Cond"/>
                        <a:ea typeface="Calibri"/>
                        <a:cs typeface="Times New Roman"/>
                      </a:endParaRPr>
                    </a:p>
                  </a:txBody>
                  <a:tcPr marL="9525" marR="9525" marT="56515" marB="0" anchor="ctr"/>
                </a:tc>
                <a:tc>
                  <a:txBody>
                    <a:bodyPr/>
                    <a:lstStyle/>
                    <a:p>
                      <a:pPr marL="0" marR="0" algn="ctr">
                        <a:lnSpc>
                          <a:spcPct val="115000"/>
                        </a:lnSpc>
                        <a:spcBef>
                          <a:spcPts val="0"/>
                        </a:spcBef>
                        <a:spcAft>
                          <a:spcPts val="1000"/>
                        </a:spcAft>
                      </a:pPr>
                      <a:r>
                        <a:rPr lang="en-US" sz="1600" dirty="0">
                          <a:solidFill>
                            <a:schemeClr val="tx1"/>
                          </a:solidFill>
                          <a:effectLst/>
                          <a:latin typeface="Myriad Pro Cond"/>
                        </a:rPr>
                        <a:t>3: </a:t>
                      </a:r>
                      <a:r>
                        <a:rPr lang="en-US" sz="1600" dirty="0" smtClean="0">
                          <a:solidFill>
                            <a:schemeClr val="tx1"/>
                          </a:solidFill>
                          <a:effectLst/>
                          <a:latin typeface="Myriad Pro Cond"/>
                        </a:rPr>
                        <a:t>YOUR OUT-OF-POCKET </a:t>
                      </a:r>
                      <a:r>
                        <a:rPr lang="en-US" sz="1600" dirty="0">
                          <a:solidFill>
                            <a:schemeClr val="tx1"/>
                          </a:solidFill>
                          <a:effectLst/>
                          <a:latin typeface="Myriad Pro Cond"/>
                        </a:rPr>
                        <a:t>MAXIMUM</a:t>
                      </a:r>
                      <a:endParaRPr lang="en-US" sz="1600" dirty="0">
                        <a:solidFill>
                          <a:schemeClr val="tx1"/>
                        </a:solidFill>
                        <a:effectLst/>
                        <a:latin typeface="Myriad Pro Cond"/>
                        <a:ea typeface="Calibri"/>
                        <a:cs typeface="Times New Roman"/>
                      </a:endParaRPr>
                    </a:p>
                  </a:txBody>
                  <a:tcPr marL="9525" marR="9525" marT="56515" marB="0" anchor="ctr"/>
                </a:tc>
              </a:tr>
              <a:tr h="1392555">
                <a:tc>
                  <a:txBody>
                    <a:bodyPr/>
                    <a:lstStyle/>
                    <a:p>
                      <a:pPr marL="0" marR="0">
                        <a:lnSpc>
                          <a:spcPct val="115000"/>
                        </a:lnSpc>
                        <a:spcBef>
                          <a:spcPts val="0"/>
                        </a:spcBef>
                        <a:spcAft>
                          <a:spcPts val="1000"/>
                        </a:spcAft>
                      </a:pPr>
                      <a:r>
                        <a:rPr lang="en-US" sz="1800" dirty="0">
                          <a:effectLst/>
                          <a:latin typeface="Myriad Pro Cond"/>
                        </a:rPr>
                        <a:t>After the Health </a:t>
                      </a:r>
                      <a:r>
                        <a:rPr lang="en-US" sz="1800" dirty="0" smtClean="0">
                          <a:effectLst/>
                          <a:latin typeface="Myriad Pro Cond"/>
                        </a:rPr>
                        <a:t>Reimbursement Arrangement (</a:t>
                      </a:r>
                      <a:r>
                        <a:rPr lang="en-US" sz="1800" dirty="0">
                          <a:effectLst/>
                          <a:latin typeface="Myriad Pro Cond"/>
                        </a:rPr>
                        <a:t>HRA) amount has been met, you pay the </a:t>
                      </a:r>
                      <a:r>
                        <a:rPr lang="en-US" sz="1800" dirty="0" smtClean="0">
                          <a:effectLst/>
                          <a:latin typeface="Myriad Pro Cond"/>
                        </a:rPr>
                        <a:t>corridor amount </a:t>
                      </a:r>
                      <a:r>
                        <a:rPr lang="en-US" sz="1800" dirty="0">
                          <a:effectLst/>
                          <a:latin typeface="Myriad Pro Cond"/>
                        </a:rPr>
                        <a:t>until you reach the deductible, </a:t>
                      </a:r>
                      <a:r>
                        <a:rPr lang="en-US" sz="1800" dirty="0" smtClean="0">
                          <a:effectLst/>
                          <a:latin typeface="Myriad Pro Cond"/>
                        </a:rPr>
                        <a:t>unless there </a:t>
                      </a:r>
                      <a:r>
                        <a:rPr lang="en-US" sz="1800" dirty="0">
                          <a:effectLst/>
                          <a:latin typeface="Myriad Pro Cond"/>
                        </a:rPr>
                        <a:t>is a copay for </a:t>
                      </a:r>
                      <a:r>
                        <a:rPr lang="en-US" sz="1800" dirty="0" smtClean="0">
                          <a:effectLst/>
                          <a:latin typeface="Myriad Pro Cond"/>
                        </a:rPr>
                        <a:t>the service</a:t>
                      </a:r>
                      <a:r>
                        <a:rPr lang="en-US" sz="1800" dirty="0">
                          <a:effectLst/>
                          <a:latin typeface="Myriad Pro Cond"/>
                        </a:rPr>
                        <a:t>.</a:t>
                      </a:r>
                    </a:p>
                    <a:p>
                      <a:pPr marL="0" marR="0">
                        <a:lnSpc>
                          <a:spcPct val="115000"/>
                        </a:lnSpc>
                        <a:spcBef>
                          <a:spcPts val="0"/>
                        </a:spcBef>
                        <a:spcAft>
                          <a:spcPts val="1000"/>
                        </a:spcAft>
                      </a:pPr>
                      <a:r>
                        <a:rPr lang="en-US" sz="1800" dirty="0">
                          <a:solidFill>
                            <a:schemeClr val="tx1"/>
                          </a:solidFill>
                          <a:effectLst/>
                          <a:latin typeface="Myriad Pro Cond"/>
                        </a:rPr>
                        <a:t>For Health Savings Account (HSA) plans, you </a:t>
                      </a:r>
                      <a:r>
                        <a:rPr lang="en-US" sz="1800" dirty="0" smtClean="0">
                          <a:solidFill>
                            <a:schemeClr val="tx1"/>
                          </a:solidFill>
                          <a:effectLst/>
                          <a:latin typeface="Myriad Pro Cond"/>
                        </a:rPr>
                        <a:t>pay the </a:t>
                      </a:r>
                      <a:r>
                        <a:rPr lang="en-US" sz="1800" dirty="0">
                          <a:solidFill>
                            <a:schemeClr val="tx1"/>
                          </a:solidFill>
                          <a:effectLst/>
                          <a:latin typeface="Myriad Pro Cond"/>
                        </a:rPr>
                        <a:t>full deductible. You can use your HSA to </a:t>
                      </a:r>
                      <a:r>
                        <a:rPr lang="en-US" sz="1800" dirty="0" smtClean="0">
                          <a:solidFill>
                            <a:schemeClr val="tx1"/>
                          </a:solidFill>
                          <a:effectLst/>
                          <a:latin typeface="Myriad Pro Cond"/>
                        </a:rPr>
                        <a:t>pay for </a:t>
                      </a:r>
                      <a:r>
                        <a:rPr lang="en-US" sz="1800" dirty="0">
                          <a:solidFill>
                            <a:schemeClr val="tx1"/>
                          </a:solidFill>
                          <a:effectLst/>
                          <a:latin typeface="Myriad Pro Cond"/>
                        </a:rPr>
                        <a:t>these expenses.</a:t>
                      </a:r>
                      <a:endParaRPr lang="en-US" sz="1800" dirty="0">
                        <a:solidFill>
                          <a:schemeClr val="tx1"/>
                        </a:solidFill>
                        <a:effectLst/>
                        <a:latin typeface="Myriad Pro Cond"/>
                        <a:ea typeface="Calibri"/>
                        <a:cs typeface="Times New Roman"/>
                      </a:endParaRPr>
                    </a:p>
                  </a:txBody>
                  <a:tcPr marL="9525" marR="9525" marT="64135" marB="0"/>
                </a:tc>
                <a:tc>
                  <a:txBody>
                    <a:bodyPr/>
                    <a:lstStyle/>
                    <a:p>
                      <a:pPr marL="0" marR="0">
                        <a:lnSpc>
                          <a:spcPct val="115000"/>
                        </a:lnSpc>
                        <a:spcBef>
                          <a:spcPts val="0"/>
                        </a:spcBef>
                        <a:spcAft>
                          <a:spcPts val="1000"/>
                        </a:spcAft>
                      </a:pPr>
                      <a:r>
                        <a:rPr lang="en-US" sz="1800" dirty="0">
                          <a:effectLst/>
                          <a:latin typeface="Myriad Pro Cond"/>
                        </a:rPr>
                        <a:t>Once your deductible is met, you and the </a:t>
                      </a:r>
                      <a:r>
                        <a:rPr lang="en-US" sz="1800" dirty="0" smtClean="0">
                          <a:effectLst/>
                          <a:latin typeface="Myriad Pro Cond"/>
                        </a:rPr>
                        <a:t>plan </a:t>
                      </a:r>
                      <a:r>
                        <a:rPr lang="en-US" sz="1800" dirty="0">
                          <a:effectLst/>
                          <a:latin typeface="Myriad Pro Cond"/>
                        </a:rPr>
                        <a:t>share the cost of covered medical and </a:t>
                      </a:r>
                      <a:r>
                        <a:rPr lang="en-US" sz="1800" dirty="0" smtClean="0">
                          <a:effectLst/>
                          <a:latin typeface="Myriad Pro Cond"/>
                        </a:rPr>
                        <a:t>pharmacy </a:t>
                      </a:r>
                      <a:r>
                        <a:rPr lang="en-US" sz="1800" dirty="0">
                          <a:effectLst/>
                          <a:latin typeface="Myriad Pro Cond"/>
                        </a:rPr>
                        <a:t>expenses with coinsurance. The plan will pay a </a:t>
                      </a:r>
                      <a:r>
                        <a:rPr lang="en-US" sz="1800" dirty="0" smtClean="0">
                          <a:effectLst/>
                          <a:latin typeface="Myriad Pro Cond"/>
                        </a:rPr>
                        <a:t>percentage </a:t>
                      </a:r>
                      <a:r>
                        <a:rPr lang="en-US" sz="1800" dirty="0">
                          <a:effectLst/>
                          <a:latin typeface="Myriad Pro Cond"/>
                        </a:rPr>
                        <a:t>of each eligible expense, and you </a:t>
                      </a:r>
                      <a:r>
                        <a:rPr lang="en-US" sz="1800" dirty="0" smtClean="0">
                          <a:effectLst/>
                          <a:latin typeface="Myriad Pro Cond"/>
                        </a:rPr>
                        <a:t>will </a:t>
                      </a:r>
                      <a:r>
                        <a:rPr lang="en-US" sz="1800" dirty="0">
                          <a:effectLst/>
                          <a:latin typeface="Myriad Pro Cond"/>
                        </a:rPr>
                        <a:t>pay the rest.</a:t>
                      </a:r>
                      <a:endParaRPr lang="en-US" sz="1800" dirty="0">
                        <a:effectLst/>
                        <a:latin typeface="Myriad Pro Cond"/>
                        <a:ea typeface="Calibri"/>
                        <a:cs typeface="Times New Roman"/>
                      </a:endParaRPr>
                    </a:p>
                  </a:txBody>
                  <a:tcPr marL="9525" marR="9525" marT="56515" marB="0"/>
                </a:tc>
                <a:tc>
                  <a:txBody>
                    <a:bodyPr/>
                    <a:lstStyle/>
                    <a:p>
                      <a:pPr marL="0" marR="0">
                        <a:lnSpc>
                          <a:spcPct val="115000"/>
                        </a:lnSpc>
                        <a:spcBef>
                          <a:spcPts val="0"/>
                        </a:spcBef>
                        <a:spcAft>
                          <a:spcPts val="1000"/>
                        </a:spcAft>
                      </a:pPr>
                      <a:r>
                        <a:rPr lang="en-US" sz="1800" dirty="0">
                          <a:effectLst/>
                          <a:latin typeface="Myriad Pro Cond"/>
                        </a:rPr>
                        <a:t>When you reach your out-of-pocket maximum</a:t>
                      </a:r>
                      <a:r>
                        <a:rPr lang="en-US" sz="1800" dirty="0" smtClean="0">
                          <a:effectLst/>
                          <a:latin typeface="Myriad Pro Cond"/>
                        </a:rPr>
                        <a:t>, </a:t>
                      </a:r>
                      <a:r>
                        <a:rPr lang="en-US" sz="1800" dirty="0">
                          <a:effectLst/>
                          <a:latin typeface="Myriad Pro Cond"/>
                        </a:rPr>
                        <a:t>the plan pays 100% of covered medical </a:t>
                      </a:r>
                      <a:r>
                        <a:rPr lang="en-US" sz="1800" dirty="0" smtClean="0">
                          <a:effectLst/>
                          <a:latin typeface="Myriad Pro Cond"/>
                        </a:rPr>
                        <a:t>and </a:t>
                      </a:r>
                      <a:r>
                        <a:rPr lang="en-US" sz="1800" dirty="0">
                          <a:effectLst/>
                          <a:latin typeface="Myriad Pro Cond"/>
                        </a:rPr>
                        <a:t>pharmacy expenses for the rest of the plan year. </a:t>
                      </a:r>
                      <a:endParaRPr lang="en-US" sz="1800" dirty="0" smtClean="0">
                        <a:effectLst/>
                        <a:latin typeface="Myriad Pro Cond"/>
                      </a:endParaRPr>
                    </a:p>
                    <a:p>
                      <a:pPr marL="0" marR="0">
                        <a:lnSpc>
                          <a:spcPct val="115000"/>
                        </a:lnSpc>
                        <a:spcBef>
                          <a:spcPts val="0"/>
                        </a:spcBef>
                        <a:spcAft>
                          <a:spcPts val="1000"/>
                        </a:spcAft>
                      </a:pPr>
                      <a:r>
                        <a:rPr lang="en-US" sz="1800" dirty="0" smtClean="0">
                          <a:effectLst/>
                          <a:latin typeface="Myriad Pro Cond"/>
                        </a:rPr>
                        <a:t>Your </a:t>
                      </a:r>
                      <a:r>
                        <a:rPr lang="en-US" sz="1800" dirty="0">
                          <a:effectLst/>
                          <a:latin typeface="Myriad Pro Cond"/>
                        </a:rPr>
                        <a:t>deductible, </a:t>
                      </a:r>
                      <a:r>
                        <a:rPr lang="en-US" sz="1800" dirty="0" smtClean="0">
                          <a:effectLst/>
                          <a:latin typeface="Myriad Pro Cond"/>
                        </a:rPr>
                        <a:t>copays (except in the Premier Plan) and </a:t>
                      </a:r>
                      <a:r>
                        <a:rPr lang="en-US" sz="1800" dirty="0">
                          <a:effectLst/>
                          <a:latin typeface="Myriad Pro Cond"/>
                        </a:rPr>
                        <a:t>coinsurance apply </a:t>
                      </a:r>
                      <a:r>
                        <a:rPr lang="en-US" sz="1800" dirty="0" smtClean="0">
                          <a:effectLst/>
                          <a:latin typeface="Myriad Pro Cond"/>
                        </a:rPr>
                        <a:t>toward </a:t>
                      </a:r>
                      <a:r>
                        <a:rPr lang="en-US" sz="1800" dirty="0">
                          <a:effectLst/>
                          <a:latin typeface="Myriad Pro Cond"/>
                        </a:rPr>
                        <a:t>the out-of-pocket maximum.</a:t>
                      </a:r>
                      <a:endParaRPr lang="en-US" sz="1800" dirty="0">
                        <a:effectLst/>
                        <a:latin typeface="Myriad Pro Cond"/>
                        <a:ea typeface="Calibri"/>
                        <a:cs typeface="Times New Roman"/>
                      </a:endParaRPr>
                    </a:p>
                  </a:txBody>
                  <a:tcPr marL="9525" marR="9525" marT="56515" marB="0"/>
                </a:tc>
              </a:tr>
            </a:tbl>
          </a:graphicData>
        </a:graphic>
      </p:graphicFrame>
    </p:spTree>
    <p:extLst>
      <p:ext uri="{BB962C8B-B14F-4D97-AF65-F5344CB8AC3E}">
        <p14:creationId xmlns:p14="http://schemas.microsoft.com/office/powerpoint/2010/main" val="17614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MEDICAL BENEFITS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5744858"/>
              </p:ext>
            </p:extLst>
          </p:nvPr>
        </p:nvGraphicFramePr>
        <p:xfrm>
          <a:off x="228600" y="1295400"/>
          <a:ext cx="8610600" cy="5084246"/>
        </p:xfrm>
        <a:graphic>
          <a:graphicData uri="http://schemas.openxmlformats.org/drawingml/2006/table">
            <a:tbl>
              <a:tblPr bandRow="1">
                <a:tableStyleId>{21E4AEA4-8DFA-4A89-87EB-49C32662AFE0}</a:tableStyleId>
              </a:tblPr>
              <a:tblGrid>
                <a:gridCol w="2819400"/>
                <a:gridCol w="1524000"/>
                <a:gridCol w="1524000"/>
                <a:gridCol w="1600200"/>
                <a:gridCol w="1143000"/>
              </a:tblGrid>
              <a:tr h="1083086">
                <a:tc rowSpan="2">
                  <a:txBody>
                    <a:bodyPr/>
                    <a:lstStyle/>
                    <a:p>
                      <a:r>
                        <a:rPr lang="en-US" sz="1600" b="1" dirty="0" smtClean="0">
                          <a:solidFill>
                            <a:schemeClr val="tx2"/>
                          </a:solidFill>
                          <a:latin typeface="Myriad Pro Cond" pitchFamily="34" charset="0"/>
                          <a:cs typeface="Arial" panose="020B0604020202020204" pitchFamily="34" charset="0"/>
                        </a:rPr>
                        <a:t>PLAN</a:t>
                      </a:r>
                      <a:r>
                        <a:rPr lang="en-US" sz="1600" b="1" baseline="0" dirty="0" smtClean="0">
                          <a:solidFill>
                            <a:schemeClr val="tx2"/>
                          </a:solidFill>
                          <a:latin typeface="Myriad Pro Cond" pitchFamily="34" charset="0"/>
                          <a:cs typeface="Arial" panose="020B0604020202020204" pitchFamily="34" charset="0"/>
                        </a:rPr>
                        <a:t> PROVISIONS</a:t>
                      </a:r>
                      <a:endParaRPr lang="en-US" sz="1600" b="1" dirty="0">
                        <a:solidFill>
                          <a:schemeClr val="tx2"/>
                        </a:solidFill>
                        <a:latin typeface="Myriad Pro Cond" pitchFamily="34" charset="0"/>
                        <a:cs typeface="Arial" panose="020B0604020202020204" pitchFamily="34" charset="0"/>
                      </a:endParaRPr>
                    </a:p>
                  </a:txBody>
                  <a:tcPr anchor="b">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Premium</a:t>
                      </a:r>
                      <a:r>
                        <a:rPr lang="en-US" sz="1400" b="1" baseline="0" dirty="0" smtClean="0">
                          <a:solidFill>
                            <a:schemeClr val="tx1"/>
                          </a:solidFill>
                          <a:latin typeface="Myriad Pro Cond" pitchFamily="34" charset="0"/>
                          <a:cs typeface="Arial" panose="020B0604020202020204" pitchFamily="34" charset="0"/>
                        </a:rPr>
                        <a:t> Plan $1,000</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yriad Pro Cond" pitchFamily="34" charset="0"/>
                          <a:cs typeface="Arial" panose="020B0604020202020204" pitchFamily="34" charset="0"/>
                        </a:rPr>
                        <a:t>Standard</a:t>
                      </a:r>
                      <a:r>
                        <a:rPr lang="en-US" sz="1400" b="1" baseline="0" dirty="0" smtClean="0">
                          <a:solidFill>
                            <a:schemeClr val="tx1"/>
                          </a:solidFill>
                          <a:latin typeface="Myriad Pro Cond" pitchFamily="34" charset="0"/>
                          <a:cs typeface="Arial" panose="020B0604020202020204" pitchFamily="34" charset="0"/>
                        </a:rPr>
                        <a:t> Plan $1,500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(Retirees)</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smtClean="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HSA Plan </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$5,000 Deductible</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a:t>
                      </a:r>
                      <a:r>
                        <a:rPr lang="en-US" sz="1400" b="1" baseline="0" dirty="0" smtClean="0">
                          <a:solidFill>
                            <a:schemeClr val="tx1"/>
                          </a:solidFill>
                          <a:latin typeface="Myriad Pro Cond" pitchFamily="34" charset="0"/>
                          <a:cs typeface="Arial" panose="020B0604020202020204" pitchFamily="34" charset="0"/>
                        </a:rPr>
                        <a:t>Part-Time)</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KIDZ Plan</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524074">
                <a:tc vMerge="1">
                  <a:txBody>
                    <a:bodyPr/>
                    <a:lstStyle/>
                    <a:p>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524074">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Deductible </a:t>
                      </a:r>
                      <a:r>
                        <a:rPr lang="en-US" sz="1400" b="1" kern="1200" dirty="0" smtClean="0">
                          <a:solidFill>
                            <a:schemeClr val="tx1"/>
                          </a:solidFill>
                          <a:latin typeface="Myriad Pro Cond" pitchFamily="34" charset="0"/>
                          <a:ea typeface="+mn-ea"/>
                          <a:cs typeface="Arial" panose="020B0604020202020204" pitchFamily="34" charset="0"/>
                        </a:rPr>
                        <a:t>– </a:t>
                      </a:r>
                      <a:r>
                        <a:rPr sz="1400" b="1" kern="1200" dirty="0" smtClean="0">
                          <a:solidFill>
                            <a:schemeClr val="tx1"/>
                          </a:solidFill>
                          <a:latin typeface="Myriad Pro Cond" pitchFamily="34" charset="0"/>
                          <a:ea typeface="+mn-ea"/>
                          <a:cs typeface="Arial" panose="020B0604020202020204" pitchFamily="34" charset="0"/>
                        </a:rPr>
                        <a:t>Individual</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$3,000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$3,000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$5,000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$750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24074">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Deductible </a:t>
                      </a:r>
                      <a:r>
                        <a:rPr lang="en-US" sz="1400" b="1" kern="1200" dirty="0" smtClean="0">
                          <a:solidFill>
                            <a:schemeClr val="tx1"/>
                          </a:solidFill>
                          <a:latin typeface="Myriad Pro Cond" pitchFamily="34" charset="0"/>
                          <a:ea typeface="+mn-ea"/>
                          <a:cs typeface="Arial" panose="020B0604020202020204" pitchFamily="34" charset="0"/>
                        </a:rPr>
                        <a:t>– </a:t>
                      </a:r>
                      <a:r>
                        <a:rPr sz="1400" b="1" kern="1200" dirty="0" smtClean="0">
                          <a:solidFill>
                            <a:schemeClr val="tx1"/>
                          </a:solidFill>
                          <a:latin typeface="Myriad Pro Cond" pitchFamily="34" charset="0"/>
                          <a:ea typeface="+mn-ea"/>
                          <a:cs typeface="Arial" panose="020B0604020202020204" pitchFamily="34" charset="0"/>
                        </a:rPr>
                        <a:t>Family</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$6,000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$6,000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$2,250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86672">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Out-of-Pocket </a:t>
                      </a:r>
                      <a:r>
                        <a:rPr sz="1400" b="1" kern="1200" dirty="0" smtClean="0">
                          <a:solidFill>
                            <a:schemeClr val="tx1"/>
                          </a:solidFill>
                          <a:latin typeface="Myriad Pro Cond" pitchFamily="34" charset="0"/>
                          <a:ea typeface="+mn-ea"/>
                          <a:cs typeface="Arial" panose="020B0604020202020204" pitchFamily="34" charset="0"/>
                        </a:rPr>
                        <a:t>Max</a:t>
                      </a:r>
                      <a:r>
                        <a:rPr lang="en-US" sz="1400" b="1" kern="1200" dirty="0" smtClean="0">
                          <a:solidFill>
                            <a:schemeClr val="tx1"/>
                          </a:solidFill>
                          <a:latin typeface="Myriad Pro Cond" pitchFamily="34" charset="0"/>
                          <a:ea typeface="+mn-ea"/>
                          <a:cs typeface="Arial" panose="020B0604020202020204" pitchFamily="34" charset="0"/>
                        </a:rPr>
                        <a:t>.</a:t>
                      </a:r>
                      <a:r>
                        <a:rPr sz="1400" b="1" kern="1200" dirty="0" smtClean="0">
                          <a:solidFill>
                            <a:schemeClr val="tx1"/>
                          </a:solidFill>
                          <a:latin typeface="Myriad Pro Cond" pitchFamily="34" charset="0"/>
                          <a:ea typeface="+mn-ea"/>
                          <a:cs typeface="Arial" panose="020B0604020202020204" pitchFamily="34" charset="0"/>
                        </a:rPr>
                        <a:t> </a:t>
                      </a:r>
                      <a:r>
                        <a:rPr sz="1400" b="1" kern="1200" dirty="0">
                          <a:solidFill>
                            <a:schemeClr val="tx1"/>
                          </a:solidFill>
                          <a:latin typeface="Myriad Pro Cond" pitchFamily="34" charset="0"/>
                          <a:ea typeface="+mn-ea"/>
                          <a:cs typeface="Arial" panose="020B0604020202020204" pitchFamily="34" charset="0"/>
                        </a:rPr>
                        <a:t>– </a:t>
                      </a:r>
                      <a:r>
                        <a:rPr lang="en-US" sz="1400" b="1" kern="1200" dirty="0" smtClean="0">
                          <a:solidFill>
                            <a:schemeClr val="tx1"/>
                          </a:solidFill>
                          <a:latin typeface="Myriad Pro Cond" pitchFamily="34" charset="0"/>
                          <a:ea typeface="+mn-ea"/>
                          <a:cs typeface="Arial" panose="020B0604020202020204" pitchFamily="34" charset="0"/>
                        </a:rPr>
                        <a:t>I</a:t>
                      </a:r>
                      <a:r>
                        <a:rPr sz="1400" b="1" kern="1200" dirty="0" smtClean="0">
                          <a:solidFill>
                            <a:schemeClr val="tx1"/>
                          </a:solidFill>
                          <a:latin typeface="Myriad Pro Cond" pitchFamily="34" charset="0"/>
                          <a:ea typeface="+mn-ea"/>
                          <a:cs typeface="Arial" panose="020B0604020202020204" pitchFamily="34" charset="0"/>
                        </a:rPr>
                        <a:t>ndividual</a:t>
                      </a:r>
                      <a:r>
                        <a:rPr lang="en-US" sz="1400" b="1" kern="1200" dirty="0" smtClean="0">
                          <a:solidFill>
                            <a:schemeClr val="tx1"/>
                          </a:solidFill>
                          <a:latin typeface="Myriad Pro Cond" pitchFamily="34" charset="0"/>
                          <a:ea typeface="+mn-ea"/>
                          <a:cs typeface="Arial" panose="020B0604020202020204" pitchFamily="34" charset="0"/>
                        </a:rPr>
                        <a:t>*</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$3,000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$4,500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$6,400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$3,500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86672">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Out-of-Pocket Maximum – </a:t>
                      </a:r>
                      <a:r>
                        <a:rPr sz="1400" b="1" kern="1200" dirty="0" smtClean="0">
                          <a:solidFill>
                            <a:schemeClr val="tx1"/>
                          </a:solidFill>
                          <a:latin typeface="Myriad Pro Cond" pitchFamily="34" charset="0"/>
                          <a:ea typeface="+mn-ea"/>
                          <a:cs typeface="Arial" panose="020B0604020202020204" pitchFamily="34" charset="0"/>
                        </a:rPr>
                        <a:t>Family</a:t>
                      </a:r>
                      <a:r>
                        <a:rPr lang="en-US" sz="1400" b="1" kern="1200" dirty="0" smtClean="0">
                          <a:solidFill>
                            <a:schemeClr val="tx1"/>
                          </a:solidFill>
                          <a:latin typeface="Myriad Pro Cond" pitchFamily="34" charset="0"/>
                          <a:ea typeface="+mn-ea"/>
                          <a:cs typeface="Arial" panose="020B0604020202020204" pitchFamily="34" charset="0"/>
                        </a:rPr>
                        <a:t>*</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$6,000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$9,000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$12,800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$10,500</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24074">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HRA District </a:t>
                      </a:r>
                      <a:r>
                        <a:rPr sz="1400" b="1" kern="1200" dirty="0" smtClean="0">
                          <a:solidFill>
                            <a:schemeClr val="tx1"/>
                          </a:solidFill>
                          <a:latin typeface="Myriad Pro Cond" pitchFamily="34" charset="0"/>
                          <a:ea typeface="+mn-ea"/>
                          <a:cs typeface="Arial" panose="020B0604020202020204" pitchFamily="34" charset="0"/>
                        </a:rPr>
                        <a:t>Contribution</a:t>
                      </a:r>
                      <a:r>
                        <a:rPr lang="en-US" sz="1400" b="1" kern="1200" dirty="0" smtClean="0">
                          <a:solidFill>
                            <a:schemeClr val="tx1"/>
                          </a:solidFill>
                          <a:latin typeface="Myriad Pro Cond" pitchFamily="34" charset="0"/>
                          <a:ea typeface="+mn-ea"/>
                          <a:cs typeface="Arial" panose="020B0604020202020204" pitchFamily="34" charset="0"/>
                        </a:rPr>
                        <a:t> – Ind./Fam.</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$2,000 Ind. /$4,000 Fam.</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$1,500 Ind. /$3,000 Fam.</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N/A</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N/A</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24074">
                <a:tc>
                  <a:txBody>
                    <a:bodyPr/>
                    <a:lstStyle/>
                    <a:p>
                      <a:pPr marL="0" algn="l" defTabSz="914400" rtl="0" eaLnBrk="1" latinLnBrk="0" hangingPunct="1">
                        <a:lnSpc>
                          <a:spcPct val="100000"/>
                        </a:lnSpc>
                        <a:spcBef>
                          <a:spcPts val="190"/>
                        </a:spcBef>
                        <a:tabLst>
                          <a:tab pos="1457960" algn="l"/>
                        </a:tabLst>
                      </a:pPr>
                      <a:r>
                        <a:rPr sz="1400" b="1" kern="1200" dirty="0">
                          <a:solidFill>
                            <a:schemeClr val="tx1"/>
                          </a:solidFill>
                          <a:latin typeface="Myriad Pro Cond" pitchFamily="34" charset="0"/>
                          <a:ea typeface="+mn-ea"/>
                          <a:cs typeface="Arial" panose="020B0604020202020204" pitchFamily="34" charset="0"/>
                        </a:rPr>
                        <a:t>Employee </a:t>
                      </a:r>
                      <a:r>
                        <a:rPr sz="1400" b="1" kern="1200" dirty="0" smtClean="0">
                          <a:solidFill>
                            <a:schemeClr val="tx1"/>
                          </a:solidFill>
                          <a:latin typeface="Myriad Pro Cond" pitchFamily="34" charset="0"/>
                          <a:ea typeface="+mn-ea"/>
                          <a:cs typeface="Arial" panose="020B0604020202020204" pitchFamily="34" charset="0"/>
                        </a:rPr>
                        <a:t>Corridor</a:t>
                      </a:r>
                      <a:r>
                        <a:rPr lang="en-US" sz="1400" b="1" kern="1200" dirty="0" smtClean="0">
                          <a:solidFill>
                            <a:schemeClr val="tx1"/>
                          </a:solidFill>
                          <a:latin typeface="Myriad Pro Cond" pitchFamily="34" charset="0"/>
                          <a:ea typeface="+mn-ea"/>
                          <a:cs typeface="Arial" panose="020B0604020202020204" pitchFamily="34" charset="0"/>
                        </a:rPr>
                        <a:t> – Ind./Fam.</a:t>
                      </a:r>
                      <a:r>
                        <a:rPr sz="1400" b="1" kern="1200" dirty="0">
                          <a:solidFill>
                            <a:schemeClr val="tx1"/>
                          </a:solidFill>
                          <a:latin typeface="Myriad Pro Cond" pitchFamily="34" charset="0"/>
                          <a:ea typeface="+mn-ea"/>
                          <a:cs typeface="Arial" panose="020B0604020202020204" pitchFamily="34" charset="0"/>
                        </a:rPr>
                        <a:t>	</a:t>
                      </a:r>
                      <a:r>
                        <a:rPr lang="en-US" sz="1400" b="1" kern="1200" dirty="0" smtClean="0">
                          <a:solidFill>
                            <a:schemeClr val="tx1"/>
                          </a:solidFill>
                          <a:latin typeface="Myriad Pro Cond" pitchFamily="34" charset="0"/>
                          <a:ea typeface="+mn-ea"/>
                          <a:cs typeface="Arial" panose="020B0604020202020204" pitchFamily="34" charset="0"/>
                        </a:rPr>
                        <a:t> </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yriad Pro Cond" pitchFamily="34" charset="0"/>
                          <a:ea typeface="+mn-ea"/>
                          <a:cs typeface="Arial" panose="020B0604020202020204" pitchFamily="34" charset="0"/>
                        </a:rPr>
                        <a:t>$1,000 Ind. /$2,000 Fam. </a:t>
                      </a:r>
                      <a:br>
                        <a:rPr lang="en-US" sz="1400" kern="1200" dirty="0" smtClean="0">
                          <a:solidFill>
                            <a:schemeClr val="tx1"/>
                          </a:solidFill>
                          <a:latin typeface="Myriad Pro Cond" pitchFamily="34" charset="0"/>
                          <a:ea typeface="+mn-ea"/>
                          <a:cs typeface="Arial" panose="020B0604020202020204" pitchFamily="34" charset="0"/>
                        </a:rPr>
                      </a:br>
                      <a:r>
                        <a:rPr lang="en-US" sz="1400" kern="1200" dirty="0" smtClean="0">
                          <a:solidFill>
                            <a:schemeClr val="tx1"/>
                          </a:solidFill>
                          <a:latin typeface="Myriad Pro Cond" pitchFamily="34" charset="0"/>
                          <a:ea typeface="+mn-ea"/>
                          <a:cs typeface="Arial" panose="020B0604020202020204" pitchFamily="34" charset="0"/>
                        </a:rPr>
                        <a:t>+ co-pays</a:t>
                      </a:r>
                      <a:endParaRPr lang="en-US" sz="1400" kern="1200" dirty="0">
                        <a:solidFill>
                          <a:srgbClr val="FF0000"/>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$1,500 Ind. /$3,000 Fam. </a:t>
                      </a:r>
                      <a:endParaRPr lang="en-US" sz="1400" kern="1200" dirty="0">
                        <a:solidFill>
                          <a:srgbClr val="FF0000"/>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N/A</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N/A</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378696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MEDICAL BENEFITS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2364849"/>
              </p:ext>
            </p:extLst>
          </p:nvPr>
        </p:nvGraphicFramePr>
        <p:xfrm>
          <a:off x="152400" y="1371600"/>
          <a:ext cx="8763000" cy="5044440"/>
        </p:xfrm>
        <a:graphic>
          <a:graphicData uri="http://schemas.openxmlformats.org/drawingml/2006/table">
            <a:tbl>
              <a:tblPr bandRow="1">
                <a:tableStyleId>{21E4AEA4-8DFA-4A89-87EB-49C32662AFE0}</a:tableStyleId>
              </a:tblPr>
              <a:tblGrid>
                <a:gridCol w="2514600"/>
                <a:gridCol w="1447800"/>
                <a:gridCol w="1524000"/>
                <a:gridCol w="1676400"/>
                <a:gridCol w="1600200"/>
              </a:tblGrid>
              <a:tr h="1066800">
                <a:tc rowSpan="2">
                  <a:txBody>
                    <a:bodyPr/>
                    <a:lstStyle/>
                    <a:p>
                      <a:r>
                        <a:rPr lang="en-US" sz="1600" b="1" dirty="0" smtClean="0">
                          <a:solidFill>
                            <a:schemeClr val="tx2"/>
                          </a:solidFill>
                          <a:latin typeface="Myriad Pro Cond" pitchFamily="34" charset="0"/>
                          <a:cs typeface="Arial" panose="020B0604020202020204" pitchFamily="34" charset="0"/>
                        </a:rPr>
                        <a:t>PLAN</a:t>
                      </a:r>
                      <a:r>
                        <a:rPr lang="en-US" sz="1600" b="1" baseline="0" dirty="0" smtClean="0">
                          <a:solidFill>
                            <a:schemeClr val="tx2"/>
                          </a:solidFill>
                          <a:latin typeface="Myriad Pro Cond" pitchFamily="34" charset="0"/>
                          <a:cs typeface="Arial" panose="020B0604020202020204" pitchFamily="34" charset="0"/>
                        </a:rPr>
                        <a:t> PROVISIONS</a:t>
                      </a:r>
                      <a:endParaRPr lang="en-US" sz="1600" b="1" dirty="0">
                        <a:solidFill>
                          <a:schemeClr val="tx2"/>
                        </a:solidFill>
                        <a:latin typeface="Myriad Pro Cond" pitchFamily="34" charset="0"/>
                        <a:cs typeface="Arial" panose="020B0604020202020204" pitchFamily="34" charset="0"/>
                      </a:endParaRPr>
                    </a:p>
                  </a:txBody>
                  <a:tcPr anchor="b">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Premium</a:t>
                      </a:r>
                      <a:r>
                        <a:rPr lang="en-US" sz="1400" b="1" baseline="0" dirty="0" smtClean="0">
                          <a:solidFill>
                            <a:schemeClr val="tx1"/>
                          </a:solidFill>
                          <a:latin typeface="Myriad Pro Cond" pitchFamily="34" charset="0"/>
                          <a:cs typeface="Arial" panose="020B0604020202020204" pitchFamily="34" charset="0"/>
                        </a:rPr>
                        <a:t> Plan $1,000</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yriad Pro Cond" pitchFamily="34" charset="0"/>
                          <a:cs typeface="Arial" panose="020B0604020202020204" pitchFamily="34" charset="0"/>
                        </a:rPr>
                        <a:t>Standard</a:t>
                      </a:r>
                      <a:r>
                        <a:rPr lang="en-US" sz="1400" b="1" baseline="0" dirty="0" smtClean="0">
                          <a:solidFill>
                            <a:schemeClr val="tx1"/>
                          </a:solidFill>
                          <a:latin typeface="Myriad Pro Cond" pitchFamily="34" charset="0"/>
                          <a:cs typeface="Arial" panose="020B0604020202020204" pitchFamily="34" charset="0"/>
                        </a:rPr>
                        <a:t> Plan $1,500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(Retirees)</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smtClean="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HSA Plan </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$5,000 Deductible</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a:t>
                      </a:r>
                      <a:r>
                        <a:rPr lang="en-US" sz="1400" b="1" baseline="0" dirty="0" smtClean="0">
                          <a:solidFill>
                            <a:schemeClr val="tx1"/>
                          </a:solidFill>
                          <a:latin typeface="Myriad Pro Cond" pitchFamily="34" charset="0"/>
                          <a:cs typeface="Arial" panose="020B0604020202020204" pitchFamily="34" charset="0"/>
                        </a:rPr>
                        <a:t>Part-Time)</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KIDZ Plan</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515745">
                <a:tc vMerge="1">
                  <a:txBody>
                    <a:bodyPr/>
                    <a:lstStyle/>
                    <a:p>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474855">
                <a:tc>
                  <a:txBody>
                    <a:bodyPr/>
                    <a:lstStyle/>
                    <a:p>
                      <a:pPr marL="0" algn="l" defTabSz="914400" rtl="0" eaLnBrk="1" latinLnBrk="0" hangingPunct="1">
                        <a:lnSpc>
                          <a:spcPct val="100000"/>
                        </a:lnSpc>
                        <a:spcBef>
                          <a:spcPts val="190"/>
                        </a:spcBef>
                      </a:pPr>
                      <a:r>
                        <a:rPr lang="en-US" sz="1400" b="1" kern="1200" dirty="0" smtClean="0">
                          <a:solidFill>
                            <a:schemeClr val="tx1"/>
                          </a:solidFill>
                          <a:latin typeface="Myriad Pro Cond" pitchFamily="34" charset="0"/>
                          <a:ea typeface="+mn-ea"/>
                          <a:cs typeface="Arial" panose="020B0604020202020204" pitchFamily="34" charset="0"/>
                        </a:rPr>
                        <a:t>Preventive Care</a:t>
                      </a:r>
                      <a:endParaRPr lang="en-US" sz="1400" b="1" kern="1200" dirty="0">
                        <a:solidFill>
                          <a:schemeClr val="tx1"/>
                        </a:solidFill>
                        <a:latin typeface="Myriad Pro Cond" pitchFamily="34" charset="0"/>
                        <a:ea typeface="+mn-ea"/>
                        <a:cs typeface="Arial" panose="020B0604020202020204" pitchFamily="34" charset="0"/>
                      </a:endParaRPr>
                    </a:p>
                  </a:txBody>
                  <a:tcPr marL="0" marR="0" marT="24130" marB="0" anchor="ctr">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No Charge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No Charge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No Charge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No Charge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609600">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Primary Care Physician </a:t>
                      </a:r>
                      <a:r>
                        <a:rPr lang="en-US" sz="1400" b="1" kern="1200" dirty="0" smtClean="0">
                          <a:solidFill>
                            <a:schemeClr val="tx1"/>
                          </a:solidFill>
                          <a:latin typeface="Myriad Pro Cond" pitchFamily="34" charset="0"/>
                          <a:ea typeface="+mn-ea"/>
                          <a:cs typeface="Arial" panose="020B0604020202020204" pitchFamily="34" charset="0"/>
                        </a:rPr>
                        <a:t/>
                      </a:r>
                      <a:br>
                        <a:rPr lang="en-US" sz="1400" b="1" kern="1200" dirty="0" smtClean="0">
                          <a:solidFill>
                            <a:schemeClr val="tx1"/>
                          </a:solidFill>
                          <a:latin typeface="Myriad Pro Cond" pitchFamily="34" charset="0"/>
                          <a:ea typeface="+mn-ea"/>
                          <a:cs typeface="Arial" panose="020B0604020202020204" pitchFamily="34" charset="0"/>
                        </a:rPr>
                      </a:br>
                      <a:r>
                        <a:rPr sz="1400" b="1" kern="1200" dirty="0" smtClean="0">
                          <a:solidFill>
                            <a:schemeClr val="tx1"/>
                          </a:solidFill>
                          <a:latin typeface="Myriad Pro Cond" pitchFamily="34" charset="0"/>
                          <a:ea typeface="+mn-ea"/>
                          <a:cs typeface="Arial" panose="020B0604020202020204" pitchFamily="34" charset="0"/>
                        </a:rPr>
                        <a:t>Office </a:t>
                      </a:r>
                      <a:r>
                        <a:rPr sz="1400" b="1" kern="1200" dirty="0">
                          <a:solidFill>
                            <a:schemeClr val="tx1"/>
                          </a:solidFill>
                          <a:latin typeface="Myriad Pro Cond" pitchFamily="34" charset="0"/>
                          <a:ea typeface="+mn-ea"/>
                          <a:cs typeface="Arial" panose="020B0604020202020204" pitchFamily="34" charset="0"/>
                        </a:rPr>
                        <a:t>Visit</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$25 copay</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609600">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Specialist Care Physician Office Visit</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$40 copay</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609600">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Urgent Care</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$50 copay</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yriad Pro Cond" pitchFamily="34" charset="0"/>
                          <a:ea typeface="+mn-ea"/>
                          <a:cs typeface="Arial" panose="020B0604020202020204" pitchFamily="34" charset="0"/>
                        </a:rPr>
                        <a:t/>
                      </a:r>
                      <a:br>
                        <a:rPr lang="en-US" sz="1400" kern="1200" dirty="0" smtClean="0">
                          <a:solidFill>
                            <a:schemeClr val="tx1"/>
                          </a:solidFill>
                          <a:latin typeface="Myriad Pro Cond" pitchFamily="34" charset="0"/>
                          <a:ea typeface="+mn-ea"/>
                          <a:cs typeface="Arial" panose="020B0604020202020204" pitchFamily="34" charset="0"/>
                        </a:rPr>
                      </a:br>
                      <a:r>
                        <a:rPr lang="en-US" sz="1400" kern="1200" dirty="0" smtClean="0">
                          <a:solidFill>
                            <a:schemeClr val="tx1"/>
                          </a:solidFill>
                          <a:latin typeface="Myriad Pro Cond" pitchFamily="34" charset="0"/>
                          <a:ea typeface="+mn-ea"/>
                          <a:cs typeface="Arial" panose="020B0604020202020204" pitchFamily="34" charset="0"/>
                        </a:rPr>
                        <a:t>$75 copay</a:t>
                      </a:r>
                    </a:p>
                    <a:p>
                      <a:pPr marL="0" algn="ctr" defTabSz="914400" rtl="0" eaLnBrk="1" latinLnBrk="0" hangingPunct="1"/>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87680">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Emergency Room</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$250 copay</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yriad Pro Cond" pitchFamily="34" charset="0"/>
                          <a:ea typeface="+mn-ea"/>
                          <a:cs typeface="Arial" panose="020B0604020202020204" pitchFamily="34" charset="0"/>
                        </a:rPr>
                        <a:t/>
                      </a:r>
                      <a:br>
                        <a:rPr lang="en-US" sz="1400" kern="1200" dirty="0" smtClean="0">
                          <a:solidFill>
                            <a:schemeClr val="tx1"/>
                          </a:solidFill>
                          <a:latin typeface="Myriad Pro Cond" pitchFamily="34" charset="0"/>
                          <a:ea typeface="+mn-ea"/>
                          <a:cs typeface="Arial" panose="020B0604020202020204" pitchFamily="34" charset="0"/>
                        </a:rPr>
                      </a:br>
                      <a:r>
                        <a:rPr lang="en-US" sz="1400" kern="1200" dirty="0" smtClean="0">
                          <a:solidFill>
                            <a:schemeClr val="tx1"/>
                          </a:solidFill>
                          <a:latin typeface="Myriad Pro Cond" pitchFamily="34" charset="0"/>
                          <a:ea typeface="+mn-ea"/>
                          <a:cs typeface="Arial" panose="020B0604020202020204" pitchFamily="34" charset="0"/>
                        </a:rPr>
                        <a:t>$150 copay</a:t>
                      </a: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15745">
                <a:tc>
                  <a:txBody>
                    <a:bodyPr/>
                    <a:lstStyle/>
                    <a:p>
                      <a:pPr marL="0" algn="l" defTabSz="914400" rtl="0" eaLnBrk="1" latinLnBrk="0" hangingPunct="1">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Diagnostic Test </a:t>
                      </a:r>
                      <a:r>
                        <a:rPr sz="1400" b="1" kern="1200" dirty="0" smtClean="0">
                          <a:solidFill>
                            <a:schemeClr val="tx1"/>
                          </a:solidFill>
                          <a:latin typeface="Myriad Pro Cond" pitchFamily="34" charset="0"/>
                          <a:ea typeface="+mn-ea"/>
                          <a:cs typeface="Arial" panose="020B0604020202020204" pitchFamily="34" charset="0"/>
                        </a:rPr>
                        <a:t>&amp;</a:t>
                      </a:r>
                      <a:r>
                        <a:rPr lang="en-US" sz="1400" b="1" kern="1200" dirty="0" smtClean="0">
                          <a:solidFill>
                            <a:schemeClr val="tx1"/>
                          </a:solidFill>
                          <a:latin typeface="Myriad Pro Cond" pitchFamily="34" charset="0"/>
                          <a:ea typeface="+mn-ea"/>
                          <a:cs typeface="Arial" panose="020B0604020202020204" pitchFamily="34" charset="0"/>
                        </a:rPr>
                        <a:t> </a:t>
                      </a:r>
                      <a:r>
                        <a:rPr sz="1400" b="1" kern="1200" dirty="0" smtClean="0">
                          <a:solidFill>
                            <a:schemeClr val="tx1"/>
                          </a:solidFill>
                          <a:latin typeface="Myriad Pro Cond" pitchFamily="34" charset="0"/>
                          <a:ea typeface="+mn-ea"/>
                          <a:cs typeface="Arial" panose="020B0604020202020204" pitchFamily="34" charset="0"/>
                        </a:rPr>
                        <a:t>Imaging</a:t>
                      </a:r>
                      <a:endParaRPr sz="1400" b="1" kern="1200" dirty="0">
                        <a:solidFill>
                          <a:schemeClr val="tx1"/>
                        </a:solidFill>
                        <a:latin typeface="Myriad Pro Cond" pitchFamily="34" charset="0"/>
                        <a:ea typeface="+mn-ea"/>
                        <a:cs typeface="Arial" panose="020B0604020202020204" pitchFamily="34" charset="0"/>
                      </a:endParaRP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0% coinsurance; after corridor</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10%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sz="1400" kern="1200" dirty="0" smtClean="0">
                          <a:solidFill>
                            <a:schemeClr val="tx1"/>
                          </a:solidFill>
                          <a:latin typeface="Myriad Pro Cond" pitchFamily="34" charset="0"/>
                          <a:ea typeface="+mn-ea"/>
                          <a:cs typeface="Arial" panose="020B0604020202020204" pitchFamily="34" charset="0"/>
                        </a:rPr>
                        <a:t>20% coinsurance; after deductible</a:t>
                      </a:r>
                      <a:endParaRPr lang="en-US" sz="1400" kern="1200" dirty="0">
                        <a:solidFill>
                          <a:schemeClr val="tx1"/>
                        </a:solidFill>
                        <a:latin typeface="Myriad Pro Cond" pitchFamily="34" charset="0"/>
                        <a:ea typeface="+mn-ea"/>
                        <a:cs typeface="Arial" panose="020B0604020202020204" pitchFamily="34" charset="0"/>
                      </a:endParaRPr>
                    </a:p>
                  </a:txBody>
                  <a:tcPr marL="45720" marR="45720"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40143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YOUR PRESCRIPTION DRUG BENEFITS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1645461"/>
              </p:ext>
            </p:extLst>
          </p:nvPr>
        </p:nvGraphicFramePr>
        <p:xfrm>
          <a:off x="304800" y="1409700"/>
          <a:ext cx="8610600" cy="4667250"/>
        </p:xfrm>
        <a:graphic>
          <a:graphicData uri="http://schemas.openxmlformats.org/drawingml/2006/table">
            <a:tbl>
              <a:tblPr bandRow="1">
                <a:tableStyleId>{21E4AEA4-8DFA-4A89-87EB-49C32662AFE0}</a:tableStyleId>
              </a:tblPr>
              <a:tblGrid>
                <a:gridCol w="2632336"/>
                <a:gridCol w="1494566"/>
                <a:gridCol w="1494566"/>
                <a:gridCol w="1494566"/>
                <a:gridCol w="1494566"/>
              </a:tblGrid>
              <a:tr h="457200">
                <a:tc rowSpan="2">
                  <a:txBody>
                    <a:bodyPr/>
                    <a:lstStyle/>
                    <a:p>
                      <a:r>
                        <a:rPr lang="en-US" sz="1600" b="1" dirty="0" smtClean="0">
                          <a:solidFill>
                            <a:schemeClr val="tx2"/>
                          </a:solidFill>
                          <a:latin typeface="Myriad Pro Cond" pitchFamily="34" charset="0"/>
                          <a:cs typeface="Arial" panose="020B0604020202020204" pitchFamily="34" charset="0"/>
                        </a:rPr>
                        <a:t>PLAN</a:t>
                      </a:r>
                      <a:r>
                        <a:rPr lang="en-US" sz="1600" b="1" baseline="0" dirty="0" smtClean="0">
                          <a:solidFill>
                            <a:schemeClr val="tx2"/>
                          </a:solidFill>
                          <a:latin typeface="Myriad Pro Cond" pitchFamily="34" charset="0"/>
                          <a:cs typeface="Arial" panose="020B0604020202020204" pitchFamily="34" charset="0"/>
                        </a:rPr>
                        <a:t> PROVISIONS</a:t>
                      </a:r>
                      <a:endParaRPr lang="en-US" sz="1600" b="1" dirty="0">
                        <a:solidFill>
                          <a:schemeClr val="tx2"/>
                        </a:solidFill>
                        <a:latin typeface="Myriad Pro Cond" pitchFamily="34" charset="0"/>
                        <a:cs typeface="Arial" panose="020B0604020202020204" pitchFamily="34" charset="0"/>
                      </a:endParaRPr>
                    </a:p>
                  </a:txBody>
                  <a:tcPr anchor="b">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Premium</a:t>
                      </a:r>
                      <a:r>
                        <a:rPr lang="en-US" sz="1400" b="1" baseline="0" dirty="0" smtClean="0">
                          <a:solidFill>
                            <a:schemeClr val="tx1"/>
                          </a:solidFill>
                          <a:latin typeface="Myriad Pro Cond" pitchFamily="34" charset="0"/>
                          <a:cs typeface="Arial" panose="020B0604020202020204" pitchFamily="34" charset="0"/>
                        </a:rPr>
                        <a:t> Plan $1,000</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yriad Pro Cond" pitchFamily="34" charset="0"/>
                          <a:cs typeface="Arial" panose="020B0604020202020204" pitchFamily="34" charset="0"/>
                        </a:rPr>
                        <a:t>Standard</a:t>
                      </a:r>
                      <a:r>
                        <a:rPr lang="en-US" sz="1400" b="1" baseline="0" dirty="0" smtClean="0">
                          <a:solidFill>
                            <a:schemeClr val="tx1"/>
                          </a:solidFill>
                          <a:latin typeface="Myriad Pro Cond" pitchFamily="34" charset="0"/>
                          <a:cs typeface="Arial" panose="020B0604020202020204" pitchFamily="34" charset="0"/>
                        </a:rPr>
                        <a:t> Plan $1,500 </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(Retirees)</a:t>
                      </a:r>
                      <a:br>
                        <a:rPr lang="en-US" sz="1400" b="1" baseline="0" dirty="0" smtClean="0">
                          <a:solidFill>
                            <a:schemeClr val="tx1"/>
                          </a:solidFill>
                          <a:latin typeface="Myriad Pro Cond" pitchFamily="34" charset="0"/>
                          <a:cs typeface="Arial" panose="020B0604020202020204" pitchFamily="34" charset="0"/>
                        </a:rPr>
                      </a:br>
                      <a:r>
                        <a:rPr lang="en-US" sz="1400" b="1" baseline="0" dirty="0" smtClean="0">
                          <a:solidFill>
                            <a:schemeClr val="tx1"/>
                          </a:solidFill>
                          <a:latin typeface="Myriad Pro Cond" pitchFamily="34" charset="0"/>
                          <a:cs typeface="Arial" panose="020B0604020202020204" pitchFamily="34" charset="0"/>
                        </a:rPr>
                        <a:t>Corridor</a:t>
                      </a:r>
                      <a:endParaRPr lang="en-US" sz="1400" b="1" dirty="0" smtClean="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HSA Plan </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$5,000 Deductible</a:t>
                      </a:r>
                      <a:br>
                        <a:rPr lang="en-US" sz="1400" b="1" dirty="0" smtClean="0">
                          <a:solidFill>
                            <a:schemeClr val="tx1"/>
                          </a:solidFill>
                          <a:latin typeface="Myriad Pro Cond" pitchFamily="34" charset="0"/>
                          <a:cs typeface="Arial" panose="020B0604020202020204" pitchFamily="34" charset="0"/>
                        </a:rPr>
                      </a:br>
                      <a:r>
                        <a:rPr lang="en-US" sz="1400" b="1" dirty="0" smtClean="0">
                          <a:solidFill>
                            <a:schemeClr val="tx1"/>
                          </a:solidFill>
                          <a:latin typeface="Myriad Pro Cond" pitchFamily="34" charset="0"/>
                          <a:cs typeface="Arial" panose="020B0604020202020204" pitchFamily="34" charset="0"/>
                        </a:rPr>
                        <a:t>(</a:t>
                      </a:r>
                      <a:r>
                        <a:rPr lang="en-US" sz="1400" b="1" baseline="0" dirty="0" smtClean="0">
                          <a:solidFill>
                            <a:schemeClr val="tx1"/>
                          </a:solidFill>
                          <a:latin typeface="Myriad Pro Cond" pitchFamily="34" charset="0"/>
                          <a:cs typeface="Arial" panose="020B0604020202020204" pitchFamily="34" charset="0"/>
                        </a:rPr>
                        <a:t>Part-Time)</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400" b="1" dirty="0" smtClean="0">
                          <a:solidFill>
                            <a:schemeClr val="tx1"/>
                          </a:solidFill>
                          <a:latin typeface="Myriad Pro Cond" pitchFamily="34" charset="0"/>
                          <a:cs typeface="Arial" panose="020B0604020202020204" pitchFamily="34" charset="0"/>
                        </a:rPr>
                        <a:t>KIDZ Plan</a:t>
                      </a:r>
                      <a:endParaRPr lang="en-US" sz="1400" b="1" dirty="0">
                        <a:solidFill>
                          <a:schemeClr val="tx1"/>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457200">
                <a:tc vMerge="1">
                  <a:txBody>
                    <a:bodyPr/>
                    <a:lstStyle/>
                    <a:p>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300" b="1" dirty="0" smtClean="0">
                          <a:solidFill>
                            <a:schemeClr val="tx2"/>
                          </a:solidFill>
                          <a:latin typeface="Myriad Pro Cond" pitchFamily="34" charset="0"/>
                          <a:cs typeface="Arial" panose="020B0604020202020204" pitchFamily="34" charset="0"/>
                        </a:rPr>
                        <a:t>In-Network</a:t>
                      </a:r>
                      <a:endParaRPr lang="en-US" sz="1300" b="1" dirty="0">
                        <a:solidFill>
                          <a:schemeClr val="tx2"/>
                        </a:solidFill>
                        <a:latin typeface="Myriad Pro Cond" pitchFamily="34" charset="0"/>
                        <a:cs typeface="Arial" panose="020B0604020202020204" pitchFamily="34" charset="0"/>
                      </a:endParaRPr>
                    </a:p>
                  </a:txBody>
                  <a:tcPr anchor="ctr">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259080">
                <a:tc gridSpan="5">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Retail</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a:t>
                      </a:r>
                      <a:r>
                        <a:rPr sz="1400" b="1" kern="1200" dirty="0" smtClean="0">
                          <a:solidFill>
                            <a:schemeClr val="tx1"/>
                          </a:solidFill>
                          <a:latin typeface="Myriad Pro Cond" pitchFamily="34" charset="0"/>
                          <a:ea typeface="+mn-ea"/>
                          <a:cs typeface="Arial" panose="020B0604020202020204" pitchFamily="34" charset="0"/>
                        </a:rPr>
                        <a:t>1 - </a:t>
                      </a:r>
                      <a:r>
                        <a:rPr sz="1400" b="1" kern="1200" dirty="0">
                          <a:solidFill>
                            <a:schemeClr val="tx1"/>
                          </a:solidFill>
                          <a:latin typeface="Myriad Pro Cond" pitchFamily="34" charset="0"/>
                          <a:ea typeface="+mn-ea"/>
                          <a:cs typeface="Arial" panose="020B0604020202020204" pitchFamily="34" charset="0"/>
                        </a:rPr>
                        <a:t>Generic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yriad Pro Cond" pitchFamily="34" charset="0"/>
                          <a:ea typeface="+mn-ea"/>
                          <a:cs typeface="Arial" panose="020B0604020202020204" pitchFamily="34" charset="0"/>
                        </a:rPr>
                        <a:t>10% coinsurance; after deductible</a:t>
                      </a:r>
                      <a:endParaRPr kumimoji="0" lang="en-US" sz="1400" b="0" i="0" u="none" strike="noStrike" kern="1200" cap="none" spc="0" normalizeH="0" baseline="0" noProof="0" dirty="0">
                        <a:ln>
                          <a:noFill/>
                        </a:ln>
                        <a:solidFill>
                          <a:schemeClr val="tx1"/>
                        </a:solidFill>
                        <a:effectLst/>
                        <a:uLnTx/>
                        <a:uFillTx/>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a:t>
                      </a:r>
                      <a:r>
                        <a:rPr sz="1400" b="1" kern="1200" dirty="0" smtClean="0">
                          <a:solidFill>
                            <a:schemeClr val="tx1"/>
                          </a:solidFill>
                          <a:latin typeface="Myriad Pro Cond" pitchFamily="34" charset="0"/>
                          <a:ea typeface="+mn-ea"/>
                          <a:cs typeface="Arial" panose="020B0604020202020204" pitchFamily="34" charset="0"/>
                        </a:rPr>
                        <a:t>2 - </a:t>
                      </a:r>
                      <a:r>
                        <a:rPr sz="1400" b="1" kern="1200" dirty="0">
                          <a:solidFill>
                            <a:schemeClr val="tx1"/>
                          </a:solidFill>
                          <a:latin typeface="Myriad Pro Cond" pitchFamily="34" charset="0"/>
                          <a:ea typeface="+mn-ea"/>
                          <a:cs typeface="Arial" panose="020B0604020202020204" pitchFamily="34" charset="0"/>
                        </a:rPr>
                        <a:t>Brand Preferred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30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25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yriad Pro Cond" pitchFamily="34" charset="0"/>
                          <a:ea typeface="+mn-ea"/>
                          <a:cs typeface="Arial" panose="020B0604020202020204" pitchFamily="34" charset="0"/>
                        </a:rPr>
                        <a:t>10% coinsurance; after deductible</a:t>
                      </a:r>
                      <a:endParaRPr kumimoji="0" lang="en-US" sz="1400" b="0" i="0" u="none" strike="noStrike" kern="1200" cap="none" spc="0" normalizeH="0" baseline="0" noProof="0" dirty="0">
                        <a:ln>
                          <a:noFill/>
                        </a:ln>
                        <a:solidFill>
                          <a:schemeClr val="tx1"/>
                        </a:solidFill>
                        <a:effectLst/>
                        <a:uLnTx/>
                        <a:uFillTx/>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25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3 - Brand Non-Preferred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60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75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yriad Pro Cond" pitchFamily="34" charset="0"/>
                          <a:ea typeface="+mn-ea"/>
                          <a:cs typeface="Arial" panose="020B0604020202020204" pitchFamily="34" charset="0"/>
                        </a:rPr>
                        <a:t>10% coinsurance; after deductible</a:t>
                      </a:r>
                      <a:endParaRPr kumimoji="0" lang="en-US" sz="1400" b="0" i="0" u="none" strike="noStrike" kern="1200" cap="none" spc="0" normalizeH="0" baseline="0" noProof="0" dirty="0">
                        <a:ln>
                          <a:noFill/>
                        </a:ln>
                        <a:solidFill>
                          <a:schemeClr val="tx1"/>
                        </a:solidFill>
                        <a:effectLst/>
                        <a:uLnTx/>
                        <a:uFillTx/>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45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262890">
                <a:tc gridSpan="5">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Mail Order</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a:p>
                  </a:txBody>
                  <a:tcPr marL="0" marR="0" marT="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1 - Generic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25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lang="en-US" sz="1400" kern="1200" dirty="0" smtClean="0">
                          <a:solidFill>
                            <a:schemeClr val="tx1"/>
                          </a:solidFill>
                          <a:latin typeface="Myriad Pro Cond" pitchFamily="34" charset="0"/>
                          <a:ea typeface="+mn-ea"/>
                          <a:cs typeface="Arial" panose="020B0604020202020204" pitchFamily="34" charset="0"/>
                        </a:rPr>
                        <a:t>N/A</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25</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2 - Brand Preferred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60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62</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Bef>
                          <a:spcPts val="190"/>
                        </a:spcBef>
                      </a:pPr>
                      <a:r>
                        <a:rPr lang="en-US" sz="1400" kern="1200" dirty="0" smtClean="0">
                          <a:solidFill>
                            <a:schemeClr val="tx1"/>
                          </a:solidFill>
                          <a:latin typeface="Myriad Pro Cond" pitchFamily="34" charset="0"/>
                          <a:ea typeface="+mn-ea"/>
                          <a:cs typeface="Arial" panose="020B0604020202020204" pitchFamily="34" charset="0"/>
                        </a:rPr>
                        <a:t>N/A</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62</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57200">
                <a:tc>
                  <a:txBody>
                    <a:bodyPr/>
                    <a:lstStyle/>
                    <a:p>
                      <a:pPr marL="59055">
                        <a:lnSpc>
                          <a:spcPct val="100000"/>
                        </a:lnSpc>
                        <a:spcBef>
                          <a:spcPts val="190"/>
                        </a:spcBef>
                      </a:pPr>
                      <a:r>
                        <a:rPr sz="1400" b="1" kern="1200" dirty="0">
                          <a:solidFill>
                            <a:schemeClr val="tx1"/>
                          </a:solidFill>
                          <a:latin typeface="Myriad Pro Cond" pitchFamily="34" charset="0"/>
                          <a:ea typeface="+mn-ea"/>
                          <a:cs typeface="Arial" panose="020B0604020202020204" pitchFamily="34" charset="0"/>
                        </a:rPr>
                        <a:t>Tier 3 - Brand Non-Preferred Drugs</a:t>
                      </a:r>
                    </a:p>
                  </a:txBody>
                  <a:tcPr marL="0" marR="0" marT="24130" marB="0">
                    <a:lnL w="12700" cmpd="sng">
                      <a:noFill/>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120</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187</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lang="en-US" sz="1400" kern="1200" dirty="0" smtClean="0">
                          <a:solidFill>
                            <a:schemeClr val="tx1"/>
                          </a:solidFill>
                          <a:latin typeface="Myriad Pro Cond" pitchFamily="34" charset="0"/>
                          <a:ea typeface="+mn-ea"/>
                          <a:cs typeface="Arial" panose="020B0604020202020204" pitchFamily="34" charset="0"/>
                        </a:rPr>
                        <a:t>N/A</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Bef>
                          <a:spcPts val="190"/>
                        </a:spcBef>
                      </a:pPr>
                      <a:r>
                        <a:rPr sz="1400" kern="1200" dirty="0" smtClean="0">
                          <a:solidFill>
                            <a:schemeClr val="tx1"/>
                          </a:solidFill>
                          <a:latin typeface="Myriad Pro Cond" pitchFamily="34" charset="0"/>
                          <a:ea typeface="+mn-ea"/>
                          <a:cs typeface="Arial" panose="020B0604020202020204" pitchFamily="34" charset="0"/>
                        </a:rPr>
                        <a:t>$</a:t>
                      </a:r>
                      <a:r>
                        <a:rPr lang="en-US" sz="1400" kern="1200" dirty="0" smtClean="0">
                          <a:solidFill>
                            <a:schemeClr val="tx1"/>
                          </a:solidFill>
                          <a:latin typeface="Myriad Pro Cond" pitchFamily="34" charset="0"/>
                          <a:ea typeface="+mn-ea"/>
                          <a:cs typeface="Arial" panose="020B0604020202020204" pitchFamily="34" charset="0"/>
                        </a:rPr>
                        <a:t>112</a:t>
                      </a:r>
                      <a:endParaRPr sz="1400" kern="1200" dirty="0">
                        <a:solidFill>
                          <a:schemeClr val="tx1"/>
                        </a:solidFill>
                        <a:latin typeface="Myriad Pro Cond" pitchFamily="34" charset="0"/>
                        <a:ea typeface="+mn-ea"/>
                        <a:cs typeface="Arial" panose="020B0604020202020204" pitchFamily="34" charset="0"/>
                      </a:endParaRPr>
                    </a:p>
                  </a:txBody>
                  <a:tcPr marL="0" marR="0" marT="24130" marB="0">
                    <a:lnL w="28575" cap="flat" cmpd="sng" algn="ctr">
                      <a:solidFill>
                        <a:schemeClr val="accent5"/>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72773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pc="200" dirty="0" smtClean="0"/>
              <a:t>SAVINGS </a:t>
            </a:r>
            <a:r>
              <a:rPr lang="en-US" sz="3400" spc="240" dirty="0" smtClean="0"/>
              <a:t>AND </a:t>
            </a:r>
            <a:r>
              <a:rPr lang="en-US" sz="3400" spc="200" dirty="0" smtClean="0"/>
              <a:t>R</a:t>
            </a:r>
            <a:r>
              <a:rPr lang="en-US" sz="3400" spc="290" dirty="0" smtClean="0"/>
              <a:t>E</a:t>
            </a:r>
            <a:r>
              <a:rPr lang="en-US" sz="3400" spc="130" dirty="0" smtClean="0"/>
              <a:t>I</a:t>
            </a:r>
            <a:r>
              <a:rPr lang="en-US" sz="3400" spc="100" dirty="0" smtClean="0"/>
              <a:t>M</a:t>
            </a:r>
            <a:r>
              <a:rPr lang="en-US" sz="3400" spc="35" dirty="0" smtClean="0"/>
              <a:t>B</a:t>
            </a:r>
            <a:r>
              <a:rPr lang="en-US" sz="3400" spc="175" dirty="0" smtClean="0"/>
              <a:t>U</a:t>
            </a:r>
            <a:r>
              <a:rPr lang="en-US" sz="3400" spc="190" dirty="0" smtClean="0"/>
              <a:t>R</a:t>
            </a:r>
            <a:r>
              <a:rPr lang="en-US" sz="3400" spc="335" dirty="0" smtClean="0"/>
              <a:t>S</a:t>
            </a:r>
            <a:r>
              <a:rPr lang="en-US" sz="3400" spc="165" dirty="0" smtClean="0"/>
              <a:t>EM</a:t>
            </a:r>
            <a:r>
              <a:rPr lang="en-US" sz="3400" spc="150" dirty="0" smtClean="0"/>
              <a:t>EN</a:t>
            </a:r>
            <a:r>
              <a:rPr lang="en-US" sz="3400" spc="155" dirty="0" smtClean="0"/>
              <a:t>T </a:t>
            </a:r>
            <a:r>
              <a:rPr lang="en-US" sz="3400" spc="215" dirty="0" smtClean="0"/>
              <a:t>ACCOUNTS</a:t>
            </a:r>
            <a:endParaRPr lang="en-US" sz="3400" dirty="0"/>
          </a:p>
        </p:txBody>
      </p:sp>
      <p:sp>
        <p:nvSpPr>
          <p:cNvPr id="3" name="Content Placeholder 2"/>
          <p:cNvSpPr>
            <a:spLocks noGrp="1"/>
          </p:cNvSpPr>
          <p:nvPr>
            <p:ph idx="1"/>
          </p:nvPr>
        </p:nvSpPr>
        <p:spPr/>
        <p:txBody>
          <a:bodyPr>
            <a:normAutofit lnSpcReduction="10000"/>
          </a:bodyPr>
          <a:lstStyle/>
          <a:p>
            <a:r>
              <a:rPr lang="en-US" b="1" dirty="0" smtClean="0"/>
              <a:t>Health </a:t>
            </a:r>
            <a:r>
              <a:rPr lang="en-US" b="1" dirty="0"/>
              <a:t>Reimbursement Arrangement (HRA</a:t>
            </a:r>
            <a:r>
              <a:rPr lang="en-US" b="1" dirty="0" smtClean="0"/>
              <a:t>) </a:t>
            </a:r>
            <a:r>
              <a:rPr lang="en-US" dirty="0" smtClean="0"/>
              <a:t>– This </a:t>
            </a:r>
            <a:r>
              <a:rPr lang="en-US" dirty="0"/>
              <a:t>is a reimbursement arrangement </a:t>
            </a:r>
            <a:r>
              <a:rPr lang="en-US" dirty="0" smtClean="0"/>
              <a:t>only; you cannot contribute </a:t>
            </a:r>
            <a:r>
              <a:rPr lang="en-US" dirty="0"/>
              <a:t>to this </a:t>
            </a:r>
            <a:r>
              <a:rPr lang="en-US" dirty="0" smtClean="0"/>
              <a:t>account</a:t>
            </a:r>
          </a:p>
          <a:p>
            <a:r>
              <a:rPr lang="en-US" b="1" dirty="0"/>
              <a:t>Health Savings Account (</a:t>
            </a:r>
            <a:r>
              <a:rPr lang="en-US" b="1" dirty="0" smtClean="0"/>
              <a:t>HSA) </a:t>
            </a:r>
            <a:r>
              <a:rPr lang="en-US" dirty="0"/>
              <a:t>– Available </a:t>
            </a:r>
            <a:r>
              <a:rPr lang="en-US" dirty="0" smtClean="0"/>
              <a:t>to part-time employees enrolled </a:t>
            </a:r>
            <a:r>
              <a:rPr lang="en-US" dirty="0"/>
              <a:t>in the </a:t>
            </a:r>
            <a:r>
              <a:rPr lang="en-US" dirty="0" smtClean="0"/>
              <a:t>HSA Plan ($5,000 Deductible) </a:t>
            </a:r>
          </a:p>
          <a:p>
            <a:r>
              <a:rPr lang="en-US" b="1" dirty="0" smtClean="0"/>
              <a:t>Health </a:t>
            </a:r>
            <a:r>
              <a:rPr lang="en-US" b="1" dirty="0"/>
              <a:t>Care Flexible Spending </a:t>
            </a:r>
            <a:r>
              <a:rPr lang="en-US" b="1" dirty="0" smtClean="0"/>
              <a:t>Account </a:t>
            </a:r>
            <a:r>
              <a:rPr lang="en-US" b="1" dirty="0"/>
              <a:t>(</a:t>
            </a:r>
            <a:r>
              <a:rPr lang="en-US" b="1" dirty="0" smtClean="0"/>
              <a:t>FSA) </a:t>
            </a:r>
            <a:r>
              <a:rPr lang="en-US" dirty="0" smtClean="0"/>
              <a:t>– </a:t>
            </a:r>
            <a:r>
              <a:rPr lang="en-US" dirty="0"/>
              <a:t>If you are not enrolled in an HSA </a:t>
            </a:r>
            <a:r>
              <a:rPr lang="en-US" dirty="0" smtClean="0"/>
              <a:t>plan, </a:t>
            </a:r>
            <a:r>
              <a:rPr lang="en-US" dirty="0"/>
              <a:t>you can use this account for medical, pharmacy dental and vision </a:t>
            </a:r>
            <a:r>
              <a:rPr lang="en-US" dirty="0" smtClean="0"/>
              <a:t>expenses</a:t>
            </a:r>
            <a:endParaRPr lang="en-US" dirty="0"/>
          </a:p>
          <a:p>
            <a:r>
              <a:rPr lang="en-US" b="1" dirty="0"/>
              <a:t>Dependent Care FSA </a:t>
            </a:r>
            <a:r>
              <a:rPr lang="en-US" dirty="0"/>
              <a:t>– Use for eligible childcare expenses for dependents under age 13 or elder </a:t>
            </a:r>
            <a:r>
              <a:rPr lang="en-US" dirty="0" smtClean="0"/>
              <a:t>care</a:t>
            </a:r>
            <a:endParaRPr lang="en-US" dirty="0"/>
          </a:p>
          <a:p>
            <a:endParaRPr lang="en-US" dirty="0"/>
          </a:p>
          <a:p>
            <a:endParaRPr lang="en-US" dirty="0"/>
          </a:p>
        </p:txBody>
      </p:sp>
    </p:spTree>
    <p:extLst>
      <p:ext uri="{BB962C8B-B14F-4D97-AF65-F5344CB8AC3E}">
        <p14:creationId xmlns:p14="http://schemas.microsoft.com/office/powerpoint/2010/main" val="2110359174"/>
      </p:ext>
    </p:extLst>
  </p:cSld>
  <p:clrMapOvr>
    <a:masterClrMapping/>
  </p:clrMapOvr>
</p:sld>
</file>

<file path=ppt/theme/theme1.xml><?xml version="1.0" encoding="utf-8"?>
<a:theme xmlns:a="http://schemas.openxmlformats.org/drawingml/2006/main" name="Office Theme">
  <a:themeElements>
    <a:clrScheme name="Bold Enrollment Bundle Theme">
      <a:dk1>
        <a:sysClr val="windowText" lastClr="000000"/>
      </a:dk1>
      <a:lt1>
        <a:sysClr val="window" lastClr="FFFFFF"/>
      </a:lt1>
      <a:dk2>
        <a:srgbClr val="15435B"/>
      </a:dk2>
      <a:lt2>
        <a:srgbClr val="F3ECD8"/>
      </a:lt2>
      <a:accent1>
        <a:srgbClr val="C0C1C4"/>
      </a:accent1>
      <a:accent2>
        <a:srgbClr val="E0CE8F"/>
      </a:accent2>
      <a:accent3>
        <a:srgbClr val="5E87A4"/>
      </a:accent3>
      <a:accent4>
        <a:srgbClr val="B4CFE6"/>
      </a:accent4>
      <a:accent5>
        <a:srgbClr val="DCD8A9"/>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old Enrollment Bundle Theme">
      <a:dk1>
        <a:sysClr val="windowText" lastClr="000000"/>
      </a:dk1>
      <a:lt1>
        <a:sysClr val="window" lastClr="FFFFFF"/>
      </a:lt1>
      <a:dk2>
        <a:srgbClr val="15435B"/>
      </a:dk2>
      <a:lt2>
        <a:srgbClr val="F3ECD8"/>
      </a:lt2>
      <a:accent1>
        <a:srgbClr val="C0C1C4"/>
      </a:accent1>
      <a:accent2>
        <a:srgbClr val="E0CE8F"/>
      </a:accent2>
      <a:accent3>
        <a:srgbClr val="5E87A4"/>
      </a:accent3>
      <a:accent4>
        <a:srgbClr val="B4CFE6"/>
      </a:accent4>
      <a:accent5>
        <a:srgbClr val="DCD8A9"/>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2079</Words>
  <Application>Microsoft Office PowerPoint</Application>
  <PresentationFormat>On-screen Show (4:3)</PresentationFormat>
  <Paragraphs>395</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OPEN ENROLLMENT 2019</vt:lpstr>
      <vt:lpstr>OUR BENEFIT PLANS</vt:lpstr>
      <vt:lpstr>BENEFIT ELIGIBILITY</vt:lpstr>
      <vt:lpstr>BENEFIT COSTS</vt:lpstr>
      <vt:lpstr>MEDICAL PLAN OVERVIEW</vt:lpstr>
      <vt:lpstr>YOUR MEDICAL BENEFITS</vt:lpstr>
      <vt:lpstr>YOUR MEDICAL BENEFITS</vt:lpstr>
      <vt:lpstr>YOUR PRESCRIPTION DRUG BENEFITS</vt:lpstr>
      <vt:lpstr>SAVINGS AND REIMBURSEMENT ACCOUNTS</vt:lpstr>
      <vt:lpstr>SAVINGS AND REIMBURSEMENT ACCOUNTS</vt:lpstr>
      <vt:lpstr>UNDERSTANDING THE HRA</vt:lpstr>
      <vt:lpstr>UNDERSTANDING THE HSA</vt:lpstr>
      <vt:lpstr>YOUR DENTAL BENEFITS</vt:lpstr>
      <vt:lpstr>YOUR VISION BENEFITS</vt:lpstr>
      <vt:lpstr>LIFE INSURANCE &amp; DISABILITY</vt:lpstr>
      <vt:lpstr>ADDITIONAL RESOURCES</vt:lpstr>
      <vt:lpstr>STEPS TO ENROLL</vt:lpstr>
      <vt:lpstr>OPEN ENROLLMENT NEXT STEPS</vt:lpstr>
    </vt:vector>
  </TitlesOfParts>
  <Company>Willis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Shaquea</dc:creator>
  <cp:lastModifiedBy>Monica Williams-Woods</cp:lastModifiedBy>
  <cp:revision>237</cp:revision>
  <cp:lastPrinted>2019-07-23T12:30:41Z</cp:lastPrinted>
  <dcterms:created xsi:type="dcterms:W3CDTF">2015-02-03T17:00:23Z</dcterms:created>
  <dcterms:modified xsi:type="dcterms:W3CDTF">2019-09-17T00:15:02Z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