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sldIdLst>
    <p:sldId id="256" r:id="rId2"/>
    <p:sldId id="270" r:id="rId3"/>
    <p:sldId id="267" r:id="rId4"/>
    <p:sldId id="261" r:id="rId5"/>
    <p:sldId id="263" r:id="rId6"/>
    <p:sldId id="265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51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45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9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57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23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59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9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46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7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99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82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79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B9776-F3CE-498C-9B9B-8D3F53E300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Rio Grande Elementary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3A3C6-7D35-4424-BD42-34B4226341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 Start Date-August 13, 2020</a:t>
            </a:r>
          </a:p>
        </p:txBody>
      </p:sp>
    </p:spTree>
    <p:extLst>
      <p:ext uri="{BB962C8B-B14F-4D97-AF65-F5344CB8AC3E}">
        <p14:creationId xmlns:p14="http://schemas.microsoft.com/office/powerpoint/2010/main" val="396579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57BDC-5664-4851-A271-CA39779E4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04801"/>
            <a:ext cx="9603275" cy="1320800"/>
          </a:xfrm>
        </p:spPr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altLang="en-US" cap="none" dirty="0">
                <a:solidFill>
                  <a:srgbClr val="222222"/>
                </a:solidFill>
                <a:latin typeface="inherit"/>
              </a:rPr>
              <a:t>Las padres de RGE tienen 2 opciones</a:t>
            </a:r>
            <a:r>
              <a:rPr lang="es-ES" altLang="en-US" sz="1400" cap="none" dirty="0"/>
              <a:t> </a:t>
            </a:r>
            <a:br>
              <a:rPr lang="es-ES" altLang="en-US" sz="2400" cap="none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34EA3-C698-463C-A84E-6F4684499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Híbrido / Remoto </a:t>
            </a:r>
          </a:p>
          <a:p>
            <a:endParaRPr lang="es-ES" dirty="0"/>
          </a:p>
          <a:p>
            <a:r>
              <a:rPr lang="es-ES" dirty="0"/>
              <a:t>En línea (Academia de aprendizaje en línea de </a:t>
            </a:r>
            <a:r>
              <a:rPr lang="es-ES" dirty="0" err="1"/>
              <a:t>Bears</a:t>
            </a:r>
            <a:r>
              <a:rPr lang="es-ES" dirty="0"/>
              <a:t>)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3916823-80CF-45CF-BEAF-9784576D2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65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CED91-C504-4DCC-908E-9C5CDE65C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646119"/>
            <a:ext cx="9607661" cy="105631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Georgia" panose="02040502050405020303" pitchFamily="18" charset="0"/>
              </a:rPr>
              <a:t>Option 1. Hybrid Learning Model</a:t>
            </a:r>
            <a:br>
              <a:rPr lang="en-US" dirty="0"/>
            </a:br>
            <a:r>
              <a:rPr lang="es-ES" sz="2000" dirty="0"/>
              <a:t>RGE se moverá entre los dos modelos a continuación según las condiciones en el estado y el condado</a:t>
            </a:r>
            <a:endParaRPr lang="en-US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8DEAC-3351-45C2-A974-46D3EA525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1" y="2019550"/>
            <a:ext cx="4645152" cy="381530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Aprendizaje remoto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552ED-8CB4-462C-A191-E010BD1A5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483556"/>
            <a:ext cx="4645152" cy="3273777"/>
          </a:xfrm>
        </p:spPr>
        <p:txBody>
          <a:bodyPr>
            <a:normAutofit fontScale="25000" lnSpcReduction="20000"/>
          </a:bodyPr>
          <a:lstStyle/>
          <a:p>
            <a:r>
              <a:rPr lang="es-ES" sz="4800" dirty="0"/>
              <a:t>Clases remotas</a:t>
            </a:r>
            <a:endParaRPr lang="en-US" sz="4800" dirty="0"/>
          </a:p>
          <a:p>
            <a:r>
              <a:rPr lang="es-ES" sz="4800" dirty="0"/>
              <a:t>Se utilizará el lienzo para la instrucción.</a:t>
            </a:r>
            <a:endParaRPr lang="en-US" sz="4800" dirty="0"/>
          </a:p>
          <a:p>
            <a:r>
              <a:rPr lang="es-ES" sz="4800" dirty="0"/>
              <a:t>Se proporcionarán paquetes de papel a todos los estudiantes que no tengan acceso a Internet.</a:t>
            </a:r>
            <a:endParaRPr lang="en-US" sz="4800" dirty="0"/>
          </a:p>
          <a:p>
            <a:r>
              <a:rPr lang="es-ES" sz="4800" dirty="0"/>
              <a:t>La asistencia diaria será tomada por el maestro</a:t>
            </a:r>
            <a:endParaRPr lang="en-US" sz="4800" dirty="0"/>
          </a:p>
          <a:p>
            <a:r>
              <a:rPr lang="es-ES" sz="4800" dirty="0"/>
              <a:t>Las calificaciones serán tomadas por el maestro</a:t>
            </a:r>
            <a:endParaRPr lang="en-US" sz="4800" dirty="0"/>
          </a:p>
          <a:p>
            <a:r>
              <a:rPr lang="es-ES" sz="4800" dirty="0"/>
              <a:t>Los estudiantes pueden ingresar al edificio en una proporción de 5: 1 según la necesidad.</a:t>
            </a:r>
            <a:endParaRPr lang="en-US" sz="4800" dirty="0"/>
          </a:p>
          <a:p>
            <a:r>
              <a:rPr lang="es-ES" sz="4800" dirty="0"/>
              <a:t>Los estudiantes participarán en contenido virtual.</a:t>
            </a:r>
            <a:endParaRPr lang="en-US" sz="480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7F85F-0FFD-429C-8FF0-6C8C64D01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2362" y="2023004"/>
            <a:ext cx="4645152" cy="3815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Hybrid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A5B71-70C5-4247-86A0-A922FC1B5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483557"/>
            <a:ext cx="4645152" cy="2975306"/>
          </a:xfrm>
        </p:spPr>
        <p:txBody>
          <a:bodyPr>
            <a:normAutofit fontScale="25000" lnSpcReduction="20000"/>
          </a:bodyPr>
          <a:lstStyle/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4800" dirty="0">
                <a:solidFill>
                  <a:srgbClr val="222222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Los estudiantes de RGE estarán en la cohorte A o B y asistirán de lunes a martes o de jueves a viernes.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4800" dirty="0">
                <a:solidFill>
                  <a:srgbClr val="222222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Los estudiantes se sentarán a 6 pies de distancia con un número mínimo de estudiantes en cada habitación.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4800" dirty="0">
                <a:solidFill>
                  <a:srgbClr val="222222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Máscaras / careta para todos los estudiantes y el personal en todo momento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4800" dirty="0">
                <a:solidFill>
                  <a:srgbClr val="222222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Los controles de temperatura se administrarán TRES veces al día para todo el personal y los estudiantes.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4800" dirty="0">
                <a:solidFill>
                  <a:srgbClr val="222222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Lavado frecuente de manos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4800" dirty="0">
                <a:solidFill>
                  <a:srgbClr val="222222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No hay visitantes a menos que se apruebe previamente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2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97380-1492-40A3-A1B8-F48BD52C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8" y="618963"/>
            <a:ext cx="9601196" cy="7244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Option 2. Bears Online Learning Academy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7D566D-E060-44BA-A7D2-2AC02955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820" y="1817511"/>
            <a:ext cx="9601196" cy="4286061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Instrucción 100% en línea</a:t>
            </a:r>
            <a:endParaRPr lang="en-US" dirty="0"/>
          </a:p>
          <a:p>
            <a:r>
              <a:rPr lang="es-ES" dirty="0"/>
              <a:t>Asistencia diaria</a:t>
            </a:r>
            <a:endParaRPr lang="en-US" dirty="0"/>
          </a:p>
          <a:p>
            <a:r>
              <a:rPr lang="es-ES" dirty="0"/>
              <a:t>Se tomarán calificaciones</a:t>
            </a:r>
            <a:endParaRPr lang="en-US" dirty="0"/>
          </a:p>
          <a:p>
            <a:r>
              <a:rPr lang="es-ES" dirty="0"/>
              <a:t>Se requiere acceso confiable a Internet</a:t>
            </a:r>
            <a:endParaRPr lang="en-US" dirty="0"/>
          </a:p>
          <a:p>
            <a:r>
              <a:rPr lang="es-ES" dirty="0"/>
              <a:t>Contrato firmado por los padres requerido antes del 30 de julio de 2020</a:t>
            </a:r>
            <a:endParaRPr lang="en-US" dirty="0"/>
          </a:p>
          <a:p>
            <a:r>
              <a:rPr lang="es-ES" dirty="0"/>
              <a:t>El distrito proporcionará </a:t>
            </a:r>
            <a:r>
              <a:rPr lang="es-ES" dirty="0" err="1"/>
              <a:t>Chromebooks</a:t>
            </a:r>
            <a:r>
              <a:rPr lang="es-ES" dirty="0"/>
              <a:t> según sea necesario.</a:t>
            </a:r>
            <a:endParaRPr lang="en-US" dirty="0"/>
          </a:p>
          <a:p>
            <a:r>
              <a:rPr lang="es-ES" dirty="0"/>
              <a:t>Se utilizarán </a:t>
            </a:r>
            <a:r>
              <a:rPr lang="es-ES" dirty="0" err="1"/>
              <a:t>Edgenuity</a:t>
            </a:r>
            <a:r>
              <a:rPr lang="es-ES" dirty="0"/>
              <a:t>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Platform</a:t>
            </a:r>
            <a:r>
              <a:rPr lang="es-ES" dirty="0"/>
              <a:t> e Imagine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Platform</a:t>
            </a:r>
            <a:r>
              <a:rPr lang="es-ES" dirty="0"/>
              <a:t>.</a:t>
            </a:r>
            <a:endParaRPr lang="en-US" dirty="0"/>
          </a:p>
          <a:p>
            <a:r>
              <a:rPr lang="es-ES" dirty="0"/>
              <a:t>Compromiso semestral largo</a:t>
            </a:r>
            <a:endParaRPr lang="en-US" dirty="0"/>
          </a:p>
          <a:p>
            <a:r>
              <a:rPr lang="es-ES" dirty="0"/>
              <a:t>RGE </a:t>
            </a:r>
            <a:r>
              <a:rPr lang="es-ES" dirty="0" err="1"/>
              <a:t>Teacher</a:t>
            </a:r>
            <a:r>
              <a:rPr lang="es-ES" dirty="0"/>
              <a:t> brindará asistencia a los estudiantes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>
              <a:latin typeface="Ink Free" panose="03080402000500000000" pitchFamily="66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6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FCE9C-3343-4D91-8FDB-611E93AA9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Garantizar la seguridad del estudiante durante el aprendizaje híbrido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60E6-B0D5-4ABE-BCEE-0EF87140B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2" y="1975556"/>
            <a:ext cx="10601739" cy="4226461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Verificaciones de temperatura: antes de entrar al edificio, antes del almuerzo, antes de abordar el autobús</a:t>
            </a:r>
            <a:endParaRPr lang="en-US" dirty="0"/>
          </a:p>
          <a:p>
            <a:r>
              <a:rPr lang="es-ES" dirty="0"/>
              <a:t>Número mínimo de estudiantes separados por un mínimo de 6 pies.</a:t>
            </a:r>
            <a:endParaRPr lang="en-US" dirty="0"/>
          </a:p>
          <a:p>
            <a:r>
              <a:rPr lang="es-ES" dirty="0"/>
              <a:t>Las máscaras / caretas se usan todo el día excepto mientras se come, bebe y hace ejercicio</a:t>
            </a:r>
            <a:endParaRPr lang="en-US" dirty="0"/>
          </a:p>
          <a:p>
            <a:r>
              <a:rPr lang="es-ES" dirty="0"/>
              <a:t>Los estudiantes recibirán una máscara o careta</a:t>
            </a:r>
            <a:endParaRPr lang="en-US" dirty="0"/>
          </a:p>
          <a:p>
            <a:r>
              <a:rPr lang="es-ES" dirty="0"/>
              <a:t>Lavado / desinfección frecuente de manos</a:t>
            </a:r>
            <a:endParaRPr lang="en-US" dirty="0"/>
          </a:p>
          <a:p>
            <a:r>
              <a:rPr lang="es-ES" dirty="0"/>
              <a:t>Desinfección cada hora de los baños.</a:t>
            </a:r>
            <a:endParaRPr lang="en-US" dirty="0"/>
          </a:p>
          <a:p>
            <a:r>
              <a:rPr lang="es-ES" dirty="0"/>
              <a:t>Desayuno en el aula.</a:t>
            </a:r>
            <a:endParaRPr lang="en-US" dirty="0"/>
          </a:p>
          <a:p>
            <a:r>
              <a:rPr lang="es-ES" dirty="0"/>
              <a:t>Almuerzo a nivel de grado a la vez / no más de 40 estudiantes / 6 pies de distancia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5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017C-5A9D-4A6F-B99C-F392393F6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28979"/>
            <a:ext cx="9603275" cy="1424776"/>
          </a:xfrm>
        </p:spPr>
        <p:txBody>
          <a:bodyPr>
            <a:noAutofit/>
          </a:bodyPr>
          <a:lstStyle/>
          <a:p>
            <a:r>
              <a:rPr lang="en-US" sz="2400" dirty="0" err="1"/>
              <a:t>Consideraciones</a:t>
            </a:r>
            <a:r>
              <a:rPr lang="en-US" sz="2400" dirty="0"/>
              <a:t> de </a:t>
            </a:r>
            <a:r>
              <a:rPr lang="en-US" sz="2400" dirty="0" err="1"/>
              <a:t>seguridad</a:t>
            </a:r>
            <a:r>
              <a:rPr lang="en-US" sz="2400" dirty="0"/>
              <a:t> para el </a:t>
            </a:r>
            <a:r>
              <a:rPr lang="en-US" sz="2400" dirty="0" err="1"/>
              <a:t>reingreso</a:t>
            </a:r>
            <a:r>
              <a:rPr lang="en-US" sz="2400" dirty="0"/>
              <a:t> de </a:t>
            </a:r>
            <a:r>
              <a:rPr lang="en-US" sz="2400" dirty="0" err="1"/>
              <a:t>estudiantes</a:t>
            </a:r>
            <a:r>
              <a:rPr lang="en-US" sz="2400" dirty="0"/>
              <a:t> </a:t>
            </a:r>
            <a:r>
              <a:rPr lang="en-US" sz="2400" dirty="0" err="1"/>
              <a:t>durante</a:t>
            </a:r>
            <a:r>
              <a:rPr lang="en-US" sz="2400" dirty="0"/>
              <a:t> la </a:t>
            </a:r>
            <a:r>
              <a:rPr lang="en-US" sz="2400" dirty="0" err="1"/>
              <a:t>implementación</a:t>
            </a:r>
            <a:r>
              <a:rPr lang="en-US" sz="2400" dirty="0"/>
              <a:t> </a:t>
            </a:r>
            <a:r>
              <a:rPr lang="en-US" sz="2400" dirty="0" err="1"/>
              <a:t>híbrida</a:t>
            </a:r>
            <a:r>
              <a:rPr lang="en-US" sz="2400" dirty="0"/>
              <a:t> </a:t>
            </a:r>
            <a:r>
              <a:rPr lang="en-US" sz="2400" dirty="0" err="1"/>
              <a:t>Continuación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9ED22-FC8B-4068-8657-00047336F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853754"/>
            <a:ext cx="9601196" cy="4679569"/>
          </a:xfrm>
        </p:spPr>
        <p:txBody>
          <a:bodyPr>
            <a:normAutofit/>
          </a:bodyPr>
          <a:lstStyle/>
          <a:p>
            <a:r>
              <a:rPr lang="es-ES" dirty="0"/>
              <a:t>No compartir materiales</a:t>
            </a:r>
            <a:endParaRPr lang="en-US" dirty="0"/>
          </a:p>
          <a:p>
            <a:r>
              <a:rPr lang="es-ES" dirty="0"/>
              <a:t>No hay fuentes de agua / estudiantes usarán botellas de agua</a:t>
            </a:r>
            <a:endParaRPr lang="en-US" dirty="0"/>
          </a:p>
          <a:p>
            <a:r>
              <a:rPr lang="es-ES" dirty="0"/>
              <a:t>La señalización se usará para indicar un distanciamiento social de 6 pies</a:t>
            </a:r>
            <a:endParaRPr lang="en-US" dirty="0"/>
          </a:p>
          <a:p>
            <a:r>
              <a:rPr lang="es-ES" dirty="0"/>
              <a:t>El edificio se limpiará en profundidad utilizando técnicas de limpieza, desinfección y desinfección todos los miércoles para evitar la propagación de gérmenes, además de la limpieza diaria.</a:t>
            </a:r>
            <a:endParaRPr lang="en-US" dirty="0"/>
          </a:p>
          <a:p>
            <a:r>
              <a:rPr lang="es-ES" dirty="0"/>
              <a:t>Los baños se limpiarán cada hora durante todo el día.</a:t>
            </a:r>
            <a:endParaRPr lang="en-US" dirty="0"/>
          </a:p>
          <a:p>
            <a:r>
              <a:rPr lang="es-ES" dirty="0"/>
              <a:t>El transporte está agregando rutas adicionales para permitir que pocos estudiantes se suban al autobús.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1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CF6AF-B619-4ECC-9DBA-2D2CFFAA3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80623"/>
            <a:ext cx="9603275" cy="1673132"/>
          </a:xfrm>
        </p:spPr>
        <p:txBody>
          <a:bodyPr>
            <a:normAutofit/>
          </a:bodyPr>
          <a:lstStyle/>
          <a:p>
            <a:r>
              <a:rPr lang="en-US" dirty="0" err="1"/>
              <a:t>Consideraciones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 para el </a:t>
            </a:r>
            <a:r>
              <a:rPr lang="en-US" dirty="0" err="1"/>
              <a:t>reingreso</a:t>
            </a:r>
            <a:r>
              <a:rPr lang="en-US" dirty="0"/>
              <a:t> de </a:t>
            </a:r>
            <a:r>
              <a:rPr lang="en-US" dirty="0" err="1"/>
              <a:t>estudiantes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 </a:t>
            </a:r>
            <a:r>
              <a:rPr lang="en-US" dirty="0" err="1"/>
              <a:t>implementación</a:t>
            </a:r>
            <a:r>
              <a:rPr lang="en-US" dirty="0"/>
              <a:t> </a:t>
            </a:r>
            <a:r>
              <a:rPr lang="en-US" dirty="0" err="1"/>
              <a:t>híbrida</a:t>
            </a:r>
            <a:r>
              <a:rPr lang="en-US" dirty="0"/>
              <a:t> </a:t>
            </a:r>
            <a:r>
              <a:rPr lang="en-US" dirty="0" err="1"/>
              <a:t>Continuación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F02F5-C9B6-4B0A-A811-30A4A8D82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ES" altLang="en-US" dirty="0">
                <a:solidFill>
                  <a:srgbClr val="222222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Transición mínima entre aulas</a:t>
            </a:r>
            <a:r>
              <a:rPr lang="en-US" altLang="en-US" sz="1050" dirty="0"/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ES" altLang="en-US" dirty="0">
                <a:solidFill>
                  <a:srgbClr val="222222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No habr</a:t>
            </a:r>
            <a:r>
              <a:rPr lang="es-ES" altLang="en-US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á</a:t>
            </a:r>
            <a:r>
              <a:rPr lang="es-ES" altLang="en-US" dirty="0">
                <a:solidFill>
                  <a:srgbClr val="222222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asambleas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altLang="en-US" sz="105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ES" altLang="en-US" dirty="0">
                <a:solidFill>
                  <a:srgbClr val="222222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El personal asegurar</a:t>
            </a:r>
            <a:r>
              <a:rPr lang="es-ES" altLang="en-US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á</a:t>
            </a:r>
            <a:r>
              <a:rPr lang="es-ES" altLang="en-US" dirty="0">
                <a:solidFill>
                  <a:srgbClr val="222222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que la distancia social de los estudiantes sea apropiada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s-ES" altLang="en-US" dirty="0">
              <a:solidFill>
                <a:srgbClr val="222222"/>
              </a:solidFill>
              <a:latin typeface="inherit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ES" altLang="en-US" dirty="0">
                <a:solidFill>
                  <a:srgbClr val="222222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Clases de higiene impartidas por el personal</a:t>
            </a:r>
            <a:r>
              <a:rPr lang="en-US" altLang="en-US" sz="1050" dirty="0"/>
              <a:t> </a:t>
            </a:r>
            <a:endParaRPr lang="en-US" altLang="en-US" sz="16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A1EAAE-6DB9-482B-9288-854A9B4E7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96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BC4F-FB3C-4087-B854-D9376E08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01E-B986-4099-811E-4612FEB76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additional questions for concerns please call the Rio Grande Elementary Office at 575-267-8260.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6211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248</TotalTime>
  <Words>533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Courier New</vt:lpstr>
      <vt:lpstr>Georgia</vt:lpstr>
      <vt:lpstr>Gill Sans MT</vt:lpstr>
      <vt:lpstr>inherit</vt:lpstr>
      <vt:lpstr>Ink Free</vt:lpstr>
      <vt:lpstr>Times New Roman</vt:lpstr>
      <vt:lpstr>Gallery</vt:lpstr>
      <vt:lpstr>Rio Grande Elementary School</vt:lpstr>
      <vt:lpstr> Las padres de RGE tienen 2 opciones  </vt:lpstr>
      <vt:lpstr>Option 1. Hybrid Learning Model RGE se moverá entre los dos modelos a continuación según las condiciones en el estado y el condado</vt:lpstr>
      <vt:lpstr>Option 2. Bears Online Learning Academy</vt:lpstr>
      <vt:lpstr>Garantizar la seguridad del estudiante durante el aprendizaje híbrido</vt:lpstr>
      <vt:lpstr>Consideraciones de seguridad para el reingreso de estudiantes durante la implementación híbrida Continuación</vt:lpstr>
      <vt:lpstr>Consideraciones de seguridad para el reingreso de estudiantes durante la implementación híbrida Continuación</vt:lpstr>
      <vt:lpstr>Questions or concerns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Garfield Elementary School</dc:title>
  <dc:creator>Brandy L. Holguin</dc:creator>
  <cp:lastModifiedBy>Rey Gonzalez</cp:lastModifiedBy>
  <cp:revision>25</cp:revision>
  <dcterms:created xsi:type="dcterms:W3CDTF">2020-07-24T20:24:13Z</dcterms:created>
  <dcterms:modified xsi:type="dcterms:W3CDTF">2020-07-27T22:35:56Z</dcterms:modified>
</cp:coreProperties>
</file>