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5D3B7ED-61F7-0542-AE7B-9795C4EFD070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C5789CE-836E-B042-843F-5605E41F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numCol="1"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 numCol="1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 numCol="1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numCol="1"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numCol="1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 numCol="1"/>
          <a:lstStyle>
            <a:lvl1pPr algn="r">
              <a:defRPr/>
            </a:lvl1pPr>
          </a:lstStyle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numCol="1"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numCol="1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 numCol="1"/>
          <a:lstStyle>
            <a:lvl1pPr algn="r">
              <a:defRPr/>
            </a:lvl1pPr>
          </a:lstStyle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04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numCol="1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 numCol="1"/>
          <a:lstStyle>
            <a:lvl1pPr algn="r">
              <a:defRPr/>
            </a:lvl1pPr>
          </a:lstStyle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numCol="1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numCol="1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 numCol="1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 numCol="1"/>
          <a:lstStyle>
            <a:lvl1pPr algn="r">
              <a:defRPr/>
            </a:lvl1pPr>
          </a:lstStyle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numCol="1"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 numCol="1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 numCol="1"/>
          <a:lstStyle>
            <a:lvl1pPr algn="r">
              <a:defRPr/>
            </a:lvl1pPr>
          </a:lstStyle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numCol="1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numCol="1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 numCol="1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numCol="1"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numCol="1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2EA8-BB49-CC47-94D7-D14C5A5615DD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ABC2-A236-A24D-9EB4-06B20F7DD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Hf7x3zXta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82045">
            <a:off x="294762" y="1267476"/>
            <a:ext cx="8062912" cy="784844"/>
          </a:xfrm>
        </p:spPr>
        <p:txBody>
          <a:bodyPr numCol="1"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00B0F0"/>
                </a:solidFill>
                <a:latin typeface="Cooper Black" panose="0208090404030B020404" pitchFamily="18" charset="0"/>
              </a:rPr>
              <a:t>Open House </a:t>
            </a:r>
            <a:r>
              <a:rPr lang="en-US" sz="48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2020 </a:t>
            </a:r>
            <a:r>
              <a:rPr lang="en-US" sz="4800" dirty="0">
                <a:solidFill>
                  <a:srgbClr val="00B0F0"/>
                </a:solidFill>
                <a:latin typeface="Cooper Black" panose="0208090404030B020404" pitchFamily="18" charset="0"/>
              </a:rPr>
              <a:t>- </a:t>
            </a:r>
            <a:r>
              <a:rPr lang="en-US" sz="48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2021</a:t>
            </a:r>
            <a:endParaRPr lang="en-US" sz="4800" dirty="0">
              <a:solidFill>
                <a:srgbClr val="00B0F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931" y="4443391"/>
            <a:ext cx="4059189" cy="1421080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Mrs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. Tina Jennings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0"/>
              </a:rPr>
              <a:t>4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0"/>
              </a:rPr>
              <a:t>th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0"/>
              </a:rPr>
              <a:t> grade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0"/>
              </a:rPr>
              <a:t>Hilltop Elementary School</a:t>
            </a:r>
          </a:p>
        </p:txBody>
      </p:sp>
      <p:pic>
        <p:nvPicPr>
          <p:cNvPr id="4" name="Picture 3" descr="Simply 2nd Resources: Meet the Teacher Night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0" y="2101100"/>
            <a:ext cx="3640015" cy="27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952" y="239355"/>
            <a:ext cx="6278393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Writer’s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84167"/>
            <a:ext cx="7955280" cy="4069080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800"/>
              <a:t>Narrative: Realistic Fiction</a:t>
            </a:r>
          </a:p>
          <a:p>
            <a:pPr lvl="1"/>
            <a:r>
              <a:rPr lang="en-US" sz="2600"/>
              <a:t>Show Don’t Tell</a:t>
            </a:r>
          </a:p>
          <a:p>
            <a:pPr lvl="1"/>
            <a:r>
              <a:rPr lang="en-US" sz="2600"/>
              <a:t>Dialogue</a:t>
            </a:r>
          </a:p>
          <a:p>
            <a:r>
              <a:rPr lang="en-US" sz="2800"/>
              <a:t>Opinion Writing</a:t>
            </a:r>
          </a:p>
          <a:p>
            <a:pPr lvl="1"/>
            <a:r>
              <a:rPr lang="en-US" sz="2600"/>
              <a:t>Supporting reasons with text evidence</a:t>
            </a:r>
          </a:p>
          <a:p>
            <a:r>
              <a:rPr lang="en-US" sz="2800"/>
              <a:t>Informational Writing</a:t>
            </a:r>
          </a:p>
          <a:p>
            <a:pPr lvl="1"/>
            <a:r>
              <a:rPr lang="en-US" sz="2600"/>
              <a:t>Organizing information using main ideas and supporting details</a:t>
            </a:r>
          </a:p>
          <a:p>
            <a:r>
              <a:rPr lang="en-US" sz="2800"/>
              <a:t>Test Prep</a:t>
            </a:r>
          </a:p>
          <a:p>
            <a:pPr lvl="1"/>
            <a:r>
              <a:rPr lang="en-US" sz="2200"/>
              <a:t>Restating to answer questions based on a text</a:t>
            </a:r>
          </a:p>
          <a:p>
            <a:pPr lvl="1"/>
            <a:r>
              <a:rPr lang="en-US" sz="2200"/>
              <a:t>RACE Strategy</a:t>
            </a:r>
          </a:p>
        </p:txBody>
      </p:sp>
      <p:pic>
        <p:nvPicPr>
          <p:cNvPr id="2050" name="Picture 2" descr="C:\Users\Christa\AppData\Local\Microsoft\Windows\Temporary Internet Files\Content.IE5\EKMEAM2Q\MP90043924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69170" y="1340155"/>
            <a:ext cx="2241176" cy="1500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78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8" y="539751"/>
            <a:ext cx="4292953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rgbClr val="00B0F0"/>
                </a:solidFill>
                <a:latin typeface="Broadway" panose="04040905080B02020502" pitchFamily="82" charset="0"/>
              </a:rPr>
              <a:t>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354"/>
            <a:ext cx="8229600" cy="4849646"/>
          </a:xfrm>
        </p:spPr>
        <p:txBody>
          <a:bodyPr numCol="1">
            <a:normAutofit fontScale="40000" lnSpcReduction="20000"/>
          </a:bodyPr>
          <a:lstStyle/>
          <a:p>
            <a:r>
              <a:rPr lang="en-US" sz="5900"/>
              <a:t>Unit 1 Place Value and Multi Digit Addition and Subtraction</a:t>
            </a:r>
          </a:p>
          <a:p>
            <a:r>
              <a:rPr lang="en-US" sz="5900"/>
              <a:t>Unit 2 Multiplication and Division, Multiples &amp; Factors, Prime &amp; Composite </a:t>
            </a:r>
          </a:p>
          <a:p>
            <a:r>
              <a:rPr lang="en-US" sz="5900"/>
              <a:t>Unit 3  Multiplicative Comparison and Measurement Conversions</a:t>
            </a:r>
          </a:p>
          <a:p>
            <a:r>
              <a:rPr lang="en-US" sz="5900"/>
              <a:t>Unit 4  Fractions (equivalent, addition, subtraction)</a:t>
            </a:r>
          </a:p>
          <a:p>
            <a:r>
              <a:rPr lang="en-US" sz="5900"/>
              <a:t>Unit 5  Multiplying Whole Numbers by Fractions</a:t>
            </a:r>
          </a:p>
          <a:p>
            <a:r>
              <a:rPr lang="en-US" sz="5900"/>
              <a:t>Unit 6 Fractions and Decimals </a:t>
            </a:r>
          </a:p>
          <a:p>
            <a:r>
              <a:rPr lang="en-US" sz="5900"/>
              <a:t>Unit 7 Attributes of 2 Dimensional Figures &amp; Geometric Measurement</a:t>
            </a:r>
          </a:p>
          <a:p>
            <a:r>
              <a:rPr lang="en-US" sz="5900"/>
              <a:t>Unit 8  Prep for 5</a:t>
            </a:r>
            <a:r>
              <a:rPr lang="en-US" sz="5900" baseline="30000"/>
              <a:t>th</a:t>
            </a:r>
            <a:r>
              <a:rPr lang="en-US" sz="5900"/>
              <a:t> Grade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/>
          </a:p>
        </p:txBody>
      </p:sp>
      <p:pic>
        <p:nvPicPr>
          <p:cNvPr id="3074" name="Picture 2" descr="C:\Users\Christa\AppData\Local\Microsoft\Windows\Temporary Internet Files\Content.IE5\OW9F3MAY\MC9003326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8988" y="267494"/>
            <a:ext cx="1531594" cy="1389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36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262" y="0"/>
            <a:ext cx="3956538" cy="1399032"/>
          </a:xfrm>
        </p:spPr>
        <p:txBody>
          <a:bodyPr numCol="1"/>
          <a:lstStyle/>
          <a:p>
            <a:pPr algn="l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032"/>
            <a:ext cx="8229600" cy="5207033"/>
          </a:xfrm>
        </p:spPr>
        <p:txBody>
          <a:bodyPr numCol="1"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/>
              <a:t>Matter and Energy in Organisms and Ecosystems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Waves – Light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Waves – Sound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Force &amp; Motion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Water Cycle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Weather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Solar System – Earth, Moon,  &amp; Sun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/>
              <a:t>Solar System – Stars and Planets</a:t>
            </a:r>
          </a:p>
        </p:txBody>
      </p:sp>
      <p:pic>
        <p:nvPicPr>
          <p:cNvPr id="4098" name="Picture 2" descr="C:\Users\Christa\AppData\Local\Microsoft\Windows\Temporary Internet Files\Content.IE5\EKMEAM2Q\MP90043875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0494" y="2481372"/>
            <a:ext cx="1472841" cy="218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57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15" y="720412"/>
            <a:ext cx="4610685" cy="1293028"/>
          </a:xfrm>
        </p:spPr>
        <p:txBody>
          <a:bodyPr numCol="1"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sz="3600"/>
              <a:t>Forming a New Nation - Causes, battles, and key individuals of the American Revolution</a:t>
            </a:r>
          </a:p>
          <a:p>
            <a:r>
              <a:rPr lang="en-US" sz="3600"/>
              <a:t>Challenges of a New Nation – Creating a new government</a:t>
            </a:r>
          </a:p>
          <a:p>
            <a:r>
              <a:rPr lang="en-US" sz="3600"/>
              <a:t>The Nation Expands - Westward Expansion</a:t>
            </a:r>
          </a:p>
          <a:p>
            <a:r>
              <a:rPr lang="en-US" sz="3600"/>
              <a:t>Civil War and Reconstruction</a:t>
            </a:r>
          </a:p>
          <a:p>
            <a:r>
              <a:rPr lang="en-US" sz="3600"/>
              <a:t>Economics</a:t>
            </a:r>
            <a:endParaRPr lang="en-US" sz="2800"/>
          </a:p>
          <a:p>
            <a:endParaRPr lang="en-US"/>
          </a:p>
        </p:txBody>
      </p:sp>
      <p:pic>
        <p:nvPicPr>
          <p:cNvPr id="4" name="Picture 3" descr="An Introduction to Geo-Specific EFT | EFT &amp; Counseling f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4632110"/>
            <a:ext cx="1426933" cy="16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48755">
            <a:off x="4053253" y="694680"/>
            <a:ext cx="4276578" cy="686922"/>
          </a:xfrm>
        </p:spPr>
        <p:txBody>
          <a:bodyPr numCol="1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roadway" panose="04040905080B02020502" pitchFamily="82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28" y="1394460"/>
            <a:ext cx="7955280" cy="4069080"/>
          </a:xfrm>
        </p:spPr>
        <p:txBody>
          <a:bodyPr numCol="1">
            <a:normAutofit lnSpcReduction="10000"/>
          </a:bodyPr>
          <a:lstStyle/>
          <a:p>
            <a:r>
              <a:rPr lang="en-US" sz="2400"/>
              <a:t>Read 20 minutes</a:t>
            </a:r>
          </a:p>
          <a:p>
            <a:r>
              <a:rPr lang="en-US" sz="2400" err="1"/>
              <a:t>Xtra</a:t>
            </a:r>
            <a:r>
              <a:rPr lang="en-US" sz="2400"/>
              <a:t> Math or Fact Fluency Practice</a:t>
            </a:r>
          </a:p>
          <a:p>
            <a:pPr lvl="1"/>
            <a:r>
              <a:rPr lang="en-US" sz="2400"/>
              <a:t>Daily Fact practice online program – 5 minutes</a:t>
            </a:r>
          </a:p>
          <a:p>
            <a:pPr lvl="1"/>
            <a:r>
              <a:rPr lang="en-US" sz="2400">
                <a:solidFill>
                  <a:schemeClr val="accent2">
                    <a:lumMod val="40000"/>
                    <a:lumOff val="60000"/>
                  </a:schemeClr>
                </a:solidFill>
              </a:rPr>
              <a:t>Some math processes, particularly basic facts, need to be developed to the point that they are done automatically.  If this does not happen, then the development of higher-order math skills such as multiple digit addition, subtraction, multiplication, division, as well as fractions will be severely impaired.</a:t>
            </a:r>
          </a:p>
          <a:p>
            <a:r>
              <a:rPr lang="en-US" sz="2400"/>
              <a:t>Unfinished classwork and studying as needed</a:t>
            </a:r>
          </a:p>
          <a:p>
            <a:endParaRPr lang="en-US" sz="5100"/>
          </a:p>
          <a:p>
            <a:pPr lvl="1"/>
            <a:endParaRPr lang="en-US" sz="51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SOAR</a:t>
            </a:r>
            <a:r>
              <a:rPr lang="en-US" dirty="0">
                <a:latin typeface="Broadway" panose="04040905080B02020502" pitchFamily="82" charset="0"/>
              </a:rPr>
              <a:t> –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School wide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Behavior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9812"/>
            <a:ext cx="8229600" cy="4572000"/>
          </a:xfrm>
        </p:spPr>
        <p:txBody>
          <a:bodyPr numCol="1"/>
          <a:lstStyle/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800" dirty="0"/>
              <a:t>afe</a:t>
            </a:r>
          </a:p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4800" dirty="0"/>
              <a:t>n task </a:t>
            </a:r>
          </a:p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4800" dirty="0"/>
              <a:t>lways Respectful</a:t>
            </a:r>
          </a:p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4800" dirty="0"/>
              <a:t>esponsible</a:t>
            </a:r>
            <a:endParaRPr lang="en-US" dirty="0"/>
          </a:p>
        </p:txBody>
      </p:sp>
      <p:pic>
        <p:nvPicPr>
          <p:cNvPr id="4" name="Picture 3" descr="Falcon Silhouett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3680066"/>
            <a:ext cx="2368886" cy="23602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DA33A-050B-45BF-B782-6D1FD2BE2F38}"/>
              </a:ext>
            </a:extLst>
          </p:cNvPr>
          <p:cNvSpPr txBox="1"/>
          <p:nvPr/>
        </p:nvSpPr>
        <p:spPr>
          <a:xfrm>
            <a:off x="271784" y="335845"/>
            <a:ext cx="8600431" cy="649408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>
              <a:spcBef>
                <a:spcPct val="0"/>
              </a:spcBef>
            </a:pPr>
            <a:endParaRPr lang="en-US" sz="2000" b="1" u="sng" dirty="0" smtClean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SOAR </a:t>
            </a:r>
            <a:r>
              <a:rPr lang="en-U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Classroom Expectations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 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u="sng" dirty="0">
                <a:latin typeface="Comic Sans MS" panose="030F0702030302020204" pitchFamily="66" charset="0"/>
              </a:rPr>
              <a:t>Safety: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Keep hands, feet, and objects to yourself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Use materials as directed by the teacher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Keep desk and area around desk neat and clean</a:t>
            </a:r>
          </a:p>
          <a:p>
            <a:pPr algn="ctr">
              <a:spcBef>
                <a:spcPct val="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 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u="sng" dirty="0">
                <a:latin typeface="Comic Sans MS" panose="030F0702030302020204" pitchFamily="66" charset="0"/>
              </a:rPr>
              <a:t>On task: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Follow directions the first time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Complete assignments in a timely manner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Actively participate</a:t>
            </a:r>
          </a:p>
          <a:p>
            <a:pPr algn="ctr">
              <a:spcBef>
                <a:spcPct val="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 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u="sng" dirty="0">
                <a:latin typeface="Comic Sans MS" panose="030F0702030302020204" pitchFamily="66" charset="0"/>
              </a:rPr>
              <a:t>Always be respectful: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Raise a quiet hand to speak and wait patiently to be called on by the teacher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Listen when others are speaking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Raise your hand to leave your seat</a:t>
            </a:r>
          </a:p>
          <a:p>
            <a:pPr algn="ctr">
              <a:spcBef>
                <a:spcPct val="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 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u="sng" dirty="0">
                <a:latin typeface="Comic Sans MS" panose="030F0702030302020204" pitchFamily="66" charset="0"/>
              </a:rPr>
              <a:t>Responsible: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Be prepared with supplies, materials, and assignments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Comic Sans MS" panose="030F0702030302020204" pitchFamily="66" charset="0"/>
              </a:rPr>
              <a:t>Ask for help when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915" y="748570"/>
            <a:ext cx="4853200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rgbClr val="00B0F0"/>
                </a:solidFill>
                <a:latin typeface="Broadway" panose="04040905080B02020502" pitchFamily="82" charset="0"/>
              </a:rPr>
              <a:t>CLASS DOJO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52" y="2792437"/>
            <a:ext cx="7955280" cy="3291840"/>
          </a:xfrm>
        </p:spPr>
        <p:txBody>
          <a:bodyPr numCol="1">
            <a:normAutofit/>
          </a:bodyPr>
          <a:lstStyle/>
          <a:p>
            <a:r>
              <a:rPr lang="en-US" dirty="0"/>
              <a:t>School-wide Behavior Management Plan</a:t>
            </a:r>
          </a:p>
          <a:p>
            <a:r>
              <a:rPr lang="en-US" dirty="0"/>
              <a:t>Earn points for positive behaviors</a:t>
            </a:r>
          </a:p>
          <a:p>
            <a:r>
              <a:rPr lang="en-US" dirty="0"/>
              <a:t>Lose points for not following classroom expectations</a:t>
            </a:r>
          </a:p>
          <a:p>
            <a:r>
              <a:rPr lang="en-US" dirty="0"/>
              <a:t>You can log in and view your child’s points each day.</a:t>
            </a:r>
          </a:p>
          <a:p>
            <a:r>
              <a:rPr lang="en-US" dirty="0"/>
              <a:t>Teachers post classroom </a:t>
            </a:r>
            <a:r>
              <a:rPr lang="en-US" dirty="0" smtClean="0"/>
              <a:t>information.</a:t>
            </a:r>
            <a:endParaRPr lang="en-US" dirty="0"/>
          </a:p>
          <a:p>
            <a:r>
              <a:rPr lang="en-US" dirty="0"/>
              <a:t>Thanks for registering.  If you need your code, let me know.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7979" y="430177"/>
            <a:ext cx="1804368" cy="17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43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706437"/>
            <a:ext cx="7528560" cy="2000250"/>
          </a:xfrm>
        </p:spPr>
        <p:txBody>
          <a:bodyPr numCol="1"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Hilltop Elementary School Discipline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Positive Behavior Management Plan: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b="1" i="1" dirty="0" smtClean="0"/>
              <a:t> “SOAR to Educate for Excellence”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sz="2800" dirty="0" smtClean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2AF9-9FA5-43C9-903D-AB0F359D7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927" y="2362200"/>
            <a:ext cx="7543800" cy="4038600"/>
          </a:xfrm>
        </p:spPr>
        <p:txBody>
          <a:bodyPr numCol="1" rtlCol="0">
            <a:normAutofit lnSpcReduction="10000"/>
          </a:bodyPr>
          <a:lstStyle/>
          <a:p>
            <a:pPr algn="l" eaLnBrk="1" hangingPunct="1">
              <a:spcAft>
                <a:spcPts val="0"/>
              </a:spcAft>
              <a:defRPr/>
            </a:pPr>
            <a:r>
              <a:rPr lang="en-US" sz="3100" b="1" u="sng" dirty="0">
                <a:solidFill>
                  <a:schemeClr val="tx1"/>
                </a:solidFill>
                <a:ea typeface="+mn-ea"/>
              </a:rPr>
              <a:t>OUR Fundamental Principles</a:t>
            </a:r>
            <a:r>
              <a:rPr lang="en-US" sz="3100" b="1" dirty="0">
                <a:solidFill>
                  <a:schemeClr val="tx1"/>
                </a:solidFill>
                <a:ea typeface="+mn-ea"/>
              </a:rPr>
              <a:t>:  We encourage students to demonstrate the following positive behaviors daily:</a:t>
            </a:r>
            <a:endParaRPr lang="en-US" sz="3100" dirty="0">
              <a:solidFill>
                <a:schemeClr val="tx1"/>
              </a:solidFill>
              <a:ea typeface="+mn-ea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</a:rPr>
              <a:t>S</a:t>
            </a:r>
            <a:r>
              <a:rPr lang="en-US" sz="4000" b="1" dirty="0">
                <a:solidFill>
                  <a:schemeClr val="tx1"/>
                </a:solidFill>
                <a:ea typeface="+mn-ea"/>
              </a:rPr>
              <a:t>-Safety First</a:t>
            </a:r>
            <a:endParaRPr lang="en-US" sz="4000" dirty="0">
              <a:solidFill>
                <a:schemeClr val="tx1"/>
              </a:solidFill>
              <a:ea typeface="+mn-ea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</a:rPr>
              <a:t>O</a:t>
            </a:r>
            <a:r>
              <a:rPr lang="en-US" sz="4000" b="1" dirty="0">
                <a:solidFill>
                  <a:schemeClr val="tx1"/>
                </a:solidFill>
                <a:ea typeface="+mn-ea"/>
              </a:rPr>
              <a:t>-On Task</a:t>
            </a:r>
            <a:endParaRPr lang="en-US" sz="4000" dirty="0">
              <a:solidFill>
                <a:schemeClr val="tx1"/>
              </a:solidFill>
              <a:ea typeface="+mn-ea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</a:rPr>
              <a:t>A</a:t>
            </a:r>
            <a:r>
              <a:rPr lang="en-US" sz="4000" b="1" dirty="0">
                <a:solidFill>
                  <a:schemeClr val="tx1"/>
                </a:solidFill>
                <a:ea typeface="+mn-ea"/>
              </a:rPr>
              <a:t>-Always Respectful</a:t>
            </a:r>
            <a:endParaRPr lang="en-US" sz="4000" dirty="0">
              <a:solidFill>
                <a:schemeClr val="tx1"/>
              </a:solidFill>
              <a:ea typeface="+mn-ea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</a:rPr>
              <a:t>R</a:t>
            </a:r>
            <a:r>
              <a:rPr lang="en-US" sz="4000" b="1" dirty="0">
                <a:solidFill>
                  <a:schemeClr val="tx1"/>
                </a:solidFill>
                <a:ea typeface="+mn-ea"/>
              </a:rPr>
              <a:t>-Responsible</a:t>
            </a:r>
            <a:endParaRPr lang="en-US" sz="4000" dirty="0">
              <a:solidFill>
                <a:schemeClr val="tx1"/>
              </a:solidFill>
              <a:ea typeface="+mn-ea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9220" name="Picture 3" descr="http://it.pinellas.k12.fl.us/schools/seminole-es/images/0B3D25F5812B4983AB1B9814DD97ECE3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5684" r="4723" b="3822"/>
          <a:stretch>
            <a:fillRect/>
          </a:stretch>
        </p:blipFill>
        <p:spPr>
          <a:xfrm>
            <a:off x="7892415" y="145256"/>
            <a:ext cx="11906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23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" y="1048772"/>
            <a:ext cx="8930640" cy="133882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4050" dirty="0">
                <a:solidFill>
                  <a:srgbClr val="FF0000"/>
                </a:solidFill>
              </a:rPr>
              <a:t>Hilltop Elementary School</a:t>
            </a:r>
          </a:p>
          <a:p>
            <a:pPr>
              <a:defRPr/>
            </a:pPr>
            <a:r>
              <a:rPr lang="en-US" sz="4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Educating students about Bullying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80" y="2387600"/>
            <a:ext cx="7253288" cy="3416300"/>
          </a:xfrm>
          <a:prstGeom prst="rect">
            <a:avLst/>
          </a:prstGeom>
          <a:noFill/>
        </p:spPr>
        <p:txBody>
          <a:bodyPr numCol="1">
            <a:spAutoFit/>
          </a:bodyPr>
          <a:lstStyle/>
          <a:p>
            <a:pPr>
              <a:defRPr/>
            </a:pPr>
            <a:r>
              <a:rPr lang="en-US" sz="2700" dirty="0"/>
              <a:t>* We ensure that student safety is our #1 priority. </a:t>
            </a:r>
          </a:p>
          <a:p>
            <a:pPr>
              <a:defRPr/>
            </a:pPr>
            <a:r>
              <a:rPr lang="en-US" sz="2700" dirty="0"/>
              <a:t>* We define bullying in kid friendly terms.</a:t>
            </a:r>
          </a:p>
          <a:p>
            <a:pPr>
              <a:defRPr/>
            </a:pP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W</a:t>
            </a:r>
            <a:r>
              <a:rPr lang="en-US" sz="2700" dirty="0"/>
              <a:t>e provide anti-bullying strategies.</a:t>
            </a:r>
          </a:p>
          <a:p>
            <a:pPr>
              <a:defRPr/>
            </a:pPr>
            <a:r>
              <a:rPr lang="en-US" sz="2700" dirty="0"/>
              <a:t>* We review keep your hands, feet and </a:t>
            </a:r>
          </a:p>
          <a:p>
            <a:pPr>
              <a:defRPr/>
            </a:pPr>
            <a:r>
              <a:rPr lang="en-US" sz="2700" dirty="0"/>
              <a:t>    objects to yourself. </a:t>
            </a:r>
          </a:p>
          <a:p>
            <a:pPr>
              <a:defRPr/>
            </a:pPr>
            <a:r>
              <a:rPr lang="en-US" sz="2700" dirty="0"/>
              <a:t>    (Good touch / Bad touch) 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US" sz="2700" dirty="0"/>
          </a:p>
          <a:p>
            <a:pPr>
              <a:defRPr/>
            </a:pPr>
            <a:endParaRPr lang="en-US" sz="2700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5787" y="265113"/>
            <a:ext cx="8493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6080" y="4223748"/>
            <a:ext cx="2136140" cy="22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635" y="484107"/>
            <a:ext cx="2671488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Arrival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882808"/>
            <a:ext cx="8796270" cy="4572000"/>
          </a:xfrm>
        </p:spPr>
        <p:txBody>
          <a:bodyPr numCol="1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7:45 a.m.     		Doors opened/students report to 					</a:t>
            </a:r>
            <a:r>
              <a:rPr lang="en-US" dirty="0" smtClean="0"/>
              <a:t>classroom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7:45 a.m. -8:20 a.m.    	Breakfast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7:45 </a:t>
            </a:r>
            <a:r>
              <a:rPr lang="en-US" dirty="0"/>
              <a:t>a.m.                    	Students report to classrooms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8:20 a.m.                    	Morning announcements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8:30 a.m.                    	Instruction begins</a:t>
            </a:r>
          </a:p>
          <a:p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*All students are considered tardy after 8:30 a.m.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8" y="267494"/>
            <a:ext cx="1477861" cy="14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395413"/>
            <a:ext cx="7924800" cy="1146175"/>
          </a:xfrm>
        </p:spPr>
        <p:txBody>
          <a:bodyPr numCol="1">
            <a:normAutofit fontScale="90000"/>
          </a:bodyPr>
          <a:lstStyle/>
          <a:p>
            <a:pPr>
              <a:defRPr/>
            </a:pPr>
            <a:r>
              <a:rPr lang="en-US" b="1" dirty="0"/>
              <a:t>The acceptable reasons for an excused absence, tardy or early dismissal include: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0" y="2541588"/>
            <a:ext cx="8096250" cy="3935412"/>
          </a:xfrm>
        </p:spPr>
        <p:txBody>
          <a:bodyPr numCol="1"/>
          <a:lstStyle/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Personally ill and when attendance in school would endanger their health or the health of others. Excessive/extended absences due to illness must be justified by a physician’s statement. 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dirty="0" smtClean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A serious illness or death occurs in their immediate family. (Parent, Sibling, or Grandparent of child</a:t>
            </a:r>
            <a:r>
              <a:rPr lang="en-US" dirty="0" smtClean="0"/>
              <a:t>) </a:t>
            </a:r>
            <a:endParaRPr lang="en-US" dirty="0"/>
          </a:p>
          <a:p>
            <a:pPr marL="285750" indent="-285750">
              <a:spcBef>
                <a:spcPts val="0"/>
              </a:spcBef>
              <a:defRPr/>
            </a:pPr>
            <a:endParaRPr lang="en-US" dirty="0" smtClean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Mandated by order of governmental agencies or by a court order.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285750" indent="-285750">
              <a:spcBef>
                <a:spcPts val="0"/>
              </a:spcBef>
              <a:defRPr/>
            </a:pPr>
            <a:r>
              <a:rPr lang="en-US" dirty="0"/>
              <a:t>Celebrating religious holidays observed </a:t>
            </a:r>
            <a:r>
              <a:rPr lang="en-US" dirty="0" smtClean="0"/>
              <a:t>by their faith.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7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62292">
            <a:off x="-80240" y="1393982"/>
            <a:ext cx="7955280" cy="1293028"/>
          </a:xfrm>
        </p:spPr>
        <p:txBody>
          <a:bodyPr numCol="1"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Video from the specials’ teachers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687" y="4947284"/>
            <a:ext cx="2103120" cy="1171575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hlinkClick r:id="rId3"/>
              </a:rPr>
              <a:t>Specials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Palette Paints Brush ·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98" y="4665345"/>
            <a:ext cx="1763002" cy="1735455"/>
          </a:xfrm>
          <a:prstGeom prst="rect">
            <a:avLst/>
          </a:prstGeom>
        </p:spPr>
      </p:pic>
      <p:pic>
        <p:nvPicPr>
          <p:cNvPr id="5" name="Picture 4" descr="File:Sport balls.svg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7" y="2760345"/>
            <a:ext cx="2148840" cy="2148840"/>
          </a:xfrm>
          <a:prstGeom prst="rect">
            <a:avLst/>
          </a:prstGeom>
        </p:spPr>
      </p:pic>
      <p:pic>
        <p:nvPicPr>
          <p:cNvPr id="6" name="Picture 5" descr="วัยรุ่นกับแฟชั่นดนตรี: วัยรุ่นกับแฟชั่นดนตร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00" y="2360536"/>
            <a:ext cx="2764987" cy="11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4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79735"/>
            <a:ext cx="4074355" cy="1293028"/>
          </a:xfrm>
        </p:spPr>
        <p:txBody>
          <a:bodyPr numCol="1"/>
          <a:lstStyle/>
          <a:p>
            <a:r>
              <a:rPr lang="en-US" dirty="0">
                <a:solidFill>
                  <a:srgbClr val="00B0F0"/>
                </a:solidFill>
                <a:latin typeface="Britannic Bold" panose="020B0903060703020204" pitchFamily="34" charset="0"/>
              </a:rPr>
              <a:t>Questions?</a:t>
            </a:r>
          </a:p>
        </p:txBody>
      </p:sp>
      <p:pic>
        <p:nvPicPr>
          <p:cNvPr id="5" name="Content Placeholder 4" descr="Asking Defining Questions - Excelsior College OW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78380"/>
            <a:ext cx="5852160" cy="3901440"/>
          </a:xfrm>
        </p:spPr>
      </p:pic>
    </p:spTree>
    <p:extLst>
      <p:ext uri="{BB962C8B-B14F-4D97-AF65-F5344CB8AC3E}">
        <p14:creationId xmlns:p14="http://schemas.microsoft.com/office/powerpoint/2010/main" val="135928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069" y="35169"/>
            <a:ext cx="3288323" cy="1399032"/>
          </a:xfrm>
        </p:spPr>
        <p:txBody>
          <a:bodyPr numCol="1"/>
          <a:lstStyle/>
          <a:p>
            <a:pPr algn="l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Dismissal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40" y="1301262"/>
            <a:ext cx="8229600" cy="4572000"/>
          </a:xfrm>
        </p:spPr>
        <p:txBody>
          <a:bodyPr numCol="1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notify the school of all transportation changes by 3:00 pm daily.</a:t>
            </a:r>
          </a:p>
          <a:p>
            <a:pPr marL="0" lvl="0" indent="0">
              <a:buNone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3:20 p.m.                   School carpool displayed on monitors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3:15 </a:t>
            </a:r>
            <a:r>
              <a:rPr lang="en-US" sz="2000" dirty="0"/>
              <a:t>p.m.                   Walkers dismissed from classrooms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3:30 p.m.                   Dismissal begins for cars, buses, and 				daycare vans 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082">
            <a:off x="6942238" y="4635715"/>
            <a:ext cx="1826318" cy="17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1A5B-A801-4AD1-BC7B-7E6FE87C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30" y="392137"/>
            <a:ext cx="5020408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Helpful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91252-CAE0-4B56-8EC2-7E0B6888A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34" y="1963718"/>
            <a:ext cx="7955280" cy="4069080"/>
          </a:xfrm>
        </p:spPr>
        <p:txBody>
          <a:bodyPr numCol="1">
            <a:normAutofit lnSpcReduction="10000"/>
          </a:bodyPr>
          <a:lstStyle/>
          <a:p>
            <a:r>
              <a:rPr lang="en-US" b="1" dirty="0"/>
              <a:t>Attendance</a:t>
            </a:r>
            <a:r>
              <a:rPr lang="en-US" dirty="0"/>
              <a:t> – Please send in a note if your child is absent with the child’s name, date of absence, and reason for absence.  If a note is not sent in within three days, then the absence will be considered unexcused.</a:t>
            </a:r>
          </a:p>
          <a:p>
            <a:r>
              <a:rPr lang="en-US" dirty="0" smtClean="0"/>
              <a:t>Students </a:t>
            </a:r>
            <a:r>
              <a:rPr lang="en-US" dirty="0"/>
              <a:t>are welcome to bring a snack to eat during break time.  Please only send water with your child as sugary drinks bring bugs when spilled in the classroom.</a:t>
            </a:r>
          </a:p>
          <a:p>
            <a:r>
              <a:rPr lang="en-US" dirty="0"/>
              <a:t>Students need to wear tennis shoes on the days that we have P.E.</a:t>
            </a:r>
          </a:p>
          <a:p>
            <a:r>
              <a:rPr lang="en-US" dirty="0"/>
              <a:t>Students visit the library as a class </a:t>
            </a:r>
            <a:r>
              <a:rPr lang="en-US" dirty="0" smtClean="0"/>
              <a:t>every two weeks.  They can check-out two books.  Teachers may specify the type of book(s) to be checked out based on current unit of study.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0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F1F32D-65EC-484B-8FBF-37FFE78865A0}"/>
              </a:ext>
            </a:extLst>
          </p:cNvPr>
          <p:cNvSpPr txBox="1">
            <a:spLocks/>
          </p:cNvSpPr>
          <p:nvPr/>
        </p:nvSpPr>
        <p:spPr>
          <a:xfrm>
            <a:off x="893299" y="1175357"/>
            <a:ext cx="7955280" cy="4069080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Graded papers </a:t>
            </a:r>
            <a:r>
              <a:rPr lang="en-US" dirty="0"/>
              <a:t>– Please review your child’s work and discuss mistakes made in order to help your child to learn from those mistakes.  Please sign and return the papers to the teacher</a:t>
            </a:r>
            <a:r>
              <a:rPr lang="en-US" dirty="0" smtClean="0"/>
              <a:t>.  Some grades will also be located on Google Classroom.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need to </a:t>
            </a:r>
            <a:r>
              <a:rPr lang="en-US" dirty="0" smtClean="0"/>
              <a:t>complete work and type </a:t>
            </a:r>
            <a:r>
              <a:rPr lang="en-US" dirty="0"/>
              <a:t>all assignments on their </a:t>
            </a:r>
            <a:r>
              <a:rPr lang="en-US" dirty="0" smtClean="0"/>
              <a:t>own.  This allows teachers to get accurate data on specific skills and content knowledge.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Strategies for Grading Workshop: Additional Resour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5" y="4357655"/>
            <a:ext cx="2253762" cy="2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9" y="606111"/>
            <a:ext cx="6377940" cy="1293028"/>
          </a:xfrm>
        </p:spPr>
        <p:txBody>
          <a:bodyPr numCol="1"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4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 Grade Standards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568"/>
            <a:ext cx="8229600" cy="4711746"/>
          </a:xfrm>
        </p:spPr>
        <p:txBody>
          <a:bodyPr numCol="1">
            <a:normAutofit/>
          </a:bodyPr>
          <a:lstStyle/>
          <a:p>
            <a:r>
              <a:rPr lang="en-US"/>
              <a:t>As teachers, we are doing our job to prepare your student for success, and this means holding each individual to a high standard for organization, responsibility, and effort. 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This year students will encounter more challenging academic material.  They will need to spend more time studying.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We appreciate your support as the students learn to be more independent learners and workers.</a:t>
            </a:r>
          </a:p>
        </p:txBody>
      </p:sp>
    </p:spTree>
    <p:extLst>
      <p:ext uri="{BB962C8B-B14F-4D97-AF65-F5344CB8AC3E}">
        <p14:creationId xmlns:p14="http://schemas.microsoft.com/office/powerpoint/2010/main" val="265310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883" y="373498"/>
            <a:ext cx="5213840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Reading: 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572000"/>
          </a:xfrm>
        </p:spPr>
        <p:txBody>
          <a:bodyPr numCol="1">
            <a:noAutofit/>
          </a:bodyPr>
          <a:lstStyle/>
          <a:p>
            <a:r>
              <a:rPr lang="en-US" sz="2800"/>
              <a:t>Answering literal questions </a:t>
            </a:r>
          </a:p>
          <a:p>
            <a:r>
              <a:rPr lang="en-US" sz="2800"/>
              <a:t>Summarizing</a:t>
            </a:r>
          </a:p>
          <a:p>
            <a:r>
              <a:rPr lang="en-US" sz="2800"/>
              <a:t>Analyzing texts to make inferences</a:t>
            </a:r>
          </a:p>
          <a:p>
            <a:pPr lvl="1"/>
            <a:r>
              <a:rPr lang="en-US" sz="2400"/>
              <a:t>Notice and Note Signposts</a:t>
            </a:r>
          </a:p>
          <a:p>
            <a:pPr lvl="1"/>
            <a:r>
              <a:rPr lang="en-US" sz="2400"/>
              <a:t>Analyzing and inferring character traits, motivation, and change</a:t>
            </a:r>
          </a:p>
          <a:p>
            <a:r>
              <a:rPr lang="en-US" sz="2800"/>
              <a:t>Determining theme </a:t>
            </a:r>
          </a:p>
          <a:p>
            <a:r>
              <a:rPr lang="en-US" sz="2800"/>
              <a:t>Figurative language</a:t>
            </a:r>
            <a:endParaRPr lang="en-US" sz="2400"/>
          </a:p>
        </p:txBody>
      </p:sp>
      <p:pic>
        <p:nvPicPr>
          <p:cNvPr id="1026" name="Picture 2" descr="C:\Users\Christa\AppData\Local\Microsoft\Windows\Temporary Internet Files\Content.IE5\CBMK5ZMU\MP9004466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96371" y="4452634"/>
            <a:ext cx="1809093" cy="1399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0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8CE7-834C-4C74-A6C8-D089C1DF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127" y="603153"/>
            <a:ext cx="6377940" cy="1293028"/>
          </a:xfrm>
        </p:spPr>
        <p:txBody>
          <a:bodyPr numCol="1"/>
          <a:lstStyle/>
          <a:p>
            <a:pPr algn="l"/>
            <a:r>
              <a:rPr lang="en-US" dirty="0">
                <a:solidFill>
                  <a:srgbClr val="00B0F0"/>
                </a:solidFill>
                <a:latin typeface="Broadway" panose="04040905080B02020502" pitchFamily="82" charset="0"/>
              </a:rPr>
              <a:t>Reading: </a:t>
            </a:r>
            <a:r>
              <a:rPr lang="en-US" dirty="0" smtClean="0">
                <a:solidFill>
                  <a:srgbClr val="00B0F0"/>
                </a:solidFill>
                <a:latin typeface="Broadway" panose="04040905080B02020502" pitchFamily="82" charset="0"/>
              </a:rPr>
              <a:t>Nonfiction</a:t>
            </a:r>
            <a:endParaRPr lang="en-US" dirty="0">
              <a:solidFill>
                <a:srgbClr val="00B0F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2E42-6ECF-4B5B-AC97-A7C9A64A8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3200"/>
              <a:t>Answering literal and inferential questions about the text</a:t>
            </a:r>
            <a:endParaRPr lang="en-US" sz="2800"/>
          </a:p>
          <a:p>
            <a:r>
              <a:rPr lang="en-US" sz="3200"/>
              <a:t>Determining main idea and supporting details</a:t>
            </a:r>
            <a:endParaRPr lang="en-US" sz="2800"/>
          </a:p>
          <a:p>
            <a:r>
              <a:rPr lang="en-US" sz="3200"/>
              <a:t>Summarization</a:t>
            </a:r>
          </a:p>
          <a:p>
            <a:r>
              <a:rPr lang="en-US" sz="3200"/>
              <a:t>Text structure</a:t>
            </a:r>
          </a:p>
          <a:p>
            <a:r>
              <a:rPr lang="en-US" sz="3200"/>
              <a:t>Academic vocabulary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6B9CC-470A-4C20-A0CF-65D4F556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187" y="3437254"/>
            <a:ext cx="1829453" cy="25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630" y="48561"/>
            <a:ext cx="5077655" cy="1399032"/>
          </a:xfrm>
        </p:spPr>
        <p:txBody>
          <a:bodyPr numCol="1"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67" y="827058"/>
            <a:ext cx="8229600" cy="5828719"/>
          </a:xfrm>
        </p:spPr>
        <p:txBody>
          <a:bodyPr numCol="1">
            <a:normAutofit/>
          </a:bodyPr>
          <a:lstStyle/>
          <a:p>
            <a:pPr lvl="4">
              <a:buFont typeface="Wingdings" panose="05000000000000000000" pitchFamily="2" charset="2"/>
              <a:buChar char="Ø"/>
            </a:pPr>
            <a:r>
              <a:rPr lang="en-US" sz="1800" dirty="0"/>
              <a:t>Reading </a:t>
            </a:r>
          </a:p>
          <a:p>
            <a:pPr lvl="2"/>
            <a:r>
              <a:rPr lang="en-US" dirty="0"/>
              <a:t>Minimum of 20 minutes each night</a:t>
            </a:r>
          </a:p>
          <a:p>
            <a:pPr lvl="2"/>
            <a:r>
              <a:rPr lang="en-US" dirty="0"/>
              <a:t>Keep track of books read on log.  </a:t>
            </a:r>
          </a:p>
          <a:p>
            <a:pPr lvl="1"/>
            <a:endParaRPr lang="en-US" sz="5100" dirty="0"/>
          </a:p>
          <a:p>
            <a:endParaRPr lang="en-US" sz="2800" dirty="0"/>
          </a:p>
        </p:txBody>
      </p:sp>
      <p:pic>
        <p:nvPicPr>
          <p:cNvPr id="9219" name="Picture 3" descr="C:\Users\Christa\AppData\Local\Microsoft\Windows\Temporary Internet Files\Content.IE5\MCHHXVPG\MC90023213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84367" y="1545195"/>
            <a:ext cx="1553446" cy="159423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7" y="1933575"/>
            <a:ext cx="6201604" cy="4604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02156-A3D9-44B7-A661-A242DBA81FE9}"/>
              </a:ext>
            </a:extLst>
          </p:cNvPr>
          <p:cNvSpPr txBox="1"/>
          <p:nvPr/>
        </p:nvSpPr>
        <p:spPr>
          <a:xfrm>
            <a:off x="6703889" y="3139432"/>
            <a:ext cx="2233924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Please encourage</a:t>
            </a:r>
          </a:p>
          <a:p>
            <a:pPr algn="ctr"/>
            <a:r>
              <a:rPr lang="en-US" b="1">
                <a:solidFill>
                  <a:srgbClr val="00B0F0"/>
                </a:solidFill>
              </a:rPr>
              <a:t>your child to read books that they enjoy and challenge their thinking.     </a:t>
            </a:r>
          </a:p>
        </p:txBody>
      </p:sp>
    </p:spTree>
    <p:extLst>
      <p:ext uri="{BB962C8B-B14F-4D97-AF65-F5344CB8AC3E}">
        <p14:creationId xmlns:p14="http://schemas.microsoft.com/office/powerpoint/2010/main" val="33772763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5A52F257ACA4DB6F5A625E1A53591" ma:contentTypeVersion="11" ma:contentTypeDescription="Create a new document." ma:contentTypeScope="" ma:versionID="1cc1726578a25f26362aa5702b47978a">
  <xsd:schema xmlns:xsd="http://www.w3.org/2001/XMLSchema" xmlns:xs="http://www.w3.org/2001/XMLSchema" xmlns:p="http://schemas.microsoft.com/office/2006/metadata/properties" xmlns:ns2="43ac6103-2ee6-44a6-a35c-1ebac83e1a89" xmlns:ns3="b9e5132d-2f6c-436d-998f-86709bfa2650" targetNamespace="http://schemas.microsoft.com/office/2006/metadata/properties" ma:root="true" ma:fieldsID="16bff7f2c87640a54284c1397730f503" ns2:_="" ns3:_="">
    <xsd:import namespace="43ac6103-2ee6-44a6-a35c-1ebac83e1a89"/>
    <xsd:import namespace="b9e5132d-2f6c-436d-998f-86709bfa2650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c6103-2ee6-44a6-a35c-1ebac83e1a89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5132d-2f6c-436d-998f-86709bfa2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944F07-D72E-4BC3-B618-9E1D8B608F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BD3C1C-BA80-43DC-9A0F-381C2A585584}">
  <ds:schemaRefs>
    <ds:schemaRef ds:uri="43ac6103-2ee6-44a6-a35c-1ebac83e1a89"/>
    <ds:schemaRef ds:uri="b9e5132d-2f6c-436d-998f-86709bfa26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B25FD7-F00A-420C-846E-36E39A3B8AFD}">
  <ds:schemaRefs>
    <ds:schemaRef ds:uri="http://www.w3.org/XML/1998/namespace"/>
    <ds:schemaRef ds:uri="http://schemas.microsoft.com/office/2006/documentManagement/types"/>
    <ds:schemaRef ds:uri="43ac6103-2ee6-44a6-a35c-1ebac83e1a89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9e5132d-2f6c-436d-998f-86709bfa265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296</TotalTime>
  <Words>1217</Words>
  <Application>Microsoft Office PowerPoint</Application>
  <PresentationFormat>On-screen Show (4:3)</PresentationFormat>
  <Paragraphs>167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Black</vt:lpstr>
      <vt:lpstr>Britannic Bold</vt:lpstr>
      <vt:lpstr>Broadway</vt:lpstr>
      <vt:lpstr>Century Gothic</vt:lpstr>
      <vt:lpstr>Comic Sans MS</vt:lpstr>
      <vt:lpstr>Cooper Black</vt:lpstr>
      <vt:lpstr>Lucida Calligraphy</vt:lpstr>
      <vt:lpstr>Wingdings</vt:lpstr>
      <vt:lpstr>Vapor Trail</vt:lpstr>
      <vt:lpstr>    Open House 2020 - 2021</vt:lpstr>
      <vt:lpstr>Arrival</vt:lpstr>
      <vt:lpstr>Dismissal</vt:lpstr>
      <vt:lpstr>Helpful information</vt:lpstr>
      <vt:lpstr>PowerPoint Presentation</vt:lpstr>
      <vt:lpstr>4th Grade Standards </vt:lpstr>
      <vt:lpstr>Reading: Fiction</vt:lpstr>
      <vt:lpstr>Reading: Nonfiction</vt:lpstr>
      <vt:lpstr>Homework</vt:lpstr>
      <vt:lpstr>Writer’s Workshop</vt:lpstr>
      <vt:lpstr>Mathematics</vt:lpstr>
      <vt:lpstr>Science</vt:lpstr>
      <vt:lpstr>Social Studies</vt:lpstr>
      <vt:lpstr>Homework</vt:lpstr>
      <vt:lpstr>SOAR – School wide Behavior Program</vt:lpstr>
      <vt:lpstr>PowerPoint Presentation</vt:lpstr>
      <vt:lpstr>CLASS DOJO</vt:lpstr>
      <vt:lpstr>Hilltop Elementary School Discipline Positive Behavior Management Plan:   “SOAR to Educate for Excellence” </vt:lpstr>
      <vt:lpstr>PowerPoint Presentation</vt:lpstr>
      <vt:lpstr>The acceptable reasons for an excused absence, tardy or early dismissal include: </vt:lpstr>
      <vt:lpstr>Video from the specials’ teachers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Open House 2014-2015!</dc:title>
  <dc:creator>Kevan Seamans</dc:creator>
  <cp:lastModifiedBy>Jennings, Tina</cp:lastModifiedBy>
  <cp:revision>16</cp:revision>
  <dcterms:created xsi:type="dcterms:W3CDTF">2014-08-17T23:48:52Z</dcterms:created>
  <dcterms:modified xsi:type="dcterms:W3CDTF">2020-09-08T21:47:47Z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0x010100D565A52F257ACA4DB6F5A625E1A53591</vt:lpwstr>
  </property>
</Properties>
</file>