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5"/>
  </p:sldMasterIdLst>
  <p:notesMasterIdLst>
    <p:notesMasterId r:id="rId33"/>
  </p:notesMasterIdLst>
  <p:sldIdLst>
    <p:sldId id="328" r:id="rId6"/>
    <p:sldId id="354" r:id="rId7"/>
    <p:sldId id="397" r:id="rId8"/>
    <p:sldId id="407" r:id="rId9"/>
    <p:sldId id="357" r:id="rId10"/>
    <p:sldId id="410" r:id="rId11"/>
    <p:sldId id="423" r:id="rId12"/>
    <p:sldId id="451" r:id="rId13"/>
    <p:sldId id="424" r:id="rId14"/>
    <p:sldId id="445" r:id="rId15"/>
    <p:sldId id="446" r:id="rId16"/>
    <p:sldId id="447" r:id="rId17"/>
    <p:sldId id="448" r:id="rId18"/>
    <p:sldId id="449" r:id="rId19"/>
    <p:sldId id="450" r:id="rId20"/>
    <p:sldId id="442" r:id="rId21"/>
    <p:sldId id="452" r:id="rId22"/>
    <p:sldId id="453" r:id="rId23"/>
    <p:sldId id="455" r:id="rId24"/>
    <p:sldId id="454" r:id="rId25"/>
    <p:sldId id="457" r:id="rId26"/>
    <p:sldId id="458" r:id="rId27"/>
    <p:sldId id="459" r:id="rId28"/>
    <p:sldId id="437" r:id="rId29"/>
    <p:sldId id="417" r:id="rId30"/>
    <p:sldId id="440" r:id="rId31"/>
    <p:sldId id="44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A"/>
    <a:srgbClr val="100C20"/>
    <a:srgbClr val="FFCC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8" autoAdjust="0"/>
    <p:restoredTop sz="95771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30BFCB-9F89-4912-9675-461163850025}" type="datetimeFigureOut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BB63E5-DE2D-4660-83EB-7E336DEE1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35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3A1CB2-7DC1-4E33-A23E-2EE36D5586A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CADB5-415E-42DD-A613-5A86D459DF7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70A057-10B9-4A13-98D9-7153E06E57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6F74D6-B342-427C-8561-4F6C5896439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8C8B0C-C4F8-4370-8740-4B46D58CD2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848133-4D54-4D61-8C80-358AC961933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275313-9197-4DEB-8697-99C2C325AC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1F3FA3-6DFA-4698-97F7-DE1E904A6DD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9EFB20-18F2-46F5-947C-B5C33E56DF9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820485-699F-4056-BB21-D4A3BD9B91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2143AB-ED8A-441D-99B5-7F2C783CE9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20FF77-E714-4484-81C7-BC7B4EDAE5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3819B7-0974-4A44-AAF6-3F6EA602F75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3CFBD-661F-45CD-A753-7E87E82EAD1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ADBDA9-EF89-437B-8C41-879ACE68603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20D8A9-D842-4C88-B155-3FED6948BC8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9F8A4E-733C-4CAD-BDDA-40365B86580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01BA23-796B-4D41-A115-B4A467FF6D3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2E53E-3307-4D54-A7D1-A9821E0D3F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63B059-7B17-43B8-86E4-C7008A78617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5EE985-180E-43F6-8EB8-E4E2ACE1799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8D08A4-B5D1-40F1-8E8D-6756DA33A2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58171F-8163-49D6-8CB7-7CA7E0F11B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4CBAED-B6A8-447B-8142-CFB17EA9959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01E951-64BB-42AB-B425-BFD2F005012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8B7BC1-43F8-49D8-BE01-4AA7DBADF3D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Example: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CCFF6E-6508-4C4B-80F6-F699A0AB05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 descr="MCJROTCLogo2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9600"/>
            <a:ext cx="22415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ctr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A0A0B1-7E83-4798-850C-DE28DA8A0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7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172200" cy="1143000"/>
          </a:xfrm>
        </p:spPr>
        <p:txBody>
          <a:bodyPr lIns="73152" bIns="0" anchor="b">
            <a:sp3d prstMaterial="matte"/>
          </a:bodyPr>
          <a:lstStyle>
            <a:lvl1pPr algn="l">
              <a:defRPr sz="3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828800"/>
            <a:ext cx="6247397" cy="4419600"/>
          </a:xfrm>
          <a:solidFill>
            <a:srgbClr val="00133A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194300" cy="201613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305800" y="6477000"/>
            <a:ext cx="733425" cy="201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87384A-948B-4424-A983-84F56AE46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22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E85DC2-DEE6-4D42-9D79-6F048E10B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7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381000"/>
            <a:ext cx="6781800" cy="993775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90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0" y="6477000"/>
            <a:ext cx="548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A5E146-07AB-4355-A553-ADD2A77A83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964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2" descr="Logo Wednesday2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1924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657600"/>
            <a:ext cx="8839200" cy="1371600"/>
          </a:xfrm>
          <a:solidFill>
            <a:srgbClr val="00133A"/>
          </a:solidFill>
        </p:spPr>
        <p:txBody>
          <a:bodyPr tIns="0" bIns="0" anchor="t"/>
          <a:lstStyle>
            <a:lvl1pPr algn="l">
              <a:defRPr sz="48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CE3500-D3B8-4292-956A-95ED39D20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16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3" name="Rectangle 2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752600" y="381000"/>
            <a:ext cx="2095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smtClean="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33400" y="22098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solidFill>
                  <a:schemeClr val="bg1"/>
                </a:solidFill>
              </a:rPr>
              <a:t>Click to Add Purpose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5FE076-C260-4C56-B654-C14DF0DFC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06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 smtClean="0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6038A5-58F4-4071-91A2-B5FB9CB87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29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EEFC5-1580-4B0F-83F6-2A750849B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0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ltGray">
          <a:xfrm>
            <a:off x="0" y="1676400"/>
            <a:ext cx="9144000" cy="33528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marL="1698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752600" y="381000"/>
            <a:ext cx="2095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smtClean="0">
                <a:solidFill>
                  <a:schemeClr val="bg1"/>
                </a:solidFill>
              </a:rPr>
              <a:t>Purpose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73152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E96516-04C7-409E-B541-B3DEA6622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4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invGray">
          <a:xfrm>
            <a:off x="0" y="57912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752600" y="304800"/>
            <a:ext cx="2994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 smtClean="0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</p:txBody>
      </p:sp>
      <p:sp>
        <p:nvSpPr>
          <p:cNvPr id="4" name="Rectangle 3"/>
          <p:cNvSpPr/>
          <p:nvPr userDrawn="1"/>
        </p:nvSpPr>
        <p:spPr bwMode="ltGray">
          <a:xfrm>
            <a:off x="0" y="5943600"/>
            <a:ext cx="9144000" cy="914400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28600" y="1905000"/>
            <a:ext cx="845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  <a:p>
            <a:pPr eaLnBrk="1" hangingPunct="1">
              <a:buFont typeface="Calibri" pitchFamily="34" charset="0"/>
              <a:buAutoNum type="arabicPeriod"/>
              <a:defRPr/>
            </a:pPr>
            <a:r>
              <a:rPr lang="en-US" sz="2400" smtClean="0"/>
              <a:t>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5D7E75-DC8A-4031-A2DD-E8CE64887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53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BCEBE1-6CB9-4697-960B-26DD08380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4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5448"/>
            <a:ext cx="6858000" cy="1252728"/>
          </a:xfrm>
          <a:solidFill>
            <a:srgbClr val="00133A"/>
          </a:solidFill>
          <a:ln w="25400">
            <a:noFill/>
          </a:ln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133A"/>
          </a:solidFill>
          <a:ln>
            <a:solidFill>
              <a:srgbClr val="C00000"/>
            </a:solidFill>
          </a:ln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EC506B-7C32-4D50-BAF8-067E6EAD9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4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0" y="4953000"/>
            <a:ext cx="9144000" cy="141288"/>
          </a:xfrm>
          <a:prstGeom prst="rect">
            <a:avLst/>
          </a:prstGeom>
          <a:solidFill>
            <a:srgbClr val="C00000"/>
          </a:solidFill>
          <a:ln w="50800" cap="flat" cmpd="thickThin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1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>
                <a:solidFill>
                  <a:srgbClr val="00133A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9624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2C0DC8-E896-4823-ADA7-6AFBA77C5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34035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57400"/>
            <a:ext cx="3810000" cy="4340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84D8C2-63B4-491F-BB09-9DCE7F90A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0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526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90800"/>
            <a:ext cx="40417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2871A3-15B1-4E43-8D1F-6AEE8EB99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4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19050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828800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77000" cy="978408"/>
          </a:xfrm>
        </p:spPr>
        <p:txBody>
          <a:bodyPr lIns="73152" bIns="0" anchor="b">
            <a:sp3d prstMaterial="matte"/>
          </a:bodyPr>
          <a:lstStyle>
            <a:lvl1pPr algn="l">
              <a:defRPr sz="4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LE1-C1S3T2pg 31-39  The Leadership Traits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35C9A2-D156-42F3-916E-75F476BEE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49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133A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858000" cy="1250950"/>
          </a:xfrm>
          <a:prstGeom prst="rect">
            <a:avLst/>
          </a:prstGeom>
          <a:ln w="25400" cmpd="sng">
            <a:noFill/>
            <a:prstDash val="solid"/>
          </a:ln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solidFill>
            <a:srgbClr val="00133A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2060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LE1-C1S3T2pg 31-39  The Leadership Traits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24000"/>
            <a:ext cx="9144000" cy="46038"/>
          </a:xfrm>
          <a:prstGeom prst="rect">
            <a:avLst/>
          </a:prstGeom>
          <a:solidFill>
            <a:srgbClr val="C00000"/>
          </a:solidFill>
          <a:ln w="50800" cap="flat" cmpd="sng" algn="ctr">
            <a:solidFill>
              <a:srgbClr val="C00000"/>
            </a:solidFill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7" descr="MCJROTCLogo2.gif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158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  <p:sldLayoutId id="2147484616" r:id="rId12"/>
    <p:sldLayoutId id="2147484617" r:id="rId13"/>
    <p:sldLayoutId id="2147484618" r:id="rId14"/>
    <p:sldLayoutId id="2147484619" r:id="rId15"/>
    <p:sldLayoutId id="2147484620" r:id="rId1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DDDDD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DDDDDD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DDDDDD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Font typeface="Arial" charset="0"/>
        <a:buChar char="▪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▪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ingdings 3" pitchFamily="18" charset="2"/>
        <a:buChar char=""/>
        <a:defRPr lang="en-US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35280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>The United States Flag – </a:t>
            </a:r>
            <a:br>
              <a:rPr lang="en-US" b="0" dirty="0" smtClean="0"/>
            </a:br>
            <a:r>
              <a:rPr lang="en-US" b="0" dirty="0" smtClean="0"/>
              <a:t>Colors of Pride</a:t>
            </a:r>
            <a:endParaRPr 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400800"/>
            <a:ext cx="9144000" cy="350838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LE2-C5S4T10pg139-146 The United States Flag – Colors of Pride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Folding the Flag Correctly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953000"/>
          </a:xfrm>
        </p:spPr>
        <p:txBody>
          <a:bodyPr/>
          <a:lstStyle/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sz="800" dirty="0" smtClean="0"/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Step 2</a:t>
            </a:r>
            <a:r>
              <a:rPr lang="en-US" sz="2800" dirty="0" smtClean="0"/>
              <a:t>:  Fold the “folded edge” over to meet the “open edge.”</a:t>
            </a:r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  <a:defRPr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62000" y="3259138"/>
            <a:ext cx="7696200" cy="3065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765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657600"/>
            <a:ext cx="71167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5675" y="3505200"/>
            <a:ext cx="73914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3981450"/>
            <a:ext cx="741362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Folding the Flag Correctly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953000"/>
          </a:xfrm>
        </p:spPr>
        <p:txBody>
          <a:bodyPr/>
          <a:lstStyle/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sz="800" dirty="0" smtClean="0"/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Step 3</a:t>
            </a:r>
            <a:r>
              <a:rPr lang="en-US" sz="2800" dirty="0" smtClean="0"/>
              <a:t>: Start a triangular fold by bringing the lower striped corner to the “open edge.”</a:t>
            </a:r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  <a:defRPr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62000" y="3259138"/>
            <a:ext cx="7696200" cy="3065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3962400"/>
            <a:ext cx="7415212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14400" y="3505200"/>
            <a:ext cx="73914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635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Folding the Flag Correctly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953000"/>
          </a:xfrm>
        </p:spPr>
        <p:txBody>
          <a:bodyPr/>
          <a:lstStyle/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sz="800" dirty="0" smtClean="0"/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Step 4</a:t>
            </a:r>
            <a:r>
              <a:rPr lang="en-US" sz="2800" dirty="0" smtClean="0"/>
              <a:t>: Fold the outer point inward and parallel with the “open edge” to form a second triangle.</a:t>
            </a:r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  <a:defRPr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62000" y="3259138"/>
            <a:ext cx="7696200" cy="3065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3505200"/>
            <a:ext cx="7391400" cy="266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70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635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244975"/>
            <a:ext cx="6096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Folding the Flag Correctly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953000"/>
          </a:xfrm>
        </p:spPr>
        <p:txBody>
          <a:bodyPr/>
          <a:lstStyle/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sz="800" dirty="0" smtClean="0"/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Step 5</a:t>
            </a:r>
            <a:r>
              <a:rPr lang="en-US" sz="2400" dirty="0" smtClean="0"/>
              <a:t>: Continue to fold the flag in triangles until the entire length of the flag is folded with only the blue field and the margin showing.</a:t>
            </a:r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  <a:defRPr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62000" y="3259138"/>
            <a:ext cx="7696200" cy="3065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2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57912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Folding the Flag Correctly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953000"/>
          </a:xfrm>
        </p:spPr>
        <p:txBody>
          <a:bodyPr/>
          <a:lstStyle/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sz="800" dirty="0" smtClean="0"/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Step 6</a:t>
            </a:r>
            <a:r>
              <a:rPr lang="en-US" sz="2800" dirty="0" smtClean="0"/>
              <a:t>: Tuck the margin into the pocket formed by the folds at the blue field edge of the flag.</a:t>
            </a:r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  <a:defRPr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62000" y="3259138"/>
            <a:ext cx="7696200" cy="3065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174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16446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Folding the Flag Correctly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953000"/>
          </a:xfrm>
        </p:spPr>
        <p:txBody>
          <a:bodyPr/>
          <a:lstStyle/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sz="800" dirty="0" smtClean="0"/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Step 7</a:t>
            </a:r>
            <a:r>
              <a:rPr lang="en-US" sz="2400" dirty="0" smtClean="0"/>
              <a:t>:  When you have completely folded the flag, only the blue field should be visible, and it should have the triangular shape of a cocked hat.</a:t>
            </a:r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  <a:defRPr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62000" y="3259138"/>
            <a:ext cx="7696200" cy="3065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277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91000"/>
            <a:ext cx="13716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Lesson Question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778375"/>
          </a:xfrm>
        </p:spPr>
        <p:txBody>
          <a:bodyPr/>
          <a:lstStyle/>
          <a:p>
            <a:pPr marL="631825" indent="-514350" eaLnBrk="1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 pitchFamily="18" charset="2"/>
              <a:buNone/>
            </a:pPr>
            <a:endParaRPr lang="en-US" altLang="en-US" smtClean="0"/>
          </a:p>
          <a:p>
            <a:pPr marL="631825" indent="-514350" eaLnBrk="1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 pitchFamily="18" charset="2"/>
              <a:buNone/>
            </a:pPr>
            <a:endParaRPr lang="en-US" altLang="en-US" smtClean="0"/>
          </a:p>
          <a:p>
            <a:pPr marL="631825" indent="-514350" eaLnBrk="1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 pitchFamily="18" charset="2"/>
              <a:buNone/>
            </a:pPr>
            <a:endParaRPr lang="en-US" altLang="en-US" smtClean="0"/>
          </a:p>
          <a:p>
            <a:pPr marL="631825" indent="-514350" algn="ctr" eaLnBrk="1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 pitchFamily="18" charset="2"/>
              <a:buNone/>
            </a:pPr>
            <a:r>
              <a:rPr lang="en-US" altLang="en-US" sz="4000" smtClean="0"/>
              <a:t>CPS Lesson Question (3-4)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Display of the U.S. Flag Alone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778375"/>
          </a:xfrm>
        </p:spPr>
        <p:txBody>
          <a:bodyPr/>
          <a:lstStyle/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sz="1200" dirty="0" smtClean="0"/>
          </a:p>
          <a:p>
            <a:pPr marL="346075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 smtClean="0"/>
              <a:t>When displaying the flag flat against a wall, either horizontally or vertically, the union  should be upper most and to the </a:t>
            </a:r>
            <a:r>
              <a:rPr lang="en-US" dirty="0" smtClean="0">
                <a:solidFill>
                  <a:srgbClr val="FFFF00"/>
                </a:solidFill>
              </a:rPr>
              <a:t>observer’s left</a:t>
            </a:r>
            <a:r>
              <a:rPr lang="en-US" dirty="0" smtClean="0"/>
              <a:t>.</a:t>
            </a:r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  <a:defRPr/>
            </a:pPr>
            <a:endParaRPr lang="en-US" sz="2800" dirty="0" smtClean="0"/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  <a:defRPr/>
            </a:pPr>
            <a:endParaRPr lang="en-US" sz="2800" dirty="0" smtClean="0"/>
          </a:p>
        </p:txBody>
      </p:sp>
      <p:pic>
        <p:nvPicPr>
          <p:cNvPr id="34820" name="Picture 2" descr="C:\Users\Steve Huff2\AppData\Local\Microsoft\Windows\Temporary Internet Files\Content.IE5\1D80CPPC\MC9000010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4364038"/>
            <a:ext cx="30734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 descr="C:\Users\Steve Huff2\AppData\Local\Microsoft\Windows\Temporary Internet Files\Content.IE5\1D80CPPC\MC9000010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871243" y="4348957"/>
            <a:ext cx="2373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Display of the U.S. Flag Alone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778375"/>
          </a:xfrm>
        </p:spPr>
        <p:txBody>
          <a:bodyPr/>
          <a:lstStyle/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sz="1200" dirty="0" smtClean="0"/>
          </a:p>
          <a:p>
            <a:pPr marL="346075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dirty="0" smtClean="0"/>
              <a:t>When using the flag over a casket, place it so  the union is at the head and over the left shoulder.</a:t>
            </a:r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  <a:defRPr/>
            </a:pPr>
            <a:endParaRPr lang="en-US" sz="2800" dirty="0" smtClean="0"/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  <a:defRPr/>
            </a:pPr>
            <a:endParaRPr lang="en-US" sz="2800" dirty="0" smtClean="0"/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0"/>
            <a:ext cx="3429000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Group Display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778375"/>
          </a:xfrm>
        </p:spPr>
        <p:txBody>
          <a:bodyPr/>
          <a:lstStyle/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</a:pPr>
            <a:endParaRPr lang="en-US" altLang="en-US" sz="1200" smtClean="0"/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</a:pPr>
            <a:endParaRPr lang="en-US" altLang="en-US" sz="2800" smtClean="0"/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</a:pPr>
            <a:endParaRPr lang="en-US" altLang="en-US" sz="2800" smtClean="0"/>
          </a:p>
        </p:txBody>
      </p:sp>
      <p:sp>
        <p:nvSpPr>
          <p:cNvPr id="3" name="Rectangle 2"/>
          <p:cNvSpPr/>
          <p:nvPr/>
        </p:nvSpPr>
        <p:spPr>
          <a:xfrm>
            <a:off x="609600" y="1981200"/>
            <a:ext cx="77724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6075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When displaying the flags of two or more nations or states, fly them from separate flag staffs of the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same height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.  The flags should be of similar size.</a:t>
            </a: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5" y="4267200"/>
            <a:ext cx="42227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590800"/>
            <a:ext cx="7315200" cy="1600200"/>
          </a:xfrm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6538" indent="0" eaLnBrk="1" hangingPunct="1">
              <a:buSzPct val="75000"/>
              <a:buFont typeface="Wingdings 2" pitchFamily="18" charset="2"/>
              <a:buNone/>
            </a:pPr>
            <a:r>
              <a:rPr lang="en-US" altLang="en-US" sz="4000" smtClean="0"/>
              <a:t>This lesson explains the rules for properly displaying the U.S. Flag.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Group Display</a:t>
            </a:r>
            <a:endParaRPr lang="en-US" dirty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778375"/>
          </a:xfrm>
        </p:spPr>
        <p:txBody>
          <a:bodyPr/>
          <a:lstStyle/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</a:pPr>
            <a:endParaRPr lang="en-US" altLang="en-US" sz="1200" smtClean="0"/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</a:pPr>
            <a:endParaRPr lang="en-US" altLang="en-US" sz="2800" smtClean="0"/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</a:pPr>
            <a:endParaRPr lang="en-US" altLang="en-US" sz="2800" smtClean="0"/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46338"/>
            <a:ext cx="1954213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2514600"/>
            <a:ext cx="45720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6075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When carried in a procession with other flags, carry the national flag on the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right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 of the row of marching persons.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5448"/>
            <a:ext cx="6858000" cy="125272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Marine Corps Colors and Standards</a:t>
            </a:r>
            <a:endParaRPr lang="en-US" sz="3600" dirty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778375"/>
          </a:xfrm>
        </p:spPr>
        <p:txBody>
          <a:bodyPr/>
          <a:lstStyle/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</a:pPr>
            <a:endParaRPr lang="en-US" altLang="en-US" sz="1200" smtClean="0"/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</a:pPr>
            <a:endParaRPr lang="en-US" altLang="en-US" sz="2800" smtClean="0"/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</a:pPr>
            <a:endParaRPr lang="en-US" altLang="en-US" sz="2800" smtClean="0"/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9738"/>
            <a:ext cx="32670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2203450"/>
            <a:ext cx="4572000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3275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The commandant issues to every major Marine unit a distinguishing flag that is carried beside the National Color.</a:t>
            </a:r>
          </a:p>
          <a:p>
            <a:pPr marL="803275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endParaRPr lang="en-US" sz="800" dirty="0">
              <a:solidFill>
                <a:srgbClr val="FFFFFF"/>
              </a:solidFill>
              <a:latin typeface="Calibri"/>
              <a:cs typeface="+mn-cs"/>
            </a:endParaRPr>
          </a:p>
          <a:p>
            <a:pPr marL="803275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These unit flags are </a:t>
            </a: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called Marine Corps Colors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(or </a:t>
            </a: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Standards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778375"/>
          </a:xfrm>
        </p:spPr>
        <p:txBody>
          <a:bodyPr/>
          <a:lstStyle/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</a:pPr>
            <a:endParaRPr lang="en-US" altLang="en-US" sz="1200" smtClean="0"/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</a:pPr>
            <a:endParaRPr lang="en-US" altLang="en-US" sz="2800" smtClean="0"/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</a:pPr>
            <a:endParaRPr lang="en-US" altLang="en-US" sz="2800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39975"/>
            <a:ext cx="2903538" cy="226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6400" y="155448"/>
            <a:ext cx="6858000" cy="125272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Marine Corps Colors and Standards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28600" y="2133600"/>
            <a:ext cx="45720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3275" indent="-457200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The </a:t>
            </a: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Guidon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 is a small rectangular scarlet flag measuring 22 by 28 inches with the Corps badge in silhouette in the center in yellow.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4940300"/>
            <a:ext cx="7620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03275" indent="-4572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▪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Font typeface="Arial" charset="0"/>
              <a:buChar char="▪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DDDDDD"/>
              </a:buClr>
              <a:buFont typeface="Wingdings" pitchFamily="2" charset="2"/>
              <a:buChar char="§"/>
            </a:pPr>
            <a:r>
              <a:rPr lang="en-US" altLang="en-US" sz="2800">
                <a:solidFill>
                  <a:srgbClr val="FFFFFF"/>
                </a:solidFill>
              </a:rPr>
              <a:t>Guidons are carried on all occasions of ceremony when a company or equivalent unit is represented by </a:t>
            </a:r>
            <a:r>
              <a:rPr lang="en-US" altLang="en-US" sz="2800">
                <a:solidFill>
                  <a:srgbClr val="FFFF00"/>
                </a:solidFill>
              </a:rPr>
              <a:t>two or more platoons</a:t>
            </a:r>
            <a:r>
              <a:rPr lang="en-US" altLang="en-US" sz="2800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778375"/>
          </a:xfrm>
        </p:spPr>
        <p:txBody>
          <a:bodyPr/>
          <a:lstStyle/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</a:pPr>
            <a:endParaRPr lang="en-US" altLang="en-US" sz="1200" smtClean="0"/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</a:pPr>
            <a:endParaRPr lang="en-US" altLang="en-US" sz="2800" smtClean="0"/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</a:pPr>
            <a:endParaRPr lang="en-US" altLang="en-US" sz="2800" smtClean="0"/>
          </a:p>
        </p:txBody>
      </p:sp>
      <p:sp>
        <p:nvSpPr>
          <p:cNvPr id="7" name="Rectangle 6"/>
          <p:cNvSpPr/>
          <p:nvPr/>
        </p:nvSpPr>
        <p:spPr>
          <a:xfrm>
            <a:off x="457200" y="2268538"/>
            <a:ext cx="4572000" cy="3538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6075" eaLnBrk="0" hangingPunct="0">
              <a:spcBef>
                <a:spcPts val="600"/>
              </a:spcBef>
              <a:buClr>
                <a:srgbClr val="DDDDDD"/>
              </a:buClr>
              <a:buSzPct val="80000"/>
              <a:defRPr/>
            </a:pP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The Commandant of the Marine Corps has the only personal flag among the chiefs of the five armed forces that is </a:t>
            </a:r>
            <a:r>
              <a:rPr lang="en-US" sz="3200" dirty="0">
                <a:solidFill>
                  <a:srgbClr val="FFFF00"/>
                </a:solidFill>
                <a:latin typeface="Calibri"/>
                <a:cs typeface="+mn-cs"/>
              </a:rPr>
              <a:t>not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+mn-cs"/>
              </a:rPr>
              <a:t> divided diagonally into two colors.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94025"/>
            <a:ext cx="3000375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6400" y="155448"/>
            <a:ext cx="6858000" cy="125272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Marine Corps Colors and Standards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Lesson Question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778375"/>
          </a:xfrm>
        </p:spPr>
        <p:txBody>
          <a:bodyPr/>
          <a:lstStyle/>
          <a:p>
            <a:pPr marL="631825" indent="-514350" eaLnBrk="1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 pitchFamily="18" charset="2"/>
              <a:buNone/>
            </a:pPr>
            <a:endParaRPr lang="en-US" altLang="en-US" smtClean="0"/>
          </a:p>
          <a:p>
            <a:pPr marL="631825" indent="-514350" eaLnBrk="1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 pitchFamily="18" charset="2"/>
              <a:buNone/>
            </a:pPr>
            <a:endParaRPr lang="en-US" altLang="en-US" smtClean="0"/>
          </a:p>
          <a:p>
            <a:pPr marL="631825" indent="-514350" eaLnBrk="1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 pitchFamily="18" charset="2"/>
              <a:buNone/>
            </a:pPr>
            <a:endParaRPr lang="en-US" altLang="en-US" smtClean="0"/>
          </a:p>
          <a:p>
            <a:pPr marL="631825" indent="-514350" algn="ctr" eaLnBrk="1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 pitchFamily="18" charset="2"/>
              <a:buNone/>
            </a:pPr>
            <a:r>
              <a:rPr lang="en-US" altLang="en-US" sz="4000" smtClean="0"/>
              <a:t>CPS Lesson Question (5-6)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-415925" y="417513"/>
            <a:ext cx="9837738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380375">
              <a:buClr>
                <a:srgbClr val="000000"/>
              </a:buClr>
              <a:buSzPct val="90000"/>
              <a:defRPr/>
            </a:pPr>
            <a:endParaRPr lang="en-US" sz="43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Closing Question</a:t>
            </a:r>
          </a:p>
        </p:txBody>
      </p:sp>
      <p:sp>
        <p:nvSpPr>
          <p:cNvPr id="43012" name="Content Placeholder 7"/>
          <p:cNvSpPr>
            <a:spLocks noGrp="1"/>
          </p:cNvSpPr>
          <p:nvPr>
            <p:ph sz="half" idx="1"/>
          </p:nvPr>
        </p:nvSpPr>
        <p:spPr>
          <a:xfrm>
            <a:off x="609600" y="2328863"/>
            <a:ext cx="3505200" cy="3124200"/>
          </a:xfrm>
        </p:spPr>
        <p:txBody>
          <a:bodyPr anchor="ctr"/>
          <a:lstStyle/>
          <a:p>
            <a:pPr marL="231775" indent="0" eaLnBrk="1" hangingPunct="1">
              <a:buFont typeface="Wingdings 2" pitchFamily="18" charset="2"/>
              <a:buNone/>
            </a:pPr>
            <a:r>
              <a:rPr lang="en-US" altLang="en-US" smtClean="0"/>
              <a:t>What did you learn about folding and displaying the U.S. flag that you did not already know?</a:t>
            </a:r>
            <a:endParaRPr lang="en-US" altLang="en-US" sz="2400" smtClean="0"/>
          </a:p>
        </p:txBody>
      </p:sp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2100263"/>
            <a:ext cx="40274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09" y="228600"/>
            <a:ext cx="1062281" cy="1018362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26431" y="6359376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100C20"/>
                </a:solidFill>
                <a:latin typeface="+mn-lt"/>
              </a:rPr>
              <a:t>(Use CPS “Pick a Student” for this question.)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393192"/>
            <a:ext cx="904962" cy="366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</a:rPr>
              <a:t>Questions</a:t>
            </a:r>
            <a:endParaRPr lang="en-US" dirty="0" smtClean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415925" y="3160713"/>
            <a:ext cx="102520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380375">
              <a:buClr>
                <a:srgbClr val="000000"/>
              </a:buClr>
              <a:buSzPct val="90000"/>
              <a:defRPr/>
            </a:pPr>
            <a:endParaRPr lang="en-US" sz="54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4036" name="Content Placeholder 5"/>
          <p:cNvSpPr>
            <a:spLocks noGrp="1"/>
          </p:cNvSpPr>
          <p:nvPr>
            <p:ph idx="1"/>
          </p:nvPr>
        </p:nvSpPr>
        <p:spPr>
          <a:xfrm>
            <a:off x="152400" y="1774825"/>
            <a:ext cx="8839200" cy="49307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altLang="en-US" smtClean="0"/>
          </a:p>
          <a:p>
            <a:pPr>
              <a:buFont typeface="Wingdings 2" pitchFamily="18" charset="2"/>
              <a:buNone/>
            </a:pPr>
            <a:endParaRPr lang="en-US" altLang="en-US" smtClean="0"/>
          </a:p>
        </p:txBody>
      </p:sp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kern="0" dirty="0" smtClean="0">
                <a:solidFill>
                  <a:schemeClr val="bg1"/>
                </a:solidFill>
                <a:latin typeface="Verdana" pitchFamily="34" charset="0"/>
              </a:rPr>
              <a:t>Copyright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marL="352425" indent="0" eaLnBrk="1" hangingPunct="1">
              <a:buFont typeface="Wingdings 2" pitchFamily="18" charset="2"/>
              <a:buNone/>
              <a:defRPr/>
            </a:pPr>
            <a:r>
              <a:rPr lang="en-US" dirty="0" smtClean="0"/>
              <a:t>Images in this lesson were taken from: </a:t>
            </a:r>
          </a:p>
          <a:p>
            <a:pPr marL="119062" indent="0"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marL="1087438" lvl="2" indent="-320675" eaLnBrk="1" hangingPunct="1">
              <a:buFont typeface="Wingdings" pitchFamily="2" charset="2"/>
              <a:buChar char="§"/>
              <a:defRPr/>
            </a:pPr>
            <a:r>
              <a:rPr lang="en-US" sz="3200" dirty="0" smtClean="0"/>
              <a:t>Microsoft</a:t>
            </a:r>
            <a:r>
              <a:rPr lang="en-US" sz="3200" baseline="30000" dirty="0" smtClean="0"/>
              <a:t>©</a:t>
            </a:r>
            <a:r>
              <a:rPr lang="en-US" sz="3200" dirty="0" smtClean="0"/>
              <a:t> Clip Art Gallery</a:t>
            </a:r>
          </a:p>
          <a:p>
            <a:pPr marL="1087438" lvl="2" indent="-320675" eaLnBrk="1" hangingPunct="1">
              <a:buFont typeface="Wingdings" pitchFamily="2" charset="2"/>
              <a:buChar char="§"/>
              <a:defRPr/>
            </a:pPr>
            <a:r>
              <a:rPr lang="en-US" sz="3200" dirty="0" smtClean="0"/>
              <a:t>Marine Corps Combat Camera</a:t>
            </a:r>
          </a:p>
          <a:p>
            <a:pPr marL="1087438" lvl="2" indent="-320675" eaLnBrk="1" hangingPunct="1">
              <a:buFont typeface="Wingdings" pitchFamily="2" charset="2"/>
              <a:buChar char="§"/>
              <a:defRPr/>
            </a:pPr>
            <a:r>
              <a:rPr lang="en-US" sz="3200" dirty="0" smtClean="0"/>
              <a:t>MCJROTC Student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778375"/>
          </a:xfrm>
        </p:spPr>
        <p:txBody>
          <a:bodyPr anchor="ctr"/>
          <a:lstStyle/>
          <a:p>
            <a:pPr marL="914400" indent="-569913" eaLnBrk="1" fontAlgn="auto" hangingPunct="1"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3600" kern="0" dirty="0" smtClean="0">
                <a:ea typeface="Verdana" pitchFamily="34" charset="0"/>
                <a:cs typeface="Verdana" pitchFamily="34" charset="0"/>
              </a:rPr>
              <a:t>Explain the </a:t>
            </a:r>
            <a:r>
              <a:rPr lang="en-US" sz="3600" kern="0" dirty="0" smtClean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rules for properly displaying </a:t>
            </a:r>
            <a:r>
              <a:rPr lang="en-US" sz="3600" kern="0" dirty="0" smtClean="0">
                <a:ea typeface="Verdana" pitchFamily="34" charset="0"/>
                <a:cs typeface="Verdana" pitchFamily="34" charset="0"/>
              </a:rPr>
              <a:t>the United States flag.</a:t>
            </a:r>
          </a:p>
          <a:p>
            <a:pPr marL="914400" indent="-569913" eaLnBrk="1" fontAlgn="auto" hangingPunct="1"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3600" kern="0" dirty="0" smtClean="0">
                <a:ea typeface="Verdana" pitchFamily="34" charset="0"/>
                <a:cs typeface="Verdana" pitchFamily="34" charset="0"/>
              </a:rPr>
              <a:t>Display the </a:t>
            </a:r>
            <a:r>
              <a:rPr lang="en-US" sz="3600" kern="0" dirty="0" smtClean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proper procedure for folding</a:t>
            </a:r>
            <a:r>
              <a:rPr lang="en-US" sz="3600" kern="0" dirty="0" smtClean="0">
                <a:ea typeface="Verdana" pitchFamily="34" charset="0"/>
                <a:cs typeface="Verdana" pitchFamily="34" charset="0"/>
              </a:rPr>
              <a:t> the U.S. flag.</a:t>
            </a:r>
          </a:p>
          <a:p>
            <a:pPr marL="914400" indent="-569913" eaLnBrk="1" fontAlgn="auto" hangingPunct="1">
              <a:spcBef>
                <a:spcPct val="20000"/>
              </a:spcBef>
              <a:spcAft>
                <a:spcPts val="1200"/>
              </a:spcAft>
              <a:buClr>
                <a:schemeClr val="bg1"/>
              </a:buClr>
              <a:buSzPct val="75000"/>
              <a:buFont typeface="+mj-lt"/>
              <a:buAutoNum type="arabicPeriod"/>
              <a:defRPr/>
            </a:pPr>
            <a:r>
              <a:rPr lang="en-US" sz="3600" kern="0" dirty="0" smtClean="0">
                <a:ea typeface="Verdana" pitchFamily="34" charset="0"/>
                <a:cs typeface="Verdana" pitchFamily="34" charset="0"/>
              </a:rPr>
              <a:t>Identify the </a:t>
            </a:r>
            <a:r>
              <a:rPr lang="en-US" sz="3600" kern="0" dirty="0" smtClean="0">
                <a:solidFill>
                  <a:srgbClr val="FFFF00"/>
                </a:solidFill>
                <a:ea typeface="Verdana" pitchFamily="34" charset="0"/>
                <a:cs typeface="Verdana" pitchFamily="34" charset="0"/>
              </a:rPr>
              <a:t>holidays when the flag should be especially displayed</a:t>
            </a:r>
            <a:r>
              <a:rPr lang="en-US" sz="3600" kern="0" dirty="0" smtClean="0"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Warm Up Questions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778375"/>
          </a:xfrm>
        </p:spPr>
        <p:txBody>
          <a:bodyPr/>
          <a:lstStyle/>
          <a:p>
            <a:pPr marL="631825" indent="-514350" eaLnBrk="1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 pitchFamily="18" charset="2"/>
              <a:buNone/>
            </a:pPr>
            <a:endParaRPr lang="en-US" altLang="en-US" smtClean="0"/>
          </a:p>
          <a:p>
            <a:pPr marL="631825" indent="-514350" eaLnBrk="1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 pitchFamily="18" charset="2"/>
              <a:buNone/>
            </a:pPr>
            <a:endParaRPr lang="en-US" altLang="en-US" smtClean="0"/>
          </a:p>
          <a:p>
            <a:pPr marL="631825" indent="-514350" eaLnBrk="1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 pitchFamily="18" charset="2"/>
              <a:buNone/>
            </a:pPr>
            <a:endParaRPr lang="en-US" altLang="en-US" smtClean="0"/>
          </a:p>
          <a:p>
            <a:pPr marL="631825" indent="-514350" algn="ctr" eaLnBrk="1" hangingPunct="1">
              <a:spcBef>
                <a:spcPct val="20000"/>
              </a:spcBef>
              <a:buClr>
                <a:schemeClr val="bg1"/>
              </a:buClr>
              <a:buSzPct val="75000"/>
              <a:buFont typeface="Wingdings 2" pitchFamily="18" charset="2"/>
              <a:buNone/>
            </a:pPr>
            <a:r>
              <a:rPr lang="en-US" altLang="en-US" sz="4000" smtClean="0"/>
              <a:t>CPS Lesson Questions (1-2)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-415925" y="417513"/>
            <a:ext cx="9837738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380375">
              <a:buClr>
                <a:srgbClr val="000000"/>
              </a:buClr>
              <a:buSzPct val="90000"/>
              <a:defRPr/>
            </a:pPr>
            <a:endParaRPr lang="en-US" sz="43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Opening Question</a:t>
            </a:r>
          </a:p>
        </p:txBody>
      </p:sp>
      <p:sp>
        <p:nvSpPr>
          <p:cNvPr id="22532" name="Content Placeholder 7"/>
          <p:cNvSpPr>
            <a:spLocks noGrp="1"/>
          </p:cNvSpPr>
          <p:nvPr>
            <p:ph sz="half" idx="1"/>
          </p:nvPr>
        </p:nvSpPr>
        <p:spPr>
          <a:xfrm>
            <a:off x="609600" y="2176463"/>
            <a:ext cx="3581400" cy="3429000"/>
          </a:xfrm>
        </p:spPr>
        <p:txBody>
          <a:bodyPr anchor="ctr"/>
          <a:lstStyle/>
          <a:p>
            <a:pPr marL="273050" indent="0" eaLnBrk="1" hangingPunct="1">
              <a:buFont typeface="Wingdings 2" pitchFamily="18" charset="2"/>
              <a:buNone/>
            </a:pPr>
            <a:r>
              <a:rPr lang="en-US" altLang="en-US" smtClean="0"/>
              <a:t>List 2-3 things that you already know about the proper procedure for folding or displaying the U.S. flag.</a:t>
            </a: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2100263"/>
            <a:ext cx="40274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09" y="228600"/>
            <a:ext cx="1062281" cy="1018362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26431" y="6359376"/>
            <a:ext cx="5153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100C20"/>
                </a:solidFill>
                <a:latin typeface="+mn-lt"/>
              </a:rPr>
              <a:t>(Use CPS “Pick a Student” for this question.)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393192"/>
            <a:ext cx="904962" cy="366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1774825"/>
            <a:ext cx="8839200" cy="4930775"/>
          </a:xfrm>
        </p:spPr>
        <p:txBody>
          <a:bodyPr/>
          <a:lstStyle/>
          <a:p>
            <a:pPr marL="693738" indent="-471488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altLang="en-US" sz="800" smtClean="0"/>
          </a:p>
          <a:p>
            <a:pPr marL="693738" indent="-471488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800" smtClean="0"/>
              <a:t>Always show the flag the utmost respect, whether you are in uniform or in civilian attire.</a:t>
            </a:r>
          </a:p>
          <a:p>
            <a:pPr marL="693738" indent="-471488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endParaRPr lang="en-US" altLang="en-US" sz="800" smtClean="0"/>
          </a:p>
          <a:p>
            <a:pPr marL="693738" indent="-471488"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800" smtClean="0"/>
              <a:t>Even after the flag becomes old and worn, you should not use it for banners or in any disrespectful way.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4191000"/>
            <a:ext cx="5181600" cy="16430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93738" indent="-471488" eaLnBrk="0" hangingPunct="0">
              <a:lnSpc>
                <a:spcPct val="90000"/>
              </a:lnSpc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If you do not preserve it, you should destroy it as a whole, privately, respectfully, and traditionally by _______.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32138" y="5286375"/>
            <a:ext cx="1316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▪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08080"/>
              </a:buClr>
              <a:buFont typeface="Arial" charset="0"/>
              <a:buChar char="▪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burning</a:t>
            </a:r>
            <a:endParaRPr lang="en-US" altLang="en-US" sz="180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23558" name="Picture 4" descr="C:\Users\Steve Huff2\AppData\Local\Microsoft\Windows\Temporary Internet Files\Content.IE5\1D80CPPC\MP90044668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73575"/>
            <a:ext cx="23510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5448"/>
            <a:ext cx="7086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Rules for Displaying the U.S. Flag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5029200"/>
          </a:xfrm>
        </p:spPr>
        <p:txBody>
          <a:bodyPr/>
          <a:lstStyle/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</a:pPr>
            <a:endParaRPr lang="en-US" altLang="en-US" sz="1000" smtClean="0"/>
          </a:p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2800" smtClean="0"/>
              <a:t>When displaying the flag, you should always raise it ______ and lower it ____________.</a:t>
            </a:r>
          </a:p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</a:pPr>
            <a:endParaRPr lang="en-US" altLang="en-US" sz="1000" smtClean="0"/>
          </a:p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</a:pPr>
            <a:endParaRPr lang="en-US" altLang="en-US" sz="2800" smtClean="0"/>
          </a:p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</a:pPr>
            <a:endParaRPr lang="en-US" altLang="en-US" sz="2800" smtClean="0"/>
          </a:p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</a:pPr>
            <a:endParaRPr lang="en-US" altLang="en-US" sz="2800" smtClean="0"/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</a:pPr>
            <a:endParaRPr lang="en-US" altLang="en-US" sz="2800" smtClean="0"/>
          </a:p>
        </p:txBody>
      </p:sp>
      <p:sp>
        <p:nvSpPr>
          <p:cNvPr id="3" name="Rectangle 2"/>
          <p:cNvSpPr/>
          <p:nvPr/>
        </p:nvSpPr>
        <p:spPr>
          <a:xfrm>
            <a:off x="3733800" y="2362200"/>
            <a:ext cx="23225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ceremoniously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362200"/>
            <a:ext cx="11287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FF00"/>
                </a:solidFill>
                <a:latin typeface="Calibri"/>
                <a:cs typeface="+mn-cs"/>
              </a:rPr>
              <a:t>briskly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090863"/>
            <a:ext cx="5715000" cy="33861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93738" indent="-471488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On Memorial Day, we display the flag at half-staff until noon and then raise it to the top of the staff.</a:t>
            </a:r>
          </a:p>
          <a:p>
            <a:pPr marL="693738" indent="-471488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endParaRPr lang="en-US" sz="800" dirty="0">
              <a:solidFill>
                <a:srgbClr val="FFFFFF"/>
              </a:solidFill>
              <a:latin typeface="Calibri"/>
              <a:cs typeface="+mn-cs"/>
            </a:endParaRPr>
          </a:p>
          <a:p>
            <a:pPr marL="693738" indent="-471488" eaLnBrk="0" hangingPunct="0">
              <a:spcBef>
                <a:spcPts val="600"/>
              </a:spcBef>
              <a:buClr>
                <a:srgbClr val="DDDDDD"/>
              </a:buClr>
              <a:buSzPct val="8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+mn-cs"/>
              </a:rPr>
              <a:t>When flying the flag at half-staff, first raise it to its peak, and then lower it to the half-staff position.</a:t>
            </a:r>
          </a:p>
        </p:txBody>
      </p:sp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00400"/>
            <a:ext cx="206692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  <p:bldP spid="3" grpId="0"/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Folding the Flag Correctly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953000"/>
          </a:xfrm>
        </p:spPr>
        <p:txBody>
          <a:bodyPr/>
          <a:lstStyle/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</a:pPr>
            <a:endParaRPr lang="en-US" altLang="en-US" sz="800" smtClean="0"/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</a:pPr>
            <a:endParaRPr lang="en-US" altLang="en-US" sz="2800" smtClean="0"/>
          </a:p>
        </p:txBody>
      </p:sp>
      <p:pic>
        <p:nvPicPr>
          <p:cNvPr id="25604" name="Picture 5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28194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Folding the Flag Correctly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953000"/>
          </a:xfrm>
        </p:spPr>
        <p:txBody>
          <a:bodyPr/>
          <a:lstStyle/>
          <a:p>
            <a:pPr marL="693738" indent="-471488">
              <a:spcBef>
                <a:spcPts val="600"/>
              </a:spcBef>
              <a:buFont typeface="Wingdings" pitchFamily="2" charset="2"/>
              <a:buChar char="§"/>
              <a:defRPr/>
            </a:pPr>
            <a:endParaRPr lang="en-US" sz="800" dirty="0" smtClean="0"/>
          </a:p>
          <a:p>
            <a:pPr marL="222250" indent="0"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Step 1</a:t>
            </a:r>
            <a:r>
              <a:rPr lang="en-US" sz="2800" dirty="0" smtClean="0"/>
              <a:t>: Bring the lower striped section of the flag up over the blue field.</a:t>
            </a:r>
          </a:p>
          <a:p>
            <a:pPr marL="693738" indent="-471488">
              <a:spcBef>
                <a:spcPts val="600"/>
              </a:spcBef>
              <a:buFont typeface="Wingdings 2" pitchFamily="18" charset="2"/>
              <a:buNone/>
              <a:defRPr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62000" y="3259138"/>
            <a:ext cx="7696200" cy="30654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2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3657600"/>
            <a:ext cx="71167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CJROTC Template">
  <a:themeElements>
    <a:clrScheme name="MCJROTC Template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A9B7334651024585F5470222F653BC" ma:contentTypeVersion="3" ma:contentTypeDescription="Create a new document." ma:contentTypeScope="" ma:versionID="211ed72d6f8688ce03155945470a18bb">
  <xsd:schema xmlns:xsd="http://www.w3.org/2001/XMLSchema" xmlns:p="http://schemas.microsoft.com/office/2006/metadata/properties" xmlns:ns2="9c2bfba9-47f6-47e1-8856-589adc02ca19" targetNamespace="http://schemas.microsoft.com/office/2006/metadata/properties" ma:root="true" ma:fieldsID="d57e24b0d86b6a7544594fd75093cbcd" ns2:_="">
    <xsd:import namespace="9c2bfba9-47f6-47e1-8856-589adc02ca19"/>
    <xsd:element name="properties">
      <xsd:complexType>
        <xsd:sequence>
          <xsd:element name="documentManagement">
            <xsd:complexType>
              <xsd:all>
                <xsd:element ref="ns2:Team_x0020_Member" minOccurs="0"/>
                <xsd:element ref="ns2:Status" minOccurs="0"/>
                <xsd:element ref="ns2:R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9c2bfba9-47f6-47e1-8856-589adc02ca19" elementFormDefault="qualified">
    <xsd:import namespace="http://schemas.microsoft.com/office/2006/documentManagement/types"/>
    <xsd:element name="Team_x0020_Member" ma:index="8" nillable="true" ma:displayName="Team Member" ma:default="" ma:format="Dropdown" ma:internalName="Team_x0020_Member">
      <xsd:simpleType>
        <xsd:restriction base="dms:Choice">
          <xsd:enumeration value="All"/>
          <xsd:enumeration value="Carrie Wolak"/>
          <xsd:enumeration value="Col Richardson"/>
          <xsd:enumeration value="Liz Pimpinella"/>
          <xsd:enumeration value="Lynn Nesbit"/>
          <xsd:enumeration value="Mike Romero"/>
          <xsd:enumeration value="Scott Bakken"/>
          <xsd:enumeration value="Steve Huff"/>
          <xsd:enumeration value="Derrick Small"/>
          <xsd:enumeration value="Larry Resendez"/>
          <xsd:enumeration value="Steve Sessis"/>
          <xsd:enumeration value="Brian Josten"/>
          <xsd:enumeration value="Acension Fierro"/>
          <xsd:enumeration value="Bruce Barnes"/>
          <xsd:enumeration value="Ken Hicks"/>
        </xsd:restriction>
      </xsd:simpleType>
    </xsd:element>
    <xsd:element name="Status" ma:index="9" nillable="true" ma:displayName="Status" ma:default="" ma:format="Dropdown" ma:internalName="Status">
      <xsd:simpleType>
        <xsd:restriction base="dms:Choice">
          <xsd:enumeration value="Unvetted"/>
          <xsd:enumeration value="Template"/>
          <xsd:enumeration value="Rough Draft"/>
          <xsd:enumeration value="Final"/>
        </xsd:restriction>
      </xsd:simpleType>
    </xsd:element>
    <xsd:element name="RD" ma:index="10" nillable="true" ma:displayName="RD" ma:default="0" ma:internalName="RD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_x0020_Member xmlns="9c2bfba9-47f6-47e1-8856-589adc02ca19">Liz Pimpinella</Team_x0020_Member>
    <RD xmlns="9c2bfba9-47f6-47e1-8856-589adc02ca19">false</RD>
    <Status xmlns="9c2bfba9-47f6-47e1-8856-589adc02ca19">Template</Status>
  </documentManagement>
</p:properties>
</file>

<file path=customXml/itemProps1.xml><?xml version="1.0" encoding="utf-8"?>
<ds:datastoreItem xmlns:ds="http://schemas.openxmlformats.org/officeDocument/2006/customXml" ds:itemID="{1D19DC94-1EFC-48AB-891D-511A725E567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A6FE889-46A8-4826-A27A-206857CBC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2bfba9-47f6-47e1-8856-589adc02ca1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5C20604-6E9D-48C8-B24B-2075DD8D48E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9D14799-AE6A-4763-94C2-DD4BC9E616C4}">
  <ds:schemaRefs>
    <ds:schemaRef ds:uri="http://schemas.microsoft.com/office/2006/metadata/properties"/>
    <ds:schemaRef ds:uri="http://schemas.microsoft.com/office/infopath/2007/PartnerControls"/>
    <ds:schemaRef ds:uri="9c2bfba9-47f6-47e1-8856-589adc02ca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12657</TotalTime>
  <Words>812</Words>
  <Application>Microsoft Office PowerPoint</Application>
  <PresentationFormat>On-screen Show (4:3)</PresentationFormat>
  <Paragraphs>148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1_MCJROTC Template</vt:lpstr>
      <vt:lpstr>The United States Flag –  Colors of Pride</vt:lpstr>
      <vt:lpstr>PowerPoint Presentation</vt:lpstr>
      <vt:lpstr>Lesson Objectives</vt:lpstr>
      <vt:lpstr>Warm Up Questions</vt:lpstr>
      <vt:lpstr>Opening Question</vt:lpstr>
      <vt:lpstr>Introduction</vt:lpstr>
      <vt:lpstr>Rules for Displaying the U.S. Flag</vt:lpstr>
      <vt:lpstr>Folding the Flag Correctly</vt:lpstr>
      <vt:lpstr>Folding the Flag Correctly</vt:lpstr>
      <vt:lpstr>Folding the Flag Correctly</vt:lpstr>
      <vt:lpstr>Folding the Flag Correctly</vt:lpstr>
      <vt:lpstr>Folding the Flag Correctly</vt:lpstr>
      <vt:lpstr>Folding the Flag Correctly</vt:lpstr>
      <vt:lpstr>Folding the Flag Correctly</vt:lpstr>
      <vt:lpstr>Folding the Flag Correctly</vt:lpstr>
      <vt:lpstr>Lesson Question</vt:lpstr>
      <vt:lpstr>Display of the U.S. Flag Alone</vt:lpstr>
      <vt:lpstr>Display of the U.S. Flag Alone</vt:lpstr>
      <vt:lpstr>Group Display</vt:lpstr>
      <vt:lpstr>Group Display</vt:lpstr>
      <vt:lpstr>Marine Corps Colors and Standards</vt:lpstr>
      <vt:lpstr>Marine Corps Colors and Standards</vt:lpstr>
      <vt:lpstr>Marine Corps Colors and Standards</vt:lpstr>
      <vt:lpstr>Lesson Question</vt:lpstr>
      <vt:lpstr>Closing Question</vt:lpstr>
      <vt:lpstr>Questions</vt:lpstr>
      <vt:lpstr>Copyright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steve huff</dc:creator>
  <cp:lastModifiedBy>DCSD</cp:lastModifiedBy>
  <cp:revision>795</cp:revision>
  <dcterms:created xsi:type="dcterms:W3CDTF">2009-11-04T16:56:31Z</dcterms:created>
  <dcterms:modified xsi:type="dcterms:W3CDTF">2015-04-02T12:06:25Z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