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63" r:id="rId3"/>
    <p:sldId id="267" r:id="rId4"/>
    <p:sldId id="258" r:id="rId5"/>
    <p:sldId id="259" r:id="rId6"/>
    <p:sldId id="260" r:id="rId7"/>
    <p:sldId id="264" r:id="rId8"/>
    <p:sldId id="265" r:id="rId9"/>
    <p:sldId id="266" r:id="rId10"/>
    <p:sldId id="280" r:id="rId11"/>
    <p:sldId id="269" r:id="rId12"/>
    <p:sldId id="279" r:id="rId13"/>
    <p:sldId id="270" r:id="rId14"/>
    <p:sldId id="272" r:id="rId15"/>
    <p:sldId id="274" r:id="rId16"/>
    <p:sldId id="275" r:id="rId17"/>
    <p:sldId id="277" r:id="rId18"/>
    <p:sldId id="283"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317A3-D477-4383-BE1D-1CE45D395419}" type="datetimeFigureOut">
              <a:rPr lang="en-US" smtClean="0"/>
              <a:t>8/3/2015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0B3FB-2FBE-4FEC-9D1C-F19240F9D6D5}" type="slidenum">
              <a:rPr lang="en-US" smtClean="0"/>
              <a:t>‹#›</a:t>
            </a:fld>
            <a:endParaRPr lang="en-US"/>
          </a:p>
        </p:txBody>
      </p:sp>
    </p:spTree>
    <p:extLst>
      <p:ext uri="{BB962C8B-B14F-4D97-AF65-F5344CB8AC3E}">
        <p14:creationId xmlns:p14="http://schemas.microsoft.com/office/powerpoint/2010/main" val="94047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kidshealth.org/kid/feeling/emotion/stres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bought this book thinking it would be good for small group lessons on self control for students with attention and focusing issues (ADHD).  However, as I read it, I realized that the strategies were great for ALL students. </a:t>
            </a:r>
            <a:r>
              <a:rPr lang="en-US" dirty="0" smtClean="0">
                <a:effectLst/>
                <a:latin typeface="Trebuchet MS"/>
              </a:rPr>
              <a:t>The book includes</a:t>
            </a:r>
            <a:r>
              <a:rPr lang="en-US" baseline="0" dirty="0" smtClean="0">
                <a:effectLst/>
                <a:latin typeface="Trebuchet MS"/>
              </a:rPr>
              <a:t> </a:t>
            </a:r>
            <a:r>
              <a:rPr lang="en-US" dirty="0" smtClean="0">
                <a:effectLst/>
                <a:latin typeface="Trebuchet MS"/>
              </a:rPr>
              <a:t>a story about Hunter who has difficulty with self-control</a:t>
            </a:r>
            <a:r>
              <a:rPr lang="en-US" baseline="0" dirty="0" smtClean="0">
                <a:effectLst/>
                <a:latin typeface="Trebuchet MS"/>
              </a:rPr>
              <a:t>. </a:t>
            </a:r>
            <a:r>
              <a:rPr lang="en-US" sz="1200" dirty="0" smtClean="0">
                <a:effectLst/>
                <a:latin typeface="Arial"/>
                <a:ea typeface="Times New Roman"/>
              </a:rPr>
              <a:t>In the story, Hunter uses an imaginary remote control, not to control his television, but to control his thoughts and behavior.  Each week for 6 weeks, I am covering a lesson on a different button from Hunter’s remote control.  The buttons each represent a particular strategy in self-control, self-esteem, and staying focused.   By the end of this six week unit, my goal is for students to understand that no one else has a “remote control” to make them think, act, or feel a certain way. They are the only one who can make their remote control work! </a:t>
            </a:r>
            <a:endParaRPr lang="en-US" dirty="0"/>
          </a:p>
        </p:txBody>
      </p:sp>
      <p:sp>
        <p:nvSpPr>
          <p:cNvPr id="4" name="Slide Number Placeholder 3"/>
          <p:cNvSpPr>
            <a:spLocks noGrp="1"/>
          </p:cNvSpPr>
          <p:nvPr>
            <p:ph type="sldNum" sz="quarter" idx="10"/>
          </p:nvPr>
        </p:nvSpPr>
        <p:spPr/>
        <p:txBody>
          <a:bodyPr/>
          <a:lstStyle/>
          <a:p>
            <a:fld id="{D030B3FB-2FBE-4FEC-9D1C-F19240F9D6D5}" type="slidenum">
              <a:rPr lang="en-US" smtClean="0"/>
              <a:t>1</a:t>
            </a:fld>
            <a:endParaRPr lang="en-US"/>
          </a:p>
        </p:txBody>
      </p:sp>
    </p:spTree>
    <p:extLst>
      <p:ext uri="{BB962C8B-B14F-4D97-AF65-F5344CB8AC3E}">
        <p14:creationId xmlns:p14="http://schemas.microsoft.com/office/powerpoint/2010/main" val="22979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Slow Motion</a:t>
            </a:r>
            <a:r>
              <a:rPr lang="en-US" sz="1200" kern="1200" dirty="0" smtClean="0">
                <a:solidFill>
                  <a:schemeClr val="tx1"/>
                </a:solidFill>
                <a:effectLst/>
                <a:latin typeface="+mn-lt"/>
                <a:ea typeface="+mn-ea"/>
                <a:cs typeface="+mn-cs"/>
              </a:rPr>
              <a:t> button involves more than just slowing down and being more careful.  It reminds kids to use stress management skills to do their best</a:t>
            </a:r>
            <a:r>
              <a:rPr lang="en-US" sz="1200" i="1" kern="1200" dirty="0" smtClean="0">
                <a:solidFill>
                  <a:schemeClr val="tx1"/>
                </a:solidFill>
                <a:effectLst/>
                <a:latin typeface="+mn-lt"/>
                <a:ea typeface="+mn-ea"/>
                <a:cs typeface="+mn-cs"/>
              </a:rPr>
              <a:t>.  (Use anytime you want your child to calm down and relax. “Let’s use our slow motion button, so we don’t act out in a way we may regret later.”)</a:t>
            </a:r>
            <a:endParaRPr lang="en-US" sz="1200" kern="1200" dirty="0" smtClean="0">
              <a:solidFill>
                <a:schemeClr val="tx1"/>
              </a:solidFill>
              <a:effectLst/>
              <a:latin typeface="+mn-lt"/>
              <a:ea typeface="+mn-ea"/>
              <a:cs typeface="+mn-cs"/>
            </a:endParaRPr>
          </a:p>
          <a:p>
            <a:r>
              <a:rPr lang="en-US" dirty="0" smtClean="0"/>
              <a:t> We</a:t>
            </a:r>
            <a:r>
              <a:rPr lang="en-US" baseline="0" dirty="0" smtClean="0"/>
              <a:t> talk about how e</a:t>
            </a:r>
            <a:r>
              <a:rPr lang="en-US" dirty="0" smtClean="0"/>
              <a:t>verybody gets stressed from time to time. Different people feel stress in different ways. Some ways of dealing with </a:t>
            </a:r>
            <a:r>
              <a:rPr lang="en-US" dirty="0" smtClean="0">
                <a:hlinkClick r:id="rId3"/>
              </a:rPr>
              <a:t>stress</a:t>
            </a:r>
            <a:r>
              <a:rPr lang="en-US" dirty="0" smtClean="0"/>
              <a:t> — like screaming, hitting someone, or punching a wall — don't solve much. But other ways, like talking to someone you trust, can start you on the road to solving your problem or at least feeling better</a:t>
            </a:r>
            <a:endParaRPr lang="en-US" dirty="0"/>
          </a:p>
        </p:txBody>
      </p:sp>
      <p:sp>
        <p:nvSpPr>
          <p:cNvPr id="4" name="Slide Number Placeholder 3"/>
          <p:cNvSpPr>
            <a:spLocks noGrp="1"/>
          </p:cNvSpPr>
          <p:nvPr>
            <p:ph type="sldNum" sz="quarter" idx="10"/>
          </p:nvPr>
        </p:nvSpPr>
        <p:spPr/>
        <p:txBody>
          <a:bodyPr/>
          <a:lstStyle/>
          <a:p>
            <a:fld id="{F0B29CC8-8272-46E8-B4F6-546E3015CBCE}" type="slidenum">
              <a:rPr lang="en-US" smtClean="0"/>
              <a:t>17</a:t>
            </a:fld>
            <a:endParaRPr lang="en-US"/>
          </a:p>
        </p:txBody>
      </p:sp>
    </p:spTree>
    <p:extLst>
      <p:ext uri="{BB962C8B-B14F-4D97-AF65-F5344CB8AC3E}">
        <p14:creationId xmlns:p14="http://schemas.microsoft.com/office/powerpoint/2010/main" val="9623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Way to Go</a:t>
            </a:r>
            <a:r>
              <a:rPr lang="en-US" sz="1200" kern="1200" dirty="0" smtClean="0">
                <a:solidFill>
                  <a:schemeClr val="tx1"/>
                </a:solidFill>
                <a:effectLst/>
                <a:latin typeface="+mn-lt"/>
                <a:ea typeface="+mn-ea"/>
                <a:cs typeface="+mn-cs"/>
              </a:rPr>
              <a:t> button reminds kids to use positive self-talk.  The goal is for children to identify and focus on their strengths, and credit themselves for effort, positive attitude, improvement, and achievement of goals. </a:t>
            </a:r>
            <a:r>
              <a:rPr lang="en-US" sz="1200" i="1" kern="1200" dirty="0" smtClean="0">
                <a:solidFill>
                  <a:schemeClr val="tx1"/>
                </a:solidFill>
                <a:effectLst/>
                <a:latin typeface="+mn-lt"/>
                <a:ea typeface="+mn-ea"/>
                <a:cs typeface="+mn-cs"/>
              </a:rPr>
              <a:t>(Terminology:  Use with any positive reinforcement, “Way to go improving your math score.  That took a lot of effort.  Are you proud of yourself?”)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30B3FB-2FBE-4FEC-9D1C-F19240F9D6D5}" type="slidenum">
              <a:rPr lang="en-US" smtClean="0"/>
              <a:t>19</a:t>
            </a:fld>
            <a:endParaRPr lang="en-US"/>
          </a:p>
        </p:txBody>
      </p:sp>
    </p:spTree>
    <p:extLst>
      <p:ext uri="{BB962C8B-B14F-4D97-AF65-F5344CB8AC3E}">
        <p14:creationId xmlns:p14="http://schemas.microsoft.com/office/powerpoint/2010/main" val="412781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covering the following 6 buttons in class.   I would like to go over each of the buttons with you so you can get an idea of how we’re using this at school and how you can use it at home to reinforce.</a:t>
            </a:r>
            <a:endParaRPr lang="en-US" dirty="0"/>
          </a:p>
        </p:txBody>
      </p:sp>
      <p:sp>
        <p:nvSpPr>
          <p:cNvPr id="4" name="Slide Number Placeholder 3"/>
          <p:cNvSpPr>
            <a:spLocks noGrp="1"/>
          </p:cNvSpPr>
          <p:nvPr>
            <p:ph type="sldNum" sz="quarter" idx="10"/>
          </p:nvPr>
        </p:nvSpPr>
        <p:spPr/>
        <p:txBody>
          <a:bodyPr/>
          <a:lstStyle/>
          <a:p>
            <a:fld id="{D030B3FB-2FBE-4FEC-9D1C-F19240F9D6D5}" type="slidenum">
              <a:rPr lang="en-US" smtClean="0"/>
              <a:t>2</a:t>
            </a:fld>
            <a:endParaRPr lang="en-US"/>
          </a:p>
        </p:txBody>
      </p:sp>
    </p:spTree>
    <p:extLst>
      <p:ext uri="{BB962C8B-B14F-4D97-AF65-F5344CB8AC3E}">
        <p14:creationId xmlns:p14="http://schemas.microsoft.com/office/powerpoint/2010/main" val="402744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Channel Changer</a:t>
            </a:r>
            <a:r>
              <a:rPr lang="en-US" sz="1200" kern="1200" dirty="0" smtClean="0">
                <a:solidFill>
                  <a:schemeClr val="tx1"/>
                </a:solidFill>
                <a:effectLst/>
                <a:latin typeface="+mn-lt"/>
                <a:ea typeface="+mn-ea"/>
                <a:cs typeface="+mn-cs"/>
              </a:rPr>
              <a:t> button teaches children to filter out distractions by helping them recognize when they have “changed channels.” If the teacher is teaching about fractions in math class and his/her mind drifts off to the "What I'm Doing After School Channel" then he/she needs to press the Channel Changer button to get back on the Fractions Channel. </a:t>
            </a:r>
            <a:r>
              <a:rPr lang="en-US" sz="1200" i="1" kern="1200" dirty="0" smtClean="0">
                <a:solidFill>
                  <a:schemeClr val="tx1"/>
                </a:solidFill>
                <a:effectLst/>
                <a:latin typeface="+mn-lt"/>
                <a:ea typeface="+mn-ea"/>
                <a:cs typeface="+mn-cs"/>
              </a:rPr>
              <a:t>(Terminology:  “What Channel are you on?” or “Put your channel on 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030B3FB-2FBE-4FEC-9D1C-F19240F9D6D5}" type="slidenum">
              <a:rPr lang="en-US" smtClean="0"/>
              <a:t>3</a:t>
            </a:fld>
            <a:endParaRPr lang="en-US"/>
          </a:p>
        </p:txBody>
      </p:sp>
    </p:spTree>
    <p:extLst>
      <p:ext uri="{BB962C8B-B14F-4D97-AF65-F5344CB8AC3E}">
        <p14:creationId xmlns:p14="http://schemas.microsoft.com/office/powerpoint/2010/main" val="74521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200" dirty="0" smtClean="0">
                <a:effectLst/>
                <a:latin typeface="Times New Roman"/>
                <a:ea typeface="MS Mincho"/>
              </a:rPr>
              <a:t>How helpful would it be if we could occasionally just pause – freeze time like they do in the movies for a few moments and consider the consequences of the actions we are about to take?  Would you snap at your mom or dad so sharply? Would you shout at your brother or sister when they’re winding you up? Would you think twice about bullying on the playground?   Sometimes we all need some more thinking time so we can consider all the possibilities of what could happen before we make a choice. </a:t>
            </a:r>
          </a:p>
          <a:p>
            <a:endParaRPr lang="en-US" dirty="0"/>
          </a:p>
        </p:txBody>
      </p:sp>
      <p:sp>
        <p:nvSpPr>
          <p:cNvPr id="4" name="Slide Number Placeholder 3"/>
          <p:cNvSpPr>
            <a:spLocks noGrp="1"/>
          </p:cNvSpPr>
          <p:nvPr>
            <p:ph type="sldNum" sz="quarter" idx="10"/>
          </p:nvPr>
        </p:nvSpPr>
        <p:spPr/>
        <p:txBody>
          <a:bodyPr/>
          <a:lstStyle/>
          <a:p>
            <a:fld id="{D030B3FB-2FBE-4FEC-9D1C-F19240F9D6D5}" type="slidenum">
              <a:rPr lang="en-US" smtClean="0"/>
              <a:t>10</a:t>
            </a:fld>
            <a:endParaRPr lang="en-US"/>
          </a:p>
        </p:txBody>
      </p:sp>
    </p:spTree>
    <p:extLst>
      <p:ext uri="{BB962C8B-B14F-4D97-AF65-F5344CB8AC3E}">
        <p14:creationId xmlns:p14="http://schemas.microsoft.com/office/powerpoint/2010/main" val="351501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smtClean="0"/>
              <a:t>How does the Pause button work?</a:t>
            </a:r>
            <a:r>
              <a:rPr lang="en-US" baseline="0" dirty="0" smtClean="0"/>
              <a:t>  First, stop and notice what’s going on with your body.  </a:t>
            </a:r>
            <a:r>
              <a:rPr lang="en-US" dirty="0" smtClean="0"/>
              <a:t>Do you have a lot of energy? Are you getting hot?</a:t>
            </a:r>
            <a:r>
              <a:rPr lang="en-US" baseline="0" dirty="0" smtClean="0"/>
              <a:t>  Do you feel a sick feeling in your belly?  Do you feel like you want to explode?  WHEN THIS HAPPENS YOU KNOW YOU NEED TO PAUSE!!!  This is not the time to react.  Stop.  Take a deep breath and slow down your breathing.  (If you need to take a lot of deep breaths).  And think before you do anything! </a:t>
            </a:r>
            <a:r>
              <a:rPr lang="en-US" sz="1200" dirty="0" smtClean="0">
                <a:effectLst/>
                <a:latin typeface="Arial"/>
                <a:ea typeface="Times New Roman"/>
              </a:rPr>
              <a:t>The </a:t>
            </a:r>
            <a:r>
              <a:rPr lang="en-US" sz="1200" b="1" dirty="0" smtClean="0">
                <a:effectLst/>
                <a:latin typeface="Arial"/>
                <a:ea typeface="Times New Roman"/>
              </a:rPr>
              <a:t>Pause</a:t>
            </a:r>
            <a:r>
              <a:rPr lang="en-US" sz="1200" dirty="0" smtClean="0">
                <a:effectLst/>
                <a:latin typeface="Arial"/>
                <a:ea typeface="Times New Roman"/>
              </a:rPr>
              <a:t> button reminds kids to stop action in order to think, relax, slow down, wait, identify feelings, and create a plan</a:t>
            </a:r>
            <a:r>
              <a:rPr lang="en-US" sz="1200" i="1" dirty="0" smtClean="0">
                <a:effectLst/>
                <a:latin typeface="Arial"/>
                <a:ea typeface="Times New Roman"/>
              </a:rPr>
              <a:t>. (Terminology:  Say “pause,” when your child is doing something you would like him/her to stop doing.)</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7318D989-B843-4E18-A4AC-8B80FE2F3E20}" type="slidenum">
              <a:rPr lang="en-US" smtClean="0"/>
              <a:t>11</a:t>
            </a:fld>
            <a:endParaRPr lang="en-US"/>
          </a:p>
        </p:txBody>
      </p:sp>
    </p:spTree>
    <p:extLst>
      <p:ext uri="{BB962C8B-B14F-4D97-AF65-F5344CB8AC3E}">
        <p14:creationId xmlns:p14="http://schemas.microsoft.com/office/powerpoint/2010/main" val="422989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Fast Forward</a:t>
            </a:r>
            <a:r>
              <a:rPr lang="en-US" sz="1200" kern="1200" dirty="0" smtClean="0">
                <a:solidFill>
                  <a:schemeClr val="tx1"/>
                </a:solidFill>
                <a:effectLst/>
                <a:latin typeface="+mn-lt"/>
                <a:ea typeface="+mn-ea"/>
                <a:cs typeface="+mn-cs"/>
              </a:rPr>
              <a:t> button reminds them to stop and think about what could happen before they act.  Used with the pause button, the concept of looking into the future and imagining what might happen teaches kids the advantages of evaluating consequences before acting. </a:t>
            </a:r>
            <a:r>
              <a:rPr lang="en-US" sz="1200" i="1" kern="1200" dirty="0" smtClean="0">
                <a:solidFill>
                  <a:schemeClr val="tx1"/>
                </a:solidFill>
                <a:effectLst/>
                <a:latin typeface="+mn-lt"/>
                <a:ea typeface="+mn-ea"/>
                <a:cs typeface="+mn-cs"/>
              </a:rPr>
              <a:t>(Terminology:  Can be used to prevent unwanted behavior you may anticipate for a given task.  For example, after having your child pause, say “Let’s fast forward and think about what may happen if you do not finish your chores before going to bed.”)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30B3FB-2FBE-4FEC-9D1C-F19240F9D6D5}" type="slidenum">
              <a:rPr lang="en-US" smtClean="0"/>
              <a:t>12</a:t>
            </a:fld>
            <a:endParaRPr lang="en-US"/>
          </a:p>
        </p:txBody>
      </p:sp>
    </p:spTree>
    <p:extLst>
      <p:ext uri="{BB962C8B-B14F-4D97-AF65-F5344CB8AC3E}">
        <p14:creationId xmlns:p14="http://schemas.microsoft.com/office/powerpoint/2010/main" val="269507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Rewind</a:t>
            </a:r>
            <a:r>
              <a:rPr lang="en-US" sz="1200" kern="1200" dirty="0" smtClean="0">
                <a:solidFill>
                  <a:schemeClr val="tx1"/>
                </a:solidFill>
                <a:effectLst/>
                <a:latin typeface="+mn-lt"/>
                <a:ea typeface="+mn-ea"/>
                <a:cs typeface="+mn-cs"/>
              </a:rPr>
              <a:t> button reminds kids that we all make mistakes but we can learn from them so we do better next time.  The focus is on problem solving-how can you make it right?  </a:t>
            </a:r>
            <a:r>
              <a:rPr lang="en-US" sz="1200" i="1" kern="1200" dirty="0" smtClean="0">
                <a:solidFill>
                  <a:schemeClr val="tx1"/>
                </a:solidFill>
                <a:effectLst/>
                <a:latin typeface="+mn-lt"/>
                <a:ea typeface="+mn-ea"/>
                <a:cs typeface="+mn-cs"/>
              </a:rPr>
              <a:t>(Terminology:  “Would you like to rewind and try a do-over?”  or “Rewind and say it kindly.”  This gives children an opportunity to rehearse appropriate behavior immediately after being corrected.)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30B3FB-2FBE-4FEC-9D1C-F19240F9D6D5}" type="slidenum">
              <a:rPr lang="en-US" smtClean="0"/>
              <a:t>14</a:t>
            </a:fld>
            <a:endParaRPr lang="en-US"/>
          </a:p>
        </p:txBody>
      </p:sp>
    </p:spTree>
    <p:extLst>
      <p:ext uri="{BB962C8B-B14F-4D97-AF65-F5344CB8AC3E}">
        <p14:creationId xmlns:p14="http://schemas.microsoft.com/office/powerpoint/2010/main" val="231823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think he means by “And that is why I succeed”?   I think he means that he learns from his mistakes.  The rewind button is not about repeating the same mistakes, but by learning from mistakes.  </a:t>
            </a:r>
            <a:endParaRPr lang="en-US" dirty="0"/>
          </a:p>
        </p:txBody>
      </p:sp>
      <p:sp>
        <p:nvSpPr>
          <p:cNvPr id="4" name="Slide Number Placeholder 3"/>
          <p:cNvSpPr>
            <a:spLocks noGrp="1"/>
          </p:cNvSpPr>
          <p:nvPr>
            <p:ph type="sldNum" sz="quarter" idx="10"/>
          </p:nvPr>
        </p:nvSpPr>
        <p:spPr/>
        <p:txBody>
          <a:bodyPr/>
          <a:lstStyle/>
          <a:p>
            <a:fld id="{147C9C4F-A452-4DB3-9426-5A6E0C7DFE4A}" type="slidenum">
              <a:rPr lang="en-US" smtClean="0"/>
              <a:t>15</a:t>
            </a:fld>
            <a:endParaRPr lang="en-US"/>
          </a:p>
        </p:txBody>
      </p:sp>
    </p:spTree>
    <p:extLst>
      <p:ext uri="{BB962C8B-B14F-4D97-AF65-F5344CB8AC3E}">
        <p14:creationId xmlns:p14="http://schemas.microsoft.com/office/powerpoint/2010/main" val="305217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try to get rid of “the </a:t>
            </a:r>
            <a:r>
              <a:rPr lang="en-US" dirty="0" err="1" smtClean="0"/>
              <a:t>shoulds</a:t>
            </a:r>
            <a:r>
              <a:rPr lang="en-US" dirty="0" smtClean="0"/>
              <a:t>” right?  So instead</a:t>
            </a:r>
            <a:r>
              <a:rPr lang="en-US" baseline="0" dirty="0" smtClean="0"/>
              <a:t> of saying “should,” I want you to think of a “next time” sentence that you can say to yourself  a next </a:t>
            </a:r>
            <a:r>
              <a:rPr lang="en-US" baseline="0" smtClean="0"/>
              <a:t>time statement.</a:t>
            </a:r>
            <a:endParaRPr lang="en-US" dirty="0"/>
          </a:p>
        </p:txBody>
      </p:sp>
      <p:sp>
        <p:nvSpPr>
          <p:cNvPr id="4" name="Slide Number Placeholder 3"/>
          <p:cNvSpPr>
            <a:spLocks noGrp="1"/>
          </p:cNvSpPr>
          <p:nvPr>
            <p:ph type="sldNum" sz="quarter" idx="10"/>
          </p:nvPr>
        </p:nvSpPr>
        <p:spPr/>
        <p:txBody>
          <a:bodyPr/>
          <a:lstStyle/>
          <a:p>
            <a:fld id="{147C9C4F-A452-4DB3-9426-5A6E0C7DFE4A}" type="slidenum">
              <a:rPr lang="en-US" smtClean="0"/>
              <a:t>16</a:t>
            </a:fld>
            <a:endParaRPr lang="en-US"/>
          </a:p>
        </p:txBody>
      </p:sp>
    </p:spTree>
    <p:extLst>
      <p:ext uri="{BB962C8B-B14F-4D97-AF65-F5344CB8AC3E}">
        <p14:creationId xmlns:p14="http://schemas.microsoft.com/office/powerpoint/2010/main" val="241988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B643-CE60-40F5-84DD-676EBF88C82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103048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1B643-CE60-40F5-84DD-676EBF88C82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326150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1B643-CE60-40F5-84DD-676EBF88C82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180402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1B643-CE60-40F5-84DD-676EBF88C82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223145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C1B643-CE60-40F5-84DD-676EBF88C82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38555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1B643-CE60-40F5-84DD-676EBF88C821}"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47537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C1B643-CE60-40F5-84DD-676EBF88C821}" type="datetimeFigureOut">
              <a:rPr lang="en-US" smtClean="0"/>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164211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1B643-CE60-40F5-84DD-676EBF88C821}" type="datetimeFigureOut">
              <a:rPr lang="en-US" smtClean="0"/>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357485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1B643-CE60-40F5-84DD-676EBF88C821}" type="datetimeFigureOut">
              <a:rPr lang="en-US" smtClean="0"/>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151376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1B643-CE60-40F5-84DD-676EBF88C821}"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421956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1B643-CE60-40F5-84DD-676EBF88C821}"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958C3-500B-40DF-A833-CD1282F153AC}" type="slidenum">
              <a:rPr lang="en-US" smtClean="0"/>
              <a:t>‹#›</a:t>
            </a:fld>
            <a:endParaRPr lang="en-US"/>
          </a:p>
        </p:txBody>
      </p:sp>
    </p:spTree>
    <p:extLst>
      <p:ext uri="{BB962C8B-B14F-4D97-AF65-F5344CB8AC3E}">
        <p14:creationId xmlns:p14="http://schemas.microsoft.com/office/powerpoint/2010/main" val="377902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1B643-CE60-40F5-84DD-676EBF88C821}" type="datetimeFigureOut">
              <a:rPr lang="en-US" smtClean="0"/>
              <a:t>8/3/2015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958C3-500B-40DF-A833-CD1282F153AC}" type="slidenum">
              <a:rPr lang="en-US" smtClean="0"/>
              <a:t>‹#›</a:t>
            </a:fld>
            <a:endParaRPr lang="en-US"/>
          </a:p>
        </p:txBody>
      </p:sp>
    </p:spTree>
    <p:extLst>
      <p:ext uri="{BB962C8B-B14F-4D97-AF65-F5344CB8AC3E}">
        <p14:creationId xmlns:p14="http://schemas.microsoft.com/office/powerpoint/2010/main" val="127372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660066"/>
                </a:solidFill>
                <a:effectLst>
                  <a:outerShdw blurRad="50800" dist="39000" dir="5460000" algn="tl">
                    <a:srgbClr val="000000">
                      <a:alpha val="38000"/>
                    </a:srgbClr>
                  </a:outerShdw>
                </a:effectLst>
              </a:rPr>
              <a:t>Hunter and His </a:t>
            </a:r>
            <a:r>
              <a:rPr lang="en-US" sz="53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Amazing</a:t>
            </a:r>
            <a:br>
              <a:rPr lang="en-US" sz="53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smtClean="0">
                <a:ln w="11430"/>
                <a:solidFill>
                  <a:srgbClr val="660066"/>
                </a:solidFill>
                <a:effectLst>
                  <a:outerShdw blurRad="50800" dist="39000" dir="5460000" algn="tl">
                    <a:srgbClr val="000000">
                      <a:alpha val="38000"/>
                    </a:srgbClr>
                  </a:outerShdw>
                </a:effectLst>
              </a:rPr>
              <a:t>Remote Control</a:t>
            </a:r>
            <a:endParaRPr lang="en-US" b="1" dirty="0">
              <a:ln w="11430"/>
              <a:solidFill>
                <a:srgbClr val="660066"/>
              </a:soli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114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61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67000"/>
            <a:ext cx="8229600" cy="4525963"/>
          </a:xfrm>
        </p:spPr>
        <p:txBody>
          <a:bodyPr/>
          <a:lstStyle/>
          <a:p>
            <a:pPr marL="0" indent="0" algn="ctr">
              <a:buNone/>
            </a:pPr>
            <a:r>
              <a:rPr lang="en-US" sz="4000" b="1" dirty="0" smtClean="0"/>
              <a:t>The </a:t>
            </a:r>
            <a:r>
              <a:rPr lang="en-US" sz="4000" b="1" i="1" dirty="0" smtClean="0"/>
              <a:t>PAUSE</a:t>
            </a:r>
            <a:r>
              <a:rPr lang="en-US" sz="4000" b="1" dirty="0" smtClean="0"/>
              <a:t> </a:t>
            </a:r>
            <a:r>
              <a:rPr lang="en-US" sz="4000" b="1" dirty="0"/>
              <a:t>button </a:t>
            </a:r>
            <a:r>
              <a:rPr lang="en-US" sz="4000" b="1" dirty="0" smtClean="0"/>
              <a:t>helps us remember to stop action so we can slow </a:t>
            </a:r>
            <a:r>
              <a:rPr lang="en-US" sz="4000" b="1" dirty="0"/>
              <a:t>down, think, relax, and make good choices.</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46" t="32329" r="54577" b="52775"/>
          <a:stretch/>
        </p:blipFill>
        <p:spPr bwMode="auto">
          <a:xfrm>
            <a:off x="3733800" y="405065"/>
            <a:ext cx="1676400" cy="149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58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76199"/>
            <a:ext cx="8229600" cy="4524601"/>
          </a:xfrm>
        </p:spPr>
        <p:txBody>
          <a:bodyPr>
            <a:normAutofit lnSpcReduction="10000"/>
          </a:bodyPr>
          <a:lstStyle/>
          <a:p>
            <a:r>
              <a:rPr lang="en-US" dirty="0" smtClean="0">
                <a:solidFill>
                  <a:srgbClr val="FF0000"/>
                </a:solidFill>
              </a:rPr>
              <a:t>Notice what’s going on with your body.  </a:t>
            </a:r>
          </a:p>
          <a:p>
            <a:endParaRPr lang="en-US" dirty="0" smtClean="0"/>
          </a:p>
          <a:p>
            <a:r>
              <a:rPr lang="en-US" dirty="0" smtClean="0">
                <a:solidFill>
                  <a:srgbClr val="0070C0"/>
                </a:solidFill>
              </a:rPr>
              <a:t>Slow down your breathing.</a:t>
            </a:r>
          </a:p>
          <a:p>
            <a:endParaRPr lang="en-US" dirty="0" smtClean="0"/>
          </a:p>
          <a:p>
            <a:r>
              <a:rPr lang="en-US" dirty="0" smtClean="0">
                <a:solidFill>
                  <a:srgbClr val="F07510"/>
                </a:solidFill>
              </a:rPr>
              <a:t>Think about what could happen</a:t>
            </a:r>
            <a:r>
              <a:rPr lang="en-US" dirty="0" smtClean="0"/>
              <a:t>.</a:t>
            </a:r>
          </a:p>
          <a:p>
            <a:endParaRPr lang="en-US" sz="3600" dirty="0" smtClean="0"/>
          </a:p>
          <a:p>
            <a:r>
              <a:rPr lang="en-US" dirty="0" smtClean="0">
                <a:solidFill>
                  <a:srgbClr val="00B050"/>
                </a:solidFill>
              </a:rPr>
              <a:t>Act in a way that makes</a:t>
            </a:r>
          </a:p>
          <a:p>
            <a:pPr marL="0" indent="0">
              <a:buNone/>
            </a:pPr>
            <a:r>
              <a:rPr lang="en-US" dirty="0">
                <a:solidFill>
                  <a:srgbClr val="00B050"/>
                </a:solidFill>
              </a:rPr>
              <a:t> </a:t>
            </a:r>
            <a:r>
              <a:rPr lang="en-US" dirty="0" smtClean="0">
                <a:solidFill>
                  <a:srgbClr val="00B050"/>
                </a:solidFill>
              </a:rPr>
              <a:t>   you feel proud of yourself.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473328"/>
            <a:ext cx="990600" cy="119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693" y="2459084"/>
            <a:ext cx="1053107" cy="112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111" y="3872624"/>
            <a:ext cx="1019089" cy="85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0184" y="5133975"/>
            <a:ext cx="1167816"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09" y="152400"/>
            <a:ext cx="22383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t="30953" b="32857"/>
          <a:stretch/>
        </p:blipFill>
        <p:spPr bwMode="auto">
          <a:xfrm>
            <a:off x="3033984" y="303349"/>
            <a:ext cx="3976093" cy="107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7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30" t="31745" r="17723" b="52191"/>
          <a:stretch/>
        </p:blipFill>
        <p:spPr bwMode="auto">
          <a:xfrm>
            <a:off x="3657600" y="337567"/>
            <a:ext cx="1711036" cy="14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 y="2017455"/>
            <a:ext cx="7464136" cy="2554545"/>
          </a:xfrm>
          <a:prstGeom prst="rect">
            <a:avLst/>
          </a:prstGeom>
        </p:spPr>
        <p:txBody>
          <a:bodyPr wrap="square">
            <a:spAutoFit/>
          </a:bodyPr>
          <a:lstStyle/>
          <a:p>
            <a:pPr lvl="0">
              <a:spcBef>
                <a:spcPct val="20000"/>
              </a:spcBef>
            </a:pPr>
            <a:endParaRPr lang="en-US" sz="3200" dirty="0">
              <a:solidFill>
                <a:srgbClr val="008000"/>
              </a:solidFill>
            </a:endParaRPr>
          </a:p>
          <a:p>
            <a:pPr lvl="0" algn="ctr">
              <a:spcBef>
                <a:spcPct val="20000"/>
              </a:spcBef>
            </a:pPr>
            <a:r>
              <a:rPr lang="en-US" sz="4000" b="1" dirty="0" smtClean="0">
                <a:solidFill>
                  <a:prstClr val="black"/>
                </a:solidFill>
              </a:rPr>
              <a:t>The </a:t>
            </a:r>
            <a:r>
              <a:rPr lang="en-US" sz="4000" b="1" i="1" dirty="0" smtClean="0">
                <a:solidFill>
                  <a:prstClr val="black"/>
                </a:solidFill>
              </a:rPr>
              <a:t>FAST FORWARD </a:t>
            </a:r>
            <a:r>
              <a:rPr lang="en-US" sz="4000" b="1" dirty="0" smtClean="0">
                <a:solidFill>
                  <a:prstClr val="black"/>
                </a:solidFill>
              </a:rPr>
              <a:t>button helps us look into the future to imagine what could happen before we act.</a:t>
            </a:r>
            <a:endParaRPr lang="en-US" sz="4000" b="1" dirty="0">
              <a:solidFill>
                <a:prstClr val="black"/>
              </a:solidFill>
            </a:endParaRPr>
          </a:p>
        </p:txBody>
      </p:sp>
    </p:spTree>
    <p:extLst>
      <p:ext uri="{BB962C8B-B14F-4D97-AF65-F5344CB8AC3E}">
        <p14:creationId xmlns:p14="http://schemas.microsoft.com/office/powerpoint/2010/main" val="207722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6" name="Picture 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04800"/>
            <a:ext cx="86106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1" y="3124200"/>
            <a:ext cx="2971800" cy="1015663"/>
          </a:xfrm>
          <a:prstGeom prst="rect">
            <a:avLst/>
          </a:prstGeom>
          <a:noFill/>
        </p:spPr>
        <p:txBody>
          <a:bodyPr wrap="square" rtlCol="0">
            <a:spAutoFit/>
          </a:bodyPr>
          <a:lstStyle/>
          <a:p>
            <a:r>
              <a:rPr lang="en-US" sz="2000" b="1" dirty="0" smtClean="0">
                <a:solidFill>
                  <a:srgbClr val="FF0000"/>
                </a:solidFill>
                <a:latin typeface="Bradley Hand ITC" panose="03070402050302030203" pitchFamily="66" charset="0"/>
              </a:rPr>
              <a:t>You laugh at the story and encourage Lewis by saying, “She is so weird.”</a:t>
            </a:r>
            <a:endParaRPr lang="en-US" sz="2000" b="1" dirty="0">
              <a:solidFill>
                <a:srgbClr val="FF0000"/>
              </a:solidFill>
              <a:latin typeface="Bradley Hand ITC" panose="03070402050302030203" pitchFamily="66" charset="0"/>
            </a:endParaRPr>
          </a:p>
        </p:txBody>
      </p:sp>
      <p:sp>
        <p:nvSpPr>
          <p:cNvPr id="3" name="TextBox 2"/>
          <p:cNvSpPr txBox="1"/>
          <p:nvPr/>
        </p:nvSpPr>
        <p:spPr>
          <a:xfrm>
            <a:off x="4419600" y="3124200"/>
            <a:ext cx="4114800" cy="1323439"/>
          </a:xfrm>
          <a:prstGeom prst="rect">
            <a:avLst/>
          </a:prstGeom>
          <a:noFill/>
        </p:spPr>
        <p:txBody>
          <a:bodyPr wrap="square" rtlCol="0">
            <a:spAutoFit/>
          </a:bodyPr>
          <a:lstStyle/>
          <a:p>
            <a:r>
              <a:rPr lang="en-US" sz="2000" b="1" dirty="0" smtClean="0">
                <a:solidFill>
                  <a:srgbClr val="FF0000"/>
                </a:solidFill>
                <a:latin typeface="Bradley Hand ITC" panose="03070402050302030203" pitchFamily="66" charset="0"/>
              </a:rPr>
              <a:t>Sandy overhears you as she comes back to the lunch table.  She is hurt by your words and will not talk to you.  </a:t>
            </a:r>
            <a:endParaRPr lang="en-US" sz="2000" b="1" dirty="0">
              <a:solidFill>
                <a:srgbClr val="FF0000"/>
              </a:solidFill>
              <a:latin typeface="Bradley Hand ITC" panose="03070402050302030203" pitchFamily="66" charset="0"/>
            </a:endParaRPr>
          </a:p>
        </p:txBody>
      </p:sp>
      <p:sp>
        <p:nvSpPr>
          <p:cNvPr id="4" name="TextBox 3"/>
          <p:cNvSpPr txBox="1"/>
          <p:nvPr/>
        </p:nvSpPr>
        <p:spPr>
          <a:xfrm>
            <a:off x="304800" y="5334000"/>
            <a:ext cx="2819401" cy="1323439"/>
          </a:xfrm>
          <a:prstGeom prst="rect">
            <a:avLst/>
          </a:prstGeom>
          <a:noFill/>
        </p:spPr>
        <p:txBody>
          <a:bodyPr wrap="square" rtlCol="0">
            <a:spAutoFit/>
          </a:bodyPr>
          <a:lstStyle/>
          <a:p>
            <a:r>
              <a:rPr lang="en-US" sz="2000" b="1" dirty="0" smtClean="0">
                <a:solidFill>
                  <a:srgbClr val="FF0000"/>
                </a:solidFill>
                <a:latin typeface="Bradley Hand ITC" panose="03070402050302030203" pitchFamily="66" charset="0"/>
              </a:rPr>
              <a:t>You say to Lewis, “Sandy’s our friend.  Let’s not spread gossip about her.”</a:t>
            </a:r>
            <a:endParaRPr lang="en-US" sz="2000" b="1" dirty="0">
              <a:solidFill>
                <a:srgbClr val="FF0000"/>
              </a:solidFill>
              <a:latin typeface="Bradley Hand ITC" panose="03070402050302030203" pitchFamily="66" charset="0"/>
            </a:endParaRPr>
          </a:p>
        </p:txBody>
      </p:sp>
      <p:sp>
        <p:nvSpPr>
          <p:cNvPr id="5" name="TextBox 4"/>
          <p:cNvSpPr txBox="1"/>
          <p:nvPr/>
        </p:nvSpPr>
        <p:spPr>
          <a:xfrm>
            <a:off x="4114800" y="5105400"/>
            <a:ext cx="4953000" cy="1631216"/>
          </a:xfrm>
          <a:prstGeom prst="rect">
            <a:avLst/>
          </a:prstGeom>
          <a:noFill/>
        </p:spPr>
        <p:txBody>
          <a:bodyPr wrap="square" rtlCol="0">
            <a:spAutoFit/>
          </a:bodyPr>
          <a:lstStyle/>
          <a:p>
            <a:r>
              <a:rPr lang="en-US" sz="2000" b="1" dirty="0" smtClean="0">
                <a:solidFill>
                  <a:srgbClr val="FF0000"/>
                </a:solidFill>
                <a:latin typeface="Bradley Hand ITC" panose="03070402050302030203" pitchFamily="66" charset="0"/>
              </a:rPr>
              <a:t>Lewis stops gossiping about Sandy and realizes that you’re right.  He learns that you have your friends’ back, which makes him glad to be your friend.  Sandy never overhears the gossip.</a:t>
            </a:r>
            <a:endParaRPr lang="en-US" sz="20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13303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734" t="52190" r="54066" b="32914"/>
          <a:stretch/>
        </p:blipFill>
        <p:spPr bwMode="auto">
          <a:xfrm>
            <a:off x="3733800" y="457200"/>
            <a:ext cx="1838852" cy="158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28800" y="2690336"/>
            <a:ext cx="5410200" cy="2554545"/>
          </a:xfrm>
          <a:prstGeom prst="rect">
            <a:avLst/>
          </a:prstGeom>
        </p:spPr>
        <p:txBody>
          <a:bodyPr wrap="square">
            <a:spAutoFit/>
          </a:bodyPr>
          <a:lstStyle/>
          <a:p>
            <a:pPr algn="ctr"/>
            <a:r>
              <a:rPr lang="en-US" sz="4000" b="1" dirty="0" smtClean="0">
                <a:latin typeface="Calibri" panose="020F0502020204030204" pitchFamily="34" charset="0"/>
              </a:rPr>
              <a:t>The REWIND button helps us learn </a:t>
            </a:r>
            <a:r>
              <a:rPr lang="en-US" sz="4000" b="1" dirty="0">
                <a:latin typeface="Calibri" panose="020F0502020204030204" pitchFamily="34" charset="0"/>
              </a:rPr>
              <a:t>from our </a:t>
            </a:r>
            <a:r>
              <a:rPr lang="en-US" sz="4000" b="1" dirty="0" smtClean="0">
                <a:latin typeface="Calibri" panose="020F0502020204030204" pitchFamily="34" charset="0"/>
              </a:rPr>
              <a:t>mistakes.  Everyone makes mistakes!</a:t>
            </a:r>
            <a:endParaRPr lang="en-US" sz="4000" b="1" dirty="0">
              <a:latin typeface="Calibri" panose="020F0502020204030204" pitchFamily="34" charset="0"/>
            </a:endParaRPr>
          </a:p>
        </p:txBody>
      </p:sp>
    </p:spTree>
    <p:extLst>
      <p:ext uri="{BB962C8B-B14F-4D97-AF65-F5344CB8AC3E}">
        <p14:creationId xmlns:p14="http://schemas.microsoft.com/office/powerpoint/2010/main" val="17348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361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001746"/>
                </a:solidFill>
              </a:rPr>
              <a:t>What Can I Say to Myself?</a:t>
            </a:r>
            <a:endParaRPr lang="en-US" b="1" dirty="0">
              <a:solidFill>
                <a:srgbClr val="001746"/>
              </a:solidFill>
            </a:endParaRPr>
          </a:p>
        </p:txBody>
      </p:sp>
      <p:sp>
        <p:nvSpPr>
          <p:cNvPr id="4" name="Content Placeholder 3"/>
          <p:cNvSpPr>
            <a:spLocks noGrp="1"/>
          </p:cNvSpPr>
          <p:nvPr>
            <p:ph sz="half" idx="1"/>
          </p:nvPr>
        </p:nvSpPr>
        <p:spPr>
          <a:xfrm>
            <a:off x="152400" y="990600"/>
            <a:ext cx="4038600" cy="5715000"/>
          </a:xfrm>
        </p:spPr>
        <p:txBody>
          <a:bodyPr>
            <a:noAutofit/>
          </a:bodyPr>
          <a:lstStyle/>
          <a:p>
            <a:pPr marL="0" indent="0">
              <a:buNone/>
            </a:pPr>
            <a:r>
              <a:rPr lang="en-US" sz="2700" b="1" i="1" dirty="0" smtClean="0">
                <a:solidFill>
                  <a:srgbClr val="0037A4"/>
                </a:solidFill>
              </a:rPr>
              <a:t>Instead of…</a:t>
            </a:r>
          </a:p>
          <a:p>
            <a:r>
              <a:rPr lang="en-US" sz="2700" dirty="0" smtClean="0">
                <a:solidFill>
                  <a:srgbClr val="00B050"/>
                </a:solidFill>
              </a:rPr>
              <a:t>I should have done better on that Math test.</a:t>
            </a:r>
          </a:p>
          <a:p>
            <a:r>
              <a:rPr lang="en-US" sz="2700" dirty="0" smtClean="0">
                <a:solidFill>
                  <a:srgbClr val="0070C0"/>
                </a:solidFill>
              </a:rPr>
              <a:t>I never should have showed off to impress my friends.</a:t>
            </a:r>
          </a:p>
          <a:p>
            <a:r>
              <a:rPr lang="en-US" sz="2700" dirty="0" smtClean="0">
                <a:solidFill>
                  <a:srgbClr val="FF9900"/>
                </a:solidFill>
              </a:rPr>
              <a:t>I should not have gotten so mad at my friend.</a:t>
            </a:r>
          </a:p>
          <a:p>
            <a:r>
              <a:rPr lang="en-US" sz="2700" dirty="0">
                <a:solidFill>
                  <a:srgbClr val="FF0000"/>
                </a:solidFill>
              </a:rPr>
              <a:t>I should have more friends</a:t>
            </a:r>
            <a:r>
              <a:rPr lang="en-US" sz="2700" dirty="0" smtClean="0">
                <a:solidFill>
                  <a:srgbClr val="FF0000"/>
                </a:solidFill>
              </a:rPr>
              <a:t>.</a:t>
            </a:r>
          </a:p>
          <a:p>
            <a:r>
              <a:rPr lang="en-US" sz="2700" dirty="0" smtClean="0">
                <a:solidFill>
                  <a:srgbClr val="800080"/>
                </a:solidFill>
              </a:rPr>
              <a:t>I should pay attention better in class.</a:t>
            </a:r>
          </a:p>
        </p:txBody>
      </p:sp>
      <p:sp>
        <p:nvSpPr>
          <p:cNvPr id="5" name="Content Placeholder 4"/>
          <p:cNvSpPr>
            <a:spLocks noGrp="1"/>
          </p:cNvSpPr>
          <p:nvPr>
            <p:ph sz="half" idx="2"/>
          </p:nvPr>
        </p:nvSpPr>
        <p:spPr>
          <a:xfrm>
            <a:off x="4267200" y="990600"/>
            <a:ext cx="4953000" cy="5867400"/>
          </a:xfrm>
        </p:spPr>
        <p:txBody>
          <a:bodyPr>
            <a:normAutofit fontScale="92500" lnSpcReduction="10000"/>
          </a:bodyPr>
          <a:lstStyle/>
          <a:p>
            <a:pPr marL="0" indent="0">
              <a:buNone/>
            </a:pPr>
            <a:r>
              <a:rPr lang="en-US" sz="2900" b="1" i="1" dirty="0" smtClean="0">
                <a:solidFill>
                  <a:srgbClr val="0037A4"/>
                </a:solidFill>
              </a:rPr>
              <a:t>Try thinking…</a:t>
            </a:r>
          </a:p>
          <a:p>
            <a:pPr marL="0" indent="0">
              <a:buNone/>
            </a:pPr>
            <a:endParaRPr lang="en-US" sz="900" b="1" dirty="0" smtClean="0"/>
          </a:p>
          <a:p>
            <a:r>
              <a:rPr lang="en-US" sz="2900" dirty="0" smtClean="0">
                <a:solidFill>
                  <a:srgbClr val="00B050"/>
                </a:solidFill>
              </a:rPr>
              <a:t>Next time I will be more prepared for that Math test.</a:t>
            </a:r>
          </a:p>
          <a:p>
            <a:pPr marL="0" indent="0">
              <a:buNone/>
            </a:pPr>
            <a:endParaRPr lang="en-US" sz="400" dirty="0" smtClean="0"/>
          </a:p>
          <a:p>
            <a:r>
              <a:rPr lang="en-US" sz="2900" dirty="0" smtClean="0">
                <a:solidFill>
                  <a:srgbClr val="0066FF"/>
                </a:solidFill>
              </a:rPr>
              <a:t>Next time I will remember that I don’t have to show off to true friends.  </a:t>
            </a:r>
          </a:p>
          <a:p>
            <a:pPr marL="0" indent="0">
              <a:buNone/>
            </a:pPr>
            <a:endParaRPr lang="en-US" sz="400" dirty="0" smtClean="0"/>
          </a:p>
          <a:p>
            <a:r>
              <a:rPr lang="en-US" sz="2900" dirty="0" smtClean="0">
                <a:solidFill>
                  <a:srgbClr val="FF9900"/>
                </a:solidFill>
              </a:rPr>
              <a:t>Next time I’ll try to understand my friends point of view.</a:t>
            </a:r>
          </a:p>
          <a:p>
            <a:pPr marL="0" indent="0">
              <a:buNone/>
            </a:pPr>
            <a:endParaRPr lang="en-US" sz="400" dirty="0" smtClean="0"/>
          </a:p>
          <a:p>
            <a:r>
              <a:rPr lang="en-US" sz="2900" dirty="0" smtClean="0">
                <a:solidFill>
                  <a:srgbClr val="FF0000"/>
                </a:solidFill>
              </a:rPr>
              <a:t>Next time I will introduce myself to someone nice. </a:t>
            </a:r>
          </a:p>
          <a:p>
            <a:pPr marL="0" indent="0">
              <a:buNone/>
            </a:pPr>
            <a:endParaRPr lang="en-US" sz="400" dirty="0" smtClean="0"/>
          </a:p>
          <a:p>
            <a:r>
              <a:rPr lang="en-US" sz="2900" dirty="0" smtClean="0">
                <a:solidFill>
                  <a:srgbClr val="800080"/>
                </a:solidFill>
              </a:rPr>
              <a:t>Next time I’ll notice when I’ve changed channels.  I’ll use my remote control to change back!</a:t>
            </a:r>
          </a:p>
          <a:p>
            <a:endParaRPr lang="en-US" dirty="0"/>
          </a:p>
        </p:txBody>
      </p:sp>
    </p:spTree>
    <p:extLst>
      <p:ext uri="{BB962C8B-B14F-4D97-AF65-F5344CB8AC3E}">
        <p14:creationId xmlns:p14="http://schemas.microsoft.com/office/powerpoint/2010/main" val="42314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barn(inVertical)">
                                      <p:cBhvr>
                                        <p:cTn id="40" dur="500"/>
                                        <p:tgtEl>
                                          <p:spTgt spid="5">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wipe(down)">
                                      <p:cBhvr>
                                        <p:cTn id="4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548007"/>
            <a:ext cx="8229600" cy="2667000"/>
          </a:xfrm>
        </p:spPr>
        <p:txBody>
          <a:bodyPr>
            <a:normAutofit/>
          </a:bodyPr>
          <a:lstStyle/>
          <a:p>
            <a:r>
              <a:rPr lang="en-US" sz="3600" b="1" dirty="0" smtClean="0">
                <a:solidFill>
                  <a:schemeClr val="tx1"/>
                </a:solidFill>
              </a:rPr>
              <a:t>When our body starts to react to feeling stressed, we use our </a:t>
            </a:r>
            <a:r>
              <a:rPr lang="en-US" sz="3600" b="1" i="1" dirty="0" smtClean="0">
                <a:solidFill>
                  <a:schemeClr val="tx1"/>
                </a:solidFill>
              </a:rPr>
              <a:t>SLOW MOTION </a:t>
            </a:r>
            <a:r>
              <a:rPr lang="en-US" sz="3600" b="1" dirty="0" smtClean="0">
                <a:solidFill>
                  <a:schemeClr val="tx1"/>
                </a:solidFill>
              </a:rPr>
              <a:t>button to calm down and relax.</a:t>
            </a:r>
            <a:endParaRPr lang="en-US" sz="3600" b="1" dirty="0">
              <a:solidFill>
                <a:schemeClr val="tx1"/>
              </a:solidFill>
            </a:endParaRPr>
          </a:p>
          <a:p>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53" t="51899" r="16700" b="31745"/>
          <a:stretch/>
        </p:blipFill>
        <p:spPr bwMode="auto">
          <a:xfrm>
            <a:off x="3851563" y="609600"/>
            <a:ext cx="1482437" cy="131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553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399"/>
            <a:ext cx="9677400" cy="1447800"/>
          </a:xfrm>
        </p:spPr>
        <p:txBody>
          <a:bodyPr/>
          <a:lstStyle/>
          <a:p>
            <a:pPr marL="182880" indent="0" algn="ctr">
              <a:buNone/>
            </a:pPr>
            <a:r>
              <a:rPr lang="en-US" sz="7200" dirty="0" smtClean="0">
                <a:solidFill>
                  <a:srgbClr val="0070C0"/>
                </a:solidFill>
                <a:latin typeface="Bradley Hand ITC" pitchFamily="66" charset="0"/>
              </a:rPr>
              <a:t>CHILL</a:t>
            </a:r>
            <a:r>
              <a:rPr lang="en-US" dirty="0" smtClean="0">
                <a:solidFill>
                  <a:srgbClr val="0070C0"/>
                </a:solidFill>
                <a:latin typeface="Bradley Hand ITC" pitchFamily="66" charset="0"/>
              </a:rPr>
              <a:t> </a:t>
            </a:r>
            <a:r>
              <a:rPr lang="en-US" dirty="0" smtClean="0"/>
              <a:t>Cube</a:t>
            </a:r>
            <a:endParaRPr lang="en-US" dirty="0"/>
          </a:p>
        </p:txBody>
      </p:sp>
      <p:sp>
        <p:nvSpPr>
          <p:cNvPr id="3" name="Subtitle 2"/>
          <p:cNvSpPr>
            <a:spLocks noGrp="1"/>
          </p:cNvSpPr>
          <p:nvPr>
            <p:ph type="subTitle" idx="1"/>
          </p:nvPr>
        </p:nvSpPr>
        <p:spPr>
          <a:xfrm>
            <a:off x="4724400" y="1600200"/>
            <a:ext cx="4267200" cy="1828800"/>
          </a:xfrm>
        </p:spPr>
        <p:txBody>
          <a:bodyPr>
            <a:noAutofit/>
          </a:bodyPr>
          <a:lstStyle/>
          <a:p>
            <a:pPr algn="l"/>
            <a:r>
              <a:rPr lang="en-US" sz="2400" dirty="0" smtClean="0">
                <a:solidFill>
                  <a:schemeClr val="tx1"/>
                </a:solidFill>
              </a:rPr>
              <a:t>In </a:t>
            </a:r>
            <a:r>
              <a:rPr lang="en-US" sz="2400" dirty="0">
                <a:solidFill>
                  <a:schemeClr val="tx1"/>
                </a:solidFill>
              </a:rPr>
              <a:t>the three squares across the top and the center squares going down write </a:t>
            </a:r>
            <a:r>
              <a:rPr lang="en-US" sz="2400" dirty="0" smtClean="0">
                <a:solidFill>
                  <a:schemeClr val="tx1"/>
                </a:solidFill>
              </a:rPr>
              <a:t>your </a:t>
            </a:r>
            <a:r>
              <a:rPr lang="en-US" sz="2400" dirty="0">
                <a:solidFill>
                  <a:schemeClr val="tx1"/>
                </a:solidFill>
              </a:rPr>
              <a:t>top six strategies to </a:t>
            </a:r>
            <a:r>
              <a:rPr lang="en-US" sz="2400" b="1" i="1" dirty="0">
                <a:solidFill>
                  <a:srgbClr val="002060"/>
                </a:solidFill>
              </a:rPr>
              <a:t>slowing down </a:t>
            </a:r>
            <a:r>
              <a:rPr lang="en-US" sz="2400" dirty="0">
                <a:solidFill>
                  <a:schemeClr val="tx1"/>
                </a:solidFill>
              </a:rPr>
              <a:t>when you are stressed.  Then cut along the dotted lines and fold along the solid lines.  Fold in the shape of a cube and tape together.  When you begin to feel stressed, roll your “ice” cube for an idea to help you </a:t>
            </a:r>
            <a:r>
              <a:rPr lang="en-US" sz="2400" dirty="0" smtClean="0">
                <a:solidFill>
                  <a:schemeClr val="tx1"/>
                </a:solidFill>
              </a:rPr>
              <a:t>“</a:t>
            </a:r>
            <a:r>
              <a:rPr lang="en-US" sz="2400" dirty="0">
                <a:solidFill>
                  <a:schemeClr val="tx1"/>
                </a:solidFill>
              </a:rPr>
              <a:t>C</a:t>
            </a:r>
            <a:r>
              <a:rPr lang="en-US" sz="2400" dirty="0" smtClean="0">
                <a:solidFill>
                  <a:schemeClr val="tx1"/>
                </a:solidFill>
              </a:rPr>
              <a:t>hill!”</a:t>
            </a:r>
            <a:r>
              <a:rPr lang="en-US" sz="2400" dirty="0">
                <a:solidFill>
                  <a:schemeClr val="tx1"/>
                </a:solidFill>
              </a:rPr>
              <a:t> </a:t>
            </a:r>
            <a:r>
              <a:rPr lang="en-US" sz="2400" dirty="0"/>
              <a:t> </a:t>
            </a:r>
          </a:p>
          <a:p>
            <a:pPr algn="l"/>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336297906"/>
              </p:ext>
            </p:extLst>
          </p:nvPr>
        </p:nvGraphicFramePr>
        <p:xfrm>
          <a:off x="609600" y="1641764"/>
          <a:ext cx="2681739" cy="4191000"/>
        </p:xfrm>
        <a:graphic>
          <a:graphicData uri="http://schemas.openxmlformats.org/drawingml/2006/table">
            <a:tbl>
              <a:tblPr firstRow="1" firstCol="1" bandRow="1">
                <a:tableStyleId>{5C22544A-7EE6-4342-B048-85BDC9FD1C3A}</a:tableStyleId>
              </a:tblPr>
              <a:tblGrid>
                <a:gridCol w="893913"/>
                <a:gridCol w="893913"/>
                <a:gridCol w="893913"/>
              </a:tblGrid>
              <a:tr h="1397000">
                <a:tc>
                  <a:txBody>
                    <a:bodyPr/>
                    <a:lstStyle/>
                    <a:p>
                      <a:pPr marL="0" marR="0">
                        <a:lnSpc>
                          <a:spcPct val="115000"/>
                        </a:lnSpc>
                        <a:spcBef>
                          <a:spcPts val="0"/>
                        </a:spcBef>
                        <a:spcAft>
                          <a:spcPts val="1000"/>
                        </a:spcAft>
                      </a:pPr>
                      <a:r>
                        <a:rPr lang="en-US" sz="800">
                          <a:solidFill>
                            <a:sysClr val="windowText" lastClr="000000"/>
                          </a:solidFill>
                          <a:effectLst/>
                        </a:rPr>
                        <a:t> </a:t>
                      </a:r>
                      <a:endParaRPr lang="en-US" sz="800">
                        <a:solidFill>
                          <a:sysClr val="windowText" lastClr="000000"/>
                        </a:solidFill>
                        <a:effectLst/>
                        <a:latin typeface="Cambria"/>
                        <a:ea typeface="Cambria"/>
                        <a:cs typeface="Times New Roman"/>
                      </a:endParaRPr>
                    </a:p>
                  </a:txBody>
                  <a:tcPr marL="50026" marR="50026" marT="0" marB="0">
                    <a:solidFill>
                      <a:schemeClr val="bg1"/>
                    </a:solidFill>
                  </a:tcPr>
                </a:tc>
                <a:tc>
                  <a:txBody>
                    <a:bodyPr/>
                    <a:lstStyle/>
                    <a:p>
                      <a:pPr marL="0" marR="0">
                        <a:lnSpc>
                          <a:spcPct val="115000"/>
                        </a:lnSpc>
                        <a:spcBef>
                          <a:spcPts val="0"/>
                        </a:spcBef>
                        <a:spcAft>
                          <a:spcPts val="1000"/>
                        </a:spcAft>
                      </a:pPr>
                      <a:r>
                        <a:rPr lang="en-US" sz="800">
                          <a:solidFill>
                            <a:sysClr val="windowText" lastClr="000000"/>
                          </a:solidFill>
                          <a:effectLst/>
                        </a:rPr>
                        <a:t> </a:t>
                      </a:r>
                      <a:endParaRPr lang="en-US" sz="800">
                        <a:solidFill>
                          <a:sysClr val="windowText" lastClr="000000"/>
                        </a:solidFill>
                        <a:effectLst/>
                        <a:latin typeface="Cambria"/>
                        <a:ea typeface="Cambria"/>
                        <a:cs typeface="Times New Roman"/>
                      </a:endParaRPr>
                    </a:p>
                  </a:txBody>
                  <a:tcPr marL="50026" marR="50026" marT="0" marB="0">
                    <a:solidFill>
                      <a:schemeClr val="bg1"/>
                    </a:solidFill>
                  </a:tcPr>
                </a:tc>
                <a:tc>
                  <a:txBody>
                    <a:bodyPr/>
                    <a:lstStyle/>
                    <a:p>
                      <a:pPr marL="0" marR="0">
                        <a:lnSpc>
                          <a:spcPct val="115000"/>
                        </a:lnSpc>
                        <a:spcBef>
                          <a:spcPts val="0"/>
                        </a:spcBef>
                        <a:spcAft>
                          <a:spcPts val="1000"/>
                        </a:spcAft>
                      </a:pPr>
                      <a:r>
                        <a:rPr lang="en-US" sz="800" dirty="0">
                          <a:solidFill>
                            <a:sysClr val="windowText" lastClr="000000"/>
                          </a:solidFill>
                          <a:effectLst/>
                        </a:rPr>
                        <a:t> </a:t>
                      </a:r>
                      <a:endParaRPr lang="en-US" sz="800" dirty="0">
                        <a:solidFill>
                          <a:sysClr val="windowText" lastClr="000000"/>
                        </a:solidFill>
                        <a:effectLst/>
                        <a:latin typeface="Cambria"/>
                        <a:ea typeface="Cambria"/>
                        <a:cs typeface="Times New Roman"/>
                      </a:endParaRPr>
                    </a:p>
                  </a:txBody>
                  <a:tcPr marL="50026" marR="50026" marT="0" marB="0">
                    <a:solidFill>
                      <a:schemeClr val="bg1"/>
                    </a:solidFill>
                  </a:tcPr>
                </a:tc>
              </a:tr>
              <a:tr h="1397000">
                <a:tc>
                  <a:txBody>
                    <a:bodyPr/>
                    <a:lstStyle/>
                    <a:p>
                      <a:pPr marL="0" marR="0">
                        <a:lnSpc>
                          <a:spcPct val="115000"/>
                        </a:lnSpc>
                        <a:spcBef>
                          <a:spcPts val="0"/>
                        </a:spcBef>
                        <a:spcAft>
                          <a:spcPts val="1000"/>
                        </a:spcAft>
                      </a:pPr>
                      <a:r>
                        <a:rPr lang="en-US" sz="800">
                          <a:solidFill>
                            <a:sysClr val="windowText" lastClr="000000"/>
                          </a:solidFill>
                          <a:effectLst/>
                        </a:rPr>
                        <a:t> </a:t>
                      </a:r>
                      <a:endParaRPr lang="en-US" sz="800">
                        <a:solidFill>
                          <a:sysClr val="windowText" lastClr="000000"/>
                        </a:solidFill>
                        <a:effectLst/>
                        <a:latin typeface="Cambria"/>
                        <a:ea typeface="Cambria"/>
                        <a:cs typeface="Times New Roman"/>
                      </a:endParaRPr>
                    </a:p>
                  </a:txBody>
                  <a:tcPr marL="50026" marR="50026" marT="0" marB="0">
                    <a:solidFill>
                      <a:schemeClr val="bg1"/>
                    </a:solidFill>
                  </a:tcPr>
                </a:tc>
                <a:tc>
                  <a:txBody>
                    <a:bodyPr/>
                    <a:lstStyle/>
                    <a:p>
                      <a:pPr marL="0" marR="0">
                        <a:lnSpc>
                          <a:spcPct val="115000"/>
                        </a:lnSpc>
                        <a:spcBef>
                          <a:spcPts val="0"/>
                        </a:spcBef>
                        <a:spcAft>
                          <a:spcPts val="1000"/>
                        </a:spcAft>
                      </a:pPr>
                      <a:r>
                        <a:rPr lang="en-US" sz="800">
                          <a:solidFill>
                            <a:sysClr val="windowText" lastClr="000000"/>
                          </a:solidFill>
                          <a:effectLst/>
                        </a:rPr>
                        <a:t> </a:t>
                      </a:r>
                      <a:endParaRPr lang="en-US" sz="800">
                        <a:solidFill>
                          <a:sysClr val="windowText" lastClr="000000"/>
                        </a:solidFill>
                        <a:effectLst/>
                        <a:latin typeface="Cambria"/>
                        <a:ea typeface="Cambria"/>
                        <a:cs typeface="Times New Roman"/>
                      </a:endParaRPr>
                    </a:p>
                  </a:txBody>
                  <a:tcPr marL="50026" marR="50026" marT="0" marB="0">
                    <a:solidFill>
                      <a:schemeClr val="bg1"/>
                    </a:solidFill>
                  </a:tcPr>
                </a:tc>
                <a:tc>
                  <a:txBody>
                    <a:bodyPr/>
                    <a:lstStyle/>
                    <a:p>
                      <a:pPr marL="0" marR="0">
                        <a:lnSpc>
                          <a:spcPct val="115000"/>
                        </a:lnSpc>
                        <a:spcBef>
                          <a:spcPts val="0"/>
                        </a:spcBef>
                        <a:spcAft>
                          <a:spcPts val="1000"/>
                        </a:spcAft>
                      </a:pPr>
                      <a:r>
                        <a:rPr lang="en-US" sz="800">
                          <a:solidFill>
                            <a:sysClr val="windowText" lastClr="000000"/>
                          </a:solidFill>
                          <a:effectLst/>
                        </a:rPr>
                        <a:t> </a:t>
                      </a:r>
                      <a:endParaRPr lang="en-US" sz="800">
                        <a:solidFill>
                          <a:sysClr val="windowText" lastClr="000000"/>
                        </a:solidFill>
                        <a:effectLst/>
                        <a:latin typeface="Cambria"/>
                        <a:ea typeface="Cambria"/>
                        <a:cs typeface="Times New Roman"/>
                      </a:endParaRPr>
                    </a:p>
                  </a:txBody>
                  <a:tcPr marL="50026" marR="50026" marT="0" marB="0">
                    <a:solidFill>
                      <a:schemeClr val="bg1"/>
                    </a:solidFill>
                  </a:tcPr>
                </a:tc>
              </a:tr>
              <a:tr h="1397000">
                <a:tc>
                  <a:txBody>
                    <a:bodyPr/>
                    <a:lstStyle/>
                    <a:p>
                      <a:pPr marL="0" marR="0">
                        <a:lnSpc>
                          <a:spcPct val="115000"/>
                        </a:lnSpc>
                        <a:spcBef>
                          <a:spcPts val="0"/>
                        </a:spcBef>
                        <a:spcAft>
                          <a:spcPts val="1000"/>
                        </a:spcAft>
                      </a:pPr>
                      <a:r>
                        <a:rPr lang="en-US" sz="800">
                          <a:solidFill>
                            <a:sysClr val="windowText" lastClr="000000"/>
                          </a:solidFill>
                          <a:effectLst/>
                        </a:rPr>
                        <a:t> </a:t>
                      </a:r>
                      <a:endParaRPr lang="en-US" sz="800">
                        <a:solidFill>
                          <a:sysClr val="windowText" lastClr="000000"/>
                        </a:solidFill>
                        <a:effectLst/>
                        <a:latin typeface="Cambria"/>
                        <a:ea typeface="Cambria"/>
                        <a:cs typeface="Times New Roman"/>
                      </a:endParaRPr>
                    </a:p>
                  </a:txBody>
                  <a:tcPr marL="50026" marR="50026" marT="0" marB="0">
                    <a:solidFill>
                      <a:schemeClr val="bg1"/>
                    </a:solidFill>
                  </a:tcPr>
                </a:tc>
                <a:tc>
                  <a:txBody>
                    <a:bodyPr/>
                    <a:lstStyle/>
                    <a:p>
                      <a:pPr marL="0" marR="0">
                        <a:lnSpc>
                          <a:spcPct val="115000"/>
                        </a:lnSpc>
                        <a:spcBef>
                          <a:spcPts val="0"/>
                        </a:spcBef>
                        <a:spcAft>
                          <a:spcPts val="1000"/>
                        </a:spcAft>
                      </a:pPr>
                      <a:r>
                        <a:rPr lang="en-US" sz="800">
                          <a:solidFill>
                            <a:sysClr val="windowText" lastClr="000000"/>
                          </a:solidFill>
                          <a:effectLst/>
                        </a:rPr>
                        <a:t> </a:t>
                      </a:r>
                      <a:endParaRPr lang="en-US" sz="800">
                        <a:solidFill>
                          <a:sysClr val="windowText" lastClr="000000"/>
                        </a:solidFill>
                        <a:effectLst/>
                        <a:latin typeface="Cambria"/>
                        <a:ea typeface="Cambria"/>
                        <a:cs typeface="Times New Roman"/>
                      </a:endParaRPr>
                    </a:p>
                  </a:txBody>
                  <a:tcPr marL="50026" marR="50026" marT="0" marB="0">
                    <a:solidFill>
                      <a:schemeClr val="bg1"/>
                    </a:solidFill>
                  </a:tcPr>
                </a:tc>
                <a:tc>
                  <a:txBody>
                    <a:bodyPr/>
                    <a:lstStyle/>
                    <a:p>
                      <a:pPr marL="0" marR="0">
                        <a:lnSpc>
                          <a:spcPct val="115000"/>
                        </a:lnSpc>
                        <a:spcBef>
                          <a:spcPts val="0"/>
                        </a:spcBef>
                        <a:spcAft>
                          <a:spcPts val="1000"/>
                        </a:spcAft>
                      </a:pPr>
                      <a:r>
                        <a:rPr lang="en-US" sz="800" dirty="0">
                          <a:solidFill>
                            <a:sysClr val="windowText" lastClr="000000"/>
                          </a:solidFill>
                          <a:effectLst/>
                        </a:rPr>
                        <a:t> </a:t>
                      </a:r>
                      <a:endParaRPr lang="en-US" sz="800" dirty="0">
                        <a:solidFill>
                          <a:sysClr val="windowText" lastClr="000000"/>
                        </a:solidFill>
                        <a:effectLst/>
                        <a:latin typeface="Cambria"/>
                        <a:ea typeface="Cambria"/>
                        <a:cs typeface="Times New Roman"/>
                      </a:endParaRPr>
                    </a:p>
                  </a:txBody>
                  <a:tcPr marL="50026" marR="50026" marT="0" marB="0">
                    <a:solidFill>
                      <a:schemeClr val="bg1"/>
                    </a:solidFill>
                  </a:tcPr>
                </a:tc>
              </a:tr>
            </a:tbl>
          </a:graphicData>
        </a:graphic>
      </p:graphicFrame>
      <p:sp>
        <p:nvSpPr>
          <p:cNvPr id="6" name="Rectangle 4"/>
          <p:cNvSpPr>
            <a:spLocks noChangeArrowheads="1"/>
          </p:cNvSpPr>
          <p:nvPr/>
        </p:nvSpPr>
        <p:spPr bwMode="auto">
          <a:xfrm>
            <a:off x="24241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65593099"/>
              </p:ext>
            </p:extLst>
          </p:nvPr>
        </p:nvGraphicFramePr>
        <p:xfrm>
          <a:off x="304801" y="762001"/>
          <a:ext cx="3878400" cy="5899478"/>
        </p:xfrm>
        <a:graphic>
          <a:graphicData uri="http://schemas.openxmlformats.org/drawingml/2006/table">
            <a:tbl>
              <a:tblPr firstRow="1" firstCol="1" bandRow="1"/>
              <a:tblGrid>
                <a:gridCol w="1292800"/>
                <a:gridCol w="1292800"/>
                <a:gridCol w="1292800"/>
              </a:tblGrid>
              <a:tr h="1338037">
                <a:tc>
                  <a:txBody>
                    <a:bodyPr/>
                    <a:lstStyle/>
                    <a:p>
                      <a:pPr marL="0" marR="0">
                        <a:lnSpc>
                          <a:spcPct val="115000"/>
                        </a:lnSpc>
                        <a:spcBef>
                          <a:spcPts val="0"/>
                        </a:spcBef>
                        <a:spcAft>
                          <a:spcPts val="1000"/>
                        </a:spcAft>
                      </a:pPr>
                      <a:r>
                        <a:rPr lang="en-US" sz="1100" dirty="0">
                          <a:effectLst/>
                          <a:latin typeface="Cambria"/>
                          <a:ea typeface="Cambria"/>
                          <a:cs typeface="Times New Roman"/>
                        </a:rPr>
                        <a:t> </a:t>
                      </a: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mbria"/>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mbria"/>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1338037">
                <a:tc>
                  <a:txBody>
                    <a:bodyPr/>
                    <a:lstStyle/>
                    <a:p>
                      <a:pPr marL="0" marR="0">
                        <a:lnSpc>
                          <a:spcPct val="115000"/>
                        </a:lnSpc>
                        <a:spcBef>
                          <a:spcPts val="0"/>
                        </a:spcBef>
                        <a:spcAft>
                          <a:spcPts val="1000"/>
                        </a:spcAft>
                      </a:pPr>
                      <a:r>
                        <a:rPr lang="en-US" sz="1100" dirty="0">
                          <a:effectLst/>
                          <a:latin typeface="Cambria"/>
                          <a:ea typeface="Cambria"/>
                          <a:cs typeface="Times New Roman"/>
                        </a:rPr>
                        <a:t> </a:t>
                      </a: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mbria"/>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mbria"/>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1567578">
                <a:tc>
                  <a:txBody>
                    <a:bodyPr/>
                    <a:lstStyle/>
                    <a:p>
                      <a:pPr marL="0" marR="0">
                        <a:lnSpc>
                          <a:spcPct val="115000"/>
                        </a:lnSpc>
                        <a:spcBef>
                          <a:spcPts val="0"/>
                        </a:spcBef>
                        <a:spcAft>
                          <a:spcPts val="1000"/>
                        </a:spcAft>
                      </a:pPr>
                      <a:r>
                        <a:rPr lang="en-US" sz="1100" dirty="0">
                          <a:effectLst/>
                          <a:latin typeface="Cambria"/>
                          <a:ea typeface="Cambria"/>
                          <a:cs typeface="Times New Roman"/>
                        </a:rPr>
                        <a:t> </a:t>
                      </a: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mbria"/>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mbria"/>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1623748">
                <a:tc>
                  <a:txBody>
                    <a:bodyPr/>
                    <a:lstStyle/>
                    <a:p>
                      <a:pPr marL="0" marR="0">
                        <a:lnSpc>
                          <a:spcPct val="115000"/>
                        </a:lnSpc>
                        <a:spcBef>
                          <a:spcPts val="0"/>
                        </a:spcBef>
                        <a:spcAft>
                          <a:spcPts val="1000"/>
                        </a:spcAft>
                      </a:pPr>
                      <a:endParaRPr lang="en-US" sz="1100" dirty="0">
                        <a:effectLst/>
                        <a:latin typeface="Cambria"/>
                        <a:ea typeface="Cambria"/>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Bradley Hand ITC" panose="03070402050302030203" pitchFamily="66" charset="0"/>
                        </a:rPr>
                        <a:t>Listen to music</a:t>
                      </a:r>
                    </a:p>
                    <a:p>
                      <a:pPr marL="0" marR="0">
                        <a:lnSpc>
                          <a:spcPct val="115000"/>
                        </a:lnSpc>
                        <a:spcBef>
                          <a:spcPts val="0"/>
                        </a:spcBef>
                        <a:spcAft>
                          <a:spcPts val="1000"/>
                        </a:spcAft>
                      </a:pPr>
                      <a:endParaRPr lang="en-US" sz="1100" dirty="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
        <p:nvSpPr>
          <p:cNvPr id="10" name="Rectangle 9"/>
          <p:cNvSpPr/>
          <p:nvPr/>
        </p:nvSpPr>
        <p:spPr>
          <a:xfrm>
            <a:off x="1600200" y="627228"/>
            <a:ext cx="1219200" cy="1524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rot="20455477">
            <a:off x="363325" y="1118744"/>
            <a:ext cx="1348783" cy="584775"/>
          </a:xfrm>
          <a:prstGeom prst="rect">
            <a:avLst/>
          </a:prstGeom>
          <a:noFill/>
        </p:spPr>
        <p:txBody>
          <a:bodyPr wrap="square" rtlCol="0">
            <a:spAutoFit/>
          </a:bodyPr>
          <a:lstStyle/>
          <a:p>
            <a:r>
              <a:rPr lang="en-US" sz="3200" b="1" dirty="0" smtClean="0">
                <a:solidFill>
                  <a:srgbClr val="0000FF"/>
                </a:solidFill>
                <a:latin typeface="Bradley Hand ITC" panose="03070402050302030203" pitchFamily="66" charset="0"/>
              </a:rPr>
              <a:t>Yoga</a:t>
            </a:r>
            <a:endParaRPr lang="en-US" sz="3200" b="1" dirty="0">
              <a:solidFill>
                <a:srgbClr val="0000FF"/>
              </a:solidFill>
              <a:latin typeface="Bradley Hand ITC" panose="03070402050302030203" pitchFamily="66" charset="0"/>
            </a:endParaRPr>
          </a:p>
        </p:txBody>
      </p:sp>
      <p:sp>
        <p:nvSpPr>
          <p:cNvPr id="14" name="TextBox 13"/>
          <p:cNvSpPr txBox="1"/>
          <p:nvPr/>
        </p:nvSpPr>
        <p:spPr>
          <a:xfrm>
            <a:off x="1546817" y="685800"/>
            <a:ext cx="1348783" cy="1569660"/>
          </a:xfrm>
          <a:prstGeom prst="rect">
            <a:avLst/>
          </a:prstGeom>
          <a:noFill/>
        </p:spPr>
        <p:txBody>
          <a:bodyPr wrap="square" rtlCol="0">
            <a:spAutoFit/>
          </a:bodyPr>
          <a:lstStyle/>
          <a:p>
            <a:pPr algn="ctr"/>
            <a:r>
              <a:rPr lang="en-US" sz="3200" b="1" dirty="0" smtClean="0">
                <a:solidFill>
                  <a:srgbClr val="7030A0"/>
                </a:solidFill>
                <a:latin typeface="Bradley Hand ITC" panose="03070402050302030203" pitchFamily="66" charset="0"/>
              </a:rPr>
              <a:t>Play w/ my kids</a:t>
            </a:r>
            <a:endParaRPr lang="en-US" sz="3200" b="1" dirty="0">
              <a:solidFill>
                <a:srgbClr val="7030A0"/>
              </a:solidFill>
              <a:latin typeface="Bradley Hand ITC" panose="03070402050302030203" pitchFamily="66" charset="0"/>
            </a:endParaRPr>
          </a:p>
        </p:txBody>
      </p:sp>
      <p:sp>
        <p:nvSpPr>
          <p:cNvPr id="15" name="TextBox 14"/>
          <p:cNvSpPr txBox="1"/>
          <p:nvPr/>
        </p:nvSpPr>
        <p:spPr>
          <a:xfrm rot="817673">
            <a:off x="2851118" y="905734"/>
            <a:ext cx="1348783" cy="1077218"/>
          </a:xfrm>
          <a:prstGeom prst="rect">
            <a:avLst/>
          </a:prstGeom>
          <a:noFill/>
        </p:spPr>
        <p:txBody>
          <a:bodyPr wrap="square" rtlCol="0">
            <a:spAutoFit/>
          </a:bodyPr>
          <a:lstStyle/>
          <a:p>
            <a:pPr algn="ctr"/>
            <a:r>
              <a:rPr lang="en-US" sz="3200" b="1" dirty="0" smtClean="0">
                <a:solidFill>
                  <a:srgbClr val="FF0066"/>
                </a:solidFill>
                <a:latin typeface="Bradley Hand ITC" panose="03070402050302030203" pitchFamily="66" charset="0"/>
              </a:rPr>
              <a:t>Go for a run</a:t>
            </a:r>
            <a:endParaRPr lang="en-US" sz="3200" b="1" dirty="0">
              <a:solidFill>
                <a:srgbClr val="FF0066"/>
              </a:solidFill>
              <a:latin typeface="Bradley Hand ITC" panose="03070402050302030203" pitchFamily="66" charset="0"/>
            </a:endParaRPr>
          </a:p>
        </p:txBody>
      </p:sp>
      <p:sp>
        <p:nvSpPr>
          <p:cNvPr id="16" name="TextBox 15"/>
          <p:cNvSpPr txBox="1"/>
          <p:nvPr/>
        </p:nvSpPr>
        <p:spPr>
          <a:xfrm>
            <a:off x="1524000" y="2011740"/>
            <a:ext cx="1348783" cy="1569660"/>
          </a:xfrm>
          <a:prstGeom prst="rect">
            <a:avLst/>
          </a:prstGeom>
          <a:noFill/>
        </p:spPr>
        <p:txBody>
          <a:bodyPr wrap="square" rtlCol="0">
            <a:spAutoFit/>
          </a:bodyPr>
          <a:lstStyle/>
          <a:p>
            <a:pPr algn="ctr"/>
            <a:r>
              <a:rPr lang="en-US" sz="3200" b="1" dirty="0" smtClean="0">
                <a:solidFill>
                  <a:srgbClr val="FFC000"/>
                </a:solidFill>
                <a:latin typeface="Bradley Hand ITC" panose="03070402050302030203" pitchFamily="66" charset="0"/>
              </a:rPr>
              <a:t>Call my mom</a:t>
            </a:r>
            <a:endParaRPr lang="en-US" sz="3200" b="1" dirty="0">
              <a:solidFill>
                <a:srgbClr val="FFC000"/>
              </a:solidFill>
              <a:latin typeface="Bradley Hand ITC" panose="03070402050302030203" pitchFamily="66" charset="0"/>
            </a:endParaRPr>
          </a:p>
        </p:txBody>
      </p:sp>
      <p:sp>
        <p:nvSpPr>
          <p:cNvPr id="17" name="TextBox 16"/>
          <p:cNvSpPr txBox="1"/>
          <p:nvPr/>
        </p:nvSpPr>
        <p:spPr>
          <a:xfrm>
            <a:off x="1524000" y="3459540"/>
            <a:ext cx="1348783" cy="1569660"/>
          </a:xfrm>
          <a:prstGeom prst="rect">
            <a:avLst/>
          </a:prstGeom>
          <a:noFill/>
        </p:spPr>
        <p:txBody>
          <a:bodyPr wrap="square" rtlCol="0">
            <a:spAutoFit/>
          </a:bodyPr>
          <a:lstStyle/>
          <a:p>
            <a:pPr algn="ctr"/>
            <a:r>
              <a:rPr lang="en-US" sz="3200" b="1" dirty="0" smtClean="0">
                <a:solidFill>
                  <a:srgbClr val="00FF00"/>
                </a:solidFill>
                <a:latin typeface="Bradley Hand ITC" panose="03070402050302030203" pitchFamily="66" charset="0"/>
              </a:rPr>
              <a:t>Walk in nature</a:t>
            </a:r>
            <a:endParaRPr lang="en-US" sz="3200" b="1" dirty="0">
              <a:solidFill>
                <a:srgbClr val="00FF00"/>
              </a:solidFill>
              <a:latin typeface="Bradley Hand ITC" panose="03070402050302030203" pitchFamily="66" charset="0"/>
            </a:endParaRPr>
          </a:p>
        </p:txBody>
      </p:sp>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2805875"/>
            <a:ext cx="381000" cy="3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18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9144000" cy="4751653"/>
          </a:xfrm>
        </p:spPr>
        <p:txBody>
          <a:bodyPr>
            <a:normAutofit/>
          </a:bodyPr>
          <a:lstStyle/>
          <a:p>
            <a:pPr marL="0" indent="0" algn="ctr">
              <a:buNone/>
            </a:pPr>
            <a:r>
              <a:rPr lang="en-US" sz="4000" b="1" dirty="0" smtClean="0"/>
              <a:t>The </a:t>
            </a:r>
            <a:r>
              <a:rPr lang="en-US" sz="4000" b="1" i="1" dirty="0" smtClean="0"/>
              <a:t>WAY TO GO </a:t>
            </a:r>
            <a:r>
              <a:rPr lang="en-US" sz="4000" b="1" dirty="0" smtClean="0"/>
              <a:t>button reminds us to use positive self-talk  and to give ourselves credit for effort, improvement, and achievement of goals.</a:t>
            </a:r>
            <a:endParaRPr lang="en-US" sz="4000" b="1"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23" t="71760" r="17723" b="10423"/>
          <a:stretch/>
        </p:blipFill>
        <p:spPr bwMode="auto">
          <a:xfrm>
            <a:off x="3412765" y="381000"/>
            <a:ext cx="245463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74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660066"/>
                </a:solidFill>
                <a:effectLst>
                  <a:outerShdw blurRad="50800" dist="39000" dir="5460000" algn="tl">
                    <a:srgbClr val="000000">
                      <a:alpha val="38000"/>
                    </a:srgbClr>
                  </a:outerShdw>
                </a:effectLst>
              </a:rPr>
              <a:t>Hunter and His </a:t>
            </a:r>
            <a:r>
              <a:rPr lang="en-US" sz="53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Amazing</a:t>
            </a:r>
            <a:br>
              <a:rPr lang="en-US" sz="53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smtClean="0">
                <a:ln w="11430"/>
                <a:solidFill>
                  <a:srgbClr val="660066"/>
                </a:solidFill>
                <a:effectLst>
                  <a:outerShdw blurRad="50800" dist="39000" dir="5460000" algn="tl">
                    <a:srgbClr val="000000">
                      <a:alpha val="38000"/>
                    </a:srgbClr>
                  </a:outerShdw>
                </a:effectLst>
              </a:rPr>
              <a:t>Remote Control</a:t>
            </a:r>
            <a:endParaRPr lang="en-US" b="1" dirty="0">
              <a:ln w="11430"/>
              <a:solidFill>
                <a:srgbClr val="660066"/>
              </a:solidFill>
              <a:effectLst>
                <a:outerShdw blurRad="50800" dist="39000" dir="5460000" algn="tl">
                  <a:srgbClr val="000000">
                    <a:alpha val="38000"/>
                  </a:srgbClr>
                </a:outerShdw>
              </a:effectLst>
            </a:endParaRPr>
          </a:p>
        </p:txBody>
      </p:sp>
      <p:pic>
        <p:nvPicPr>
          <p:cNvPr id="4" name="Content Placeholder 3" descr="photo.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3047" t="25636" r="10642" b="16063"/>
          <a:stretch/>
        </p:blipFill>
        <p:spPr>
          <a:xfrm rot="5400000">
            <a:off x="2313539" y="2814889"/>
            <a:ext cx="4748034" cy="2709189"/>
          </a:xfrm>
        </p:spPr>
      </p:pic>
    </p:spTree>
    <p:extLst>
      <p:ext uri="{BB962C8B-B14F-4D97-AF65-F5344CB8AC3E}">
        <p14:creationId xmlns:p14="http://schemas.microsoft.com/office/powerpoint/2010/main" val="3121699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852" b="75599"/>
          <a:stretch/>
        </p:blipFill>
        <p:spPr bwMode="auto">
          <a:xfrm>
            <a:off x="1184722" y="0"/>
            <a:ext cx="6968678" cy="171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67211"/>
            <a:ext cx="5943600" cy="478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81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86800" cy="1143000"/>
          </a:xfrm>
        </p:spPr>
        <p:txBody>
          <a:bodyPr>
            <a:normAutofit fontScale="90000"/>
          </a:bodyPr>
          <a:lstStyle/>
          <a:p>
            <a:r>
              <a:rPr lang="en-US" dirty="0" smtClean="0"/>
              <a:t>How can the </a:t>
            </a:r>
            <a:r>
              <a:rPr lang="en-US" sz="4900" b="1" dirty="0" smtClean="0">
                <a:solidFill>
                  <a:srgbClr val="FF3300"/>
                </a:solidFill>
              </a:rPr>
              <a:t>channel changer </a:t>
            </a:r>
            <a:r>
              <a:rPr lang="en-US" dirty="0" smtClean="0"/>
              <a:t>on your remote control help you stay focused?</a:t>
            </a:r>
            <a:endParaRPr lang="en-US" dirty="0"/>
          </a:p>
        </p:txBody>
      </p:sp>
      <p:sp>
        <p:nvSpPr>
          <p:cNvPr id="3" name="Content Placeholder 2"/>
          <p:cNvSpPr>
            <a:spLocks noGrp="1"/>
          </p:cNvSpPr>
          <p:nvPr>
            <p:ph idx="1"/>
          </p:nvPr>
        </p:nvSpPr>
        <p:spPr>
          <a:xfrm>
            <a:off x="762000" y="3017837"/>
            <a:ext cx="8229600" cy="4525963"/>
          </a:xfrm>
        </p:spPr>
        <p:txBody>
          <a:bodyPr/>
          <a:lstStyle/>
          <a:p>
            <a:pPr marL="514350" indent="-514350">
              <a:buFont typeface="+mj-lt"/>
              <a:buAutoNum type="arabicPeriod"/>
            </a:pPr>
            <a:r>
              <a:rPr lang="en-US" dirty="0" smtClean="0"/>
              <a:t>You need to be AWARE when you’ve “changed channels.”</a:t>
            </a:r>
          </a:p>
          <a:p>
            <a:pPr marL="0" indent="0">
              <a:buNone/>
            </a:pPr>
            <a:endParaRPr lang="en-US" dirty="0" smtClean="0"/>
          </a:p>
          <a:p>
            <a:pPr marL="514350" indent="-514350">
              <a:buAutoNum type="arabicPeriod" startAt="2"/>
            </a:pPr>
            <a:r>
              <a:rPr lang="en-US" dirty="0" smtClean="0"/>
              <a:t>As soon as you are aware that you changed</a:t>
            </a:r>
          </a:p>
          <a:p>
            <a:pPr marL="0" indent="0">
              <a:buNone/>
            </a:pPr>
            <a:r>
              <a:rPr lang="en-US" dirty="0"/>
              <a:t> </a:t>
            </a:r>
            <a:r>
              <a:rPr lang="en-US" dirty="0" smtClean="0"/>
              <a:t>    channels, press the channel changer button</a:t>
            </a:r>
          </a:p>
          <a:p>
            <a:pPr marL="0" indent="0">
              <a:buNone/>
            </a:pPr>
            <a:r>
              <a:rPr lang="en-US" dirty="0" smtClean="0"/>
              <a:t>     to get back to the correct channel.</a:t>
            </a:r>
          </a:p>
          <a:p>
            <a:pPr marL="514350" indent="-514350">
              <a:buFont typeface="+mj-lt"/>
              <a:buAutoNum type="arabicPeriod"/>
            </a:pP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22" t="11301" r="18427" b="71759"/>
          <a:stretch/>
        </p:blipFill>
        <p:spPr bwMode="auto">
          <a:xfrm>
            <a:off x="3048000" y="137197"/>
            <a:ext cx="2758786" cy="123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26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about Continents</a:t>
            </a:r>
            <a:endParaRPr lang="en-US" dirty="0"/>
          </a:p>
        </p:txBody>
      </p:sp>
      <p:pic>
        <p:nvPicPr>
          <p:cNvPr id="4" name="Content Placeholder 3" descr="Lecture-Fotolia_7332697_XS.jpg"/>
          <p:cNvPicPr>
            <a:picLocks noGrp="1" noChangeAspect="1"/>
          </p:cNvPicPr>
          <p:nvPr>
            <p:ph idx="1"/>
          </p:nvPr>
        </p:nvPicPr>
        <p:blipFill>
          <a:blip r:embed="rId2">
            <a:extLst>
              <a:ext uri="{28A0092B-C50C-407E-A947-70E740481C1C}">
                <a14:useLocalDpi xmlns:a14="http://schemas.microsoft.com/office/drawing/2010/main" val="0"/>
              </a:ext>
            </a:extLst>
          </a:blip>
          <a:srcRect t="8801" b="8801"/>
          <a:stretch>
            <a:fillRect/>
          </a:stretch>
        </p:blipFill>
        <p:spPr/>
      </p:pic>
    </p:spTree>
    <p:extLst>
      <p:ext uri="{BB962C8B-B14F-4D97-AF65-F5344CB8AC3E}">
        <p14:creationId xmlns:p14="http://schemas.microsoft.com/office/powerpoint/2010/main" val="106948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I do after school?</a:t>
            </a:r>
            <a:endParaRPr lang="en-US" dirty="0"/>
          </a:p>
        </p:txBody>
      </p:sp>
      <p:pic>
        <p:nvPicPr>
          <p:cNvPr id="4" name="Content Placeholder 3" descr="family-bike.jpg"/>
          <p:cNvPicPr>
            <a:picLocks noGrp="1" noChangeAspect="1"/>
          </p:cNvPicPr>
          <p:nvPr>
            <p:ph idx="1"/>
          </p:nvPr>
        </p:nvPicPr>
        <p:blipFill>
          <a:blip r:embed="rId2">
            <a:extLst>
              <a:ext uri="{28A0092B-C50C-407E-A947-70E740481C1C}">
                <a14:useLocalDpi xmlns:a14="http://schemas.microsoft.com/office/drawing/2010/main" val="0"/>
              </a:ext>
            </a:extLst>
          </a:blip>
          <a:srcRect t="3749" b="3749"/>
          <a:stretch>
            <a:fillRect/>
          </a:stretch>
        </p:blipFill>
        <p:spPr/>
      </p:pic>
    </p:spTree>
    <p:extLst>
      <p:ext uri="{BB962C8B-B14F-4D97-AF65-F5344CB8AC3E}">
        <p14:creationId xmlns:p14="http://schemas.microsoft.com/office/powerpoint/2010/main" val="413809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about Continents</a:t>
            </a:r>
            <a:endParaRPr lang="en-US" dirty="0"/>
          </a:p>
        </p:txBody>
      </p:sp>
      <p:pic>
        <p:nvPicPr>
          <p:cNvPr id="4" name="Content Placeholder 3" descr="Lecture-Fotolia_7332697_XS.jpg"/>
          <p:cNvPicPr>
            <a:picLocks noGrp="1" noChangeAspect="1"/>
          </p:cNvPicPr>
          <p:nvPr>
            <p:ph idx="1"/>
          </p:nvPr>
        </p:nvPicPr>
        <p:blipFill>
          <a:blip r:embed="rId2">
            <a:extLst>
              <a:ext uri="{28A0092B-C50C-407E-A947-70E740481C1C}">
                <a14:useLocalDpi xmlns:a14="http://schemas.microsoft.com/office/drawing/2010/main" val="0"/>
              </a:ext>
            </a:extLst>
          </a:blip>
          <a:srcRect t="8801" b="8801"/>
          <a:stretch>
            <a:fillRect/>
          </a:stretch>
        </p:blipFill>
        <p:spPr/>
      </p:pic>
    </p:spTree>
    <p:extLst>
      <p:ext uri="{BB962C8B-B14F-4D97-AF65-F5344CB8AC3E}">
        <p14:creationId xmlns:p14="http://schemas.microsoft.com/office/powerpoint/2010/main" val="136683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feed Ginger</a:t>
            </a:r>
            <a:endParaRPr lang="en-US" dirty="0"/>
          </a:p>
        </p:txBody>
      </p:sp>
      <p:pic>
        <p:nvPicPr>
          <p:cNvPr id="6" name="Content Placeholder 5" descr="Unknown-1.jpeg"/>
          <p:cNvPicPr>
            <a:picLocks noGrp="1" noChangeAspect="1"/>
          </p:cNvPicPr>
          <p:nvPr>
            <p:ph idx="1"/>
          </p:nvPr>
        </p:nvPicPr>
        <p:blipFill>
          <a:blip r:embed="rId2">
            <a:extLst>
              <a:ext uri="{28A0092B-C50C-407E-A947-70E740481C1C}">
                <a14:useLocalDpi xmlns:a14="http://schemas.microsoft.com/office/drawing/2010/main" val="0"/>
              </a:ext>
            </a:extLst>
          </a:blip>
          <a:srcRect l="-47650" r="-47650"/>
          <a:stretch>
            <a:fillRect/>
          </a:stretch>
        </p:blipFill>
        <p:spPr>
          <a:xfrm>
            <a:off x="22300" y="1600200"/>
            <a:ext cx="9046324" cy="4975130"/>
          </a:xfrm>
        </p:spPr>
      </p:pic>
    </p:spTree>
    <p:extLst>
      <p:ext uri="{BB962C8B-B14F-4D97-AF65-F5344CB8AC3E}">
        <p14:creationId xmlns:p14="http://schemas.microsoft.com/office/powerpoint/2010/main" val="305268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Minecraft</a:t>
            </a:r>
            <a:r>
              <a:rPr lang="en-US" dirty="0" smtClean="0"/>
              <a:t> is so Awesome!</a:t>
            </a:r>
            <a:endParaRPr lang="en-US" dirty="0"/>
          </a:p>
        </p:txBody>
      </p:sp>
      <p:pic>
        <p:nvPicPr>
          <p:cNvPr id="4" name="Content Placeholder 3" descr="images-3.jpeg"/>
          <p:cNvPicPr>
            <a:picLocks noGrp="1" noChangeAspect="1"/>
          </p:cNvPicPr>
          <p:nvPr>
            <p:ph idx="1"/>
          </p:nvPr>
        </p:nvPicPr>
        <p:blipFill>
          <a:blip r:embed="rId2">
            <a:extLst>
              <a:ext uri="{28A0092B-C50C-407E-A947-70E740481C1C}">
                <a14:useLocalDpi xmlns:a14="http://schemas.microsoft.com/office/drawing/2010/main" val="0"/>
              </a:ext>
            </a:extLst>
          </a:blip>
          <a:srcRect t="4328" b="4328"/>
          <a:stretch>
            <a:fillRect/>
          </a:stretch>
        </p:blipFill>
        <p:spPr/>
      </p:pic>
    </p:spTree>
    <p:extLst>
      <p:ext uri="{BB962C8B-B14F-4D97-AF65-F5344CB8AC3E}">
        <p14:creationId xmlns:p14="http://schemas.microsoft.com/office/powerpoint/2010/main" val="277924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feed Ginger</a:t>
            </a:r>
            <a:endParaRPr lang="en-US" dirty="0"/>
          </a:p>
        </p:txBody>
      </p:sp>
      <p:pic>
        <p:nvPicPr>
          <p:cNvPr id="6" name="Content Placeholder 5" descr="Unknown-1.jpeg"/>
          <p:cNvPicPr>
            <a:picLocks noGrp="1" noChangeAspect="1"/>
          </p:cNvPicPr>
          <p:nvPr>
            <p:ph idx="1"/>
          </p:nvPr>
        </p:nvPicPr>
        <p:blipFill>
          <a:blip r:embed="rId2">
            <a:extLst>
              <a:ext uri="{28A0092B-C50C-407E-A947-70E740481C1C}">
                <a14:useLocalDpi xmlns:a14="http://schemas.microsoft.com/office/drawing/2010/main" val="0"/>
              </a:ext>
            </a:extLst>
          </a:blip>
          <a:srcRect l="-47650" r="-47650"/>
          <a:stretch>
            <a:fillRect/>
          </a:stretch>
        </p:blipFill>
        <p:spPr>
          <a:xfrm>
            <a:off x="22300" y="1600200"/>
            <a:ext cx="9046324" cy="4975130"/>
          </a:xfrm>
        </p:spPr>
      </p:pic>
    </p:spTree>
    <p:extLst>
      <p:ext uri="{BB962C8B-B14F-4D97-AF65-F5344CB8AC3E}">
        <p14:creationId xmlns:p14="http://schemas.microsoft.com/office/powerpoint/2010/main" val="1540996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1497</Words>
  <Application>Microsoft Office PowerPoint</Application>
  <PresentationFormat>On-screen Show (4:3)</PresentationFormat>
  <Paragraphs>100</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Hunter and His Amazing  Remote Control</vt:lpstr>
      <vt:lpstr>Hunter and His Amazing  Remote Control</vt:lpstr>
      <vt:lpstr>How can the channel changer on your remote control help you stay focused?</vt:lpstr>
      <vt:lpstr>Learning about Continents</vt:lpstr>
      <vt:lpstr>What should I do after school?</vt:lpstr>
      <vt:lpstr>Learning about Continents</vt:lpstr>
      <vt:lpstr>Please feed Ginger</vt:lpstr>
      <vt:lpstr>Minecraft is so Awesome!</vt:lpstr>
      <vt:lpstr>Please feed Ginger</vt:lpstr>
      <vt:lpstr>PowerPoint Presentation</vt:lpstr>
      <vt:lpstr>PowerPoint Presentation</vt:lpstr>
      <vt:lpstr>PowerPoint Presentation</vt:lpstr>
      <vt:lpstr>PowerPoint Presentation</vt:lpstr>
      <vt:lpstr>PowerPoint Presentation</vt:lpstr>
      <vt:lpstr>PowerPoint Presentation</vt:lpstr>
      <vt:lpstr>What Can I Say to Myself?</vt:lpstr>
      <vt:lpstr>PowerPoint Presentation</vt:lpstr>
      <vt:lpstr>CHILL Cube</vt:lpstr>
      <vt:lpstr>PowerPoint Presentation</vt:lpstr>
      <vt:lpstr>PowerPoint Presentation</vt:lpstr>
    </vt:vector>
  </TitlesOfParts>
  <Company>Arlington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CONTROL</dc:title>
  <dc:creator>Arlington Public Schools</dc:creator>
  <cp:lastModifiedBy>Stacey Conklin</cp:lastModifiedBy>
  <cp:revision>16</cp:revision>
  <dcterms:created xsi:type="dcterms:W3CDTF">2014-09-13T22:44:44Z</dcterms:created>
  <dcterms:modified xsi:type="dcterms:W3CDTF">2015-08-03T15:25:48Z</dcterms:modified>
</cp:coreProperties>
</file>