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48"/>
  </p:notesMasterIdLst>
  <p:handoutMasterIdLst>
    <p:handoutMasterId r:id="rId49"/>
  </p:handoutMasterIdLst>
  <p:sldIdLst>
    <p:sldId id="1957" r:id="rId3"/>
    <p:sldId id="2235" r:id="rId4"/>
    <p:sldId id="1988" r:id="rId5"/>
    <p:sldId id="2163" r:id="rId6"/>
    <p:sldId id="2251" r:id="rId7"/>
    <p:sldId id="2252" r:id="rId8"/>
    <p:sldId id="2253" r:id="rId9"/>
    <p:sldId id="2261" r:id="rId10"/>
    <p:sldId id="2262" r:id="rId11"/>
    <p:sldId id="2263" r:id="rId12"/>
    <p:sldId id="2271" r:id="rId13"/>
    <p:sldId id="2265" r:id="rId14"/>
    <p:sldId id="2266" r:id="rId15"/>
    <p:sldId id="2267" r:id="rId16"/>
    <p:sldId id="2268" r:id="rId17"/>
    <p:sldId id="2269" r:id="rId18"/>
    <p:sldId id="2270" r:id="rId19"/>
    <p:sldId id="2259" r:id="rId20"/>
    <p:sldId id="2260" r:id="rId21"/>
    <p:sldId id="1964" r:id="rId22"/>
    <p:sldId id="1033" r:id="rId23"/>
    <p:sldId id="2050" r:id="rId24"/>
    <p:sldId id="2052" r:id="rId25"/>
    <p:sldId id="2053" r:id="rId26"/>
    <p:sldId id="2264" r:id="rId27"/>
    <p:sldId id="2234" r:id="rId28"/>
    <p:sldId id="2244" r:id="rId29"/>
    <p:sldId id="2245" r:id="rId30"/>
    <p:sldId id="2246" r:id="rId31"/>
    <p:sldId id="2247" r:id="rId32"/>
    <p:sldId id="2248" r:id="rId33"/>
    <p:sldId id="2249" r:id="rId34"/>
    <p:sldId id="2250" r:id="rId35"/>
    <p:sldId id="1996" r:id="rId36"/>
    <p:sldId id="1997" r:id="rId37"/>
    <p:sldId id="1998" r:id="rId38"/>
    <p:sldId id="2238" r:id="rId39"/>
    <p:sldId id="2239" r:id="rId40"/>
    <p:sldId id="2241" r:id="rId41"/>
    <p:sldId id="2242" r:id="rId42"/>
    <p:sldId id="2243" r:id="rId43"/>
    <p:sldId id="2236" r:id="rId44"/>
    <p:sldId id="2237" r:id="rId45"/>
    <p:sldId id="1969" r:id="rId46"/>
    <p:sldId id="331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087" autoAdjust="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18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2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0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2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2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0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3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0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4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95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1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228599"/>
            <a:ext cx="7848599" cy="931464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Monday, February 3, 2020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6341082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485065"/>
              </p:ext>
            </p:extLst>
          </p:nvPr>
        </p:nvGraphicFramePr>
        <p:xfrm>
          <a:off x="200025" y="1316097"/>
          <a:ext cx="405229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889">
                  <a:extLst>
                    <a:ext uri="{9D8B030D-6E8A-4147-A177-3AD203B41FA5}">
                      <a16:colId xmlns:a16="http://schemas.microsoft.com/office/drawing/2014/main" val="2962762474"/>
                    </a:ext>
                  </a:extLst>
                </a:gridCol>
                <a:gridCol w="1402520">
                  <a:extLst>
                    <a:ext uri="{9D8B030D-6E8A-4147-A177-3AD203B41FA5}">
                      <a16:colId xmlns:a16="http://schemas.microsoft.com/office/drawing/2014/main" val="3984678581"/>
                    </a:ext>
                  </a:extLst>
                </a:gridCol>
                <a:gridCol w="1324889">
                  <a:extLst>
                    <a:ext uri="{9D8B030D-6E8A-4147-A177-3AD203B41FA5}">
                      <a16:colId xmlns:a16="http://schemas.microsoft.com/office/drawing/2014/main" val="2161780688"/>
                    </a:ext>
                  </a:extLst>
                </a:gridCol>
              </a:tblGrid>
              <a:tr h="688327">
                <a:tc>
                  <a:txBody>
                    <a:bodyPr/>
                    <a:lstStyle/>
                    <a:p>
                      <a:r>
                        <a:rPr lang="en-US" dirty="0" err="1"/>
                        <a:t>Superkids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Classworks</a:t>
                      </a:r>
                      <a:r>
                        <a:rPr lang="en-US" dirty="0"/>
                        <a:t> –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Mrs. Thompson</a:t>
                      </a:r>
                      <a:r>
                        <a:rPr lang="en-US" baseline="0" dirty="0"/>
                        <a:t> - SIPPS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79092"/>
                  </a:ext>
                </a:extLst>
              </a:tr>
              <a:tr h="398793">
                <a:tc>
                  <a:txBody>
                    <a:bodyPr/>
                    <a:lstStyle/>
                    <a:p>
                      <a:r>
                        <a:rPr lang="en-US" dirty="0"/>
                        <a:t>2 - Cohen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1 - Erin</a:t>
                      </a:r>
                    </a:p>
                    <a:p>
                      <a:r>
                        <a:rPr lang="en-US" dirty="0" smtClean="0"/>
                        <a:t>3 - Jaiden</a:t>
                      </a:r>
                    </a:p>
                    <a:p>
                      <a:r>
                        <a:rPr lang="en-US" dirty="0" smtClean="0"/>
                        <a:t>4 - Amiyah</a:t>
                      </a:r>
                    </a:p>
                    <a:p>
                      <a:r>
                        <a:rPr lang="en-US" dirty="0" smtClean="0"/>
                        <a:t>5 </a:t>
                      </a:r>
                      <a:r>
                        <a:rPr lang="en-US" dirty="0"/>
                        <a:t>- Landon</a:t>
                      </a:r>
                    </a:p>
                    <a:p>
                      <a:r>
                        <a:rPr lang="en-US" dirty="0"/>
                        <a:t>6 - Macon</a:t>
                      </a:r>
                    </a:p>
                    <a:p>
                      <a:r>
                        <a:rPr lang="en-US" dirty="0"/>
                        <a:t>7 - Carleen</a:t>
                      </a:r>
                    </a:p>
                    <a:p>
                      <a:r>
                        <a:rPr lang="en-US" dirty="0"/>
                        <a:t>8 - </a:t>
                      </a:r>
                      <a:r>
                        <a:rPr lang="en-US" dirty="0" err="1"/>
                        <a:t>Caydance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9 - Jearon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Paisleigh</a:t>
                      </a:r>
                      <a:endParaRPr lang="en-US" dirty="0"/>
                    </a:p>
                    <a:p>
                      <a:r>
                        <a:rPr lang="en-US" dirty="0" err="1"/>
                        <a:t>Jaylie</a:t>
                      </a:r>
                      <a:endParaRPr lang="en-US" dirty="0"/>
                    </a:p>
                    <a:p>
                      <a:r>
                        <a:rPr lang="en-US" dirty="0"/>
                        <a:t>Kaylee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1133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D2A53D4-1EDC-4DB2-8F22-CE1D48AFD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4445" r="31667" b="7037"/>
          <a:stretch/>
        </p:blipFill>
        <p:spPr>
          <a:xfrm>
            <a:off x="4509498" y="1559662"/>
            <a:ext cx="3192997" cy="3935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CA07B-D6E2-4B6E-BEF6-D791CE0B6C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0" t="14445" r="50000" b="23333"/>
          <a:stretch/>
        </p:blipFill>
        <p:spPr>
          <a:xfrm>
            <a:off x="6921541" y="2984738"/>
            <a:ext cx="1678172" cy="33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6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BECD-E129-49DB-BB4A-E1517702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7DC6A-1C27-4F24-BD87-56618B07A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DCA968-D508-4EC4-8491-BC9029050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7" t="12006" r="35833" b="10000"/>
          <a:stretch/>
        </p:blipFill>
        <p:spPr>
          <a:xfrm>
            <a:off x="228600" y="152399"/>
            <a:ext cx="4038600" cy="6442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EFCAA9-A5EE-4DDC-ABAB-6BC1C5B7B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3" t="14445" r="35833" b="7037"/>
          <a:stretch/>
        </p:blipFill>
        <p:spPr>
          <a:xfrm>
            <a:off x="4572000" y="162610"/>
            <a:ext cx="4114800" cy="64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Math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16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50" t="28621" r="23693" b="25921"/>
          <a:stretch/>
        </p:blipFill>
        <p:spPr>
          <a:xfrm>
            <a:off x="228600" y="846138"/>
            <a:ext cx="8668536" cy="49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50" t="35357" r="36320" b="20869"/>
          <a:stretch/>
        </p:blipFill>
        <p:spPr>
          <a:xfrm>
            <a:off x="457200" y="381000"/>
            <a:ext cx="8229600" cy="61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9" t="23571" r="33674" b="25921"/>
          <a:stretch/>
        </p:blipFill>
        <p:spPr>
          <a:xfrm>
            <a:off x="914400" y="293427"/>
            <a:ext cx="7315200" cy="58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20" t="21887" r="45791" b="61277"/>
          <a:stretch/>
        </p:blipFill>
        <p:spPr>
          <a:xfrm>
            <a:off x="472437" y="762000"/>
            <a:ext cx="829056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21" t="42091" r="35268" b="19186"/>
          <a:stretch/>
        </p:blipFill>
        <p:spPr>
          <a:xfrm>
            <a:off x="1184412" y="274638"/>
            <a:ext cx="6775175" cy="57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98" t="37040" r="24745" b="27605"/>
          <a:stretch/>
        </p:blipFill>
        <p:spPr>
          <a:xfrm>
            <a:off x="228599" y="617538"/>
            <a:ext cx="8509377" cy="38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9:45 – 9:55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962" y="26126"/>
            <a:ext cx="8552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Daily Reading &amp; Teacher Conferences</a:t>
            </a:r>
          </a:p>
        </p:txBody>
      </p:sp>
      <p:sp>
        <p:nvSpPr>
          <p:cNvPr id="2" name="AutoShape 2" descr="Image result for flashligh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943" y="832727"/>
            <a:ext cx="1059699" cy="9823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8E82CA-48B9-4B4D-9ECD-7453CD9A99A0}"/>
              </a:ext>
            </a:extLst>
          </p:cNvPr>
          <p:cNvSpPr txBox="1"/>
          <p:nvPr/>
        </p:nvSpPr>
        <p:spPr>
          <a:xfrm>
            <a:off x="1662908" y="4495800"/>
            <a:ext cx="5742787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Everyone else – </a:t>
            </a:r>
            <a:r>
              <a:rPr lang="en-US" sz="2400" b="1" dirty="0" smtClean="0"/>
              <a:t>Independent Novel! </a:t>
            </a:r>
            <a:r>
              <a:rPr lang="en-US" sz="2400" b="1" dirty="0">
                <a:sym typeface="Wingdings" panose="05000000000000000000" pitchFamily="2" charset="2"/>
              </a:rPr>
              <a:t>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82738" y="592450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9:55 – 10:25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44B703-2F1D-420F-BB8A-4C759FC16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84054"/>
              </p:ext>
            </p:extLst>
          </p:nvPr>
        </p:nvGraphicFramePr>
        <p:xfrm>
          <a:off x="1449801" y="1595786"/>
          <a:ext cx="6084473" cy="2718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877">
                  <a:extLst>
                    <a:ext uri="{9D8B030D-6E8A-4147-A177-3AD203B41FA5}">
                      <a16:colId xmlns:a16="http://schemas.microsoft.com/office/drawing/2014/main" val="311261340"/>
                    </a:ext>
                  </a:extLst>
                </a:gridCol>
                <a:gridCol w="2204402">
                  <a:extLst>
                    <a:ext uri="{9D8B030D-6E8A-4147-A177-3AD203B41FA5}">
                      <a16:colId xmlns:a16="http://schemas.microsoft.com/office/drawing/2014/main" val="3587222238"/>
                    </a:ext>
                  </a:extLst>
                </a:gridCol>
                <a:gridCol w="1084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891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Superkids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en-US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 – Landon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3 - Macon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Epic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– Aiden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6 –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Khamani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7 – McKenzie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8 -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Cayli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Classworks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 –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Brena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- Math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–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Jearon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–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Reading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9 -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Paisleigh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– Math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LLI: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Jaylie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Caydance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Cohen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Kaylee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Lazerrick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3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2681-EF28-4A73-8C0B-B2C2CB1A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4E4C-FDF7-4E9B-9ABB-507752318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BC263-AF11-49BC-BC68-7FC6D31C6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4445" r="31667" b="7037"/>
          <a:stretch/>
        </p:blipFill>
        <p:spPr>
          <a:xfrm>
            <a:off x="76200" y="152400"/>
            <a:ext cx="5316748" cy="655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3CB49-26DD-4A1F-AC51-3CACE92B1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0" t="14445" r="50000" b="23333"/>
          <a:stretch/>
        </p:blipFill>
        <p:spPr>
          <a:xfrm>
            <a:off x="5562600" y="152400"/>
            <a:ext cx="3276600" cy="655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C6945D-2E65-4277-8140-C2AD37EAEE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66" t="39630" r="69167" b="24814"/>
          <a:stretch/>
        </p:blipFill>
        <p:spPr>
          <a:xfrm>
            <a:off x="4876800" y="274638"/>
            <a:ext cx="838200" cy="18288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781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10:45 – 11:05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13881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Fluency &amp; Focus Lesson!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11:05 </a:t>
            </a: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11:15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" y="5692775"/>
            <a:ext cx="8991600" cy="94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097531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 3.NF.1  I can understand that a fraction 1/b as the quantity formed by one part when a whole is partitioned into b equal parts.  I can understand that a fraction a/b as the quantity formed by a parts of size 1/b.</a:t>
            </a:r>
          </a:p>
          <a:p>
            <a:r>
              <a:rPr lang="en-US" dirty="0"/>
              <a:t>Math 3.NF.2 I can represent a fraction 1/b on a number line diagram by defining the interval from 0 to 1 as the whole and partitioning it into b equal parts.</a:t>
            </a:r>
          </a:p>
        </p:txBody>
      </p:sp>
    </p:spTree>
    <p:extLst>
      <p:ext uri="{BB962C8B-B14F-4D97-AF65-F5344CB8AC3E}">
        <p14:creationId xmlns:p14="http://schemas.microsoft.com/office/powerpoint/2010/main" val="4094171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Equal Fractions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24A07-977D-49B1-BF77-1DEEEA1AAB18}"/>
              </a:ext>
            </a:extLst>
          </p:cNvPr>
          <p:cNvSpPr txBox="1"/>
          <p:nvPr/>
        </p:nvSpPr>
        <p:spPr>
          <a:xfrm>
            <a:off x="762000" y="1308828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is how many fifths?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CD860B-90A5-493A-8C19-551FD3BB4A9A}"/>
              </a:ext>
            </a:extLst>
          </p:cNvPr>
          <p:cNvSpPr txBox="1"/>
          <p:nvPr/>
        </p:nvSpPr>
        <p:spPr>
          <a:xfrm>
            <a:off x="2336179" y="1919719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is how many fifths?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13A269-34F8-4625-86DC-701274BEFC27}"/>
              </a:ext>
            </a:extLst>
          </p:cNvPr>
          <p:cNvCxnSpPr>
            <a:cxnSpLocks/>
          </p:cNvCxnSpPr>
          <p:nvPr/>
        </p:nvCxnSpPr>
        <p:spPr>
          <a:xfrm>
            <a:off x="779016" y="3434939"/>
            <a:ext cx="5545584" cy="993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B3B8DE-FB51-4288-BDC8-C98A880F5DAB}"/>
              </a:ext>
            </a:extLst>
          </p:cNvPr>
          <p:cNvSpPr txBox="1"/>
          <p:nvPr/>
        </p:nvSpPr>
        <p:spPr>
          <a:xfrm rot="5400000">
            <a:off x="876285" y="3112459"/>
            <a:ext cx="1822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8F30A-90FE-4AEE-BCE2-C3491A4D91F2}"/>
              </a:ext>
            </a:extLst>
          </p:cNvPr>
          <p:cNvSpPr txBox="1"/>
          <p:nvPr/>
        </p:nvSpPr>
        <p:spPr>
          <a:xfrm rot="5400000">
            <a:off x="3066237" y="3103005"/>
            <a:ext cx="1822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7E9330-0DE2-4F3D-B5EC-66AF3D6BCE2E}"/>
              </a:ext>
            </a:extLst>
          </p:cNvPr>
          <p:cNvSpPr txBox="1"/>
          <p:nvPr/>
        </p:nvSpPr>
        <p:spPr>
          <a:xfrm>
            <a:off x="1143000" y="395984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14BD40-0B7F-40EE-881D-F74FE6BBF4E8}"/>
              </a:ext>
            </a:extLst>
          </p:cNvPr>
          <p:cNvSpPr txBox="1"/>
          <p:nvPr/>
        </p:nvSpPr>
        <p:spPr>
          <a:xfrm>
            <a:off x="2239613" y="3962033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B97D14-810A-4347-A952-8BDD09BDAA0D}"/>
              </a:ext>
            </a:extLst>
          </p:cNvPr>
          <p:cNvSpPr txBox="1"/>
          <p:nvPr/>
        </p:nvSpPr>
        <p:spPr>
          <a:xfrm rot="5400000">
            <a:off x="1987122" y="3068288"/>
            <a:ext cx="1822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E0902E-B4FB-4666-AD6C-2DD008A818F1}"/>
              </a:ext>
            </a:extLst>
          </p:cNvPr>
          <p:cNvSpPr txBox="1"/>
          <p:nvPr/>
        </p:nvSpPr>
        <p:spPr>
          <a:xfrm rot="5400000">
            <a:off x="4133543" y="3079391"/>
            <a:ext cx="1822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A41C83-FCF8-4E4B-9BD8-721FD8D47975}"/>
              </a:ext>
            </a:extLst>
          </p:cNvPr>
          <p:cNvSpPr txBox="1"/>
          <p:nvPr/>
        </p:nvSpPr>
        <p:spPr>
          <a:xfrm rot="5400000">
            <a:off x="5267165" y="3073532"/>
            <a:ext cx="1822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___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28A098-00D6-44E6-B17B-8155026D154F}"/>
              </a:ext>
            </a:extLst>
          </p:cNvPr>
          <p:cNvSpPr txBox="1"/>
          <p:nvPr/>
        </p:nvSpPr>
        <p:spPr>
          <a:xfrm>
            <a:off x="6216383" y="2592010"/>
            <a:ext cx="3018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is how many fifths?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F571BF-D476-41FF-85FC-C057335F0C1D}"/>
              </a:ext>
            </a:extLst>
          </p:cNvPr>
          <p:cNvSpPr txBox="1"/>
          <p:nvPr/>
        </p:nvSpPr>
        <p:spPr>
          <a:xfrm>
            <a:off x="3306919" y="3955713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B8AB00-CB32-435C-8FB0-621A42C83469}"/>
              </a:ext>
            </a:extLst>
          </p:cNvPr>
          <p:cNvSpPr txBox="1"/>
          <p:nvPr/>
        </p:nvSpPr>
        <p:spPr>
          <a:xfrm>
            <a:off x="4384507" y="3920996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6F37A4-571A-44F5-8D54-CA2E6AB7856B}"/>
              </a:ext>
            </a:extLst>
          </p:cNvPr>
          <p:cNvSpPr txBox="1"/>
          <p:nvPr/>
        </p:nvSpPr>
        <p:spPr>
          <a:xfrm>
            <a:off x="5526493" y="3877729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C90E59-B934-4BAD-9F69-2775D37CA9B8}"/>
              </a:ext>
            </a:extLst>
          </p:cNvPr>
          <p:cNvSpPr txBox="1"/>
          <p:nvPr/>
        </p:nvSpPr>
        <p:spPr>
          <a:xfrm>
            <a:off x="990600" y="5549172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is how many fifths?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7D63E6-6C25-4E00-9C3C-2CC2B155DF69}"/>
              </a:ext>
            </a:extLst>
          </p:cNvPr>
          <p:cNvSpPr txBox="1"/>
          <p:nvPr/>
        </p:nvSpPr>
        <p:spPr>
          <a:xfrm>
            <a:off x="2193396" y="6124106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is how many fifths?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07D5A47-D5C8-4D58-AD49-2D5363039653}"/>
              </a:ext>
            </a:extLst>
          </p:cNvPr>
          <p:cNvCxnSpPr/>
          <p:nvPr/>
        </p:nvCxnSpPr>
        <p:spPr>
          <a:xfrm>
            <a:off x="1600200" y="3103726"/>
            <a:ext cx="0" cy="5959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A11271B-9D01-431A-BC59-7F93DCA3A65E}"/>
              </a:ext>
            </a:extLst>
          </p:cNvPr>
          <p:cNvCxnSpPr/>
          <p:nvPr/>
        </p:nvCxnSpPr>
        <p:spPr>
          <a:xfrm>
            <a:off x="1826570" y="3103726"/>
            <a:ext cx="0" cy="5959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61998CA-C16B-4001-890D-1E67FC45537F}"/>
              </a:ext>
            </a:extLst>
          </p:cNvPr>
          <p:cNvCxnSpPr/>
          <p:nvPr/>
        </p:nvCxnSpPr>
        <p:spPr>
          <a:xfrm>
            <a:off x="2057400" y="3103726"/>
            <a:ext cx="0" cy="5959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CFB212-643B-4AF6-9D82-1BA5606C6E69}"/>
              </a:ext>
            </a:extLst>
          </p:cNvPr>
          <p:cNvCxnSpPr/>
          <p:nvPr/>
        </p:nvCxnSpPr>
        <p:spPr>
          <a:xfrm>
            <a:off x="2254671" y="3103726"/>
            <a:ext cx="0" cy="5959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43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9"/>
            <a:ext cx="9067800" cy="2925762"/>
          </a:xfrm>
        </p:spPr>
        <p:txBody>
          <a:bodyPr/>
          <a:lstStyle/>
          <a:p>
            <a:r>
              <a:rPr lang="en-US" dirty="0"/>
              <a:t>Lexi drinks 1 eighth gallon of milk every morning.  </a:t>
            </a:r>
          </a:p>
          <a:p>
            <a:pPr lvl="1"/>
            <a:r>
              <a:rPr lang="en-US" dirty="0"/>
              <a:t>How many days will it take Lexi to drink 1 gallon of milk?  Use a number line and words to explain your answer.</a:t>
            </a:r>
          </a:p>
          <a:p>
            <a:pPr lvl="1"/>
            <a:r>
              <a:rPr lang="en-US" dirty="0"/>
              <a:t>How many days will it take Lexi to drink 2 gallons?  Extend your number line to show 2 gallons, and use words to 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1614605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47900" y="274638"/>
            <a:ext cx="58674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Concept Development</a:t>
            </a:r>
          </a:p>
        </p:txBody>
      </p:sp>
      <p:sp>
        <p:nvSpPr>
          <p:cNvPr id="2" name="AutoShape 2" descr="Image result for ap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1999B2-9A11-498E-8641-115AFD0605A5}"/>
              </a:ext>
            </a:extLst>
          </p:cNvPr>
          <p:cNvSpPr/>
          <p:nvPr/>
        </p:nvSpPr>
        <p:spPr>
          <a:xfrm>
            <a:off x="1853106" y="2418240"/>
            <a:ext cx="1524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6138"/>
            <a:ext cx="9144000" cy="2237743"/>
          </a:xfrm>
        </p:spPr>
        <p:txBody>
          <a:bodyPr/>
          <a:lstStyle/>
          <a:p>
            <a:r>
              <a:rPr lang="en-US" dirty="0"/>
              <a:t>TE p290</a:t>
            </a:r>
          </a:p>
          <a:p>
            <a:r>
              <a:rPr lang="en-US" sz="2800" dirty="0"/>
              <a:t>Each rectangle represents 1 whole.  Partition the first rectangle into thirds.  Write the whole as a fraction below it.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338937-24E5-4973-A03E-E1162DB940E9}"/>
              </a:ext>
            </a:extLst>
          </p:cNvPr>
          <p:cNvSpPr/>
          <p:nvPr/>
        </p:nvSpPr>
        <p:spPr>
          <a:xfrm>
            <a:off x="3671656" y="2418240"/>
            <a:ext cx="1524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10B99E-EA3C-45C2-A16C-81E0ADFA819A}"/>
              </a:ext>
            </a:extLst>
          </p:cNvPr>
          <p:cNvSpPr/>
          <p:nvPr/>
        </p:nvSpPr>
        <p:spPr>
          <a:xfrm>
            <a:off x="5490206" y="2418240"/>
            <a:ext cx="1524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A5F9AF-B1A8-4FAC-AA7E-A04730D1A27C}"/>
              </a:ext>
            </a:extLst>
          </p:cNvPr>
          <p:cNvCxnSpPr/>
          <p:nvPr/>
        </p:nvCxnSpPr>
        <p:spPr>
          <a:xfrm>
            <a:off x="914400" y="4495800"/>
            <a:ext cx="73152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C44AF5-3FC8-4FD7-BD5D-D77D4EE34597}"/>
              </a:ext>
            </a:extLst>
          </p:cNvPr>
          <p:cNvCxnSpPr/>
          <p:nvPr/>
        </p:nvCxnSpPr>
        <p:spPr>
          <a:xfrm>
            <a:off x="862459" y="5334000"/>
            <a:ext cx="73152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0BDB74-E7A6-4E64-840A-CD391FD86A84}"/>
              </a:ext>
            </a:extLst>
          </p:cNvPr>
          <p:cNvCxnSpPr/>
          <p:nvPr/>
        </p:nvCxnSpPr>
        <p:spPr>
          <a:xfrm>
            <a:off x="862459" y="6081404"/>
            <a:ext cx="73152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34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Mrs. Roby’s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914399"/>
          </a:xfrm>
        </p:spPr>
        <p:txBody>
          <a:bodyPr/>
          <a:lstStyle/>
          <a:p>
            <a:r>
              <a:rPr lang="en-US" dirty="0" smtClean="0"/>
              <a:t>Unit Review Packet – one page (show all 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40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74638"/>
            <a:ext cx="2743200" cy="3001962"/>
          </a:xfrm>
        </p:spPr>
        <p:txBody>
          <a:bodyPr/>
          <a:lstStyle/>
          <a:p>
            <a:r>
              <a:rPr lang="en-US" dirty="0"/>
              <a:t>NF.3 Packet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59" t="16836" r="33164" b="5718"/>
          <a:stretch/>
        </p:blipFill>
        <p:spPr>
          <a:xfrm>
            <a:off x="2133600" y="1008606"/>
            <a:ext cx="4120472" cy="557475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E2BCCDBA-8BE2-4A9D-9565-EBF0595AE87F}"/>
              </a:ext>
            </a:extLst>
          </p:cNvPr>
          <p:cNvSpPr txBox="1">
            <a:spLocks/>
          </p:cNvSpPr>
          <p:nvPr/>
        </p:nvSpPr>
        <p:spPr bwMode="auto">
          <a:xfrm>
            <a:off x="426563" y="309989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Subject Rotation – separate tables</a:t>
            </a:r>
          </a:p>
        </p:txBody>
      </p:sp>
    </p:spTree>
    <p:extLst>
      <p:ext uri="{BB962C8B-B14F-4D97-AF65-F5344CB8AC3E}">
        <p14:creationId xmlns:p14="http://schemas.microsoft.com/office/powerpoint/2010/main" val="3208746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Time!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11:15 </a:t>
            </a: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12:35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" y="5692775"/>
            <a:ext cx="8991600" cy="94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097531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 3.NF.1  I can understand that a fraction 1/b as the quantity formed by one part when a whole is partitioned into b equal parts.  I can understand that a fraction a/b as the quantity formed by a parts of size 1/b.</a:t>
            </a:r>
          </a:p>
          <a:p>
            <a:r>
              <a:rPr lang="en-US" dirty="0"/>
              <a:t>Math 3.NF.2 I can represent a fraction 1/b on a number line diagram by defining the interval from 0 to 1 as the whole and partitioning it into b equal parts.</a:t>
            </a:r>
          </a:p>
        </p:txBody>
      </p:sp>
    </p:spTree>
    <p:extLst>
      <p:ext uri="{BB962C8B-B14F-4D97-AF65-F5344CB8AC3E}">
        <p14:creationId xmlns:p14="http://schemas.microsoft.com/office/powerpoint/2010/main" val="3267879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50ED9-FBFB-4EA0-B9CC-17C2AF216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EE18D-8362-45E0-BB2B-A428ABBDB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0" t="16000" r="32500" b="9000"/>
          <a:stretch/>
        </p:blipFill>
        <p:spPr>
          <a:xfrm>
            <a:off x="228600" y="875336"/>
            <a:ext cx="4419600" cy="5715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39153" y="159374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Math Rotation - separate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86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l"/>
            <a:r>
              <a:rPr lang="en-US" dirty="0"/>
              <a:t>Rotation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1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2 – Mrs. Roby – </a:t>
            </a:r>
            <a:r>
              <a:rPr lang="en-US" dirty="0" smtClean="0"/>
              <a:t>Review</a:t>
            </a:r>
            <a:endParaRPr lang="en-US" dirty="0"/>
          </a:p>
          <a:p>
            <a:r>
              <a:rPr lang="en-US" dirty="0"/>
              <a:t>Group 3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4 – Mrs. Thompson </a:t>
            </a:r>
            <a:r>
              <a:rPr lang="en-US" dirty="0" smtClean="0"/>
              <a:t>– Review</a:t>
            </a:r>
            <a:endParaRPr lang="en-US" dirty="0"/>
          </a:p>
          <a:p>
            <a:r>
              <a:rPr lang="en-US" dirty="0"/>
              <a:t>Group 5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/>
              <a:t>Monday: Math</a:t>
            </a:r>
            <a:r>
              <a:rPr lang="en-US" dirty="0">
                <a:solidFill>
                  <a:prstClr val="black"/>
                </a:solidFill>
              </a:rPr>
              <a:t>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11:15 </a:t>
            </a: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11:30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32"/>
            <a:ext cx="7467600" cy="762000"/>
          </a:xfrm>
        </p:spPr>
        <p:txBody>
          <a:bodyPr/>
          <a:lstStyle/>
          <a:p>
            <a:r>
              <a:rPr lang="en-US" dirty="0"/>
              <a:t>Reading Homework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2FAF0-5F97-429D-8040-846D66C4D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4445" r="33333" b="7037"/>
          <a:stretch/>
        </p:blipFill>
        <p:spPr>
          <a:xfrm>
            <a:off x="76200" y="761999"/>
            <a:ext cx="4495800" cy="595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137793-5187-4D46-8D6F-1BC54642B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4445" r="33333" b="5556"/>
          <a:stretch/>
        </p:blipFill>
        <p:spPr>
          <a:xfrm>
            <a:off x="4648200" y="761999"/>
            <a:ext cx="4419600" cy="59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87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dirty="0"/>
              <a:t>Rotation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5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1 – Mrs. Roby – </a:t>
            </a:r>
            <a:r>
              <a:rPr lang="en-US" dirty="0" smtClean="0"/>
              <a:t>Review</a:t>
            </a:r>
            <a:endParaRPr lang="en-US" dirty="0"/>
          </a:p>
          <a:p>
            <a:r>
              <a:rPr lang="en-US" dirty="0"/>
              <a:t>Group 2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3 – Mrs. Thompson – </a:t>
            </a:r>
            <a:r>
              <a:rPr lang="en-US" dirty="0" smtClean="0"/>
              <a:t>Review</a:t>
            </a:r>
            <a:endParaRPr lang="en-US" dirty="0"/>
          </a:p>
          <a:p>
            <a:r>
              <a:rPr lang="en-US" dirty="0"/>
              <a:t>Group 4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/>
              <a:t>Monday: Math</a:t>
            </a:r>
            <a:r>
              <a:rPr lang="en-US" dirty="0">
                <a:solidFill>
                  <a:prstClr val="black"/>
                </a:solidFill>
              </a:rPr>
              <a:t>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11:30 </a:t>
            </a: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11:45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90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en-US" dirty="0"/>
              <a:t>Rotation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4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5 – Mrs. Roby – </a:t>
            </a:r>
            <a:r>
              <a:rPr lang="en-US" dirty="0" smtClean="0"/>
              <a:t>Review</a:t>
            </a:r>
            <a:endParaRPr lang="en-US" dirty="0"/>
          </a:p>
          <a:p>
            <a:r>
              <a:rPr lang="en-US" dirty="0"/>
              <a:t>Group 1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2 – Mrs. Thompson – </a:t>
            </a:r>
            <a:r>
              <a:rPr lang="en-US" dirty="0" smtClean="0"/>
              <a:t>Review</a:t>
            </a:r>
            <a:endParaRPr lang="en-US" dirty="0"/>
          </a:p>
          <a:p>
            <a:r>
              <a:rPr lang="en-US" dirty="0"/>
              <a:t>Group 3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(Monday: Math,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11:45 </a:t>
            </a: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12:00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88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l"/>
            <a:r>
              <a:rPr lang="en-US" dirty="0"/>
              <a:t>Rotation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3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4 – Mrs. Roby – </a:t>
            </a:r>
            <a:r>
              <a:rPr lang="en-US" dirty="0" smtClean="0"/>
              <a:t>Review</a:t>
            </a:r>
            <a:endParaRPr lang="en-US" dirty="0"/>
          </a:p>
          <a:p>
            <a:r>
              <a:rPr lang="en-US" dirty="0"/>
              <a:t>Group 5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1 – Mrs. Thompson – </a:t>
            </a:r>
            <a:r>
              <a:rPr lang="en-US" dirty="0" smtClean="0"/>
              <a:t>Review</a:t>
            </a:r>
            <a:endParaRPr lang="en-US" dirty="0"/>
          </a:p>
          <a:p>
            <a:r>
              <a:rPr lang="en-US" dirty="0"/>
              <a:t>Group 2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(Monday: Math,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12:00 – 12:15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11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l"/>
            <a:r>
              <a:rPr lang="en-US" dirty="0"/>
              <a:t>Rotation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2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3 – Mrs. Roby – </a:t>
            </a:r>
            <a:r>
              <a:rPr lang="en-US" dirty="0" smtClean="0"/>
              <a:t>Review</a:t>
            </a:r>
            <a:endParaRPr lang="en-US" dirty="0"/>
          </a:p>
          <a:p>
            <a:r>
              <a:rPr lang="en-US" dirty="0"/>
              <a:t>Group 4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5 – Mrs. Thompson – </a:t>
            </a:r>
            <a:r>
              <a:rPr lang="en-US" dirty="0" smtClean="0"/>
              <a:t>Review</a:t>
            </a:r>
            <a:endParaRPr lang="en-US" dirty="0"/>
          </a:p>
          <a:p>
            <a:r>
              <a:rPr lang="en-US" dirty="0"/>
              <a:t>Group 1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/>
              <a:t>Monday: Math</a:t>
            </a:r>
            <a:r>
              <a:rPr lang="en-US" dirty="0">
                <a:solidFill>
                  <a:prstClr val="black"/>
                </a:solidFill>
              </a:rPr>
              <a:t>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12:15 </a:t>
            </a: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en-US" sz="3200" b="1" dirty="0" smtClean="0">
                <a:solidFill>
                  <a:prstClr val="black"/>
                </a:solidFill>
                <a:cs typeface="Arial" charset="0"/>
              </a:rPr>
              <a:t>12:30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90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2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11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60241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3690" y="2759504"/>
            <a:ext cx="7396619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Activity 1:10 – 1:55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84925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315200" cy="1600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</a:t>
            </a: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31" y="3810000"/>
            <a:ext cx="1938338" cy="16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8400" y="58674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11:05 – 11:25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15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solidFill>
            <a:srgbClr val="00B050"/>
          </a:solidFill>
        </p:spPr>
        <p:txBody>
          <a:bodyPr/>
          <a:lstStyle/>
          <a:p>
            <a:r>
              <a:rPr lang="en-US" dirty="0"/>
              <a:t>Novel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267200" cy="4525963"/>
          </a:xfrm>
        </p:spPr>
        <p:txBody>
          <a:bodyPr/>
          <a:lstStyle/>
          <a:p>
            <a:r>
              <a:rPr lang="en-US" dirty="0"/>
              <a:t>Continue reading the book through Chapter 9 and then complete pages 20-22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75" t="15000" r="35625" b="8000"/>
          <a:stretch/>
        </p:blipFill>
        <p:spPr>
          <a:xfrm>
            <a:off x="5050971" y="258763"/>
            <a:ext cx="3657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49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06" y="228600"/>
            <a:ext cx="4114800" cy="1143000"/>
          </a:xfrm>
          <a:solidFill>
            <a:srgbClr val="00B050"/>
          </a:solidFill>
        </p:spPr>
        <p:txBody>
          <a:bodyPr/>
          <a:lstStyle/>
          <a:p>
            <a:r>
              <a:rPr lang="en-US" dirty="0"/>
              <a:t>Novel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114800" cy="4525963"/>
          </a:xfrm>
        </p:spPr>
        <p:txBody>
          <a:bodyPr/>
          <a:lstStyle/>
          <a:p>
            <a:r>
              <a:rPr lang="en-US" dirty="0"/>
              <a:t>Read aloud, workbook check &amp; discussion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75" t="15000" r="35625" b="8000"/>
          <a:stretch/>
        </p:blipFill>
        <p:spPr>
          <a:xfrm>
            <a:off x="5050971" y="533400"/>
            <a:ext cx="3657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8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3CFC13-8250-406E-A857-F0CF1622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2895600" cy="3120934"/>
          </a:xfrm>
        </p:spPr>
        <p:txBody>
          <a:bodyPr/>
          <a:lstStyle/>
          <a:p>
            <a:r>
              <a:rPr lang="en-US" dirty="0"/>
              <a:t>Math Homework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3E4B3-19BB-401B-A4AC-DE498B723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4445" r="33333" b="7037"/>
          <a:stretch/>
        </p:blipFill>
        <p:spPr>
          <a:xfrm>
            <a:off x="3657600" y="152399"/>
            <a:ext cx="49530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64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14D7-2E29-4CB8-9ABC-FE895742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93DE-4BDC-4F59-89DC-27BE5E207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16CAC-C25E-49BA-BF10-F94F5D06A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7" t="12006" r="36666" b="10000"/>
          <a:stretch/>
        </p:blipFill>
        <p:spPr>
          <a:xfrm>
            <a:off x="228600" y="76200"/>
            <a:ext cx="4038600" cy="6644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D4D24-FAE8-4B1D-B533-7536E30A4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3" t="14753" r="35833" b="7037"/>
          <a:stretch/>
        </p:blipFill>
        <p:spPr>
          <a:xfrm>
            <a:off x="4491086" y="76199"/>
            <a:ext cx="4271913" cy="66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21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D2617-5363-44CF-95FE-14985941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7BB7-B5E7-474A-8999-3697E440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EB4F0-E290-44E4-9BCD-6A60B5DDC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7" t="14445" r="35833" b="5556"/>
          <a:stretch/>
        </p:blipFill>
        <p:spPr>
          <a:xfrm>
            <a:off x="2362200" y="12568"/>
            <a:ext cx="4114800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73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EB74-6F8B-41B0-80E1-9DD5B0A1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135D-0786-4A69-A396-2399AE5CA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FB947-581B-4289-9D7B-076D5C37A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4445" r="33333" b="8518"/>
          <a:stretch/>
        </p:blipFill>
        <p:spPr>
          <a:xfrm>
            <a:off x="2286000" y="60960"/>
            <a:ext cx="5181600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64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3D6C-7DA5-4D15-A3C0-6FAC98F1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08C6-751A-4584-A964-20D20B71D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A11B5-FCDF-4E09-8D95-D63C1B5BD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5926" r="33333" b="7037"/>
          <a:stretch/>
        </p:blipFill>
        <p:spPr>
          <a:xfrm>
            <a:off x="2362200" y="76200"/>
            <a:ext cx="5005509" cy="65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17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3:10 – 3:15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98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3:20 – 3:25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around 3:25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8:40 – 9:10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quiet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Image result for motivational quo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44B703-2F1D-420F-BB8A-4C759FC16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205364"/>
              </p:ext>
            </p:extLst>
          </p:nvPr>
        </p:nvGraphicFramePr>
        <p:xfrm>
          <a:off x="762000" y="1242485"/>
          <a:ext cx="7616824" cy="245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234">
                  <a:extLst>
                    <a:ext uri="{9D8B030D-6E8A-4147-A177-3AD203B41FA5}">
                      <a16:colId xmlns:a16="http://schemas.microsoft.com/office/drawing/2014/main" val="31126134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58722223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5581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Superkids</a:t>
                      </a:r>
                      <a:r>
                        <a:rPr lang="en-US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– 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2 - Kaylee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 – </a:t>
                      </a:r>
                      <a:r>
                        <a:rPr lang="en-US" dirty="0" err="1"/>
                        <a:t>Paisleigh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Epic: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 –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Erin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8 -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Katelynn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7030A0"/>
                          </a:solidFill>
                        </a:rPr>
                        <a:t>Classworks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Addisen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- Math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4 - Emma -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5 -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Lazerrick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Math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6 –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Jaylie – Math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LLI: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Jearon</a:t>
                      </a:r>
                      <a:endParaRPr lang="en-US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Brena</a:t>
                      </a:r>
                      <a:endParaRPr lang="en-US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Carleen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Kaylah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Peer Tutoring: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Jaiden &amp; Noah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1" y="456832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Landon – Phonics 1</a:t>
            </a:r>
            <a:r>
              <a:rPr lang="en-US" sz="2400" b="1" i="1" baseline="30000" dirty="0"/>
              <a:t>st</a:t>
            </a:r>
            <a:r>
              <a:rPr lang="en-US" sz="2400" b="1" i="1" dirty="0"/>
              <a:t> with Mrs.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131" y="5057033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Macon – SIPPS with Mrs. Bess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4412" y="3937442"/>
            <a:ext cx="4572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All others </a:t>
            </a:r>
            <a:r>
              <a:rPr lang="en-US" sz="2400" b="1" i="1" dirty="0" smtClean="0">
                <a:solidFill>
                  <a:srgbClr val="FF0000"/>
                </a:solidFill>
              </a:rPr>
              <a:t>– Independent Novel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301" y="228600"/>
            <a:ext cx="7315200" cy="1600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</a:t>
            </a: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938338" cy="16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292112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9:10 – 9:45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7901" y="41148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/>
              <a:t>RI.3.1 I can ask and answer questions to demonstrate understanding of a text, referring explicitly to the text as the basis for the answers.</a:t>
            </a:r>
          </a:p>
          <a:p>
            <a:pPr algn="l"/>
            <a:r>
              <a:rPr lang="en-US" sz="2000" dirty="0"/>
              <a:t>RI.3.2 I can determine the main idea of a text; recount the key details and explain how they support the main idea.</a:t>
            </a:r>
          </a:p>
          <a:p>
            <a:pPr algn="l"/>
            <a:r>
              <a:rPr lang="en-US" sz="2000" dirty="0"/>
              <a:t>RI.3.4  I can determine the meaning of general academic and domain-specific words and phrases in a text relevant to a grade 3 topic or subject area.</a:t>
            </a:r>
          </a:p>
          <a:p>
            <a:pPr algn="l"/>
            <a:r>
              <a:rPr lang="en-US" sz="2000" dirty="0"/>
              <a:t>RI.3.5  I can use information gained from illustrations, other visual elements, and the words in a text to demonstrate understanding of the text.</a:t>
            </a:r>
          </a:p>
          <a:p>
            <a:pPr algn="l"/>
            <a:r>
              <a:rPr lang="en-US" sz="2000" dirty="0"/>
              <a:t>SL.3.1c  I can ask questions to check understanding of information presented, stay on topic, and link my comments to the remarks of others.</a:t>
            </a:r>
          </a:p>
        </p:txBody>
      </p:sp>
    </p:spTree>
    <p:extLst>
      <p:ext uri="{BB962C8B-B14F-4D97-AF65-F5344CB8AC3E}">
        <p14:creationId xmlns:p14="http://schemas.microsoft.com/office/powerpoint/2010/main" val="21783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solidFill>
            <a:srgbClr val="00B050"/>
          </a:solidFill>
        </p:spPr>
        <p:txBody>
          <a:bodyPr/>
          <a:lstStyle/>
          <a:p>
            <a:r>
              <a:rPr lang="en-US" dirty="0"/>
              <a:t>Novel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Continue reading the book through Chapter 8 and then complete pages 18 - 19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75" t="15000" r="35625" b="8000"/>
          <a:stretch/>
        </p:blipFill>
        <p:spPr>
          <a:xfrm>
            <a:off x="5050971" y="278596"/>
            <a:ext cx="3657600" cy="586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3A527B-73E2-4CF3-A053-0175E00C9F6F}"/>
              </a:ext>
            </a:extLst>
          </p:cNvPr>
          <p:cNvSpPr txBox="1"/>
          <p:nvPr/>
        </p:nvSpPr>
        <p:spPr>
          <a:xfrm>
            <a:off x="5791200" y="6136375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5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06" y="228600"/>
            <a:ext cx="4114800" cy="1143000"/>
          </a:xfrm>
          <a:solidFill>
            <a:srgbClr val="00B050"/>
          </a:solidFill>
        </p:spPr>
        <p:txBody>
          <a:bodyPr/>
          <a:lstStyle/>
          <a:p>
            <a:r>
              <a:rPr lang="en-US" dirty="0"/>
              <a:t>Novel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114800" cy="4525963"/>
          </a:xfrm>
        </p:spPr>
        <p:txBody>
          <a:bodyPr/>
          <a:lstStyle/>
          <a:p>
            <a:r>
              <a:rPr lang="en-US" dirty="0"/>
              <a:t>Read aloud, workbook check &amp; discussion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75" t="15000" r="35625" b="8000"/>
          <a:stretch/>
        </p:blipFill>
        <p:spPr>
          <a:xfrm>
            <a:off x="5050971" y="533400"/>
            <a:ext cx="3657600" cy="586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EA903C-BB2E-40AD-82EB-C96DAC336E55}"/>
              </a:ext>
            </a:extLst>
          </p:cNvPr>
          <p:cNvSpPr txBox="1"/>
          <p:nvPr/>
        </p:nvSpPr>
        <p:spPr>
          <a:xfrm>
            <a:off x="1295400" y="5833775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413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37862</TotalTime>
  <Words>1136</Words>
  <Application>Microsoft Office PowerPoint</Application>
  <PresentationFormat>On-screen Show (4:3)</PresentationFormat>
  <Paragraphs>208</Paragraphs>
  <Slides>45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Wingdings</vt:lpstr>
      <vt:lpstr>1_Office Theme</vt:lpstr>
      <vt:lpstr>5_Office Theme</vt:lpstr>
      <vt:lpstr>PowerPoint Presentation</vt:lpstr>
      <vt:lpstr>PowerPoint Presentation</vt:lpstr>
      <vt:lpstr>Reading Homework</vt:lpstr>
      <vt:lpstr>Math Homework</vt:lpstr>
      <vt:lpstr>CHOMP TIME F.A.S.T.  Groups Focused Academic Support Time</vt:lpstr>
      <vt:lpstr>F.A.S.T. Designations</vt:lpstr>
      <vt:lpstr>Reading Time</vt:lpstr>
      <vt:lpstr>Novel Study</vt:lpstr>
      <vt:lpstr>Novel Focus</vt:lpstr>
      <vt:lpstr>PowerPoint Presentation</vt:lpstr>
      <vt:lpstr>Math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Restroom Break</vt:lpstr>
      <vt:lpstr>PowerPoint Presentation</vt:lpstr>
      <vt:lpstr>Out of Classroom!</vt:lpstr>
      <vt:lpstr>Math Fluency &amp; Focus Lesson!</vt:lpstr>
      <vt:lpstr>Write Equal Fractions</vt:lpstr>
      <vt:lpstr>Application Problem</vt:lpstr>
      <vt:lpstr>Concept Development</vt:lpstr>
      <vt:lpstr>Mrs. Roby’s Station</vt:lpstr>
      <vt:lpstr>NF.3 Packet</vt:lpstr>
      <vt:lpstr>Station Time!</vt:lpstr>
      <vt:lpstr>PowerPoint Presentation</vt:lpstr>
      <vt:lpstr>Rotation 1</vt:lpstr>
      <vt:lpstr>Rotation 2</vt:lpstr>
      <vt:lpstr>Rotation 3</vt:lpstr>
      <vt:lpstr>Rotation 4</vt:lpstr>
      <vt:lpstr>Rotation 5</vt:lpstr>
      <vt:lpstr>Out of Classroom!</vt:lpstr>
      <vt:lpstr>Restroom Break</vt:lpstr>
      <vt:lpstr>Out of Classroom!</vt:lpstr>
      <vt:lpstr>Reading Time</vt:lpstr>
      <vt:lpstr>Novel Study</vt:lpstr>
      <vt:lpstr>Novel Focus</vt:lpstr>
      <vt:lpstr>PowerPoint Presentation</vt:lpstr>
      <vt:lpstr>PowerPoint Presentation</vt:lpstr>
      <vt:lpstr>PowerPoint Presentation</vt:lpstr>
      <vt:lpstr>PowerPoint Presentation</vt:lpstr>
      <vt:lpstr>Restroom Break</vt:lpstr>
      <vt:lpstr>3:20 – 3:25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1102</cp:revision>
  <cp:lastPrinted>2020-01-31T22:18:53Z</cp:lastPrinted>
  <dcterms:created xsi:type="dcterms:W3CDTF">2014-06-10T16:20:56Z</dcterms:created>
  <dcterms:modified xsi:type="dcterms:W3CDTF">2020-01-31T22:22:00Z</dcterms:modified>
</cp:coreProperties>
</file>