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85"/>
  </p:notesMasterIdLst>
  <p:sldIdLst>
    <p:sldId id="412" r:id="rId2"/>
    <p:sldId id="359" r:id="rId3"/>
    <p:sldId id="260" r:id="rId4"/>
    <p:sldId id="390" r:id="rId5"/>
    <p:sldId id="292" r:id="rId6"/>
    <p:sldId id="391" r:id="rId7"/>
    <p:sldId id="392" r:id="rId8"/>
    <p:sldId id="393" r:id="rId9"/>
    <p:sldId id="394" r:id="rId10"/>
    <p:sldId id="294" r:id="rId11"/>
    <p:sldId id="368" r:id="rId12"/>
    <p:sldId id="301" r:id="rId13"/>
    <p:sldId id="267" r:id="rId14"/>
    <p:sldId id="343" r:id="rId15"/>
    <p:sldId id="302" r:id="rId16"/>
    <p:sldId id="303" r:id="rId17"/>
    <p:sldId id="268" r:id="rId18"/>
    <p:sldId id="269" r:id="rId19"/>
    <p:sldId id="356" r:id="rId20"/>
    <p:sldId id="388" r:id="rId21"/>
    <p:sldId id="369" r:id="rId22"/>
    <p:sldId id="370" r:id="rId23"/>
    <p:sldId id="371" r:id="rId24"/>
    <p:sldId id="270" r:id="rId25"/>
    <p:sldId id="345" r:id="rId26"/>
    <p:sldId id="395" r:id="rId27"/>
    <p:sldId id="305" r:id="rId28"/>
    <p:sldId id="306" r:id="rId29"/>
    <p:sldId id="362" r:id="rId30"/>
    <p:sldId id="363" r:id="rId31"/>
    <p:sldId id="364" r:id="rId32"/>
    <p:sldId id="271" r:id="rId33"/>
    <p:sldId id="346" r:id="rId34"/>
    <p:sldId id="373" r:id="rId35"/>
    <p:sldId id="354" r:id="rId36"/>
    <p:sldId id="274" r:id="rId37"/>
    <p:sldId id="275" r:id="rId38"/>
    <p:sldId id="276" r:id="rId39"/>
    <p:sldId id="278" r:id="rId40"/>
    <p:sldId id="277" r:id="rId41"/>
    <p:sldId id="372" r:id="rId42"/>
    <p:sldId id="348" r:id="rId43"/>
    <p:sldId id="279" r:id="rId44"/>
    <p:sldId id="349" r:id="rId45"/>
    <p:sldId id="280" r:id="rId46"/>
    <p:sldId id="365" r:id="rId47"/>
    <p:sldId id="396" r:id="rId48"/>
    <p:sldId id="397" r:id="rId49"/>
    <p:sldId id="398" r:id="rId50"/>
    <p:sldId id="283" r:id="rId51"/>
    <p:sldId id="374" r:id="rId52"/>
    <p:sldId id="413" r:id="rId53"/>
    <p:sldId id="284" r:id="rId54"/>
    <p:sldId id="288" r:id="rId55"/>
    <p:sldId id="375" r:id="rId56"/>
    <p:sldId id="416" r:id="rId57"/>
    <p:sldId id="417" r:id="rId58"/>
    <p:sldId id="376" r:id="rId59"/>
    <p:sldId id="377" r:id="rId60"/>
    <p:sldId id="378" r:id="rId61"/>
    <p:sldId id="389" r:id="rId62"/>
    <p:sldId id="379" r:id="rId63"/>
    <p:sldId id="382" r:id="rId64"/>
    <p:sldId id="383" r:id="rId65"/>
    <p:sldId id="352" r:id="rId66"/>
    <p:sldId id="311" r:id="rId67"/>
    <p:sldId id="384" r:id="rId68"/>
    <p:sldId id="385" r:id="rId69"/>
    <p:sldId id="400" r:id="rId70"/>
    <p:sldId id="399" r:id="rId71"/>
    <p:sldId id="401" r:id="rId72"/>
    <p:sldId id="403" r:id="rId73"/>
    <p:sldId id="402" r:id="rId74"/>
    <p:sldId id="404" r:id="rId75"/>
    <p:sldId id="405" r:id="rId76"/>
    <p:sldId id="406" r:id="rId77"/>
    <p:sldId id="407" r:id="rId78"/>
    <p:sldId id="408" r:id="rId79"/>
    <p:sldId id="409" r:id="rId80"/>
    <p:sldId id="410" r:id="rId81"/>
    <p:sldId id="411" r:id="rId82"/>
    <p:sldId id="358" r:id="rId83"/>
    <p:sldId id="361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89440"/>
    <a:srgbClr val="FCC62C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34" autoAdjust="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A423B-C445-444D-BB5A-97A56D43F0A1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7F99-3361-484B-A884-92A7EADB7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2F58-9886-4500-AFC8-612DBFECA398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6C43-DE06-4514-A8C5-B0C556D5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B30A7-4149-4AB0-AE23-0F9636EE7AE9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933C-0E18-47B0-8C95-E92F77BD6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C2B81-DDF5-4C05-8AA4-0A5EF5A299C3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D1B8B-C05B-430E-A15E-F9A781195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11CD-A446-4C3D-9345-ED5F0016DC7F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76C6-A733-4F36-BBC5-268A0538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26FFA-C907-4AA9-B6A7-3695F644E8C1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D837-886D-461F-9B05-4B9635BC2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760B6-25D5-46D8-89C4-C92377B3AE5C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7B6C6-7FAF-4352-B48C-E289A4CAF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F04C-C249-4D35-A80B-B88086C7FA07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73AFF-1010-49BB-A7C1-F392ECF89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E63E-B626-4691-BC85-E8480D846D48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9FFB7-7898-46CD-8630-89667FB57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172D1-915A-4267-8EA1-AC90720BBD4E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5D2B-E4F5-4549-B987-E88B0BBE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7270-6B88-40CE-93A1-338161AC2B83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0E4A2-5BB3-4E1D-B431-7BA78233A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D1B47-2A8E-4825-B664-0AD77245A874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49DCB-E96C-4C6A-954E-E7E31DC8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2A7D-DCF1-4711-B478-303FFEAAB55E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7671F-DAE3-4493-99CC-8F9B0DA12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E17E2F7-7312-4AE0-A3AC-871D697B39F0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3D7B85-1D6E-4280-B53A-412BEA862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hutterstock_138891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457200" y="533400"/>
            <a:ext cx="4572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</a:rPr>
              <a:t>Dream </a:t>
            </a:r>
            <a:r>
              <a:rPr lang="en-US" sz="5400" b="1" i="1" dirty="0" smtClean="0">
                <a:solidFill>
                  <a:srgbClr val="FFFFFF"/>
                </a:solidFill>
              </a:rPr>
              <a:t>BIG</a:t>
            </a:r>
          </a:p>
          <a:p>
            <a:endParaRPr lang="en-US" sz="5400" dirty="0" smtClean="0">
              <a:solidFill>
                <a:srgbClr val="FFFFFF"/>
              </a:solidFill>
            </a:endParaRPr>
          </a:p>
          <a:p>
            <a:r>
              <a:rPr lang="en-US" sz="5400" dirty="0" smtClean="0">
                <a:solidFill>
                  <a:srgbClr val="FFFFFF"/>
                </a:solidFill>
              </a:rPr>
              <a:t>Aim </a:t>
            </a:r>
            <a:r>
              <a:rPr lang="en-US" sz="5400" b="1" i="1" dirty="0" smtClean="0">
                <a:solidFill>
                  <a:srgbClr val="FFFFFF"/>
                </a:solidFill>
              </a:rPr>
              <a:t>HIGH</a:t>
            </a:r>
            <a:r>
              <a:rPr lang="en-US" sz="5400" dirty="0" smtClean="0">
                <a:solidFill>
                  <a:srgbClr val="FFFFFF"/>
                </a:solidFill>
              </a:rPr>
              <a:t/>
            </a:r>
            <a:br>
              <a:rPr lang="en-US" sz="5400" dirty="0" smtClean="0">
                <a:solidFill>
                  <a:srgbClr val="FFFFFF"/>
                </a:solidFill>
              </a:rPr>
            </a:br>
            <a:r>
              <a:rPr lang="en-US" sz="5400" dirty="0" smtClean="0">
                <a:solidFill>
                  <a:srgbClr val="FFFFFF"/>
                </a:solidFill>
              </a:rPr>
              <a:t/>
            </a:r>
            <a:br>
              <a:rPr lang="en-US" sz="5400" dirty="0" smtClean="0">
                <a:solidFill>
                  <a:srgbClr val="FFFFFF"/>
                </a:solidFill>
              </a:rPr>
            </a:br>
            <a:r>
              <a:rPr lang="en-US" sz="5400" dirty="0" smtClean="0">
                <a:solidFill>
                  <a:srgbClr val="FFFFFF"/>
                </a:solidFill>
              </a:rPr>
              <a:t>NO Excuses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304800" y="304800"/>
            <a:ext cx="6477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sz="3200" b="1"/>
              <a:t>Calculator Quick Facts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28600" y="1295400"/>
            <a:ext cx="63992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/>
              <a:t>  </a:t>
            </a:r>
            <a:r>
              <a:rPr lang="en-US" sz="2400" b="1">
                <a:latin typeface="Arial "/>
              </a:rPr>
              <a:t>Use the calculator as a tool, not a crutch.</a:t>
            </a:r>
            <a:endParaRPr lang="en-US" sz="2400">
              <a:latin typeface="Arial 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28600" y="22098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latin typeface="Arial "/>
              </a:rPr>
              <a:t>  </a:t>
            </a:r>
            <a:r>
              <a:rPr lang="en-US" sz="2400" b="1">
                <a:latin typeface="Arial "/>
              </a:rPr>
              <a:t>Set up the problem on paper first. By doing this, you will prevent confusion and careless errors.</a:t>
            </a: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228600" y="3810000"/>
            <a:ext cx="538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>
                <a:latin typeface="Constantia" pitchFamily="18" charset="0"/>
              </a:rPr>
              <a:t>  </a:t>
            </a:r>
            <a:r>
              <a:rPr lang="en-US" sz="2400" b="1">
                <a:latin typeface="Arial "/>
              </a:rPr>
              <a:t>Don</a:t>
            </a:r>
            <a:r>
              <a:rPr lang="en-US" sz="2400" b="1">
                <a:latin typeface="Constantia" pitchFamily="18" charset="0"/>
              </a:rPr>
              <a:t>’</a:t>
            </a:r>
            <a:r>
              <a:rPr lang="en-US" sz="2400" b="1">
                <a:latin typeface="Arial "/>
              </a:rPr>
              <a:t>t rely on the memory function</a:t>
            </a: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228600" y="4572000"/>
            <a:ext cx="8915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latin typeface="Constantia" pitchFamily="18" charset="0"/>
              </a:rPr>
              <a:t>  </a:t>
            </a:r>
            <a:r>
              <a:rPr lang="en-US" sz="2400" b="1">
                <a:latin typeface="Arial "/>
              </a:rPr>
              <a:t>Make sure you perform equations in the proper order</a:t>
            </a:r>
          </a:p>
        </p:txBody>
      </p:sp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228600" y="5562600"/>
            <a:ext cx="70850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>
                <a:latin typeface="Arial "/>
              </a:rPr>
              <a:t>  </a:t>
            </a:r>
            <a:r>
              <a:rPr lang="en-US" sz="2400" b="1">
                <a:latin typeface="Arial "/>
              </a:rPr>
              <a:t>Make sure your calculator has fresh batteries</a:t>
            </a:r>
            <a:r>
              <a:rPr lang="en-US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90427"/>
          <a:ext cx="8610600" cy="6134173"/>
        </p:xfrm>
        <a:graphic>
          <a:graphicData uri="http://schemas.openxmlformats.org/drawingml/2006/table">
            <a:tbl>
              <a:tblPr/>
              <a:tblGrid>
                <a:gridCol w="2207846"/>
                <a:gridCol w="6402754"/>
              </a:tblGrid>
              <a:tr h="408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MS Mincho"/>
                        </a:rPr>
                        <a:t>Key Term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MS Mincho"/>
                        </a:rPr>
                        <a:t>Definition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Integer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Any</a:t>
                      </a:r>
                      <a:r>
                        <a:rPr lang="en-US" sz="1600" baseline="0" dirty="0" smtClean="0">
                          <a:latin typeface="Times New Roman"/>
                          <a:ea typeface="MS Mincho"/>
                        </a:rPr>
                        <a:t> number that is not a fraction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Real number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Any</a:t>
                      </a:r>
                      <a:r>
                        <a:rPr lang="en-US" sz="1600" baseline="0" dirty="0" smtClean="0">
                          <a:latin typeface="Times New Roman"/>
                          <a:ea typeface="MS Mincho"/>
                        </a:rPr>
                        <a:t> rational or irrational number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Rational number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An integer or a</a:t>
                      </a:r>
                      <a:r>
                        <a:rPr lang="en-US" sz="1600" baseline="0" dirty="0" smtClean="0">
                          <a:latin typeface="Times New Roman"/>
                          <a:ea typeface="MS Mincho"/>
                        </a:rPr>
                        <a:t> fraction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Prime number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A number divisible</a:t>
                      </a:r>
                      <a:r>
                        <a:rPr lang="en-US" sz="1600" baseline="0" dirty="0" smtClean="0">
                          <a:latin typeface="Times New Roman"/>
                          <a:ea typeface="MS Mincho"/>
                        </a:rPr>
                        <a:t> by only one and itself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0" dirty="0" smtClean="0">
                          <a:latin typeface="Segoe Print" pitchFamily="2" charset="0"/>
                          <a:ea typeface="MS Mincho"/>
                        </a:rPr>
                        <a:t>ZERO AND ONE ARE NEVER PRIME!!!</a:t>
                      </a:r>
                      <a:endParaRPr lang="en-US" sz="1600" b="1" i="1" dirty="0">
                        <a:latin typeface="Segoe Print" pitchFamily="2" charset="0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Remainder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The number left over when one integer is divided by another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Absolute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A real number regardless of sign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Product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Multiply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Quotient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Divide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Sum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Add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Difference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Subtract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Consecutive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Integers in a sequence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Distinct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Non-repeats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Union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The collection of points the lie in</a:t>
                      </a:r>
                      <a:r>
                        <a:rPr lang="en-US" sz="1600" baseline="0" dirty="0" smtClean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sets A,B, or both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Intersection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The</a:t>
                      </a:r>
                      <a:r>
                        <a:rPr lang="en-US" sz="1600" baseline="0" dirty="0" smtClean="0">
                          <a:latin typeface="Times New Roman"/>
                          <a:ea typeface="MS Mincho"/>
                        </a:rPr>
                        <a:t> point where two straight lines meet</a:t>
                      </a:r>
                      <a:endParaRPr lang="en-US" sz="16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 "/>
                          <a:ea typeface="MS Mincho"/>
                        </a:rPr>
                        <a:t>Rules of zero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0/x = 0 where x is not equal to 0.</a:t>
                      </a:r>
                      <a:r>
                        <a:rPr lang="en-US" sz="1600" baseline="0" dirty="0" smtClean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a0 = 1,</a:t>
                      </a:r>
                      <a:r>
                        <a:rPr lang="en-US" sz="1600" baseline="0" dirty="0" smtClean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0a = 0,</a:t>
                      </a:r>
                      <a:r>
                        <a:rPr lang="en-US" sz="1600" baseline="0" dirty="0" smtClean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a*0 = 0,</a:t>
                      </a:r>
                      <a:r>
                        <a:rPr lang="en-US" sz="1600" baseline="0" dirty="0" smtClean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MS Mincho"/>
                        </a:rPr>
                        <a:t>a/0 is undefined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latin typeface="Arial "/>
              </a:rPr>
              <a:t>ACT Math Fundamentals</a:t>
            </a:r>
            <a:endParaRPr lang="en-US" sz="3600" dirty="0">
              <a:latin typeface="Arial 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28600" y="1041023"/>
            <a:ext cx="86106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Be sure to be familiar with math terminology.  Many trap answers rely on you misunderstand what the question asks you to do.</a:t>
            </a:r>
            <a:br>
              <a:rPr lang="en-US" sz="2400" dirty="0" smtClean="0"/>
            </a:b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Let your calculator help you avoid math errors, but don’t rely on it as a crutch.</a:t>
            </a:r>
            <a:br>
              <a:rPr lang="en-US" sz="2400" dirty="0" smtClean="0"/>
            </a:b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Know the rules of multiplying and dividing exponents, raising a power to a power and expressing fractional and negative exponents.</a:t>
            </a:r>
            <a:br>
              <a:rPr lang="en-US" sz="2400" dirty="0" smtClean="0"/>
            </a:b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For the purposes of the ACT square roots must be positive, but exponents can have both positive and negative roots.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539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Ratios and Proportions:</a:t>
            </a:r>
            <a:endParaRPr lang="en-US" sz="3600"/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381000" y="1295400"/>
            <a:ext cx="83169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 "/>
              </a:rPr>
              <a:t>A ratio is simply a </a:t>
            </a:r>
            <a:r>
              <a:rPr lang="en-US" sz="2400" b="1">
                <a:solidFill>
                  <a:srgbClr val="FF0000"/>
                </a:solidFill>
                <a:latin typeface="Arial "/>
              </a:rPr>
              <a:t>comparison between two parts of a whole</a:t>
            </a:r>
            <a:r>
              <a:rPr lang="en-US" sz="2400" b="1">
                <a:latin typeface="Arial "/>
              </a:rPr>
              <a:t>. Ratios can be written in a few different ways.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>
                <a:latin typeface="Arial "/>
              </a:rPr>
              <a:t>   a/b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>
                <a:latin typeface="Arial "/>
              </a:rPr>
              <a:t>   the ratio of a to b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>
                <a:latin typeface="Arial "/>
              </a:rPr>
              <a:t>   a:b</a:t>
            </a:r>
          </a:p>
          <a:p>
            <a:endParaRPr lang="en-US" sz="2400" b="1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33400"/>
            <a:ext cx="5029200" cy="152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/>
              <a:t>Fractions vs. Ratios</a:t>
            </a:r>
          </a:p>
          <a:p>
            <a:pPr eaLnBrk="1" hangingPunct="1"/>
            <a:r>
              <a:rPr lang="en-US" sz="2800" smtClean="0"/>
              <a:t> </a:t>
            </a:r>
            <a:r>
              <a:rPr lang="en-US" sz="2800" b="1" smtClean="0"/>
              <a:t>Ratio: Part/Part</a:t>
            </a:r>
          </a:p>
          <a:p>
            <a:pPr eaLnBrk="1" hangingPunct="1"/>
            <a:r>
              <a:rPr lang="en-US" sz="2800" b="1" smtClean="0"/>
              <a:t> Fraction: Part/Whole</a:t>
            </a:r>
          </a:p>
        </p:txBody>
      </p:sp>
      <p:graphicFrame>
        <p:nvGraphicFramePr>
          <p:cNvPr id="149546" name="Group 42"/>
          <p:cNvGraphicFramePr>
            <a:graphicFrameLocks noGrp="1"/>
          </p:cNvGraphicFramePr>
          <p:nvPr>
            <p:ph sz="half" idx="2"/>
          </p:nvPr>
        </p:nvGraphicFramePr>
        <p:xfrm>
          <a:off x="685800" y="3505200"/>
          <a:ext cx="7315200" cy="2286001"/>
        </p:xfrm>
        <a:graphic>
          <a:graphicData uri="http://schemas.openxmlformats.org/drawingml/2006/table">
            <a:tbl>
              <a:tblPr/>
              <a:tblGrid>
                <a:gridCol w="1919288"/>
                <a:gridCol w="1738312"/>
                <a:gridCol w="1828800"/>
                <a:gridCol w="182880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MULTIPLIER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ACTUAL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6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Arial "/>
              </a:rPr>
              <a:t>Whenever you see a ratio problem, always make a RATIO BOX!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381000" y="381000"/>
            <a:ext cx="219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Arial "/>
                <a:cs typeface="Arial" pitchFamily="34" charset="0"/>
              </a:rPr>
              <a:t>Example</a:t>
            </a:r>
            <a:r>
              <a:rPr lang="en-US" sz="3600">
                <a:latin typeface="Arial "/>
                <a:cs typeface="Arial" pitchFamily="34" charset="0"/>
              </a:rPr>
              <a:t>:</a:t>
            </a:r>
          </a:p>
        </p:txBody>
      </p:sp>
      <p:sp>
        <p:nvSpPr>
          <p:cNvPr id="20485" name="Text Box 35"/>
          <p:cNvSpPr txBox="1">
            <a:spLocks noChangeArrowheads="1"/>
          </p:cNvSpPr>
          <p:nvPr/>
        </p:nvSpPr>
        <p:spPr bwMode="auto">
          <a:xfrm>
            <a:off x="457200" y="4876800"/>
            <a:ext cx="662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What should go in our ratio box?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What are the </a:t>
            </a:r>
            <a:r>
              <a:rPr lang="en-US" sz="2400" b="1" dirty="0" smtClean="0"/>
              <a:t>two parts </a:t>
            </a:r>
            <a:r>
              <a:rPr lang="en-US" sz="2400" b="1" dirty="0"/>
              <a:t>that they give us?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What’s the actual total?</a:t>
            </a:r>
          </a:p>
        </p:txBody>
      </p:sp>
      <p:pic>
        <p:nvPicPr>
          <p:cNvPr id="20486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19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57200" y="1716620"/>
            <a:ext cx="5181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10. A jar contains cardinal and gold jelly beans,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The ratio of gold jelly beans to cardinal jelly beans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Is 5:3. If the jar contains a total of 160 jelly beans, 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How many of them are cardinal colored?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A</a:t>
            </a:r>
            <a:r>
              <a:rPr lang="en-US" altLang="ja-JP" sz="16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30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B</a:t>
            </a:r>
            <a:r>
              <a:rPr lang="en-US" altLang="ja-JP" sz="16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53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C</a:t>
            </a:r>
            <a:r>
              <a:rPr lang="en-US" altLang="ja-JP" sz="16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60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D</a:t>
            </a:r>
            <a:r>
              <a:rPr lang="en-US" altLang="ja-JP" sz="16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100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E</a:t>
            </a:r>
            <a:r>
              <a:rPr lang="en-US" altLang="ja-JP" sz="16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en-US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160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81000" y="7620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pitchFamily="34" charset="0"/>
              </a:rPr>
              <a:t>Here’s what the Ratio Box should look like.</a:t>
            </a:r>
          </a:p>
        </p:txBody>
      </p:sp>
      <p:graphicFrame>
        <p:nvGraphicFramePr>
          <p:cNvPr id="38946" name="Group 34"/>
          <p:cNvGraphicFramePr>
            <a:graphicFrameLocks noGrp="1"/>
          </p:cNvGraphicFramePr>
          <p:nvPr/>
        </p:nvGraphicFramePr>
        <p:xfrm>
          <a:off x="914400" y="2438400"/>
          <a:ext cx="7315200" cy="2590800"/>
        </p:xfrm>
        <a:graphic>
          <a:graphicData uri="http://schemas.openxmlformats.org/drawingml/2006/table">
            <a:tbl>
              <a:tblPr/>
              <a:tblGrid>
                <a:gridCol w="1919288"/>
                <a:gridCol w="1738312"/>
                <a:gridCol w="1828800"/>
                <a:gridCol w="18288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Cardinal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MULTIPLIER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ACTUAL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007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 "/>
              </a:rPr>
              <a:t>Proportions are simply equal ratios:</a:t>
            </a:r>
          </a:p>
          <a:p>
            <a:endParaRPr lang="en-US">
              <a:latin typeface="Constantia" pitchFamily="18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81000" y="1219200"/>
            <a:ext cx="76962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>
                <a:latin typeface="Constantia" pitchFamily="18" charset="0"/>
              </a:rPr>
              <a:t>   </a:t>
            </a:r>
            <a:r>
              <a:rPr lang="en-US" sz="2400" b="1">
                <a:latin typeface="Arial "/>
              </a:rPr>
              <a:t>Direct Variation is a fancy term for a proportion. As one quantity goes up, so does the other.</a:t>
            </a:r>
            <a:r>
              <a:rPr lang="en-US" sz="2400">
                <a:latin typeface="Arial "/>
              </a:rPr>
              <a:t> </a:t>
            </a:r>
            <a:endParaRPr lang="en-US" sz="1400">
              <a:latin typeface="Arial 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sz="2400">
                <a:latin typeface="Arial "/>
              </a:rPr>
              <a:t>Think of the formula as 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sz="2400">
                <a:latin typeface="Arial "/>
              </a:rPr>
              <a:t>			</a:t>
            </a:r>
            <a:r>
              <a:rPr lang="en-US" sz="3200" b="1">
                <a:solidFill>
                  <a:schemeClr val="accent2"/>
                </a:solidFill>
                <a:latin typeface="Arial "/>
              </a:rPr>
              <a:t>X</a:t>
            </a:r>
            <a:r>
              <a:rPr lang="en-US" sz="3200" b="1" baseline="-25000">
                <a:solidFill>
                  <a:schemeClr val="accent2"/>
                </a:solidFill>
                <a:latin typeface="Arial "/>
              </a:rPr>
              <a:t>1</a:t>
            </a:r>
            <a:r>
              <a:rPr lang="en-US" sz="3200" b="1">
                <a:solidFill>
                  <a:schemeClr val="accent2"/>
                </a:solidFill>
                <a:latin typeface="Arial "/>
              </a:rPr>
              <a:t>/Y</a:t>
            </a:r>
            <a:r>
              <a:rPr lang="en-US" sz="3200" b="1" baseline="-25000">
                <a:solidFill>
                  <a:schemeClr val="accent2"/>
                </a:solidFill>
                <a:latin typeface="Arial "/>
              </a:rPr>
              <a:t>1</a:t>
            </a:r>
            <a:r>
              <a:rPr lang="en-US" sz="3200" b="1">
                <a:solidFill>
                  <a:schemeClr val="accent2"/>
                </a:solidFill>
                <a:latin typeface="Arial "/>
              </a:rPr>
              <a:t> = X</a:t>
            </a:r>
            <a:r>
              <a:rPr lang="en-US" sz="3200" b="1" baseline="-25000">
                <a:solidFill>
                  <a:schemeClr val="accent2"/>
                </a:solidFill>
                <a:latin typeface="Arial "/>
              </a:rPr>
              <a:t>2</a:t>
            </a:r>
            <a:r>
              <a:rPr lang="en-US" sz="3200" b="1">
                <a:solidFill>
                  <a:schemeClr val="accent2"/>
                </a:solidFill>
                <a:latin typeface="Arial "/>
              </a:rPr>
              <a:t>/Y</a:t>
            </a:r>
            <a:r>
              <a:rPr lang="en-US" sz="3200" b="1" baseline="-25000">
                <a:solidFill>
                  <a:schemeClr val="accent2"/>
                </a:solidFill>
                <a:latin typeface="Arial "/>
              </a:rPr>
              <a:t>2</a:t>
            </a: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609600" y="3505200"/>
            <a:ext cx="7805738" cy="2000250"/>
            <a:chOff x="357" y="2052"/>
            <a:chExt cx="5184" cy="2172"/>
          </a:xfrm>
        </p:grpSpPr>
        <p:sp>
          <p:nvSpPr>
            <p:cNvPr id="22534" name="TextBox 3"/>
            <p:cNvSpPr txBox="1">
              <a:spLocks noChangeArrowheads="1"/>
            </p:cNvSpPr>
            <p:nvPr/>
          </p:nvSpPr>
          <p:spPr bwMode="auto">
            <a:xfrm>
              <a:off x="357" y="2052"/>
              <a:ext cx="5184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>
                  <a:latin typeface="Arial "/>
                </a:rPr>
                <a:t>Example:   </a:t>
              </a:r>
              <a:endParaRPr lang="en-US" sz="2400" b="1" i="1">
                <a:latin typeface="Arial 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 i="1">
                  <a:latin typeface="Arial "/>
                </a:rPr>
                <a:t>	If two packages contain 12 bagels, how many 	bagels are in five packages?</a:t>
              </a:r>
              <a:endParaRPr lang="en-US" sz="2400">
                <a:latin typeface="Arial "/>
              </a:endParaRPr>
            </a:p>
          </p:txBody>
        </p:sp>
        <p:cxnSp>
          <p:nvCxnSpPr>
            <p:cNvPr id="22535" name="Straight Connector 5"/>
            <p:cNvCxnSpPr>
              <a:cxnSpLocks noChangeShapeType="1"/>
            </p:cNvCxnSpPr>
            <p:nvPr/>
          </p:nvCxnSpPr>
          <p:spPr bwMode="auto">
            <a:xfrm>
              <a:off x="3696" y="2449"/>
              <a:ext cx="576" cy="1775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cxnSp>
          <p:nvCxnSpPr>
            <p:cNvPr id="22536" name="Straight Connector 6"/>
            <p:cNvCxnSpPr>
              <a:cxnSpLocks noChangeShapeType="1"/>
            </p:cNvCxnSpPr>
            <p:nvPr/>
          </p:nvCxnSpPr>
          <p:spPr bwMode="auto">
            <a:xfrm>
              <a:off x="2592" y="2448"/>
              <a:ext cx="761" cy="1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</p:grpSp>
      <p:pic>
        <p:nvPicPr>
          <p:cNvPr id="2253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953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153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None/>
            </a:pPr>
            <a:r>
              <a:rPr lang="en-US" sz="3600" b="1">
                <a:latin typeface="Arial "/>
              </a:rPr>
              <a:t>Indirect Variation </a:t>
            </a:r>
          </a:p>
          <a:p>
            <a:pPr algn="just">
              <a:lnSpc>
                <a:spcPct val="150000"/>
              </a:lnSpc>
              <a:buFont typeface="Arial" pitchFamily="34" charset="0"/>
              <a:buNone/>
            </a:pPr>
            <a:r>
              <a:rPr lang="en-US" sz="2400">
                <a:latin typeface="Arial "/>
              </a:rPr>
              <a:t>As one</a:t>
            </a:r>
            <a:r>
              <a:rPr lang="en-US" sz="2400" b="1">
                <a:latin typeface="Arial "/>
              </a:rPr>
              <a:t> </a:t>
            </a:r>
            <a:r>
              <a:rPr lang="en-US" sz="2400">
                <a:latin typeface="Arial "/>
              </a:rPr>
              <a:t>quantity goes up, the one other goes down. </a:t>
            </a:r>
          </a:p>
          <a:p>
            <a:pPr algn="just">
              <a:lnSpc>
                <a:spcPct val="150000"/>
              </a:lnSpc>
              <a:buFont typeface="Arial" pitchFamily="34" charset="0"/>
              <a:buNone/>
            </a:pPr>
            <a:r>
              <a:rPr lang="en-US" sz="2400">
                <a:latin typeface="Arial "/>
              </a:rPr>
              <a:t>Solve indirect variation problems is to use the formula: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en-US" sz="3600" b="1">
                <a:solidFill>
                  <a:schemeClr val="accent2"/>
                </a:solidFill>
                <a:latin typeface="Arial "/>
              </a:rPr>
              <a:t>x</a:t>
            </a:r>
            <a:r>
              <a:rPr lang="en-US" sz="3600" b="1" baseline="-25000">
                <a:solidFill>
                  <a:schemeClr val="accent2"/>
                </a:solidFill>
                <a:latin typeface="Arial "/>
              </a:rPr>
              <a:t>1</a:t>
            </a:r>
            <a:r>
              <a:rPr lang="en-US" sz="3600" b="1">
                <a:solidFill>
                  <a:schemeClr val="accent2"/>
                </a:solidFill>
                <a:latin typeface="Arial "/>
              </a:rPr>
              <a:t>y</a:t>
            </a:r>
            <a:r>
              <a:rPr lang="en-US" sz="3600" b="1" baseline="-25000">
                <a:solidFill>
                  <a:schemeClr val="accent2"/>
                </a:solidFill>
                <a:latin typeface="Arial "/>
              </a:rPr>
              <a:t>1</a:t>
            </a:r>
            <a:r>
              <a:rPr lang="en-US" sz="3600" b="1">
                <a:solidFill>
                  <a:schemeClr val="accent2"/>
                </a:solidFill>
                <a:latin typeface="Arial "/>
              </a:rPr>
              <a:t> = x</a:t>
            </a:r>
            <a:r>
              <a:rPr lang="en-US" sz="3600" b="1" baseline="-25000">
                <a:solidFill>
                  <a:schemeClr val="accent2"/>
                </a:solidFill>
                <a:latin typeface="Arial "/>
              </a:rPr>
              <a:t>2</a:t>
            </a:r>
            <a:r>
              <a:rPr lang="en-US" sz="3600" b="1">
                <a:solidFill>
                  <a:schemeClr val="accent2"/>
                </a:solidFill>
                <a:latin typeface="Arial "/>
              </a:rPr>
              <a:t>y</a:t>
            </a:r>
            <a:r>
              <a:rPr lang="en-US" sz="3600" b="1" baseline="-25000">
                <a:solidFill>
                  <a:schemeClr val="accent2"/>
                </a:solidFill>
                <a:latin typeface="Arial "/>
              </a:rPr>
              <a:t>2</a:t>
            </a:r>
          </a:p>
          <a:p>
            <a:endParaRPr lang="en-US" sz="3600" b="1">
              <a:solidFill>
                <a:schemeClr val="accent2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609600" y="304800"/>
            <a:ext cx="800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 "/>
              </a:rPr>
              <a:t>Example :</a:t>
            </a:r>
          </a:p>
          <a:p>
            <a:r>
              <a:rPr lang="en-US" sz="2400" b="1" i="1">
                <a:latin typeface="Arial "/>
              </a:rPr>
              <a:t>15. The amount of time in takes to consume a buffalo is </a:t>
            </a:r>
            <a:r>
              <a:rPr lang="en-US" sz="2400" b="1" i="1" u="sng">
                <a:latin typeface="Arial "/>
              </a:rPr>
              <a:t>inversely proportional </a:t>
            </a:r>
            <a:r>
              <a:rPr lang="en-US" sz="2400" b="1" i="1">
                <a:latin typeface="Arial "/>
              </a:rPr>
              <a:t>to the number of coyotes. If it takes 12 coyotes 3 days to consume a buffalo, how many fewer hours will it take if there are 4 more coyotes?</a:t>
            </a:r>
          </a:p>
          <a:p>
            <a:endParaRPr lang="en-US" sz="2400">
              <a:latin typeface="Arial "/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43400"/>
            <a:ext cx="23431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14800"/>
            <a:ext cx="248602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utterstock_194682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214313" y="627063"/>
            <a:ext cx="8391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>
                <a:latin typeface="Rockwell Extra Bold" pitchFamily="18" charset="0"/>
                <a:ea typeface="MS PGothic" pitchFamily="34" charset="-128"/>
              </a:rPr>
              <a:t>"Success often comes to those who</a:t>
            </a:r>
          </a:p>
          <a:p>
            <a:pPr defTabSz="457200"/>
            <a:r>
              <a:rPr lang="en-US" sz="2400" b="1">
                <a:latin typeface="Rockwell Extra Bold" pitchFamily="18" charset="0"/>
                <a:ea typeface="MS PGothic" pitchFamily="34" charset="-128"/>
              </a:rPr>
              <a:t>have the aptitude to see way down the road.”</a:t>
            </a:r>
          </a:p>
          <a:p>
            <a:pPr defTabSz="457200"/>
            <a:endParaRPr lang="en-US" sz="2400" b="1">
              <a:latin typeface="Rockwell Extra Bold" pitchFamily="18" charset="0"/>
              <a:ea typeface="MS PGothic" pitchFamily="34" charset="-128"/>
            </a:endParaRPr>
          </a:p>
          <a:p>
            <a:pPr defTabSz="457200"/>
            <a:r>
              <a:rPr lang="en-US" sz="2400" b="1">
                <a:latin typeface="Rockwell Extra Bold" pitchFamily="18" charset="0"/>
                <a:ea typeface="MS PGothic" pitchFamily="34" charset="-128"/>
              </a:rPr>
              <a:t> Laing Burns, Jr.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Proportion Note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381000" y="1371600"/>
            <a:ext cx="8458200" cy="487680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/>
              <a:t>If you see a proportion question that is not at the very beginning of the exam, that means that there will be a trap or unit conversion!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48000" cy="960438"/>
          </a:xfrm>
        </p:spPr>
        <p:txBody>
          <a:bodyPr/>
          <a:lstStyle/>
          <a:p>
            <a:pPr algn="l"/>
            <a:r>
              <a:rPr lang="en-US" sz="3200" b="1" dirty="0" smtClean="0"/>
              <a:t>Exponents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  <a:ea typeface="MS Mincho"/>
              </a:rPr>
              <a:t> Remember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 Rounded MT Bold" pitchFamily="34" charset="0"/>
                <a:ea typeface="MS Mincho"/>
              </a:rPr>
              <a:t>A negative number raised to an even power  </a:t>
            </a:r>
            <a:r>
              <a:rPr lang="en-US" dirty="0" smtClean="0">
                <a:latin typeface="Arial Rounded MT Bold" pitchFamily="34" charset="0"/>
              </a:rPr>
              <a:t>becomes positive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 Rounded MT Bold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 Rounded MT Bold" pitchFamily="34" charset="0"/>
                <a:ea typeface="MS Mincho"/>
              </a:rPr>
              <a:t>A negative number raised to an odd power stays negative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Arial Rounded MT Bold" pitchFamily="34" charset="0"/>
              <a:ea typeface="MS Minch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 Rounded MT Bold" pitchFamily="34" charset="0"/>
                <a:ea typeface="MS Mincho"/>
              </a:rPr>
              <a:t>If you square a positive fraction less than one, it gets smaller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381000" y="230150"/>
            <a:ext cx="8305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SimHei" pitchFamily="49" charset="-122"/>
                <a:ea typeface="SimHei" pitchFamily="49" charset="-122"/>
                <a:cs typeface="Times New Roman" pitchFamily="18" charset="0"/>
              </a:rPr>
              <a:t>MADSPM?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3" eaLnBrk="0" hangingPunct="0"/>
            <a:r>
              <a:rPr kumimoji="0" lang="en-US" altLang="ja-JP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</a:t>
            </a: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ultiply</a:t>
            </a:r>
            <a:endParaRPr kumimoji="0" lang="en-US" altLang="ja-JP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3" eaLnBrk="0" hangingPunct="0"/>
            <a:r>
              <a:rPr kumimoji="0" lang="en-US" altLang="ja-JP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</a:t>
            </a: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6" eaLnBrk="0" hangingPunct="0"/>
            <a:r>
              <a:rPr kumimoji="0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</a:t>
            </a: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ivide</a:t>
            </a:r>
          </a:p>
          <a:p>
            <a:pPr lvl="6" eaLnBrk="0" hangingPunct="0"/>
            <a:r>
              <a:rPr lang="en-US" altLang="ja-JP" sz="4000" b="1" dirty="0" smtClean="0">
                <a:solidFill>
                  <a:srgbClr val="00B05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</a:t>
            </a:r>
            <a:r>
              <a:rPr lang="en-US" altLang="ja-JP" sz="4000" dirty="0" smtClean="0">
                <a:solidFill>
                  <a:srgbClr val="00B05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ubtract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8" eaLnBrk="0" hangingPunct="0"/>
            <a:r>
              <a:rPr kumimoji="0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</a:t>
            </a: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ower</a:t>
            </a:r>
            <a:endParaRPr kumimoji="0" lang="en-US" altLang="ja-JP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lvl="8" eaLnBrk="0" hangingPunct="0"/>
            <a:r>
              <a:rPr kumimoji="0" lang="en-US" altLang="ja-JP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</a:t>
            </a: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ultiply</a:t>
            </a:r>
            <a:endParaRPr kumimoji="0" lang="en-US" altLang="ja-JP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28600" y="598200"/>
            <a:ext cx="8610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15. If J</a:t>
            </a:r>
            <a:r>
              <a:rPr kumimoji="0" lang="en-US" altLang="ja-JP" sz="44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6 </a:t>
            </a: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&lt; J</a:t>
            </a:r>
            <a:r>
              <a:rPr kumimoji="0" lang="en-US" altLang="ja-JP" sz="44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3</a:t>
            </a: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, which of the following could be a value of J?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A</a:t>
            </a:r>
            <a:r>
              <a:rPr lang="en-US" altLang="ja-JP" sz="4400" dirty="0" smtClean="0">
                <a:latin typeface="+mn-lt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6</a:t>
            </a:r>
            <a:b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</a:b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B</a:t>
            </a:r>
            <a:r>
              <a:rPr lang="en-US" altLang="ja-JP" sz="4400" dirty="0" smtClean="0">
                <a:latin typeface="+mn-lt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1</a:t>
            </a:r>
            <a:endParaRPr kumimoji="0" lang="en-US" altLang="ja-JP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C</a:t>
            </a:r>
            <a:r>
              <a:rPr lang="en-US" altLang="ja-JP" sz="4400" dirty="0" smtClean="0">
                <a:latin typeface="+mn-lt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0</a:t>
            </a:r>
            <a:endParaRPr kumimoji="0" lang="en-US" altLang="ja-JP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D</a:t>
            </a:r>
            <a:r>
              <a:rPr lang="en-US" altLang="ja-JP" sz="4400" dirty="0" smtClean="0">
                <a:latin typeface="+mn-lt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1/3</a:t>
            </a:r>
            <a:b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</a:b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E</a:t>
            </a:r>
            <a:r>
              <a:rPr lang="en-US" altLang="ja-JP" sz="4400" dirty="0" smtClean="0">
                <a:latin typeface="+mn-lt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en-US" altLang="ja-JP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 -1/3</a:t>
            </a:r>
            <a:endParaRPr kumimoji="0" lang="en-US" altLang="ja-JP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 "/>
                <a:cs typeface="Arial" pitchFamily="34" charset="0"/>
              </a:rPr>
              <a:t>Percents: 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Arial "/>
                <a:cs typeface="Arial" pitchFamily="34" charset="0"/>
              </a:rPr>
              <a:t>Percent simply means, </a:t>
            </a:r>
            <a:r>
              <a:rPr lang="en-US" sz="2400" b="1">
                <a:latin typeface="Constantia" pitchFamily="18" charset="0"/>
                <a:cs typeface="Arial" pitchFamily="34" charset="0"/>
              </a:rPr>
              <a:t>“</a:t>
            </a:r>
            <a:r>
              <a:rPr lang="en-US" sz="2400" b="1">
                <a:latin typeface="Arial "/>
                <a:cs typeface="Arial" pitchFamily="34" charset="0"/>
              </a:rPr>
              <a:t>per 100</a:t>
            </a:r>
            <a:r>
              <a:rPr lang="en-US" sz="2400" b="1">
                <a:latin typeface="Constantia" pitchFamily="18" charset="0"/>
                <a:cs typeface="Arial" pitchFamily="34" charset="0"/>
              </a:rPr>
              <a:t>”</a:t>
            </a:r>
            <a:r>
              <a:rPr lang="en-US" sz="2400" b="1">
                <a:latin typeface="Arial "/>
                <a:cs typeface="Arial" pitchFamily="34" charset="0"/>
              </a:rPr>
              <a:t> or </a:t>
            </a:r>
            <a:r>
              <a:rPr lang="en-US" sz="2400" b="1">
                <a:latin typeface="Constantia" pitchFamily="18" charset="0"/>
                <a:cs typeface="Arial" pitchFamily="34" charset="0"/>
              </a:rPr>
              <a:t>“</a:t>
            </a:r>
            <a:r>
              <a:rPr lang="en-US" sz="2400" b="1">
                <a:latin typeface="Arial "/>
                <a:cs typeface="Arial" pitchFamily="34" charset="0"/>
              </a:rPr>
              <a:t>out of 100.</a:t>
            </a:r>
            <a:r>
              <a:rPr lang="en-US" sz="2400" b="1">
                <a:latin typeface="Constantia" pitchFamily="18" charset="0"/>
                <a:cs typeface="Arial" pitchFamily="34" charset="0"/>
              </a:rPr>
              <a:t>”</a:t>
            </a:r>
            <a:endParaRPr lang="en-US" sz="2400" b="1">
              <a:latin typeface="Arial 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Arial "/>
                <a:cs typeface="Arial" pitchFamily="34" charset="0"/>
              </a:rPr>
              <a:t>To convert a percentage to a decimal, simply move the decimal point two places to the left. </a:t>
            </a:r>
          </a:p>
          <a:p>
            <a:pPr>
              <a:lnSpc>
                <a:spcPct val="150000"/>
              </a:lnSpc>
            </a:pPr>
            <a:endParaRPr lang="en-US" sz="2400" b="1">
              <a:latin typeface="Arial 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u="sng">
                <a:latin typeface="Arial "/>
                <a:cs typeface="Arial" pitchFamily="34" charset="0"/>
              </a:rPr>
              <a:t>What Percent of What?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Arial "/>
                <a:cs typeface="Arial" pitchFamily="34" charset="0"/>
              </a:rPr>
              <a:t>Some questions will ask you for a series of percents, remember this simple trick:</a:t>
            </a:r>
          </a:p>
          <a:p>
            <a:endParaRPr lang="en-US" sz="2400" b="1">
              <a:latin typeface="Arial 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352800" y="5410200"/>
            <a:ext cx="289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"/>
              </a:rPr>
              <a:t>Is           =     what %</a:t>
            </a:r>
          </a:p>
          <a:p>
            <a:endParaRPr lang="en-US" b="1">
              <a:latin typeface="Arial "/>
            </a:endParaRPr>
          </a:p>
          <a:p>
            <a:r>
              <a:rPr lang="en-US" b="1">
                <a:latin typeface="Arial "/>
              </a:rPr>
              <a:t>Of                   100</a:t>
            </a:r>
          </a:p>
        </p:txBody>
      </p:sp>
      <p:cxnSp>
        <p:nvCxnSpPr>
          <p:cNvPr id="5" name="Straight Connector 4"/>
          <p:cNvCxnSpPr>
            <a:stCxn id="25603" idx="1"/>
          </p:cNvCxnSpPr>
          <p:nvPr/>
        </p:nvCxnSpPr>
        <p:spPr>
          <a:xfrm rot="10800000" flipH="1">
            <a:off x="3352800" y="5867400"/>
            <a:ext cx="381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0600" y="5867400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3429000" cy="3810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6934200" cy="3048000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Tx/>
              <a:buNone/>
            </a:pPr>
            <a:r>
              <a:rPr lang="en-US" sz="2400" b="1" i="1" dirty="0" smtClean="0"/>
              <a:t>	17. If 3/7 of Z is 42, what is 5/7 of Z?</a:t>
            </a:r>
          </a:p>
          <a:p>
            <a:pPr marL="495300" indent="-495300" eaLnBrk="1" hangingPunct="1">
              <a:lnSpc>
                <a:spcPct val="90000"/>
              </a:lnSpc>
              <a:buFontTx/>
              <a:buNone/>
            </a:pPr>
            <a:endParaRPr lang="en-US" sz="2400" b="1" i="1" dirty="0" smtClean="0"/>
          </a:p>
          <a:p>
            <a:pPr marL="1314450" lvl="2" indent="-514350">
              <a:buAutoNum type="alphaUcPeriod"/>
            </a:pPr>
            <a:r>
              <a:rPr lang="en-US" b="1" i="1" dirty="0" smtClean="0"/>
              <a:t>10</a:t>
            </a:r>
          </a:p>
          <a:p>
            <a:pPr marL="1314450" lvl="2" indent="-514350">
              <a:buAutoNum type="alphaUcPeriod"/>
            </a:pPr>
            <a:r>
              <a:rPr lang="en-US" b="1" i="1" dirty="0" smtClean="0"/>
              <a:t>18</a:t>
            </a:r>
          </a:p>
          <a:p>
            <a:pPr marL="1314450" lvl="2" indent="-514350">
              <a:buAutoNum type="alphaUcPeriod"/>
            </a:pPr>
            <a:r>
              <a:rPr lang="en-US" b="1" i="1" dirty="0" smtClean="0"/>
              <a:t>45</a:t>
            </a:r>
            <a:endParaRPr lang="en-US" b="1" dirty="0" smtClean="0"/>
          </a:p>
          <a:p>
            <a:pPr marL="1314450" lvl="2" indent="-514350">
              <a:buAutoNum type="alphaUcPeriod"/>
            </a:pPr>
            <a:r>
              <a:rPr lang="en-US" b="1" i="1" dirty="0" smtClean="0"/>
              <a:t>70</a:t>
            </a:r>
          </a:p>
          <a:p>
            <a:pPr marL="1314450" lvl="2" indent="-514350">
              <a:buAutoNum type="alphaUcPeriod"/>
            </a:pPr>
            <a:r>
              <a:rPr lang="en-US" b="1" i="1" dirty="0" smtClean="0"/>
              <a:t>98</a:t>
            </a:r>
            <a:endParaRPr lang="en-US" b="1" dirty="0" smtClean="0"/>
          </a:p>
          <a:p>
            <a:pPr marL="1633538" lvl="4" indent="195263" eaLnBrk="1" hangingPunct="1">
              <a:lnSpc>
                <a:spcPct val="90000"/>
              </a:lnSpc>
              <a:buNone/>
            </a:pPr>
            <a:r>
              <a:rPr lang="en-US" sz="1800" b="1" i="1" dirty="0" smtClean="0"/>
              <a:t>	</a:t>
            </a:r>
          </a:p>
          <a:p>
            <a:pPr marL="495300" indent="-49530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/>
              <a:t>Scientific Notation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Scientific notation was created as a way to express very large or very small numbers without using a long sequence of zeros. </a:t>
            </a:r>
          </a:p>
          <a:p>
            <a:pPr>
              <a:buNone/>
            </a:pPr>
            <a:endParaRPr lang="en-US" dirty="0" smtClean="0"/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smtClean="0">
                <a:latin typeface="Calibri"/>
                <a:ea typeface="MS Mincho"/>
                <a:cs typeface="Calibri"/>
              </a:rPr>
              <a:t>4.  (8x10</a:t>
            </a:r>
            <a:r>
              <a:rPr lang="en-US" sz="2400" b="1" i="1" baseline="30000" dirty="0" smtClean="0">
                <a:latin typeface="Calibri"/>
                <a:ea typeface="MS Mincho"/>
                <a:cs typeface="Calibri"/>
              </a:rPr>
              <a:t>-3</a:t>
            </a:r>
            <a:r>
              <a:rPr lang="en-US" sz="2400" b="1" i="1" dirty="0" smtClean="0">
                <a:latin typeface="Calibri"/>
                <a:ea typeface="MS Mincho"/>
                <a:cs typeface="Calibri"/>
              </a:rPr>
              <a:t>) – (2x10</a:t>
            </a:r>
            <a:r>
              <a:rPr lang="en-US" sz="2400" b="1" i="1" baseline="30000" dirty="0" smtClean="0">
                <a:latin typeface="Calibri"/>
                <a:ea typeface="MS Mincho"/>
                <a:cs typeface="Calibri"/>
              </a:rPr>
              <a:t>-2</a:t>
            </a:r>
            <a:r>
              <a:rPr lang="en-US" sz="2400" b="1" i="1" dirty="0" smtClean="0">
                <a:latin typeface="Calibri"/>
                <a:ea typeface="MS Mincho"/>
                <a:cs typeface="Calibri"/>
              </a:rPr>
              <a:t>)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smtClean="0">
                <a:latin typeface="Calibri"/>
                <a:ea typeface="MS Mincho"/>
                <a:cs typeface="Calibri"/>
              </a:rPr>
              <a:t>	A. -.0012</a:t>
            </a:r>
            <a:br>
              <a:rPr lang="en-US" sz="2400" b="1" i="1" dirty="0" smtClean="0">
                <a:latin typeface="Calibri"/>
                <a:ea typeface="MS Mincho"/>
                <a:cs typeface="Calibri"/>
              </a:rPr>
            </a:br>
            <a:r>
              <a:rPr lang="en-US" sz="2400" b="1" i="1" dirty="0" smtClean="0">
                <a:latin typeface="Calibri"/>
                <a:ea typeface="MS Mincho"/>
                <a:cs typeface="Calibri"/>
              </a:rPr>
              <a:t>B. -.012</a:t>
            </a:r>
            <a:br>
              <a:rPr lang="en-US" sz="2400" b="1" i="1" dirty="0" smtClean="0">
                <a:latin typeface="Calibri"/>
                <a:ea typeface="MS Mincho"/>
                <a:cs typeface="Calibri"/>
              </a:rPr>
            </a:br>
            <a:r>
              <a:rPr lang="en-US" sz="2400" b="1" i="1" dirty="0" smtClean="0">
                <a:latin typeface="Calibri"/>
                <a:ea typeface="MS Mincho"/>
                <a:cs typeface="Calibri"/>
              </a:rPr>
              <a:t>C. .006</a:t>
            </a:r>
            <a:br>
              <a:rPr lang="en-US" sz="2400" b="1" i="1" dirty="0" smtClean="0">
                <a:latin typeface="Calibri"/>
                <a:ea typeface="MS Mincho"/>
                <a:cs typeface="Calibri"/>
              </a:rPr>
            </a:br>
            <a:r>
              <a:rPr lang="en-US" sz="2400" b="1" i="1" dirty="0" smtClean="0">
                <a:latin typeface="Calibri"/>
                <a:ea typeface="MS Mincho"/>
                <a:cs typeface="Calibri"/>
              </a:rPr>
              <a:t>D. .028</a:t>
            </a:r>
            <a:br>
              <a:rPr lang="en-US" sz="2400" b="1" i="1" dirty="0" smtClean="0">
                <a:latin typeface="Calibri"/>
                <a:ea typeface="MS Mincho"/>
                <a:cs typeface="Calibri"/>
              </a:rPr>
            </a:br>
            <a:r>
              <a:rPr lang="en-US" sz="2400" b="1" i="1" dirty="0" smtClean="0">
                <a:latin typeface="Calibri"/>
                <a:ea typeface="MS Mincho"/>
                <a:cs typeface="Calibri"/>
              </a:rPr>
              <a:t>E. .07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Calibri"/>
                <a:ea typeface="MS Mincho"/>
                <a:cs typeface="Calibri"/>
              </a:rPr>
              <a:t> 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" y="3352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</a:rPr>
              <a:t>The Average Pizza</a:t>
            </a:r>
          </a:p>
        </p:txBody>
      </p:sp>
      <p:grpSp>
        <p:nvGrpSpPr>
          <p:cNvPr id="27651" name="Group 13"/>
          <p:cNvGrpSpPr>
            <a:grpSpLocks/>
          </p:cNvGrpSpPr>
          <p:nvPr/>
        </p:nvGrpSpPr>
        <p:grpSpPr bwMode="auto">
          <a:xfrm>
            <a:off x="3352800" y="3886200"/>
            <a:ext cx="2438400" cy="2209800"/>
            <a:chOff x="2400" y="2736"/>
            <a:chExt cx="1056" cy="1008"/>
          </a:xfrm>
        </p:grpSpPr>
        <p:sp>
          <p:nvSpPr>
            <p:cNvPr id="5" name="Oval 4"/>
            <p:cNvSpPr/>
            <p:nvPr/>
          </p:nvSpPr>
          <p:spPr>
            <a:xfrm>
              <a:off x="2400" y="2736"/>
              <a:ext cx="1056" cy="100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433" y="3084"/>
              <a:ext cx="990" cy="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603" y="3410"/>
              <a:ext cx="5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657" name="Rectangle 11"/>
            <p:cNvSpPr>
              <a:spLocks noChangeArrowheads="1"/>
            </p:cNvSpPr>
            <p:nvPr/>
          </p:nvSpPr>
          <p:spPr bwMode="auto">
            <a:xfrm>
              <a:off x="2736" y="2832"/>
              <a:ext cx="432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TOTAL</a:t>
              </a:r>
            </a:p>
          </p:txBody>
        </p:sp>
        <p:sp>
          <p:nvSpPr>
            <p:cNvPr id="27658" name="Rectangle 12"/>
            <p:cNvSpPr>
              <a:spLocks noChangeArrowheads="1"/>
            </p:cNvSpPr>
            <p:nvPr/>
          </p:nvSpPr>
          <p:spPr bwMode="auto">
            <a:xfrm>
              <a:off x="2448" y="3168"/>
              <a:ext cx="432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# OF</a:t>
              </a:r>
            </a:p>
            <a:p>
              <a:r>
                <a:rPr lang="en-US" sz="2000">
                  <a:latin typeface="Calibri" pitchFamily="34" charset="0"/>
                </a:rPr>
                <a:t>THINGS</a:t>
              </a:r>
            </a:p>
          </p:txBody>
        </p:sp>
        <p:sp>
          <p:nvSpPr>
            <p:cNvPr id="27659" name="Rectangle 13"/>
            <p:cNvSpPr>
              <a:spLocks noChangeArrowheads="1"/>
            </p:cNvSpPr>
            <p:nvPr/>
          </p:nvSpPr>
          <p:spPr bwMode="auto">
            <a:xfrm>
              <a:off x="2928" y="3264"/>
              <a:ext cx="50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AVERAGE</a:t>
              </a:r>
            </a:p>
          </p:txBody>
        </p:sp>
      </p:grp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74676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 "/>
              </a:rPr>
              <a:t>Averages :</a:t>
            </a:r>
          </a:p>
          <a:p>
            <a:endParaRPr lang="en-US" sz="3600">
              <a:latin typeface="Arial "/>
            </a:endParaRPr>
          </a:p>
          <a:p>
            <a:r>
              <a:rPr lang="en-US" sz="2400">
                <a:latin typeface="Arial "/>
              </a:rPr>
              <a:t>For the SAT, the average, also called the arithmetic mean is simply the sum of a set of </a:t>
            </a:r>
            <a:r>
              <a:rPr lang="en-US" sz="2400" i="1">
                <a:latin typeface="Arial "/>
              </a:rPr>
              <a:t>n </a:t>
            </a:r>
            <a:r>
              <a:rPr lang="en-US" sz="2400">
                <a:latin typeface="Arial "/>
              </a:rPr>
              <a:t>numbers divided by </a:t>
            </a:r>
            <a:r>
              <a:rPr lang="en-US" sz="2400" i="1">
                <a:latin typeface="Arial "/>
              </a:rPr>
              <a:t>n.</a:t>
            </a:r>
          </a:p>
          <a:p>
            <a:pPr>
              <a:spcBef>
                <a:spcPct val="50000"/>
              </a:spcBef>
            </a:pPr>
            <a:endParaRPr lang="en-US" sz="2400">
              <a:latin typeface="Arial "/>
            </a:endParaRPr>
          </a:p>
        </p:txBody>
      </p:sp>
      <p:pic>
        <p:nvPicPr>
          <p:cNvPr id="2765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438400"/>
            <a:ext cx="2286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81000" y="609600"/>
            <a:ext cx="221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Arial "/>
              </a:rPr>
              <a:t>Example: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81000" y="1371600"/>
            <a:ext cx="815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i="1"/>
              <a:t>If the average (arithmetic mean) of eight numbers is 20 and the average of five of those numbers is 14, what is the average of the other three numbers?</a:t>
            </a:r>
            <a:endParaRPr lang="en-US" sz="240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57200" y="2743200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A. 14</a:t>
            </a:r>
            <a:b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</a:b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B. 17</a:t>
            </a:r>
            <a:b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</a:b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C. 20</a:t>
            </a:r>
            <a:b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</a:b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D. 30</a:t>
            </a:r>
            <a:b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</a:b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E. 3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smtClean="0"/>
              <a:t>Median and Mode: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smtClean="0"/>
              <a:t>The median of a group of numbers is the middle number, just as on the highway, the median is the divider at the center. 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b="1" smtClean="0"/>
              <a:t>Steps to finding the median:</a:t>
            </a: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AutoNum type="arabicPeriod"/>
            </a:pPr>
            <a:r>
              <a:rPr lang="en-US" sz="2400" i="1" smtClean="0"/>
              <a:t>Put the numbers in order from smallest to largest</a:t>
            </a:r>
            <a:endParaRPr lang="en-US" sz="2400" smtClean="0"/>
          </a:p>
          <a:p>
            <a:pPr>
              <a:buFontTx/>
              <a:buAutoNum type="arabicPeriod"/>
            </a:pPr>
            <a:r>
              <a:rPr lang="en-US" sz="2400" i="1" smtClean="0"/>
              <a:t>If there is an ODD number of numbers, the middle number is the median</a:t>
            </a:r>
            <a:endParaRPr lang="en-US" sz="2400" smtClean="0"/>
          </a:p>
          <a:p>
            <a:pPr>
              <a:buFontTx/>
              <a:buAutoNum type="arabicPeriod"/>
            </a:pPr>
            <a:r>
              <a:rPr lang="en-US" sz="2400" i="1" smtClean="0"/>
              <a:t>If there is an even number of numbers, take the average of the two middle numbers.</a:t>
            </a:r>
            <a:endParaRPr lang="en-US" sz="2400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838200"/>
            <a:ext cx="3048000" cy="523875"/>
          </a:xfrm>
          <a:prstGeom prst="rect">
            <a:avLst/>
          </a:prstGeom>
          <a:noFill/>
        </p:spPr>
        <p:txBody>
          <a:bodyPr>
            <a:scene3d>
              <a:camera prst="obliqueTopRight"/>
              <a:lightRig rig="flat" dir="t"/>
            </a:scene3d>
            <a:sp3d extrusionH="57150" contourW="12700" prstMaterial="metal">
              <a:extrusionClr>
                <a:schemeClr val="bg1"/>
              </a:extrusionClr>
              <a:contourClr>
                <a:srgbClr val="FF0000"/>
              </a:contourClr>
            </a:sp3d>
          </a:bodyPr>
          <a:lstStyle/>
          <a:p>
            <a:pPr algn="ctr"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5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00" name="TextBox 12"/>
          <p:cNvSpPr txBox="1">
            <a:spLocks noChangeArrowheads="1"/>
          </p:cNvSpPr>
          <p:nvPr/>
        </p:nvSpPr>
        <p:spPr bwMode="auto">
          <a:xfrm>
            <a:off x="381000" y="304800"/>
            <a:ext cx="8382000" cy="749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smtClean="0"/>
              <a:t>ACT Math Quick Facts:</a:t>
            </a:r>
            <a:endParaRPr lang="en-US" sz="3200" b="1" u="sng" dirty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smtClean="0"/>
              <a:t>60 minutes to answer 60 questions</a:t>
            </a:r>
            <a:br>
              <a:rPr lang="en-US" sz="3200" dirty="0" smtClean="0"/>
            </a:br>
            <a:endParaRPr lang="en-US" sz="3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smtClean="0"/>
              <a:t>Questions in the math section </a:t>
            </a:r>
            <a:r>
              <a:rPr lang="en-US" sz="3200" u="sng" dirty="0" smtClean="0"/>
              <a:t>contain 5 answer choices.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smtClean="0"/>
              <a:t>Many easy questions will be at the beginning, and many difficult questions will come towards the end. </a:t>
            </a:r>
            <a:br>
              <a:rPr lang="en-US" sz="3200" dirty="0" smtClean="0"/>
            </a:br>
            <a:r>
              <a:rPr lang="en-US" sz="3200" dirty="0" smtClean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 smtClean="0"/>
              <a:t>You WILL NOT be provided with any formulas.  </a:t>
            </a:r>
          </a:p>
          <a:p>
            <a:pPr>
              <a:lnSpc>
                <a:spcPct val="150000"/>
              </a:lnSpc>
            </a:pPr>
            <a:endParaRPr lang="fr-FR" b="1" dirty="0"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endParaRPr lang="fr-FR" b="1" dirty="0"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352800" cy="731838"/>
          </a:xfrm>
        </p:spPr>
        <p:txBody>
          <a:bodyPr/>
          <a:lstStyle/>
          <a:p>
            <a:pPr algn="l"/>
            <a:r>
              <a:rPr lang="en-US" sz="3600" b="1" smtClean="0"/>
              <a:t>Example: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i="1" dirty="0" smtClean="0"/>
              <a:t>10.  If the students in Ms. Prater’s chemistry class scored  90, 91, 83, 85, and 84 on their midterm exams, what is the Median of her class on this test?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dirty="0" smtClean="0"/>
              <a:t> </a:t>
            </a:r>
          </a:p>
          <a:p>
            <a:pPr marL="1771650" lvl="3" indent="-514350">
              <a:buFontTx/>
              <a:buAutoNum type="alphaUcPeriod"/>
            </a:pPr>
            <a:r>
              <a:rPr lang="en-US" sz="2400" b="1" i="1" dirty="0" smtClean="0"/>
              <a:t>90</a:t>
            </a:r>
            <a:endParaRPr lang="en-US" sz="2400" dirty="0" smtClean="0"/>
          </a:p>
          <a:p>
            <a:pPr marL="1771650" lvl="3" indent="-514350">
              <a:buFontTx/>
              <a:buAutoNum type="alphaUcPeriod"/>
            </a:pPr>
            <a:r>
              <a:rPr lang="en-US" sz="2400" b="1" i="1" dirty="0" smtClean="0"/>
              <a:t>88</a:t>
            </a:r>
            <a:endParaRPr lang="en-US" sz="2400" dirty="0" smtClean="0"/>
          </a:p>
          <a:p>
            <a:pPr marL="1771650" lvl="3" indent="-514350">
              <a:buFontTx/>
              <a:buAutoNum type="alphaUcPeriod"/>
            </a:pPr>
            <a:r>
              <a:rPr lang="en-US" sz="2400" b="1" i="1" dirty="0" smtClean="0"/>
              <a:t>86</a:t>
            </a:r>
            <a:endParaRPr lang="en-US" sz="2400" dirty="0" smtClean="0"/>
          </a:p>
          <a:p>
            <a:pPr marL="1771650" lvl="3" indent="-514350">
              <a:buFontTx/>
              <a:buAutoNum type="alphaUcPeriod"/>
            </a:pPr>
            <a:r>
              <a:rPr lang="en-US" sz="2400" b="1" i="1" dirty="0" smtClean="0"/>
              <a:t>85</a:t>
            </a:r>
            <a:endParaRPr lang="en-US" sz="2400" dirty="0" smtClean="0"/>
          </a:p>
          <a:p>
            <a:pPr marL="1771650" lvl="3" indent="-514350">
              <a:buFontTx/>
              <a:buAutoNum type="alphaUcPeriod"/>
            </a:pPr>
            <a:r>
              <a:rPr lang="en-US" sz="2400" b="1" i="1" dirty="0" smtClean="0"/>
              <a:t>84</a:t>
            </a:r>
            <a:endParaRPr lang="en-US" sz="2400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133600" cy="884238"/>
          </a:xfrm>
        </p:spPr>
        <p:txBody>
          <a:bodyPr/>
          <a:lstStyle/>
          <a:p>
            <a:pPr algn="l"/>
            <a:r>
              <a:rPr lang="en-US" sz="3600" b="1" smtClean="0"/>
              <a:t>Mode: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	The </a:t>
            </a:r>
            <a:r>
              <a:rPr lang="en-US" b="1" i="1" smtClean="0"/>
              <a:t>MODE</a:t>
            </a:r>
            <a:r>
              <a:rPr lang="en-US" smtClean="0"/>
              <a:t> of a group of numbers is even easier to find.  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	It’s simply the number that appears the most.  If two numbers tie for the most appearances, that set of data has two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52400" y="304800"/>
            <a:ext cx="862012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 "/>
              </a:rPr>
              <a:t>Probability: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Arial "/>
              </a:rPr>
              <a:t>Probability is the chance that an event will occur. 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Arial "/>
              </a:rPr>
              <a:t>To express the probability of an event you would just count the number of </a:t>
            </a:r>
            <a:r>
              <a:rPr lang="en-US" sz="2400" b="1">
                <a:latin typeface="Constantia" pitchFamily="18" charset="0"/>
              </a:rPr>
              <a:t>“</a:t>
            </a:r>
            <a:r>
              <a:rPr lang="en-US" sz="2400" b="1">
                <a:latin typeface="Arial "/>
              </a:rPr>
              <a:t>successes</a:t>
            </a:r>
            <a:r>
              <a:rPr lang="en-US" sz="2400" b="1">
                <a:latin typeface="Constantia" pitchFamily="18" charset="0"/>
              </a:rPr>
              <a:t>”</a:t>
            </a:r>
            <a:r>
              <a:rPr lang="en-US" sz="2400" b="1">
                <a:latin typeface="Arial "/>
              </a:rPr>
              <a:t> and count the number of total outcomes and express this as a fraction.</a:t>
            </a:r>
          </a:p>
          <a:p>
            <a:pPr>
              <a:lnSpc>
                <a:spcPct val="150000"/>
              </a:lnSpc>
            </a:pPr>
            <a:endParaRPr lang="en-US" sz="2400" b="1">
              <a:latin typeface="Arial 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09600" y="4191000"/>
            <a:ext cx="800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"/>
              </a:rPr>
              <a:t>                                              	</a:t>
            </a:r>
            <a:r>
              <a:rPr lang="en-US" sz="2400" b="1" i="1">
                <a:solidFill>
                  <a:srgbClr val="C00000"/>
                </a:solidFill>
                <a:latin typeface="Arial "/>
              </a:rPr>
              <a:t>Number of successes (x)</a:t>
            </a:r>
          </a:p>
          <a:p>
            <a:r>
              <a:rPr lang="en-US" sz="2400" b="1">
                <a:solidFill>
                  <a:srgbClr val="C00000"/>
                </a:solidFill>
                <a:latin typeface="Arial "/>
              </a:rPr>
              <a:t>Probability of </a:t>
            </a:r>
            <a:r>
              <a:rPr lang="en-US" sz="2400" b="1" i="1">
                <a:solidFill>
                  <a:srgbClr val="C00000"/>
                </a:solidFill>
                <a:latin typeface="Arial "/>
              </a:rPr>
              <a:t>x  =</a:t>
            </a:r>
          </a:p>
          <a:p>
            <a:r>
              <a:rPr lang="en-US" sz="2400" b="1">
                <a:solidFill>
                  <a:srgbClr val="C00000"/>
                </a:solidFill>
                <a:latin typeface="Arial "/>
              </a:rPr>
              <a:t>                                        total # of possible outcomes</a:t>
            </a:r>
          </a:p>
          <a:p>
            <a:endParaRPr lang="en-US" sz="2400">
              <a:solidFill>
                <a:srgbClr val="C00000"/>
              </a:solidFill>
              <a:latin typeface="Arial 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43400" y="4800600"/>
            <a:ext cx="381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i="1" dirty="0" smtClean="0"/>
              <a:t>12. A bag holds 6 baseballs and 12 other toys. If one item is drawn from the bag at random, what is the probability that the item is a baseball?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762000" y="4648200"/>
            <a:ext cx="579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70C0"/>
                </a:solidFill>
              </a:rPr>
              <a:t>What is defined as a success?</a:t>
            </a:r>
          </a:p>
          <a:p>
            <a:pPr>
              <a:spcBef>
                <a:spcPct val="50000"/>
              </a:spcBef>
            </a:pPr>
            <a:endParaRPr lang="en-US" sz="2400" i="1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70C0"/>
                </a:solidFill>
              </a:rPr>
              <a:t>What </a:t>
            </a:r>
            <a:r>
              <a:rPr lang="en-US" sz="2400" i="1" dirty="0" smtClean="0">
                <a:solidFill>
                  <a:srgbClr val="0070C0"/>
                </a:solidFill>
              </a:rPr>
              <a:t>are the </a:t>
            </a:r>
            <a:r>
              <a:rPr lang="en-US" sz="2400" i="1" dirty="0">
                <a:solidFill>
                  <a:srgbClr val="0070C0"/>
                </a:solidFill>
              </a:rPr>
              <a:t>total possible outcomes?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838200" y="2013973"/>
            <a:ext cx="94872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A. 14</a:t>
            </a:r>
            <a:br>
              <a:rPr kumimoji="0" lang="en-US" altLang="ja-JP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</a:br>
            <a:r>
              <a:rPr kumimoji="0" lang="en-US" altLang="ja-JP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B. 17</a:t>
            </a:r>
            <a:br>
              <a:rPr kumimoji="0" lang="en-US" altLang="ja-JP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</a:br>
            <a:r>
              <a:rPr kumimoji="0" lang="en-US" altLang="ja-JP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C. 20</a:t>
            </a:r>
            <a:br>
              <a:rPr kumimoji="0" lang="en-US" altLang="ja-JP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</a:br>
            <a:r>
              <a:rPr kumimoji="0" lang="en-US" altLang="ja-JP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D. 30</a:t>
            </a:r>
            <a:br>
              <a:rPr kumimoji="0" lang="en-US" altLang="ja-JP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</a:br>
            <a:r>
              <a:rPr kumimoji="0" lang="en-US" altLang="ja-JP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E.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597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Arial "/>
              </a:rPr>
              <a:t>Permutations/Combinations</a:t>
            </a:r>
            <a:endParaRPr lang="en-US" sz="3600" b="1" dirty="0">
              <a:latin typeface="Arial 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"/>
              </a:rPr>
              <a:t>Permutations describe the different ways that items can be arranged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Arial "/>
              </a:rPr>
              <a:t>CHAIR METHOD</a:t>
            </a:r>
            <a:endParaRPr lang="en-US" sz="3600" b="1" dirty="0">
              <a:solidFill>
                <a:srgbClr val="0070C0"/>
              </a:solidFill>
              <a:latin typeface="Arial "/>
            </a:endParaRPr>
          </a:p>
        </p:txBody>
      </p:sp>
      <p:pic>
        <p:nvPicPr>
          <p:cNvPr id="34823" name="Picture 7" descr="http://t2.gstatic.com/images?q=tbn:ANd9GcQmvYzTXpbzemOuPqBAm-1AHWuQmKt8-SMoM2uNcD-2985_Xlg&amp;t=1&amp;usg=__YHSf2f1WMzAGasIUzLIAerXAML4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04641"/>
            <a:ext cx="4343400" cy="2719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8534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rial "/>
              </a:rPr>
              <a:t>Example:</a:t>
            </a:r>
            <a:endParaRPr lang="en-US" b="1" i="1" dirty="0"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 "/>
              </a:rPr>
              <a:t>Kimberly wrote </a:t>
            </a:r>
            <a:r>
              <a:rPr lang="en-US" sz="2400" b="1" dirty="0" smtClean="0">
                <a:latin typeface="Arial "/>
              </a:rPr>
              <a:t>9 </a:t>
            </a:r>
            <a:r>
              <a:rPr lang="en-US" sz="2400" b="1" dirty="0">
                <a:latin typeface="Arial "/>
              </a:rPr>
              <a:t>papers for her psychology class. She wants to </a:t>
            </a:r>
            <a:r>
              <a:rPr lang="en-US" sz="2400" b="1" dirty="0" smtClean="0">
                <a:latin typeface="Arial "/>
              </a:rPr>
              <a:t>put 7 </a:t>
            </a:r>
            <a:r>
              <a:rPr lang="en-US" sz="2400" b="1" dirty="0">
                <a:latin typeface="Arial "/>
              </a:rPr>
              <a:t>papers in her portfolio and is deciding on what order to put them in. How many  different ways can Kimberly arrange her papers?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Arial 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latin typeface="Arial "/>
              </a:rPr>
              <a:t>How many </a:t>
            </a:r>
            <a:r>
              <a:rPr lang="en-US" sz="2400" b="1" i="1" dirty="0">
                <a:latin typeface="Constantia" pitchFamily="18" charset="0"/>
              </a:rPr>
              <a:t>“</a:t>
            </a:r>
            <a:r>
              <a:rPr lang="en-US" sz="2400" b="1" i="1" dirty="0">
                <a:latin typeface="Arial "/>
              </a:rPr>
              <a:t>people are at this dinner party?</a:t>
            </a:r>
            <a:r>
              <a:rPr lang="en-US" sz="2400" b="1" i="1" dirty="0">
                <a:latin typeface="Constantia" pitchFamily="18" charset="0"/>
              </a:rPr>
              <a:t>”</a:t>
            </a:r>
            <a:endParaRPr lang="en-US" sz="2400" b="1" i="1" dirty="0">
              <a:latin typeface="Arial "/>
            </a:endParaRPr>
          </a:p>
          <a:p>
            <a:endParaRPr lang="en-US" sz="2400" dirty="0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1295400" y="2590800"/>
            <a:ext cx="7127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latin typeface="Constant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4563" y="2514600"/>
            <a:ext cx="493801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50800"/>
                <a:solidFill>
                  <a:srgbClr val="C00000"/>
                </a:solidFill>
                <a:latin typeface="+mn-lt"/>
              </a:rPr>
              <a:t>AVOIDING ALGEBRA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50800"/>
                <a:solidFill>
                  <a:srgbClr val="C00000"/>
                </a:solidFill>
                <a:latin typeface="+mn-lt"/>
              </a:rPr>
              <a:t>ON ACT MATH</a:t>
            </a:r>
            <a:endParaRPr lang="en-US" sz="3600" b="1" dirty="0">
              <a:ln w="50800"/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 "/>
              </a:rPr>
              <a:t>Avoiding Algebra Tactics:</a:t>
            </a:r>
            <a:endParaRPr lang="en-US" sz="3600" dirty="0">
              <a:latin typeface="Arial 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609600" y="1295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>
                <a:latin typeface="Arial "/>
              </a:rPr>
              <a:t>   </a:t>
            </a:r>
            <a:r>
              <a:rPr lang="en-US" sz="2400" b="1">
                <a:latin typeface="Arial "/>
              </a:rPr>
              <a:t>Plug-In Your Number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609600" y="20574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     </a:t>
            </a:r>
            <a:r>
              <a:rPr lang="en-US" sz="2400" b="1">
                <a:latin typeface="Arial "/>
              </a:rPr>
              <a:t>Plug in the Given Answer Choices</a:t>
            </a:r>
            <a:endParaRPr lang="en-US" sz="2400">
              <a:latin typeface="Arial 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228600" y="3200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What’s so great about these tactics anyway?</a:t>
            </a: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228600" y="3962400"/>
            <a:ext cx="63452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latin typeface="Arial "/>
              </a:rPr>
              <a:t>These tactics allow us to avoid ALGEBRA!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42888" y="457200"/>
            <a:ext cx="6661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chemeClr val="accent2"/>
                </a:solidFill>
                <a:latin typeface="Arial "/>
              </a:rPr>
              <a:t>BEST MATH TACTIC EVER #1</a:t>
            </a:r>
          </a:p>
          <a:p>
            <a:endParaRPr lang="en-US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228600" y="1143000"/>
            <a:ext cx="6496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 "/>
              </a:rPr>
              <a:t>PLUGGING IN Your Own Numbers!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Arial "/>
              </a:rPr>
              <a:t>When do I Plug-In?</a:t>
            </a:r>
          </a:p>
          <a:p>
            <a:pPr>
              <a:lnSpc>
                <a:spcPct val="150000"/>
              </a:lnSpc>
            </a:pPr>
            <a:r>
              <a:rPr lang="en-US" b="1">
                <a:latin typeface="Arial "/>
              </a:rPr>
              <a:t>Look for variables in the problem and the answer choices.</a:t>
            </a:r>
          </a:p>
          <a:p>
            <a:endParaRPr lang="en-US">
              <a:latin typeface="Constantia" pitchFamily="18" charset="0"/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304800" y="2514600"/>
            <a:ext cx="84042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Arial "/>
              </a:rPr>
              <a:t>Step 1 :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C00000"/>
                </a:solidFill>
                <a:latin typeface="Arial "/>
              </a:rPr>
              <a:t>Plug in your own numbers for each variable. Make sure to write them down</a:t>
            </a: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304800" y="3429000"/>
            <a:ext cx="8458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Arial "/>
              </a:rPr>
              <a:t>Step 2: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C00000"/>
                </a:solidFill>
                <a:latin typeface="Arial "/>
              </a:rPr>
              <a:t>Solve the problem using your numbers.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Arial "/>
              </a:rPr>
              <a:t>Step 3: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C00000"/>
                </a:solidFill>
                <a:latin typeface="Arial "/>
              </a:rPr>
              <a:t>Write down your answer and circle it. This is your TARGET.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304800" y="5257800"/>
            <a:ext cx="8159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Arial "/>
              </a:rPr>
              <a:t>Step 4: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C00000"/>
                </a:solidFill>
                <a:latin typeface="Arial "/>
              </a:rPr>
              <a:t>Plug in your chosen number into the answer choices. Make sure to check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C00000"/>
                </a:solidFill>
                <a:latin typeface="Arial "/>
              </a:rPr>
              <a:t>them all. The choice that matches your target is the correct answer.</a:t>
            </a:r>
          </a:p>
          <a:p>
            <a:endParaRPr lang="en-US" b="1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396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 "/>
              </a:rPr>
              <a:t>Plugging-In Tips</a:t>
            </a:r>
            <a:r>
              <a:rPr lang="en-US" sz="3600" b="1">
                <a:latin typeface="Constantia" pitchFamily="18" charset="0"/>
              </a:rPr>
              <a:t>:</a:t>
            </a:r>
            <a:endParaRPr lang="en-US" b="1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304800" y="1143000"/>
            <a:ext cx="8535988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>
                <a:latin typeface="Arial "/>
              </a:rPr>
              <a:t>Watch out for Zero and One: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>
                <a:latin typeface="Arial "/>
              </a:rPr>
              <a:t>Don</a:t>
            </a:r>
            <a:r>
              <a:rPr lang="en-US" sz="2400" b="1">
                <a:latin typeface="Constantia" pitchFamily="18" charset="0"/>
              </a:rPr>
              <a:t>’</a:t>
            </a:r>
            <a:r>
              <a:rPr lang="en-US" sz="2400" b="1">
                <a:latin typeface="Arial "/>
              </a:rPr>
              <a:t>t use the same number for multiple variables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>
                <a:latin typeface="Arial "/>
              </a:rPr>
              <a:t>Remember to check all your answers before moving on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>
                <a:latin typeface="Arial "/>
              </a:rPr>
              <a:t>Pick </a:t>
            </a:r>
            <a:r>
              <a:rPr lang="en-US" sz="2400" b="1">
                <a:latin typeface="Constantia" pitchFamily="18" charset="0"/>
              </a:rPr>
              <a:t>“</a:t>
            </a:r>
            <a:r>
              <a:rPr lang="en-US" sz="2400" b="1">
                <a:latin typeface="Arial "/>
              </a:rPr>
              <a:t>Good</a:t>
            </a:r>
            <a:r>
              <a:rPr lang="en-US" sz="2400" b="1">
                <a:latin typeface="Constantia" pitchFamily="18" charset="0"/>
              </a:rPr>
              <a:t>”</a:t>
            </a:r>
            <a:r>
              <a:rPr lang="en-US" sz="2400" b="1">
                <a:latin typeface="Arial "/>
              </a:rPr>
              <a:t> Numbers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>
                <a:latin typeface="Arial "/>
              </a:rPr>
              <a:t>Mark your test book with the numbers you choose</a:t>
            </a:r>
          </a:p>
          <a:p>
            <a:pPr marL="342900" indent="-342900"/>
            <a:endParaRPr lang="en-US" sz="2400" b="1">
              <a:latin typeface="Arial "/>
            </a:endParaRPr>
          </a:p>
          <a:p>
            <a:pPr marL="342900" indent="-342900"/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g;base64,/9j/4AAQSkZJRgABAQAAAQABAAD/2wCEAAkGBhMSERUUExQWFRQVFxwaGBgYGRocGxgYGxkYGhoXGhoYHScfFxojGhwcHy8gJCcpLCwsGx8yNTAqNSYrLCkBCQoKDgwOGg8PGCkcHBwpKSkpKSksLCwpKSwpLCwpLCksLCwpKSksLCksKSwpKSkpKSwsLCkpLCksLCksLCwpLP/AABEIAMIBAwMBIgACEQEDEQH/xAAcAAABBQEBAQAAAAAAAAAAAAADAAIEBgcBBQj/xABMEAABAgMEBgYGBggEBQUBAAABAhEAAyEEMUFRBRJhcYHwBiKRobHBBxMy0eHxFCNCUpLSFTNTYmNygpNDc4OyJCVUwuIWNUSiozT/xAAYAQEBAQEBAAAAAAAAAAAAAAAAAQIDBP/EACARAQEBAQACAgMBAQAAAAAAAAABEQIhMRJBAzJRQxP/2gAMAwEAAhEDEQA/AOTGIYnyg8uXQX3c7oiSrMhIYAt/Or3u0ERoqTfqH8Sx5xwaTpaDi/ZBNTfzhEAaMk4oP9xf5okI0VJ+4f7iz/3RBOSjloKlMQE6Hk/dXX+JM/NBUaIk5L/uL/NWIqegQZKY84aKkDCYNy5nkYL+iZLEj1lL/rVu293iCclO/L4t5wYJaPOGh5X8U/6q/wA0Gl6KljCa22asj/dtgPRCYclMef8Ao6UDdM/uq99Yf9Bl/wAUbpivF3iD0AkQ4Jjz/oMtx+uriJiu+sP/AEfL+9NH+or3wE0kXYu8d1IipsiBcqb+InxjpkD9pN7R7oCSpJbntaOKQ4v54xF+jjCZNHZ7o4bP/Fm9o90BKEoX892EJSac+UQfo/8AFndoPlHBZxd66dT+Wmy7mkVNT1CBmV4uN8RPoQak+e2wjyED+ihRKfpFoG8MOBUljweBqYEO/wAoQTzfAP0eoD9fObdK/JAfoZN1onPulFn/AKHEBIWju5wgakRH+hKJ/wD6JzgA+xL209i+kNGj1C60TfwS349TuaKDql8vAlIgJsK3/XzB/py/ywyZo9ZvtE3hLl/kvihwTe2d/AZwJck417vCGnR6v+onfhl/kgf0FX/UTj/RK/JSKh5l8+cBWDWjAdvGGq0cr/qJv4Zf5ICdHkP9fNH+nL4/Yxigjx2IxsCv2838CPyQooSEwdAiPKVTkt2CJEtyM8tsZUZAgwEClndEhJHL+UQESmCkQxCTnw5vgpLVr2Hc+6MqIkQZCaHdDUiCpHVO7zEQcAu98dQnZcaU5pwgg90JIOUANTvCAJw+XbDpr62A7bt+ePuvjqVsa3jZAY9Y/SFa0z0604zEpWdZBSgApBLpohwWFCCatGwWe0CYlK0F0qAUlQqCDUGmysYh026MTLJPK/alrcoXgqt1LlBLPnfcaXH0TdI1rC7LOJK0uqUTil+ul8SD1s2Kso31PuOvcnxlh/pL6T2myTJAkr1ErQsnqpUCQoAe2k4GPf6AaVmWmxJmzVayytY1mAcBVLgIqPpgGtaLMKjqLrRusoA+EWb0VD/lyBeBMmAfjMS+ksnwiJ096dqshEuQlJWfaWuqU0FAAQSpjeaYVLt5XQfpfarQu0ibM1yizlaAEIACgQ3spBxuY+/wvSetQtjFSVJ1dYClCVKCwcFF0jEFgBGtaM0LIkJCJUqWjqgUSkFSR94gOpzWph6hcnM8eaxzR/pRtiFgzFJnIN6VJSnilSEgpO9xsjXNDaTRapKJ0onVWLriCKFKtoPDHGKR6V9A2eXJlzUSky1uQ8tISCHQOsAACz331iV6HCTZZwe6aOGskOwuwy7YtzNOpLz8ovfqq3UxzfbnSDWaWwAYClwuv2Q71cFlo8POMOTi4FMLZndElSYEcvf8oAJRhXn5wxWVN3PCDqRAyiKI6k88mAFG4nnARMUmBLYHB9t52ZndFEVSWEDUIkTAM784EvtHN8UR5nPyiNNbnm6JaueRwgK0jnyioimRt7/jCgqkb4UUefLLRIA+Tmo4N5wBJNOfnB0pGQe/EVzO3bEUaUv3j5GJEtT0HPIgEsB8zzUA8e+JCOWHuvjIMkQROV26BIUH+PL74Mmvz9xiKKKZPs58IkSTRW6AhW+CJBCTu3890QHSISNjsOcRHEl60enyOcFQaQApqTrcL9sNqMCTnTYPPxh04jWZufKOoXcSz8W7YIy/RnSSVNWuxWkFUiZMUiUTehQUdXrBqVAfA30JisWuTO0fbHLibJUDKJHVKQR1TmhSCxArUbYnaI0f6q0ypqVlaTaUAhqupaVVcXYO7k3XPFx9KHRZU6UmfJB9dJbWAvUj3pNdoJyEb+3o2S59V43pJJtUmzWyWl5BlkK/cUo0CmyOsl7n3sbT6Lv/AG2XT7cy7DrHt+MZl0K6WKsxVImp9bZZpKZkohz1gxUl8WvFHbMAjZ+jMiSizpEhfrJRKig4gFROqXqCkuGLM1Q4ML48M9eOcY/01ClTrSCpJCZ69Vkh0AzZpYlnFcH+1dfG3yvZBzA8BGMdMpapVqtKkshfrVKFaqTrLqxNSXyo0bNJSdUJIoAMThdW96RKn5PUUX0uaqpVnQuiVTFAqYnVHU61H3cTA/Q8QLNOZy89nbAS0ttx79sP9LiAEWVYcETVVF46oJZ93dDvREp5Nob2fXDYfZF4FLmi/R/mv6Xy53QdCeeMAluDVxTf2nGJSUUDHB88XjDk4pO3wgWrczbT8tsSFDKAql7Aw3X7m5eAEpPy91IYQdvGDkVeBEY8tFAeHPeHgak1evD3YwdWyBkPARjfzSBrT8YPMTm1Lr+D8mArfnyaKI04DnkRHmHVbLNia7Wp8Ylu5591IBMTjGkRtbYe73woIU7D2fGFAeMnm7ziTLVERBBxHd8oOmYNgiiYlQ5+DxIQvLnsiEiZdXjEiXxjKpSF7D3waXXOAS0HI8+cGl1uc7CGO2hbwEQSEqgqj1VboB6t+ffBkp6qtgxEQFS5Z/gYMBcfLBs8IjWeekgMRz4xJdhWgG/n5dkAbaWILt1X4uYF60UcYi/uh1oLzCNgGOT3XYx1UwCpOyuZwrfuiowzQc+YJ8gL1mM+WQCD99LKBxAqMu+N4UgKBCg4NCLwQcCNt26K1Z/R7Y0rQsJmOghQBmKIBFQSDfUDsizSqjnyi2unfUvpivSPQKbBaVJIJStWtLchijA3O4cpqRUPVyI0j0bzdewpUQPbXqslmD3AcDXGPS050Ws9tSkTtY6jlJSpiAWcOMLi2wRN0RoyXZpYly31QSesSS5LkuduULV67l5z7Y56TLDOFvmUJTMTrINS6Kk7tU6wbDjF76K9Lps8+qmy0Aok62slSzrEBFQlSQzhQLudl4iz6V0PJtCdScgLTW9wQ4wUkghwMDhEHRXQuzWValSvWddJTqqWVJALOwNXpeScYat7l5y+4y3pZ0qnW31YXJShCHKU6xVrKUGLkgXAXM/Wvua9+ivRK5NkK1t/xCjMxfVolF94IBULiyhHoaJ6CWOUEp1DMCXYTSFCpvKQAFf1AxZStIIBLPdfWlz4QtTvuZnLqJcHVhu84ZD9d23e+Mubiy0DJ4jO/wAm74IpEDKeceyKBE7WOA5v5zgYHAwZQ2874FOUADrEMKl8IAZIPuOHugS9rF7hyanmkFCcXcb4EpnHWGV/dWKGQBaTyfKCzFB74GoB8H74AJB+XxgCxzh8IkLSPfs90R/UABqmuPx586gJXzX3QoEuyObzw+cKNCuSrHZi/wDw0rncCe7tgVsl2dBA+ipL3Mwrk+HGJKVb+0+FWGLbIjaVP1RJBI1q0wpVroqEF2XGyt/VfDkTLKaiy/8A6AV/FvisdKrauXJTqqUk67OkqFNVVNocA4ilI8/Q9vnGRaFKmLJCRquo0v6wfy34RcMaDKm2Zn+il/8AM87xTOJEi02ZnFlI3TTtyOyMfTpuf+2mf3Fb89kXToTa1zJK1LUpagtgSdYsyDRz3baxm84tmNAlCzmpkTBs9afzRzWslT6hZzdZ81RWelKpybIVyZhQqWxLUKk4igvAYvS40DxW+iHS+YqdqWiaVBdEvgoORUDH2avUpyjMl9mNOlSLIbpCht1xTi/GHpsdkekqb/dU4F2CoqfS7pCqy2d5ZaYs6iTRxmrgG4kR4nQbStstM8GZPUZSG1h1esTcmia/CkMuaY0ZGjrM/wCqXv8AWKL97wZNhs6SWQu5j111GRr4xEtVsEmWqYsslAJUby2ApVybuGNYyfSXpAtUxX1a/UoeiUX8Vl1E51AhJas51tCLFZ/uLb/MVTvg4sVnv1Fj/UV23xl+mukdoTYbEtM9YWtKzMUL1MpLVGIuekE6HekCaZqZNpIWFnVStuslRbVCtW8E0JZw4vEMq/C5rUxIkfaSv+4o/wDdWHfQrOcFjH2z20VHh9Lpq5VinrQSlaZZIIJcEXlJoXAq+yKF0L6SWmZbrPLXOmFB9YCFLUdYplrUHSSzdZLfy0xiYTnZb/GsqsMlx+tf+c+ao59ClE0VO3a//lsgQADX3X0uqXoQRGW9M9KWyXbJvq560S0zEoACmAJlyzRO8u42RJ5Tnn5XGrIsUp/bnD+sjHmkEXoyTcVzS+anfZXzjy+jcwqs8lS9Yn1YcrcnAgnWAzxGWDRTenfT6aieZNmWJYljrrYFSl3lCdYMwe9uOBYvPPyuRo6NEyhULmin3sK04QSXJSAEhaw11E0HY0Zd0N6U2tdi0hNmTVrXKlpMsqbqlpjttonsjydDek+2IU81Yny/tJWEimISoAHWyd/GLjf/ACu2fxtRkD9pMfvO9meI82Sn9rOp++fOGWG3pnSkzEPqLSCnAsQ9cjgRmDFB9IWmJ0u0ITLnzJQMkK6pIBVrrGeIYXHCJIxzztxelWZGM2dxWq+GKsiMJkwt+8Td3Rm9v0xPRo2TNTOmhS7UtKjrqJKQJiaEsQ5RrEUqTQRWkdK7WQwtU8q2zKGmFXO+NY3Px2tm+hpF0yaNyvhAp0hP7SY+bh/CIfR21rm2SStRdSkAqN5Jr1n2s/GK9036VLs6hJlMJpSVFRrqJqAACC5Jelab6Ix8fOLSLIkis6df98wFVlQQ4nTiNqj3OIonRbS81duQhVoVNSdfWB1gD1CXKCA12998eB/6qtSFr1bSokTFuDVLObkkUfhGsX4ecal6lD1mzvxmCr0XL1XMycNy2iv9HtPfSZT6oCh1VAPQhmKaXMbnwat8WCz/AKpNXo4rWpO2DFgRsUv9taPxmFB00GI2N8YUEVxEwZ3YAgtdS+o52xF01MAknaoYu5cbe7Zwg5wvPGlcQRjTu3xD6QgGQoOxpgSzmm8ctFFa6XTPqUhvt3u/2VfPOIvQ5f6z+mlKnrYFn7fMwTpUv6pDu+vcdytj535nhB0FPMuVPUGcBJD59Zvlj3xr6PpdJRQK9V8S3YTez37N7xKlBqADAOU1JJFb63Z53tSgjpdaM03MaGtXwPLmLXo3SBmSkKIBUttYC5Taz0apq2PtUZ65sRZph6hDAum4nA0Y4hze/B4ybS9gNnnqRUAKdBOKXdJcc0jS7PaNdBAIpUaoJpcwVUkimOHGKx0z0YVIE0J9ihYH2aeBUG2EmJz4qyofSicbRJkWgHq6uqpLvqrx3AkEcE50tvQzRi5FlQbivrqBvvYCrBtVje4fsqHQ2elRVZ5lUTGIF/XSQWG8DCvVjS5CuoQSCO0ZYAb8WrXN148Lf48vpxMewzGv6gph9YlwfdyKl6NLEmZa1a6UqCZZICgCAdZAdi4diYtnSybq2NZr7Uu9xRMxPHBs6ZxV/Rk30qZ/lHH99HdthPTU/Vp6rAhSAlSEqTkUhhsYhgDy8Z/O9HFr9Yr1ZlaoUrUJWeqlzqhtU3U49+gy6qDpS+y8A3VyLHK5qsYkpnOQAyqsznZsv2broxLiTqz0i9Mpn/LrSr+EqoqK0w4bIzH0eSyNKSEkeymY9M5au28RpPTJL6PtL/slYHNxXewwxig9CZyl6UkP7XqVuQBUqQpb7mUPlFnpvj9a1r1wFSaNfiHLY7WvzjHOns0/Tpo1gxWlTPcoSpLEtVmOfYxjYzKuLDA7sO4BvlGK+kItb54ZiFJBLj9mijXsDt8Ic+z8XtrfRy1PZLOpg/qpbkGnspvBbAZGMikrTPtkrXIWJk6WF3dZLoGr5E++NT6IoP0OzHqsZaHbPVFxwNzgxk/SXQU2x2hSdVXtlUpTH2CXSQfvi44gg7DDlePdbnZpMtCCEoQhLBwEBKS+wAbu6K3p70fybVNE/WVL6oBEtKWUxNSGFWYHcKho8Lo50ltc6wW+ZNUFLlIGo8pDvqqdRAHWwvfOIWivSDbELSmYpE1GqHGqlKgGHslAGBo4al4wZUnPUvhpGiNGizyhKCypKHDqoalwKG4XAYZ5Zx6Vk61qlBwP+HJc7FrJ5+caZZJqJspK0F0rTrZOCKXHLDCM09K0jWtcokkfUF6fvTCzbqdsSezj9lr6BpC7EAtIrMmuksR7ajQKGZxj2lWGWl2ShiRTVS2OAG2M8kaSm2fQ8pUiZ6s+uUkqYXPN+8PvBOXeY8ay9ObUJqErtKikrGtRNASx+zgBg3bFw+Nuta1mwa+6jDDNhGP9N5YmW6erX6wYAUIZMuWwJ2uatlmSNimtXs5rGY+kfQKkTDaUjWQpIC2wWGSFHYQwfMNiHcnFyrl0floTZpGoEgeqQaC8lKSe0knbEDpLoKXaQAuhBJCktrihcBwXBybCKh6PtPzTaESFTVGWytVBZqJJDEgkAMSwYeEeevpnbEzD9brAKLBSEsWOwA8QcI1h8bq6aB6PIsxX6tSzrs+sxdnAYaoapN74bYssv9Wm835NR/lwwiu6B02i0ygttVVygK6pG81Be/bFlkn6pJPO6t0K53ftxDtfz2woCuzuXcc8I7BFYcjPI08SAWc5+MRdOgiSrHrDscYF2pyYkgZeFDnDNLIV6ku5ZV7G5waXGgOcaRTulR+qTQh1433Gta54eFYfRqSlfrAoODquNgJc7hjUXxK6UIaUn+fIivWe9nri0ROj80oRPWPspFK39Yi4gi6/bGvpfp7Ujo9KaiP6lPUM9BibwGbgbvUTKaUNXVQB1eqnV1gANdiVHWOsaggM5LMSIqCulU0u6ZZc/du4Oxyq98e/oHSa56JilAAg11RT7PWJckl6XYkfajNlHv2eYxrdUC+/F+tQtVnoFAPQN4K9NhdtMg1lKBlkYKWr2n/qoGxL5k+ppK2/R5KplKBgKVUSA11RR+JN0UPQljVOtCAagq1lHYKk05cxJCOW2zrstoKX60pQIOdykqbaGpGr6Jt/rZKFpuUkKcB2OIvDMXFKXxSunGiwQmel79VT3s5YmtGPVyNMjEr0eaTouzqyK0A12KS3Ye2F8zV9zXvdNkEWGaLqowb7aRv2PdXbSs+jJDWqY+Eo/wC9HGLh0k0eq0WWZLQOuQCkVqUkKYZksw38IzHQml5tknFaAHYpUlQvDhxgQXAN+EJ6XnzG6ISSC4B3B8MsfPMvHgT+nFjlTFIVMW6CQRqKZ0ljWri+u6PJ0r08myrNZ5qEI154WSFFXV1SEv1SAb9l0Ujo7YJlrtQliqpiiV0pq3qUWuo7bWGMZnP9Xnn+tm6YK/5faQafUr+G+/ubGMt9Gk7/AJnK1q9WYAzUOoqtY17TGjDOs06UmhmS1JGwkUJ2B9+UYZMmT7BakzBqpmh1Ma6utrJKVjNn7QRDnzMXn1X0IQ6gbtrCtBzWMS6eLfSE91EArFHAY+rRg7M57H3xbVdP7QNFy7VqyzOVPMt9U6rBKi7BV9M8Yz6Su0W21EpSFzZ5LgDqjDW/dSkY4AQ5mN/jll1tPRVTWOz5qkodz+6nMfPtj27ZY0TU6kxIWn7qkgjsLhw18QtH6LEqWhCPZloSkVvCQB5Ri/SDR82y2xUu5YmBcsjF1fVkUzwGIIqzRmTWOZ8q2yRomSlCkJloSiYTrJCBqrwqAGVTx4RmHpE0FJkWmWqWkSwqWpRCQEjWSpgUpHVDuLux6Gw6B6bz5tmtc2YJWvIl6wCQoOdRRBUyvZJGBGNziM70/wBJp9tnBUzVKkDUSmW+rV3Kb3JPa4YUAjXMrXEuta9Hk/XsKFFgy5gpcBrksMQKvFJ9KtqUm1SdU/4L3fvrpSpDYF2G+NB6H6LmWexolzj1ySoh31SpWtqA7Az31fC6gelqUDapIYqPqS17sDMpTDF98Se05/ZY/R3LEywI10JUCtZqkFPtquBurubjHuL0TKBBTJl0L+wjBzfffyGikaH0+qx6LkKlpSSufMT1gosBrl+qQbwD23xCHpMthUU+rkODUMrOv+Jm9czFyl5trSJgzr2XeVx74hTJ6TeUi+9uD1ygOhreufZpU1QCVqBcNcQpQ6rmj6r434xQ+n+gCmeJ5PVXqglqJUkMNY4OAK5vlEkZk24u8rRssKK0y0JUxZQQnWNfvAPdFV9INlloloUlCUq9a2slKQSFIU7nGrX+cC6I9IJ/rJEhagqWpJAdI1gAgkAqCsG7O6sdINPTrST6zU+qURqoBD4PjkccY1Is5sqx+jwEKtCXYDUfe8x/Bo0KWfqk0bY8UvoLYVIkqmrDetZnDEBLgPvJLPg0XRuonnOtcYVnq7QVK298KERt71DwhQZVIWoGjjtELSVplmWQVSzrFFNdLnAguRcANzx1Flsf/S96fJVIJ9Ash/8AjHtH56RpFftdgTNSEqSSL6HEOH6pc0OPDKOSNAy0JUEy3CgxJ1ri4GNDk2Y42H9C2O/6MeBS9f6oInQVhP8A8c935oaKkejcivVI4qJHYd3bHqaJ0SJThI1XcmpOBa+5hxqRmI91OgLF+wPaceOMHkdHbE4aQqlxJPcyvCJaPIteipM8BEy4KwUwdgA7G/x8OaJ0BKkKUqUm+hOs+dHJAy84sUjQtkHWEouxuWaPeL4Ino7Yydb1Ss3dVeJjOmPPm6ME1CpakkpIIUHoagkBsceD3xG0b0Ns0qYlaEqCk1BKidhBDkEEYbY9wdFrKGJlkA/vHxaJCOjtmFBrgfzFv9rPfE1fJSZeSfP57hHnaW6I2W0deZK6xvWl0k1vUUsDXFQePUR0fkA3TBuWPLd3RIT0fs+ImB9oNLqxNPLwZ3RayLlypKpesmSDq9dTgKOsXYh3Ij0dD6Kk2UES5aJYJqQ9WdtZRqoh88abJ6OjNmd/rH2FvCJUro/Zwf8AF/EfC6Gnk+XPF2x78NoPGPO0zoSy2wI+kS0r1QWNQoAYgoIVqbAW2R6crQMgBh6xhUB8dlKHdBzoqU/+Jn7V2Dh7jEFftPQqx+pRZNRpXrCtIExQVrsxUkkkqoS4dm7R6OhtA2ezJKbPKQh/aYOTiylKJVtqaR6n6JkEEFU0gs4JJ3YYPHDoeRgqaWyUp9z3xdXa61226vY3y98QtJaBkWkas+SmY1xI6w3KSykncRE4aGkffn/3F1/+1ePfCVoaz5zfxq98QeRYuitmky1ykIOpM6qgVzFOC4I6ynTR7iIHo7oxZLKdaVJQhVwUXKheaFZLcD749r9C2fFU071qPibo4dCWf703itTdhNYptNMy4Y8uKR4umujdltJSqegqUBqpOstJZ7uqoPHtfoiTrFIM1JYVdgQ2ab2GcMOh5YuXM/ETwqIG1XZ3Q6ymSiRqFMpK9cBKljrte5L3G58ohJ9G1hSSdRb/AOYvDG++LUrRMoN9bO7XptcXQ1eipX7acf6j5CsNXa8+z2FEpCUIDIQGTUmmRJ2wG0GWtOqrVIXgQCFAVuVfc/CJs3QkvCYvgojwiOvQUs3rWd6n7HFDugjxpfR+zS168uUlCxcQ4wYsCWAIJFBjtiINDWdKtZMqWFOS+qHfMPXbSPdmaBl/eWOJ5aI03Qks/bU4yJfO/Vo8a08gSFUJN9MXy849GzvqcTEcaEQ1Zq/xn3QVGjpYDGfOGxKi3hFQlkPeeyFDf0dL/bzvxn3QoCpI8OW+R7IOgDjw8KP2e4xEHO/b37x84mJqwN4+WIz+VY0gyQ/I7B7tsHCLt+beLdm3dAkjO7aQe49nlSpUL24ZUIyd3aIowTn4A8XGG2Dpr8x2n3tEdKh8+5ucqRIB4Uu+RoOdggMjiRlf2U30vh6CDy3jW7xaBhW/a/veCibmXNz1N1WvNWeMiUlP1Y2r2HDA0iRLD3h94Bdg3DC74QAq6iS/28tmw3Vg0pT/AB44huTEBkJIu7C4O4DMbx4QYUDX8OGT3P8AAQICld1A/kHFMh7+gVpc2YNabSe5oipD0p4U7rzyYIld25+Ge2vGI4Xm1cicN9eF198GQvY3hw8IIPqH4duV3CEzZ0wAc7CGrsMAJwNQ9xADVDUJrBFKPN+3N+b4KeFijXHZs7n27Y5V76UHDOnnd3niaMO9w+/5edGKVXZzl76DKIDhTbznzdCJauPLb+OZgKCze97q3kbcT74SVHkM/hy0AUKww4gjKo8uyOpXfeN9OLfKAoLY884wkrfHPbyYoLNndcUbq7dlzXxwKpntp28tuwgNsUNZI/d8nB+UcenhcTedp7oDqyLqbDceHzq92bJk7Z3+cNCqD3NztgKjWlcmfyNfCAcs9/PGAKrhzzsjqDSoY5bcbt0DKr8ea1bdFCJbnnbEeYsYeV3lDvWXc+UAJpfu7+HGmO+NDhVRz7ueyBmbhUDKou2YQhMrS/4mGzE7Phhw5aAf67mnnCiHMAf7fBRA7IUVFbQN2x4l4Pc+dQ+8Cg7T5Q5asrtmfvGXhEjXAYjq5V3UagpWvhG6iUk7wcbx4587SAk7dlH21NDjTZjjGlHIHg/Yw4cvBUq5c+ZLRBJSo4OH7DuLtw4wZG09g5z290R0L5D/AA+EGRN5uu5v29uVHlqLMWpk7cGFKY7YlpmFiNY12mrXAhiGuvHZEJHb29xArtoMYkJPNffz2CIJqlshLftMadhpBJSnZjhTccmN2PLQCYtkI/n2e5j2cIIkAYpF/VZhm4ago/Va6IJSeSzeFMt7CHJU+PHyob+yAO19Od7Q4k5Odvv5viCVLW3Hffvz5MO1tortx3sGpT3s8RBN5q+Bu+LwQF9ux2868T8QlBVLz2++g4/LqVVdi/e17F/K/OI4m7C+wuG99ajbkQS5JfB8Pdx+EQSNYjPjXsPOPDiluXyyL0Pc0M1hzh2++kdQcchzu3beEFOy2GudK55eJ4rC8EP82DnEdkCBLUO3A9wLHfcYekXub77zgKNiOXgH6zHbzW/fHATid731xag8MYHr4NXaB21uPZCSW3BmZ+rQ5XDnKAdPLrT/AC4btgjq+eWvgU5f1qQWPUOO640hTUuDw+G+uBpXjFDtfm7n4wGYQfjdTfuvwjgVzgxxvuN8NKuT5cmKOrWAMTxGECUrHt+LR0q3vz5RHLuzP2bMGpnfflAOUBdXt28W52wFaRWvPCCl2uuOOG0ZPfAFTRs8Du7YoYrlzu4bOMCUa7Bs55bOCHaO1hxcX850AoMTSu8CmF1/F274qG+s/ebt98KOAnM8PhCgqoSpjtcflvESEzDXB76X5FmrdfQggRBEzPjBUKejvurfe2W6OjCfLmUxyvw7KcaQZE3aeebtvZ56F5X88sYMlZgr05cx+XByxbjlBkzTi+xxQim96HmoiBImEile/fB0g7bsQdl7PSvOOcExJGZByahFcbxsocqQZC8e/wCXm2+kQEA4jg3lB5auHAe4uPhEwenOW6EVuXm2Q8IPLmkZi6ngRmHA7L4hTQv1aCB1Qu8b4ehb3djeHzjOKmFe08GcU2Pdkxo9BeemYBcTnVQJGx2AO9nzgKZnPJ2QvXbeDkeXnf3hISu5gp7ix6rbQaDfcxh4VhUZO/ZS/LH3xAuu33wUTAMb9wNXyrASny2VYmlz31qcSAK5wQqOJ8fiYjpWL35rWp7/AIx1EwOwJBGFxHA5ve3nEEsKOLUyJoOWwqBCCsAK55HeAfPc0Clr37MuGPAxwzX4bOWq/fQRA8k9+JDYcX20u2NDweHPDk3RGMziOcQaEGOhYN4vxuu3EHmogDP1cxS8cNuPOaSTuPL1BuOcCV8n24XE1jnrBvo+Hb8YA1pWPXJa7VLd3vhKO/hThj3+4wG0giagmrpbuFO4x0qvenOykVXVGjMOFB7uRAtY8k9hcUpgKX5VSpnNPf4wMq59zcIDq14O/ZzhA6Z9jdoccN0JSzz8Y4ovt3thjXERUcmnEgb6dlc+boEtT58H3ZsecoetR+fNQbuMAVyzRRxQ5p2VvHNIApOFQOCingVOe2CHnnt+EBWpzz4xQwSXy/EB3YQo4VbT2jzhRRUE2WyX+oUdpLjj1g13dBZlhsYCT6hYBfE0OV+6DaB0jKlTxNnSxMlsoao1QDrhjQnIq4jssNp6U2NUotZ9W9LiVKLEhIdnDMAptqsWD7ZVlFnsRNJC32E++CiwWTCRMONCfzc7ItP/AKns6kqazDXOuUtLQQ6lHUDs5GqQLvssHd4cnpDZlDrWYlyu6XLcawUEu2OqbmfWD3iIqtS9H2Mh/UzCdih20U29oMNH2Kv1M0f1f+VI9uXpizCYF+rUG9Yw9XKZ1qWpKryFaoISAQ3VBqzRNm9J7KZZCbMH1GSSmWGOqoA0vYq7gbwwYK1L0fYj/hzRt1z5KiUjRdib2J4H858lVuiGg/OHy1sTXzba1PF4iJ6dH2MDVAnsLmmED/cGgydGWQAsLQBefrFEZvRfHOIEtjs27s6VO+JEqjYeHbzfEVLTo+y52jeJivz+EFTo2yPWZaWP8SYRjke9oB6zGvjweCAA9nPPhGQU6Fsv355GyYWbtbbBxoizAAa9oIP8VR8Tq+cR6U5+MFlrAxgCjRNn/aWn+4fOh4+6GzdHygUuq06poFCZ1RsZhntvO2HJmV284Q+0Tuqh7vWgXZsPOIro0TI+9aPx0ON10L9F2dwPWWjIPMPEM47BDBRr97bRe1L+O2CSjlje1D3llMLnGJFaQHP0VIFNe0EYfWqbZeqmVIQ0fJZta0tkZpb/AHRxmDU8trXHwjr7SR4eNNsA/wDR0jFVoO+Ybsce6Hp0bZ39ue/85vgZXHdesASdoyzqGqpUwgXdYkwBWh7OBRdp4TVnzgilQxSqX3th5QAV6Js/3rTwmK7gDSGfo+R9+07/AFiuIv7vGHKWcjvHfyIGtVeG1+9hxwihxsEgkjXtN2C1+8l4b9AkH7dp3+tUfOBlVMBzQMYbMmVv552RQ9WjpDfrLRXArVThAf0fK1ikzbUKPVZ7KXR1aobOUSpAx1MeFKQHf0XKv9daKYKL/wC+I69GyKtNnDaAPdByTjlXZAVF9uy9/F+wxQMWCX+3n9g/LCjr5gv2ecKApU1XW3++Hk/Vg/vDxTChR0ZTAeq+7ziQFGleWhQoiinHcPKEk1EKFEClqLCuflEgj2tjtsqq7KOwoUOlGo3nwiepI1Elq54woURTrLVQByPjEmWOrChRKHzRdvPjCmKIFMo7CjIKg+1s1m2R3SlEIan1ibv5gI7CgrkhXVfFk+Igme//ALjChQHFqIKQLtZm2aqqQQ3cYUKIBpNFbLoLMFAcWjsKCuPdAk/b/nSOFaQoUAKamqeMMKiO3zMKFFDJtx3HziPPmFhU3DHdHYUUPSkdTbqvtugSb5f8phQoqEVGn83mqBz7juPddHIUApymNKXeEKFCj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g;base64,/9j/4AAQSkZJRgABAQAAAQABAAD/2wCEAAkGBhMSERUUExQWFRQVFxwaGBgYGRocGxgYGxkYGhoXGhoYHScfFxojGhwcHy8gJCcpLCwsGx8yNTAqNSYrLCkBCQoKDgwOGg8PGCkcHBwpKSkpKSksLCwpKSwpLCwpLCksLCwpKSksLCksKSwpKSkpKSwsLCkpLCksLCksLCwpLP/AABEIAMIBAwMBIgACEQEDEQH/xAAcAAABBQEBAQAAAAAAAAAAAAADAAIEBgcBBQj/xABMEAABAgMEBgYGBggEBQUBAAABAhEAAyEEMUFRBRJhcYHwBiKRobHBBxMy0eHxFCNCUpLSFTNTYmNygpNDc4OyJCVUwuIWNUSiozT/xAAYAQEBAQEBAAAAAAAAAAAAAAAAAQIDBP/EACARAQEBAQACAgMBAQAAAAAAAAABEQIhMRJBAzJRQxP/2gAMAwEAAhEDEQA/AOTGIYnyg8uXQX3c7oiSrMhIYAt/Or3u0ERoqTfqH8Sx5xwaTpaDi/ZBNTfzhEAaMk4oP9xf5okI0VJ+4f7iz/3RBOSjloKlMQE6Hk/dXX+JM/NBUaIk5L/uL/NWIqegQZKY84aKkDCYNy5nkYL+iZLEj1lL/rVu293iCclO/L4t5wYJaPOGh5X8U/6q/wA0Gl6KljCa22asj/dtgPRCYclMef8Ao6UDdM/uq99Yf9Bl/wAUbpivF3iD0AkQ4Jjz/oMtx+uriJiu+sP/AEfL+9NH+or3wE0kXYu8d1IipsiBcqb+InxjpkD9pN7R7oCSpJbntaOKQ4v54xF+jjCZNHZ7o4bP/Fm9o90BKEoX892EJSac+UQfo/8AFndoPlHBZxd66dT+Wmy7mkVNT1CBmV4uN8RPoQak+e2wjyED+ihRKfpFoG8MOBUljweBqYEO/wAoQTzfAP0eoD9fObdK/JAfoZN1onPulFn/AKHEBIWju5wgakRH+hKJ/wD6JzgA+xL209i+kNGj1C60TfwS349TuaKDql8vAlIgJsK3/XzB/py/ywyZo9ZvtE3hLl/kvihwTe2d/AZwJck417vCGnR6v+onfhl/kgf0FX/UTj/RK/JSKh5l8+cBWDWjAdvGGq0cr/qJv4Zf5ICdHkP9fNH+nL4/Yxigjx2IxsCv2838CPyQooSEwdAiPKVTkt2CJEtyM8tsZUZAgwEClndEhJHL+UQESmCkQxCTnw5vgpLVr2Hc+6MqIkQZCaHdDUiCpHVO7zEQcAu98dQnZcaU5pwgg90JIOUANTvCAJw+XbDpr62A7bt+ePuvjqVsa3jZAY9Y/SFa0z0604zEpWdZBSgApBLpohwWFCCatGwWe0CYlK0F0qAUlQqCDUGmysYh026MTLJPK/alrcoXgqt1LlBLPnfcaXH0TdI1rC7LOJK0uqUTil+ul8SD1s2Kso31PuOvcnxlh/pL6T2myTJAkr1ErQsnqpUCQoAe2k4GPf6AaVmWmxJmzVayytY1mAcBVLgIqPpgGtaLMKjqLrRusoA+EWb0VD/lyBeBMmAfjMS+ksnwiJ096dqshEuQlJWfaWuqU0FAAQSpjeaYVLt5XQfpfarQu0ibM1yizlaAEIACgQ3spBxuY+/wvSetQtjFSVJ1dYClCVKCwcFF0jEFgBGtaM0LIkJCJUqWjqgUSkFSR94gOpzWph6hcnM8eaxzR/pRtiFgzFJnIN6VJSnilSEgpO9xsjXNDaTRapKJ0onVWLriCKFKtoPDHGKR6V9A2eXJlzUSky1uQ8tISCHQOsAACz331iV6HCTZZwe6aOGskOwuwy7YtzNOpLz8ovfqq3UxzfbnSDWaWwAYClwuv2Q71cFlo8POMOTi4FMLZndElSYEcvf8oAJRhXn5wxWVN3PCDqRAyiKI6k88mAFG4nnARMUmBLYHB9t52ZndFEVSWEDUIkTAM784EvtHN8UR5nPyiNNbnm6JaueRwgK0jnyioimRt7/jCgqkb4UUefLLRIA+Tmo4N5wBJNOfnB0pGQe/EVzO3bEUaUv3j5GJEtT0HPIgEsB8zzUA8e+JCOWHuvjIMkQROV26BIUH+PL74Mmvz9xiKKKZPs58IkSTRW6AhW+CJBCTu3890QHSISNjsOcRHEl60enyOcFQaQApqTrcL9sNqMCTnTYPPxh04jWZufKOoXcSz8W7YIy/RnSSVNWuxWkFUiZMUiUTehQUdXrBqVAfA30JisWuTO0fbHLibJUDKJHVKQR1TmhSCxArUbYnaI0f6q0ypqVlaTaUAhqupaVVcXYO7k3XPFx9KHRZU6UmfJB9dJbWAvUj3pNdoJyEb+3o2S59V43pJJtUmzWyWl5BlkK/cUo0CmyOsl7n3sbT6Lv/AG2XT7cy7DrHt+MZl0K6WKsxVImp9bZZpKZkohz1gxUl8WvFHbMAjZ+jMiSizpEhfrJRKig4gFROqXqCkuGLM1Q4ML48M9eOcY/01ClTrSCpJCZ69Vkh0AzZpYlnFcH+1dfG3yvZBzA8BGMdMpapVqtKkshfrVKFaqTrLqxNSXyo0bNJSdUJIoAMThdW96RKn5PUUX0uaqpVnQuiVTFAqYnVHU61H3cTA/Q8QLNOZy89nbAS0ttx79sP9LiAEWVYcETVVF46oJZ93dDvREp5Nob2fXDYfZF4FLmi/R/mv6Xy53QdCeeMAluDVxTf2nGJSUUDHB88XjDk4pO3wgWrczbT8tsSFDKAql7Aw3X7m5eAEpPy91IYQdvGDkVeBEY8tFAeHPeHgak1evD3YwdWyBkPARjfzSBrT8YPMTm1Lr+D8mArfnyaKI04DnkRHmHVbLNia7Wp8Ylu5591IBMTjGkRtbYe73woIU7D2fGFAeMnm7ziTLVERBBxHd8oOmYNgiiYlQ5+DxIQvLnsiEiZdXjEiXxjKpSF7D3waXXOAS0HI8+cGl1uc7CGO2hbwEQSEqgqj1VboB6t+ffBkp6qtgxEQFS5Z/gYMBcfLBs8IjWeekgMRz4xJdhWgG/n5dkAbaWILt1X4uYF60UcYi/uh1oLzCNgGOT3XYx1UwCpOyuZwrfuiowzQc+YJ8gL1mM+WQCD99LKBxAqMu+N4UgKBCg4NCLwQcCNt26K1Z/R7Y0rQsJmOghQBmKIBFQSDfUDsizSqjnyi2unfUvpivSPQKbBaVJIJStWtLchijA3O4cpqRUPVyI0j0bzdewpUQPbXqslmD3AcDXGPS050Ws9tSkTtY6jlJSpiAWcOMLi2wRN0RoyXZpYly31QSesSS5LkuduULV67l5z7Y56TLDOFvmUJTMTrINS6Kk7tU6wbDjF76K9Lps8+qmy0Aok62slSzrEBFQlSQzhQLudl4iz6V0PJtCdScgLTW9wQ4wUkghwMDhEHRXQuzWValSvWddJTqqWVJALOwNXpeScYat7l5y+4y3pZ0qnW31YXJShCHKU6xVrKUGLkgXAXM/Wvua9+ivRK5NkK1t/xCjMxfVolF94IBULiyhHoaJ6CWOUEp1DMCXYTSFCpvKQAFf1AxZStIIBLPdfWlz4QtTvuZnLqJcHVhu84ZD9d23e+Mubiy0DJ4jO/wAm74IpEDKeceyKBE7WOA5v5zgYHAwZQ2874FOUADrEMKl8IAZIPuOHugS9rF7hyanmkFCcXcb4EpnHWGV/dWKGQBaTyfKCzFB74GoB8H74AJB+XxgCxzh8IkLSPfs90R/UABqmuPx586gJXzX3QoEuyObzw+cKNCuSrHZi/wDw0rncCe7tgVsl2dBA+ipL3Mwrk+HGJKVb+0+FWGLbIjaVP1RJBI1q0wpVroqEF2XGyt/VfDkTLKaiy/8A6AV/FvisdKrauXJTqqUk67OkqFNVVNocA4ilI8/Q9vnGRaFKmLJCRquo0v6wfy34RcMaDKm2Zn+il/8AM87xTOJEi02ZnFlI3TTtyOyMfTpuf+2mf3Fb89kXToTa1zJK1LUpagtgSdYsyDRz3baxm84tmNAlCzmpkTBs9afzRzWslT6hZzdZ81RWelKpybIVyZhQqWxLUKk4igvAYvS40DxW+iHS+YqdqWiaVBdEvgoORUDH2avUpyjMl9mNOlSLIbpCht1xTi/GHpsdkekqb/dU4F2CoqfS7pCqy2d5ZaYs6iTRxmrgG4kR4nQbStstM8GZPUZSG1h1esTcmia/CkMuaY0ZGjrM/wCqXv8AWKL97wZNhs6SWQu5j111GRr4xEtVsEmWqYsslAJUby2ApVybuGNYyfSXpAtUxX1a/UoeiUX8Vl1E51AhJas51tCLFZ/uLb/MVTvg4sVnv1Fj/UV23xl+mukdoTYbEtM9YWtKzMUL1MpLVGIuekE6HekCaZqZNpIWFnVStuslRbVCtW8E0JZw4vEMq/C5rUxIkfaSv+4o/wDdWHfQrOcFjH2z20VHh9Lpq5VinrQSlaZZIIJcEXlJoXAq+yKF0L6SWmZbrPLXOmFB9YCFLUdYplrUHSSzdZLfy0xiYTnZb/GsqsMlx+tf+c+ao59ClE0VO3a//lsgQADX3X0uqXoQRGW9M9KWyXbJvq560S0zEoACmAJlyzRO8u42RJ5Tnn5XGrIsUp/bnD+sjHmkEXoyTcVzS+anfZXzjy+jcwqs8lS9Yn1YcrcnAgnWAzxGWDRTenfT6aieZNmWJYljrrYFSl3lCdYMwe9uOBYvPPyuRo6NEyhULmin3sK04QSXJSAEhaw11E0HY0Zd0N6U2tdi0hNmTVrXKlpMsqbqlpjttonsjydDek+2IU81Yny/tJWEimISoAHWyd/GLjf/ACu2fxtRkD9pMfvO9meI82Sn9rOp++fOGWG3pnSkzEPqLSCnAsQ9cjgRmDFB9IWmJ0u0ITLnzJQMkK6pIBVrrGeIYXHCJIxzztxelWZGM2dxWq+GKsiMJkwt+8Td3Rm9v0xPRo2TNTOmhS7UtKjrqJKQJiaEsQ5RrEUqTQRWkdK7WQwtU8q2zKGmFXO+NY3Px2tm+hpF0yaNyvhAp0hP7SY+bh/CIfR21rm2SStRdSkAqN5Jr1n2s/GK9036VLs6hJlMJpSVFRrqJqAACC5Jelab6Ix8fOLSLIkis6df98wFVlQQ4nTiNqj3OIonRbS81duQhVoVNSdfWB1gD1CXKCA12998eB/6qtSFr1bSokTFuDVLObkkUfhGsX4ecal6lD1mzvxmCr0XL1XMycNy2iv9HtPfSZT6oCh1VAPQhmKaXMbnwat8WCz/AKpNXo4rWpO2DFgRsUv9taPxmFB00GI2N8YUEVxEwZ3YAgtdS+o52xF01MAknaoYu5cbe7Zwg5wvPGlcQRjTu3xD6QgGQoOxpgSzmm8ctFFa6XTPqUhvt3u/2VfPOIvQ5f6z+mlKnrYFn7fMwTpUv6pDu+vcdytj535nhB0FPMuVPUGcBJD59Zvlj3xr6PpdJRQK9V8S3YTez37N7xKlBqADAOU1JJFb63Z53tSgjpdaM03MaGtXwPLmLXo3SBmSkKIBUttYC5Taz0apq2PtUZ65sRZph6hDAum4nA0Y4hze/B4ybS9gNnnqRUAKdBOKXdJcc0jS7PaNdBAIpUaoJpcwVUkimOHGKx0z0YVIE0J9ihYH2aeBUG2EmJz4qyofSicbRJkWgHq6uqpLvqrx3AkEcE50tvQzRi5FlQbivrqBvvYCrBtVje4fsqHQ2elRVZ5lUTGIF/XSQWG8DCvVjS5CuoQSCO0ZYAb8WrXN148Lf48vpxMewzGv6gph9YlwfdyKl6NLEmZa1a6UqCZZICgCAdZAdi4diYtnSybq2NZr7Uu9xRMxPHBs6ZxV/Rk30qZ/lHH99HdthPTU/Vp6rAhSAlSEqTkUhhsYhgDy8Z/O9HFr9Yr1ZlaoUrUJWeqlzqhtU3U49+gy6qDpS+y8A3VyLHK5qsYkpnOQAyqsznZsv2broxLiTqz0i9Mpn/LrSr+EqoqK0w4bIzH0eSyNKSEkeymY9M5au28RpPTJL6PtL/slYHNxXewwxig9CZyl6UkP7XqVuQBUqQpb7mUPlFnpvj9a1r1wFSaNfiHLY7WvzjHOns0/Tpo1gxWlTPcoSpLEtVmOfYxjYzKuLDA7sO4BvlGK+kItb54ZiFJBLj9mijXsDt8Ic+z8XtrfRy1PZLOpg/qpbkGnspvBbAZGMikrTPtkrXIWJk6WF3dZLoGr5E++NT6IoP0OzHqsZaHbPVFxwNzgxk/SXQU2x2hSdVXtlUpTH2CXSQfvi44gg7DDlePdbnZpMtCCEoQhLBwEBKS+wAbu6K3p70fybVNE/WVL6oBEtKWUxNSGFWYHcKho8Lo50ltc6wW+ZNUFLlIGo8pDvqqdRAHWwvfOIWivSDbELSmYpE1GqHGqlKgGHslAGBo4al4wZUnPUvhpGiNGizyhKCypKHDqoalwKG4XAYZ5Zx6Vk61qlBwP+HJc7FrJ5+caZZJqJspK0F0rTrZOCKXHLDCM09K0jWtcokkfUF6fvTCzbqdsSezj9lr6BpC7EAtIrMmuksR7ajQKGZxj2lWGWl2ShiRTVS2OAG2M8kaSm2fQ8pUiZ6s+uUkqYXPN+8PvBOXeY8ay9ObUJqErtKikrGtRNASx+zgBg3bFw+Nuta1mwa+6jDDNhGP9N5YmW6erX6wYAUIZMuWwJ2uatlmSNimtXs5rGY+kfQKkTDaUjWQpIC2wWGSFHYQwfMNiHcnFyrl0floTZpGoEgeqQaC8lKSe0knbEDpLoKXaQAuhBJCktrihcBwXBybCKh6PtPzTaESFTVGWytVBZqJJDEgkAMSwYeEeevpnbEzD9brAKLBSEsWOwA8QcI1h8bq6aB6PIsxX6tSzrs+sxdnAYaoapN74bYssv9Wm835NR/lwwiu6B02i0ygttVVygK6pG81Be/bFlkn6pJPO6t0K53ftxDtfz2woCuzuXcc8I7BFYcjPI08SAWc5+MRdOgiSrHrDscYF2pyYkgZeFDnDNLIV6ku5ZV7G5waXGgOcaRTulR+qTQh1433Gta54eFYfRqSlfrAoODquNgJc7hjUXxK6UIaUn+fIivWe9nri0ROj80oRPWPspFK39Yi4gi6/bGvpfp7Ujo9KaiP6lPUM9BibwGbgbvUTKaUNXVQB1eqnV1gANdiVHWOsaggM5LMSIqCulU0u6ZZc/du4Oxyq98e/oHSa56JilAAg11RT7PWJckl6XYkfajNlHv2eYxrdUC+/F+tQtVnoFAPQN4K9NhdtMg1lKBlkYKWr2n/qoGxL5k+ppK2/R5KplKBgKVUSA11RR+JN0UPQljVOtCAagq1lHYKk05cxJCOW2zrstoKX60pQIOdykqbaGpGr6Jt/rZKFpuUkKcB2OIvDMXFKXxSunGiwQmel79VT3s5YmtGPVyNMjEr0eaTouzqyK0A12KS3Ye2F8zV9zXvdNkEWGaLqowb7aRv2PdXbSs+jJDWqY+Eo/wC9HGLh0k0eq0WWZLQOuQCkVqUkKYZksw38IzHQml5tknFaAHYpUlQvDhxgQXAN+EJ6XnzG6ISSC4B3B8MsfPMvHgT+nFjlTFIVMW6CQRqKZ0ljWri+u6PJ0r08myrNZ5qEI154WSFFXV1SEv1SAb9l0Ujo7YJlrtQliqpiiV0pq3qUWuo7bWGMZnP9Xnn+tm6YK/5faQafUr+G+/ubGMt9Gk7/AJnK1q9WYAzUOoqtY17TGjDOs06UmhmS1JGwkUJ2B9+UYZMmT7BakzBqpmh1Ma6utrJKVjNn7QRDnzMXn1X0IQ6gbtrCtBzWMS6eLfSE91EArFHAY+rRg7M57H3xbVdP7QNFy7VqyzOVPMt9U6rBKi7BV9M8Yz6Su0W21EpSFzZ5LgDqjDW/dSkY4AQ5mN/jll1tPRVTWOz5qkodz+6nMfPtj27ZY0TU6kxIWn7qkgjsLhw18QtH6LEqWhCPZloSkVvCQB5Ri/SDR82y2xUu5YmBcsjF1fVkUzwGIIqzRmTWOZ8q2yRomSlCkJloSiYTrJCBqrwqAGVTx4RmHpE0FJkWmWqWkSwqWpRCQEjWSpgUpHVDuLux6Gw6B6bz5tmtc2YJWvIl6wCQoOdRRBUyvZJGBGNziM70/wBJp9tnBUzVKkDUSmW+rV3Kb3JPa4YUAjXMrXEuta9Hk/XsKFFgy5gpcBrksMQKvFJ9KtqUm1SdU/4L3fvrpSpDYF2G+NB6H6LmWexolzj1ySoh31SpWtqA7Az31fC6gelqUDapIYqPqS17sDMpTDF98Se05/ZY/R3LEywI10JUCtZqkFPtquBurubjHuL0TKBBTJl0L+wjBzfffyGikaH0+qx6LkKlpSSufMT1gosBrl+qQbwD23xCHpMthUU+rkODUMrOv+Jm9czFyl5trSJgzr2XeVx74hTJ6TeUi+9uD1ygOhreufZpU1QCVqBcNcQpQ6rmj6r434xQ+n+gCmeJ5PVXqglqJUkMNY4OAK5vlEkZk24u8rRssKK0y0JUxZQQnWNfvAPdFV9INlloloUlCUq9a2slKQSFIU7nGrX+cC6I9IJ/rJEhagqWpJAdI1gAgkAqCsG7O6sdINPTrST6zU+qURqoBD4PjkccY1Is5sqx+jwEKtCXYDUfe8x/Bo0KWfqk0bY8UvoLYVIkqmrDetZnDEBLgPvJLPg0XRuonnOtcYVnq7QVK298KERt71DwhQZVIWoGjjtELSVplmWQVSzrFFNdLnAguRcANzx1Flsf/S96fJVIJ9Ash/8AjHtH56RpFftdgTNSEqSSL6HEOH6pc0OPDKOSNAy0JUEy3CgxJ1ri4GNDk2Y42H9C2O/6MeBS9f6oInQVhP8A8c935oaKkejcivVI4qJHYd3bHqaJ0SJThI1XcmpOBa+5hxqRmI91OgLF+wPaceOMHkdHbE4aQqlxJPcyvCJaPIteipM8BEy4KwUwdgA7G/x8OaJ0BKkKUqUm+hOs+dHJAy84sUjQtkHWEouxuWaPeL4Ino7Yydb1Ss3dVeJjOmPPm6ME1CpakkpIIUHoagkBsceD3xG0b0Ns0qYlaEqCk1BKidhBDkEEYbY9wdFrKGJlkA/vHxaJCOjtmFBrgfzFv9rPfE1fJSZeSfP57hHnaW6I2W0deZK6xvWl0k1vUUsDXFQePUR0fkA3TBuWPLd3RIT0fs+ImB9oNLqxNPLwZ3RayLlypKpesmSDq9dTgKOsXYh3Ij0dD6Kk2UES5aJYJqQ9WdtZRqoh88abJ6OjNmd/rH2FvCJUro/Zwf8AF/EfC6Gnk+XPF2x78NoPGPO0zoSy2wI+kS0r1QWNQoAYgoIVqbAW2R6crQMgBh6xhUB8dlKHdBzoqU/+Jn7V2Dh7jEFftPQqx+pRZNRpXrCtIExQVrsxUkkkqoS4dm7R6OhtA2ezJKbPKQh/aYOTiylKJVtqaR6n6JkEEFU0gs4JJ3YYPHDoeRgqaWyUp9z3xdXa61226vY3y98QtJaBkWkas+SmY1xI6w3KSykncRE4aGkffn/3F1/+1ePfCVoaz5zfxq98QeRYuitmky1ykIOpM6qgVzFOC4I6ynTR7iIHo7oxZLKdaVJQhVwUXKheaFZLcD749r9C2fFU071qPibo4dCWf703itTdhNYptNMy4Y8uKR4umujdltJSqegqUBqpOstJZ7uqoPHtfoiTrFIM1JYVdgQ2ab2GcMOh5YuXM/ETwqIG1XZ3Q6ymSiRqFMpK9cBKljrte5L3G58ohJ9G1hSSdRb/AOYvDG++LUrRMoN9bO7XptcXQ1eipX7acf6j5CsNXa8+z2FEpCUIDIQGTUmmRJ2wG0GWtOqrVIXgQCFAVuVfc/CJs3QkvCYvgojwiOvQUs3rWd6n7HFDugjxpfR+zS168uUlCxcQ4wYsCWAIJFBjtiINDWdKtZMqWFOS+qHfMPXbSPdmaBl/eWOJ5aI03Qks/bU4yJfO/Vo8a08gSFUJN9MXy849GzvqcTEcaEQ1Zq/xn3QVGjpYDGfOGxKi3hFQlkPeeyFDf0dL/bzvxn3QoCpI8OW+R7IOgDjw8KP2e4xEHO/b37x84mJqwN4+WIz+VY0gyQ/I7B7tsHCLt+beLdm3dAkjO7aQe49nlSpUL24ZUIyd3aIowTn4A8XGG2Dpr8x2n3tEdKh8+5ucqRIB4Uu+RoOdggMjiRlf2U30vh6CDy3jW7xaBhW/a/veCibmXNz1N1WvNWeMiUlP1Y2r2HDA0iRLD3h94Bdg3DC74QAq6iS/28tmw3Vg0pT/AB44huTEBkJIu7C4O4DMbx4QYUDX8OGT3P8AAQICld1A/kHFMh7+gVpc2YNabSe5oipD0p4U7rzyYIld25+Ge2vGI4Xm1cicN9eF198GQvY3hw8IIPqH4duV3CEzZ0wAc7CGrsMAJwNQ9xADVDUJrBFKPN+3N+b4KeFijXHZs7n27Y5V76UHDOnnd3niaMO9w+/5edGKVXZzl76DKIDhTbznzdCJauPLb+OZgKCze97q3kbcT74SVHkM/hy0AUKww4gjKo8uyOpXfeN9OLfKAoLY884wkrfHPbyYoLNndcUbq7dlzXxwKpntp28tuwgNsUNZI/d8nB+UcenhcTedp7oDqyLqbDceHzq92bJk7Z3+cNCqD3NztgKjWlcmfyNfCAcs9/PGAKrhzzsjqDSoY5bcbt0DKr8ea1bdFCJbnnbEeYsYeV3lDvWXc+UAJpfu7+HGmO+NDhVRz7ueyBmbhUDKou2YQhMrS/4mGzE7Phhw5aAf67mnnCiHMAf7fBRA7IUVFbQN2x4l4Pc+dQ+8Cg7T5Q5asrtmfvGXhEjXAYjq5V3UagpWvhG6iUk7wcbx4587SAk7dlH21NDjTZjjGlHIHg/Yw4cvBUq5c+ZLRBJSo4OH7DuLtw4wZG09g5z290R0L5D/AA+EGRN5uu5v29uVHlqLMWpk7cGFKY7YlpmFiNY12mrXAhiGuvHZEJHb29xArtoMYkJPNffz2CIJqlshLftMadhpBJSnZjhTccmN2PLQCYtkI/n2e5j2cIIkAYpF/VZhm4ago/Va6IJSeSzeFMt7CHJU+PHyob+yAO19Od7Q4k5Odvv5viCVLW3Hffvz5MO1tortx3sGpT3s8RBN5q+Bu+LwQF9ux2868T8QlBVLz2++g4/LqVVdi/e17F/K/OI4m7C+wuG99ajbkQS5JfB8Pdx+EQSNYjPjXsPOPDiluXyyL0Pc0M1hzh2++kdQcchzu3beEFOy2GudK55eJ4rC8EP82DnEdkCBLUO3A9wLHfcYekXub77zgKNiOXgH6zHbzW/fHATid731xag8MYHr4NXaB21uPZCSW3BmZ+rQ5XDnKAdPLrT/AC4btgjq+eWvgU5f1qQWPUOO640hTUuDw+G+uBpXjFDtfm7n4wGYQfjdTfuvwjgVzgxxvuN8NKuT5cmKOrWAMTxGECUrHt+LR0q3vz5RHLuzP2bMGpnfflAOUBdXt28W52wFaRWvPCCl2uuOOG0ZPfAFTRs8Du7YoYrlzu4bOMCUa7Bs55bOCHaO1hxcX850AoMTSu8CmF1/F274qG+s/ebt98KOAnM8PhCgqoSpjtcflvESEzDXB76X5FmrdfQggRBEzPjBUKejvurfe2W6OjCfLmUxyvw7KcaQZE3aeebtvZ56F5X88sYMlZgr05cx+XByxbjlBkzTi+xxQim96HmoiBImEile/fB0g7bsQdl7PSvOOcExJGZByahFcbxsocqQZC8e/wCXm2+kQEA4jg3lB5auHAe4uPhEwenOW6EVuXm2Q8IPLmkZi6ngRmHA7L4hTQv1aCB1Qu8b4ehb3djeHzjOKmFe08GcU2Pdkxo9BeemYBcTnVQJGx2AO9nzgKZnPJ2QvXbeDkeXnf3hISu5gp7ix6rbQaDfcxh4VhUZO/ZS/LH3xAuu33wUTAMb9wNXyrASny2VYmlz31qcSAK5wQqOJ8fiYjpWL35rWp7/AIx1EwOwJBGFxHA5ve3nEEsKOLUyJoOWwqBCCsAK55HeAfPc0Clr37MuGPAxwzX4bOWq/fQRA8k9+JDYcX20u2NDweHPDk3RGMziOcQaEGOhYN4vxuu3EHmogDP1cxS8cNuPOaSTuPL1BuOcCV8n24XE1jnrBvo+Hb8YA1pWPXJa7VLd3vhKO/hThj3+4wG0giagmrpbuFO4x0qvenOykVXVGjMOFB7uRAtY8k9hcUpgKX5VSpnNPf4wMq59zcIDq14O/ZzhA6Z9jdoccN0JSzz8Y4ovt3thjXERUcmnEgb6dlc+boEtT58H3ZsecoetR+fNQbuMAVyzRRxQ5p2VvHNIApOFQOCingVOe2CHnnt+EBWpzz4xQwSXy/EB3YQo4VbT2jzhRRUE2WyX+oUdpLjj1g13dBZlhsYCT6hYBfE0OV+6DaB0jKlTxNnSxMlsoao1QDrhjQnIq4jssNp6U2NUotZ9W9LiVKLEhIdnDMAptqsWD7ZVlFnsRNJC32E++CiwWTCRMONCfzc7ItP/AKns6kqazDXOuUtLQQ6lHUDs5GqQLvssHd4cnpDZlDrWYlyu6XLcawUEu2OqbmfWD3iIqtS9H2Mh/UzCdih20U29oMNH2Kv1M0f1f+VI9uXpizCYF+rUG9Yw9XKZ1qWpKryFaoISAQ3VBqzRNm9J7KZZCbMH1GSSmWGOqoA0vYq7gbwwYK1L0fYj/hzRt1z5KiUjRdib2J4H858lVuiGg/OHy1sTXzba1PF4iJ6dH2MDVAnsLmmED/cGgydGWQAsLQBefrFEZvRfHOIEtjs27s6VO+JEqjYeHbzfEVLTo+y52jeJivz+EFTo2yPWZaWP8SYRjke9oB6zGvjweCAA9nPPhGQU6Fsv355GyYWbtbbBxoizAAa9oIP8VR8Tq+cR6U5+MFlrAxgCjRNn/aWn+4fOh4+6GzdHygUuq06poFCZ1RsZhntvO2HJmV284Q+0Tuqh7vWgXZsPOIro0TI+9aPx0ON10L9F2dwPWWjIPMPEM47BDBRr97bRe1L+O2CSjlje1D3llMLnGJFaQHP0VIFNe0EYfWqbZeqmVIQ0fJZta0tkZpb/AHRxmDU8trXHwjr7SR4eNNsA/wDR0jFVoO+Ybsce6Hp0bZ39ue/85vgZXHdesASdoyzqGqpUwgXdYkwBWh7OBRdp4TVnzgilQxSqX3th5QAV6Js/3rTwmK7gDSGfo+R9+07/AFiuIv7vGHKWcjvHfyIGtVeG1+9hxwihxsEgkjXtN2C1+8l4b9AkH7dp3+tUfOBlVMBzQMYbMmVv552RQ9WjpDfrLRXArVThAf0fK1ikzbUKPVZ7KXR1aobOUSpAx1MeFKQHf0XKv9daKYKL/wC+I69GyKtNnDaAPdByTjlXZAVF9uy9/F+wxQMWCX+3n9g/LCjr5gv2ecKApU1XW3++Hk/Vg/vDxTChR0ZTAeq+7ziQFGleWhQoiinHcPKEk1EKFEClqLCuflEgj2tjtsqq7KOwoUOlGo3nwiepI1Elq54woURTrLVQByPjEmWOrChRKHzRdvPjCmKIFMo7CjIKg+1s1m2R3SlEIan1ibv5gI7CgrkhXVfFk+Igme//ALjChQHFqIKQLtZm2aqqQQ3cYUKIBpNFbLoLMFAcWjsKCuPdAk/b/nSOFaQoUAKamqeMMKiO3zMKFFDJtx3HziPPmFhU3DHdHYUUPSkdTbqvtugSb5f8phQoqEVGn83mqBz7juPddHIUApymNKXeEKFCj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hd-wallpapers.com/download/no-excuses-nike-football_1024x768_338-stand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495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 being surprised </a:t>
            </a:r>
          </a:p>
          <a:p>
            <a:pPr algn="ctr"/>
            <a:r>
              <a:rPr lang="en-US" sz="2800" b="1" dirty="0" smtClean="0"/>
              <a:t>by what’s on the ACT Math Test</a:t>
            </a:r>
            <a:endParaRPr lang="en-US" sz="28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534400" cy="614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rial "/>
              </a:rPr>
              <a:t>Example</a:t>
            </a:r>
            <a:r>
              <a:rPr lang="en-US" sz="3600" dirty="0">
                <a:latin typeface="Arial 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 "/>
            </a:endParaRPr>
          </a:p>
          <a:p>
            <a:pPr>
              <a:lnSpc>
                <a:spcPct val="105000"/>
              </a:lnSpc>
            </a:pPr>
            <a:r>
              <a:rPr lang="en-US" sz="2400" b="1" i="1" dirty="0">
                <a:latin typeface="Arial "/>
              </a:rPr>
              <a:t>13. If a store sells a shirt for h dollars, how much would that shirt cost if it was marked down by q%</a:t>
            </a:r>
          </a:p>
          <a:p>
            <a:pPr>
              <a:lnSpc>
                <a:spcPct val="105000"/>
              </a:lnSpc>
            </a:pPr>
            <a:r>
              <a:rPr lang="en-US" sz="2400" b="1" i="1" dirty="0">
                <a:latin typeface="Arial "/>
              </a:rPr>
              <a:t>		</a:t>
            </a:r>
            <a:endParaRPr lang="en-US" sz="2400" b="1" i="1" dirty="0" smtClean="0">
              <a:latin typeface="Arial 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en-US" sz="2400" b="1" i="1" dirty="0" smtClean="0"/>
              <a:t>hq</a:t>
            </a:r>
            <a:endParaRPr lang="en-US" sz="2400" dirty="0" smtClean="0"/>
          </a:p>
          <a:p>
            <a:pPr marL="457200" lvl="0" indent="-457200">
              <a:buFont typeface="+mj-lt"/>
              <a:buAutoNum type="alphaUcPeriod"/>
            </a:pPr>
            <a:r>
              <a:rPr lang="en-US" sz="2400" b="1" i="1" dirty="0" smtClean="0"/>
              <a:t>1/4hq</a:t>
            </a:r>
            <a:endParaRPr lang="en-US" sz="2400" dirty="0" smtClean="0"/>
          </a:p>
          <a:p>
            <a:pPr marL="457200" lvl="0" indent="-457200">
              <a:buFont typeface="+mj-lt"/>
              <a:buAutoNum type="alphaUcPeriod"/>
            </a:pPr>
            <a:r>
              <a:rPr lang="en-US" sz="2400" b="1" i="1" dirty="0" smtClean="0"/>
              <a:t>h(1-(q/100)</a:t>
            </a:r>
            <a:endParaRPr lang="en-US" sz="2400" dirty="0" smtClean="0"/>
          </a:p>
          <a:p>
            <a:pPr marL="457200" lvl="0" indent="-457200">
              <a:buFont typeface="+mj-lt"/>
              <a:buAutoNum type="alphaUcPeriod"/>
            </a:pPr>
            <a:r>
              <a:rPr lang="en-US" sz="2400" b="1" i="1" dirty="0" smtClean="0"/>
              <a:t>q(1-(h/100)</a:t>
            </a:r>
            <a:endParaRPr lang="en-US" sz="2400" dirty="0" smtClean="0"/>
          </a:p>
          <a:p>
            <a:pPr marL="457200" lvl="0" indent="-457200">
              <a:buFont typeface="+mj-lt"/>
              <a:buAutoNum type="alphaUcPeriod"/>
            </a:pPr>
            <a:r>
              <a:rPr lang="en-US" sz="2400" b="1" i="1" dirty="0" smtClean="0"/>
              <a:t>2hq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dirty="0">
                <a:latin typeface="Constantia" pitchFamily="18" charset="0"/>
              </a:rPr>
              <a:t>		</a:t>
            </a:r>
          </a:p>
          <a:p>
            <a:pPr>
              <a:lnSpc>
                <a:spcPct val="150000"/>
              </a:lnSpc>
            </a:pPr>
            <a:endParaRPr lang="en-US" dirty="0">
              <a:latin typeface="Constantia" pitchFamily="18" charset="0"/>
            </a:endParaRPr>
          </a:p>
          <a:p>
            <a:endParaRPr lang="en-US" b="1" dirty="0">
              <a:latin typeface="Calibri" pitchFamily="34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408804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Try Another: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13</a:t>
            </a: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. If w hats cost z dollars,</a:t>
            </a:r>
            <a:r>
              <a:rPr lang="en-US" altLang="ja-JP" sz="2400" dirty="0">
                <a:latin typeface="+mj-lt"/>
              </a:rPr>
              <a:t> </a:t>
            </a: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then how many hats could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you buy with $100?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b="1" i="1" dirty="0" smtClean="0">
              <a:latin typeface="+mj-lt"/>
              <a:ea typeface="MS Mincho" pitchFamily="49" charset="-128"/>
              <a:cs typeface="Times New Roman" pitchFamily="18" charset="0"/>
            </a:endParaRPr>
          </a:p>
          <a:p>
            <a:pPr lvl="1"/>
            <a:r>
              <a:rPr lang="en-US" sz="2400" b="1" i="1" dirty="0" smtClean="0"/>
              <a:t>A. 100/w</a:t>
            </a:r>
            <a:endParaRPr lang="en-US" sz="2400" dirty="0" smtClean="0"/>
          </a:p>
          <a:p>
            <a:pPr lvl="1"/>
            <a:r>
              <a:rPr lang="en-US" sz="2400" b="1" i="1" dirty="0" smtClean="0"/>
              <a:t>B. 100wz</a:t>
            </a:r>
            <a:endParaRPr lang="en-US" sz="2400" dirty="0" smtClean="0"/>
          </a:p>
          <a:p>
            <a:pPr lvl="1"/>
            <a:r>
              <a:rPr lang="en-US" sz="2400" b="1" i="1" dirty="0" smtClean="0"/>
              <a:t>C. 100w/z</a:t>
            </a:r>
            <a:endParaRPr lang="en-US" sz="2400" dirty="0" smtClean="0"/>
          </a:p>
          <a:p>
            <a:pPr lvl="1"/>
            <a:r>
              <a:rPr lang="en-US" sz="2400" b="1" i="1" dirty="0" smtClean="0"/>
              <a:t>D. 100z/w</a:t>
            </a:r>
            <a:endParaRPr lang="en-US" sz="2400" dirty="0" smtClean="0"/>
          </a:p>
          <a:p>
            <a:pPr lvl="1"/>
            <a:r>
              <a:rPr lang="en-US" sz="2400" b="1" i="1" dirty="0" smtClean="0"/>
              <a:t>E. wz</a:t>
            </a:r>
            <a:endParaRPr lang="en-US" sz="2400" dirty="0" smtClean="0"/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                                           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/>
              <a:t>Example: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 smtClean="0"/>
              <a:t>12.  If the sum of three consecutive odd integers is p, then in terms of p, what is the greatest of the three integers?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lvl="1">
              <a:buNone/>
            </a:pPr>
            <a:r>
              <a:rPr lang="pt-BR" sz="2400" b="1" i="1" dirty="0" smtClean="0"/>
              <a:t>A. (p-6)/3</a:t>
            </a:r>
            <a:endParaRPr lang="en-US" sz="2400" b="1" dirty="0" smtClean="0"/>
          </a:p>
          <a:p>
            <a:pPr lvl="1">
              <a:buNone/>
            </a:pPr>
            <a:r>
              <a:rPr lang="pt-BR" sz="2400" b="1" i="1" dirty="0" smtClean="0"/>
              <a:t>B. (p-3)/3</a:t>
            </a:r>
            <a:endParaRPr lang="en-US" sz="2400" b="1" dirty="0" smtClean="0"/>
          </a:p>
          <a:p>
            <a:pPr lvl="1">
              <a:buNone/>
            </a:pPr>
            <a:r>
              <a:rPr lang="pt-BR" sz="2400" b="1" i="1" dirty="0" smtClean="0"/>
              <a:t>C. p/3</a:t>
            </a:r>
            <a:endParaRPr lang="en-US" sz="2400" b="1" dirty="0" smtClean="0"/>
          </a:p>
          <a:p>
            <a:pPr lvl="1">
              <a:buNone/>
            </a:pPr>
            <a:r>
              <a:rPr lang="pt-BR" sz="2400" b="1" i="1" dirty="0" smtClean="0"/>
              <a:t>D. (p+3)/3</a:t>
            </a:r>
            <a:endParaRPr lang="en-US" sz="2400" b="1" dirty="0" smtClean="0"/>
          </a:p>
          <a:p>
            <a:pPr lvl="1">
              <a:buNone/>
            </a:pPr>
            <a:r>
              <a:rPr lang="pt-BR" sz="2400" b="1" i="1" dirty="0" smtClean="0"/>
              <a:t>E. (p+6)/3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Arial "/>
              </a:rPr>
              <a:t>BEST MATH TACTIC EVER #2</a:t>
            </a:r>
            <a:endParaRPr lang="en-US" sz="3600">
              <a:solidFill>
                <a:schemeClr val="accent2"/>
              </a:solidFill>
              <a:latin typeface="Arial "/>
            </a:endParaRP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228600" y="1371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ial "/>
              </a:rPr>
              <a:t>PLUG IN THE ANSWER Choices!</a:t>
            </a:r>
            <a:endParaRPr lang="en-US" sz="2400">
              <a:latin typeface="Arial 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228600" y="1981200"/>
            <a:ext cx="8610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 "/>
              </a:rPr>
              <a:t>Plugging in the answer choices </a:t>
            </a:r>
            <a:r>
              <a:rPr lang="en-US" sz="2400">
                <a:latin typeface="Arial "/>
              </a:rPr>
              <a:t>allows us to work the problem backwards</a:t>
            </a:r>
            <a:endParaRPr lang="en-US" sz="2400" b="1">
              <a:latin typeface="Arial "/>
            </a:endParaRPr>
          </a:p>
          <a:p>
            <a:pPr>
              <a:lnSpc>
                <a:spcPct val="150000"/>
              </a:lnSpc>
            </a:pPr>
            <a:endParaRPr lang="en-US" sz="2400" b="1">
              <a:latin typeface="Arial 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Arial "/>
              </a:rPr>
              <a:t>When Can I Plug in the Answer Choices?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 "/>
              </a:rPr>
              <a:t>When there are numbers in the answer choices or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 "/>
              </a:rPr>
              <a:t>you feel the strong urge to write out a long algebraic expression! (Ex: age problems)</a:t>
            </a:r>
          </a:p>
          <a:p>
            <a:pPr>
              <a:lnSpc>
                <a:spcPct val="150000"/>
              </a:lnSpc>
            </a:pPr>
            <a:endParaRPr lang="en-US" sz="2400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4582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u="sng" smtClean="0"/>
              <a:t>Steps to Plugging in the Answer Choices: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C00000"/>
                </a:solidFill>
              </a:rPr>
              <a:t>Step 1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C00000"/>
                </a:solidFill>
              </a:rPr>
              <a:t>	</a:t>
            </a:r>
            <a:r>
              <a:rPr lang="en-US" sz="2000" b="1" smtClean="0">
                <a:solidFill>
                  <a:srgbClr val="C00000"/>
                </a:solidFill>
              </a:rPr>
              <a:t>Label the answers so you know what they mean</a:t>
            </a:r>
          </a:p>
          <a:p>
            <a:pPr eaLnBrk="1" hangingPunct="1">
              <a:buFontTx/>
              <a:buNone/>
            </a:pPr>
            <a:endParaRPr lang="en-US" sz="2000" b="1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C00000"/>
                </a:solidFill>
              </a:rPr>
              <a:t>Step 2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C00000"/>
                </a:solidFill>
              </a:rPr>
              <a:t>	</a:t>
            </a:r>
            <a:r>
              <a:rPr lang="en-US" sz="2000" b="1" smtClean="0">
                <a:solidFill>
                  <a:srgbClr val="C00000"/>
                </a:solidFill>
              </a:rPr>
              <a:t>Start with choice (C) and work the steps of the problem backwards</a:t>
            </a:r>
          </a:p>
          <a:p>
            <a:pPr eaLnBrk="1" hangingPunct="1">
              <a:buFontTx/>
              <a:buNone/>
            </a:pPr>
            <a:endParaRPr lang="en-US" sz="2000" b="1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C00000"/>
                </a:solidFill>
              </a:rPr>
              <a:t>Step 3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C00000"/>
                </a:solidFill>
              </a:rPr>
              <a:t>	</a:t>
            </a:r>
            <a:r>
              <a:rPr lang="en-US" sz="2000" b="1" smtClean="0">
                <a:solidFill>
                  <a:srgbClr val="C00000"/>
                </a:solidFill>
              </a:rPr>
              <a:t>Look for something in the problem to know if you are correct. </a:t>
            </a:r>
          </a:p>
          <a:p>
            <a:pPr eaLnBrk="1" hangingPunct="1">
              <a:buFontTx/>
              <a:buNone/>
            </a:pPr>
            <a:endParaRPr lang="en-US" sz="2000" b="1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C00000"/>
                </a:solidFill>
              </a:rPr>
              <a:t>Step 4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C00000"/>
                </a:solidFill>
              </a:rPr>
              <a:t>	</a:t>
            </a:r>
            <a:r>
              <a:rPr lang="en-US" sz="2000" b="1" smtClean="0">
                <a:solidFill>
                  <a:srgbClr val="C00000"/>
                </a:solidFill>
              </a:rPr>
              <a:t>If you find the correct answer, STOP! Move on to the next problem!</a:t>
            </a:r>
          </a:p>
          <a:p>
            <a:pPr eaLnBrk="1" hangingPunct="1">
              <a:buFontTx/>
              <a:buNone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457200" y="533400"/>
            <a:ext cx="8229600" cy="432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rial "/>
              </a:rPr>
              <a:t>Example :</a:t>
            </a:r>
          </a:p>
          <a:p>
            <a:pPr>
              <a:lnSpc>
                <a:spcPct val="105000"/>
              </a:lnSpc>
            </a:pPr>
            <a:endParaRPr lang="en-US" sz="2400" b="1" dirty="0">
              <a:latin typeface="Arial "/>
            </a:endParaRPr>
          </a:p>
          <a:p>
            <a:pPr>
              <a:lnSpc>
                <a:spcPct val="105000"/>
              </a:lnSpc>
            </a:pPr>
            <a:r>
              <a:rPr lang="en-US" sz="2400" b="1" dirty="0">
                <a:latin typeface="Arial "/>
              </a:rPr>
              <a:t>11. Marc is half as old as Tony and three times as old as Ben. If the sum of  their ages is 40, how old is Marc</a:t>
            </a:r>
            <a:r>
              <a:rPr lang="en-US" sz="2400" b="1" dirty="0" smtClean="0">
                <a:latin typeface="Arial "/>
              </a:rPr>
              <a:t>?</a:t>
            </a:r>
          </a:p>
          <a:p>
            <a:pPr lvl="2">
              <a:lnSpc>
                <a:spcPct val="105000"/>
              </a:lnSpc>
            </a:pPr>
            <a:endParaRPr lang="en-US" sz="2400" b="1" i="1" dirty="0" smtClean="0">
              <a:latin typeface="Arial "/>
            </a:endParaRPr>
          </a:p>
          <a:p>
            <a:r>
              <a:rPr lang="en-US" sz="2400" b="1" i="1" dirty="0" smtClean="0"/>
              <a:t>A.3</a:t>
            </a:r>
            <a:endParaRPr lang="en-US" sz="2400" dirty="0" smtClean="0"/>
          </a:p>
          <a:p>
            <a:r>
              <a:rPr lang="en-US" sz="2400" b="1" i="1" dirty="0" smtClean="0"/>
              <a:t>B.6</a:t>
            </a:r>
            <a:endParaRPr lang="en-US" sz="2400" dirty="0" smtClean="0"/>
          </a:p>
          <a:p>
            <a:r>
              <a:rPr lang="en-US" sz="2400" b="1" i="1" dirty="0" smtClean="0"/>
              <a:t>C.12</a:t>
            </a:r>
            <a:endParaRPr lang="en-US" sz="2400" dirty="0" smtClean="0"/>
          </a:p>
          <a:p>
            <a:r>
              <a:rPr lang="en-US" sz="2400" b="1" i="1" dirty="0" smtClean="0"/>
              <a:t>D. 18</a:t>
            </a:r>
            <a:endParaRPr lang="en-US" sz="2400" dirty="0" smtClean="0"/>
          </a:p>
          <a:p>
            <a:r>
              <a:rPr lang="en-US" sz="2400" b="1" i="1" dirty="0" smtClean="0"/>
              <a:t>E. 24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-24603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eaLnBrk="0" hangingPunct="0">
              <a:defRPr/>
            </a:pPr>
            <a:endParaRPr lang="en-US" altLang="ja-JP" sz="3200" b="1" i="1" dirty="0">
              <a:latin typeface="+mj-lt"/>
              <a:ea typeface="MS Mincho" pitchFamily="49" charset="-128"/>
              <a:cs typeface="Times New Roman" pitchFamily="18" charset="0"/>
            </a:endParaRPr>
          </a:p>
          <a:p>
            <a:pPr indent="457200" eaLnBrk="0" hangingPunct="0">
              <a:defRPr/>
            </a:pPr>
            <a:r>
              <a:rPr lang="en-US" altLang="ja-JP" sz="3200" b="1" i="1" dirty="0">
                <a:latin typeface="+mj-lt"/>
                <a:ea typeface="MS Mincho" pitchFamily="49" charset="-128"/>
                <a:cs typeface="Times New Roman" pitchFamily="18" charset="0"/>
              </a:rPr>
              <a:t>3</a:t>
            </a:r>
            <a:r>
              <a:rPr lang="en-US" altLang="ja-JP" sz="32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7</a:t>
            </a:r>
            <a:r>
              <a:rPr lang="en-US" altLang="ja-JP" sz="3200" b="1" i="1" dirty="0">
                <a:latin typeface="+mj-lt"/>
                <a:ea typeface="MS Mincho" pitchFamily="49" charset="-128"/>
                <a:cs typeface="Times New Roman" pitchFamily="18" charset="0"/>
              </a:rPr>
              <a:t>. Chef </a:t>
            </a:r>
            <a:r>
              <a:rPr lang="en-US" altLang="ja-JP" sz="3200" b="1" i="1" dirty="0" err="1">
                <a:latin typeface="+mj-lt"/>
                <a:ea typeface="MS Mincho" pitchFamily="49" charset="-128"/>
                <a:cs typeface="Times New Roman" pitchFamily="18" charset="0"/>
              </a:rPr>
              <a:t>Emeril</a:t>
            </a:r>
            <a:r>
              <a:rPr lang="en-US" altLang="ja-JP" sz="3200" b="1" i="1" dirty="0">
                <a:latin typeface="+mj-lt"/>
                <a:ea typeface="MS Mincho" pitchFamily="49" charset="-128"/>
                <a:cs typeface="Times New Roman" pitchFamily="18" charset="0"/>
              </a:rPr>
              <a:t> has equal amounts </a:t>
            </a:r>
            <a:endParaRPr lang="en-US" altLang="ja-JP" sz="3200" dirty="0">
              <a:latin typeface="+mj-lt"/>
            </a:endParaRPr>
          </a:p>
          <a:p>
            <a:pPr indent="457200" eaLnBrk="0" hangingPunct="0">
              <a:defRPr/>
            </a:pPr>
            <a:r>
              <a:rPr lang="en-US" altLang="ja-JP" sz="3200" b="1" i="1" dirty="0">
                <a:latin typeface="+mj-lt"/>
                <a:ea typeface="MS Mincho" pitchFamily="49" charset="-128"/>
                <a:cs typeface="Times New Roman" pitchFamily="18" charset="0"/>
              </a:rPr>
              <a:t>flour, sugar and salt. He made pretzels</a:t>
            </a:r>
            <a:endParaRPr lang="en-US" altLang="ja-JP" sz="3200" dirty="0">
              <a:latin typeface="+mj-lt"/>
            </a:endParaRPr>
          </a:p>
          <a:p>
            <a:pPr indent="457200" eaLnBrk="0" hangingPunct="0">
              <a:defRPr/>
            </a:pPr>
            <a:r>
              <a:rPr lang="en-US" altLang="ja-JP" sz="3200" b="1" i="1" dirty="0">
                <a:latin typeface="+mj-lt"/>
                <a:ea typeface="MS Mincho" pitchFamily="49" charset="-128"/>
                <a:cs typeface="Times New Roman" pitchFamily="18" charset="0"/>
              </a:rPr>
              <a:t>by mixing 1/3 of the flour, ½ of the sugar </a:t>
            </a:r>
            <a:endParaRPr lang="en-US" altLang="ja-JP" sz="3200" dirty="0">
              <a:latin typeface="+mj-lt"/>
            </a:endParaRPr>
          </a:p>
          <a:p>
            <a:pPr indent="457200" eaLnBrk="0" hangingPunct="0">
              <a:defRPr/>
            </a:pPr>
            <a:r>
              <a:rPr lang="en-US" altLang="ja-JP" sz="3200" b="1" i="1" dirty="0">
                <a:latin typeface="+mj-lt"/>
                <a:ea typeface="MS Mincho" pitchFamily="49" charset="-128"/>
                <a:cs typeface="Times New Roman" pitchFamily="18" charset="0"/>
              </a:rPr>
              <a:t>and ¼ of the salt. If he made 52 pounds </a:t>
            </a:r>
            <a:endParaRPr lang="en-US" altLang="ja-JP" sz="3200" dirty="0">
              <a:latin typeface="+mj-lt"/>
            </a:endParaRPr>
          </a:p>
          <a:p>
            <a:pPr indent="457200" eaLnBrk="0" hangingPunct="0">
              <a:defRPr/>
            </a:pPr>
            <a:r>
              <a:rPr lang="en-US" altLang="ja-JP" sz="3200" b="1" i="1" dirty="0">
                <a:latin typeface="+mj-lt"/>
                <a:ea typeface="MS Mincho" pitchFamily="49" charset="-128"/>
                <a:cs typeface="Times New Roman" pitchFamily="18" charset="0"/>
              </a:rPr>
              <a:t>of pretzels, how many pounds of sugar</a:t>
            </a:r>
            <a:endParaRPr lang="en-US" altLang="ja-JP" sz="3200" dirty="0">
              <a:latin typeface="+mj-lt"/>
            </a:endParaRPr>
          </a:p>
          <a:p>
            <a:pPr indent="457200" eaLnBrk="0" hangingPunct="0">
              <a:defRPr/>
            </a:pPr>
            <a:r>
              <a:rPr lang="en-US" altLang="ja-JP" sz="3200" b="1" i="1" dirty="0">
                <a:latin typeface="+mj-lt"/>
                <a:ea typeface="MS Mincho" pitchFamily="49" charset="-128"/>
                <a:cs typeface="Times New Roman" pitchFamily="18" charset="0"/>
              </a:rPr>
              <a:t>did he have to start?</a:t>
            </a:r>
          </a:p>
          <a:p>
            <a:pPr lvl="1" indent="457200" eaLnBrk="0" hangingPunct="0">
              <a:defRPr/>
            </a:pPr>
            <a:endParaRPr lang="en-US" altLang="ja-JP" sz="3200" b="1" dirty="0">
              <a:latin typeface="+mj-lt"/>
              <a:cs typeface="Calibri" pitchFamily="34" charset="0"/>
            </a:endParaRPr>
          </a:p>
          <a:p>
            <a:pPr lvl="1"/>
            <a:r>
              <a:rPr lang="en-US" sz="3200" b="1" i="1" dirty="0" smtClean="0">
                <a:latin typeface="+mj-lt"/>
                <a:cs typeface="Calibri" pitchFamily="34" charset="0"/>
              </a:rPr>
              <a:t>A. 45</a:t>
            </a:r>
            <a:endParaRPr lang="en-US" sz="3200" b="1" dirty="0" smtClean="0">
              <a:latin typeface="+mj-lt"/>
              <a:cs typeface="Calibri" pitchFamily="34" charset="0"/>
            </a:endParaRPr>
          </a:p>
          <a:p>
            <a:pPr lvl="1"/>
            <a:r>
              <a:rPr lang="en-US" sz="3200" b="1" i="1" dirty="0" smtClean="0">
                <a:latin typeface="+mj-lt"/>
                <a:cs typeface="Calibri" pitchFamily="34" charset="0"/>
              </a:rPr>
              <a:t>B. 48</a:t>
            </a:r>
            <a:endParaRPr lang="en-US" sz="3200" b="1" dirty="0" smtClean="0">
              <a:latin typeface="+mj-lt"/>
              <a:cs typeface="Calibri" pitchFamily="34" charset="0"/>
            </a:endParaRPr>
          </a:p>
          <a:p>
            <a:pPr lvl="1"/>
            <a:r>
              <a:rPr lang="en-US" sz="3200" b="1" i="1" dirty="0" smtClean="0">
                <a:latin typeface="+mj-lt"/>
                <a:cs typeface="Calibri" pitchFamily="34" charset="0"/>
              </a:rPr>
              <a:t>C. 50</a:t>
            </a:r>
            <a:endParaRPr lang="en-US" sz="3200" b="1" dirty="0" smtClean="0">
              <a:latin typeface="+mj-lt"/>
              <a:cs typeface="Calibri" pitchFamily="34" charset="0"/>
            </a:endParaRPr>
          </a:p>
          <a:p>
            <a:pPr lvl="1"/>
            <a:r>
              <a:rPr lang="en-US" sz="3200" b="1" i="1" dirty="0" smtClean="0">
                <a:latin typeface="+mj-lt"/>
                <a:cs typeface="Calibri" pitchFamily="34" charset="0"/>
              </a:rPr>
              <a:t>D. 52</a:t>
            </a:r>
            <a:endParaRPr lang="en-US" sz="3200" b="1" dirty="0" smtClean="0">
              <a:latin typeface="+mj-lt"/>
              <a:cs typeface="Calibri" pitchFamily="34" charset="0"/>
            </a:endParaRPr>
          </a:p>
          <a:p>
            <a:pPr lvl="1"/>
            <a:r>
              <a:rPr lang="en-US" sz="3200" b="1" i="1" dirty="0" smtClean="0">
                <a:latin typeface="+mj-lt"/>
                <a:cs typeface="Calibri" pitchFamily="34" charset="0"/>
              </a:rPr>
              <a:t>E. 56</a:t>
            </a:r>
            <a:endParaRPr lang="en-US" sz="3200" b="1" dirty="0" smtClean="0">
              <a:latin typeface="+mj-lt"/>
              <a:cs typeface="Calibri" pitchFamily="34" charset="0"/>
            </a:endParaRPr>
          </a:p>
          <a:p>
            <a:pPr lvl="2" indent="457200" eaLnBrk="0" hangingPunct="0">
              <a:defRPr/>
            </a:pPr>
            <a:endParaRPr lang="en-US" altLang="ja-JP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304800" y="5334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ACT Quadratics</a:t>
            </a:r>
            <a:endParaRPr kumimoji="0" lang="en-US" altLang="ja-JP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The ACT loves to test students on three specific quadratic equations.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1.</a:t>
            </a:r>
            <a:r>
              <a:rPr kumimoji="0" lang="en-US" altLang="ja-JP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 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x</a:t>
            </a:r>
            <a:r>
              <a:rPr kumimoji="0" lang="en-US" altLang="ja-JP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2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-y</a:t>
            </a:r>
            <a:r>
              <a:rPr kumimoji="0" lang="en-US" altLang="ja-JP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2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=(</a:t>
            </a:r>
            <a:r>
              <a:rPr kumimoji="0" lang="en-US" altLang="ja-JP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x+y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)(x-y)</a:t>
            </a:r>
            <a:endParaRPr kumimoji="0" lang="en-US" altLang="ja-JP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2.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 </a:t>
            </a:r>
            <a:r>
              <a:rPr kumimoji="0" lang="en-US" altLang="ja-JP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(</a:t>
            </a:r>
            <a:r>
              <a:rPr kumimoji="0" lang="en-US" altLang="ja-JP" sz="4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x+y</a:t>
            </a:r>
            <a:r>
              <a:rPr kumimoji="0" lang="en-US" altLang="ja-JP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)</a:t>
            </a:r>
            <a:r>
              <a:rPr kumimoji="0" lang="en-US" altLang="ja-JP" sz="48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2</a:t>
            </a:r>
            <a:r>
              <a:rPr kumimoji="0" lang="en-US" altLang="ja-JP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=x</a:t>
            </a:r>
            <a:r>
              <a:rPr kumimoji="0" lang="en-US" altLang="ja-JP" sz="48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2</a:t>
            </a:r>
            <a:r>
              <a:rPr kumimoji="0" lang="en-US" altLang="ja-JP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+2xy+y</a:t>
            </a:r>
            <a:r>
              <a:rPr kumimoji="0" lang="en-US" altLang="ja-JP" sz="48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2</a:t>
            </a:r>
            <a:endParaRPr kumimoji="0" lang="en-US" altLang="ja-JP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3.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 (x-y)</a:t>
            </a:r>
            <a:r>
              <a:rPr kumimoji="0" lang="en-US" altLang="ja-JP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2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=x</a:t>
            </a:r>
            <a:r>
              <a:rPr kumimoji="0" lang="en-US" altLang="ja-JP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2</a:t>
            </a:r>
            <a:r>
              <a:rPr kumimoji="0" lang="en-US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-2xy+y</a:t>
            </a:r>
            <a:r>
              <a:rPr kumimoji="0" lang="en-US" altLang="ja-JP" sz="4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2</a:t>
            </a:r>
            <a:endParaRPr kumimoji="0" lang="en-US" altLang="ja-JP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92682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altLang="ja-JP" sz="3600" b="1" dirty="0">
                <a:latin typeface="+mj-lt"/>
                <a:ea typeface="MS Mincho" pitchFamily="49" charset="-128"/>
                <a:cs typeface="Times New Roman" pitchFamily="18" charset="0"/>
              </a:rPr>
              <a:t>Functions</a:t>
            </a:r>
          </a:p>
          <a:p>
            <a:pPr eaLnBrk="0" hangingPunct="0">
              <a:defRPr/>
            </a:pPr>
            <a:endParaRPr lang="en-US" altLang="ja-JP" sz="2400" dirty="0">
              <a:latin typeface="+mj-lt"/>
            </a:endParaRPr>
          </a:p>
          <a:p>
            <a:pPr eaLnBrk="0" hangingPunct="0">
              <a:defRPr/>
            </a:pPr>
            <a:r>
              <a:rPr lang="en-US" altLang="ja-JP" sz="2400" dirty="0">
                <a:latin typeface="+mj-lt"/>
                <a:ea typeface="MS Mincho" pitchFamily="49" charset="-128"/>
                <a:cs typeface="Times New Roman" pitchFamily="18" charset="0"/>
              </a:rPr>
              <a:t>Treat functions like you’re reading directions on a map.  </a:t>
            </a:r>
          </a:p>
          <a:p>
            <a:pPr eaLnBrk="0" hangingPunct="0">
              <a:defRPr/>
            </a:pPr>
            <a:endParaRPr lang="en-US" altLang="ja-JP" sz="2400" dirty="0">
              <a:latin typeface="+mj-lt"/>
              <a:ea typeface="MS Mincho" pitchFamily="49" charset="-128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ja-JP" sz="2400" dirty="0">
                <a:latin typeface="+mj-lt"/>
                <a:ea typeface="MS Mincho" pitchFamily="49" charset="-128"/>
                <a:cs typeface="Times New Roman" pitchFamily="18" charset="0"/>
              </a:rPr>
              <a:t>Most function questions will give you a </a:t>
            </a:r>
            <a:r>
              <a:rPr lang="en-US" altLang="ja-JP" sz="2400" b="1" i="1" dirty="0">
                <a:latin typeface="+mj-lt"/>
                <a:ea typeface="MS Mincho" pitchFamily="49" charset="-128"/>
                <a:cs typeface="Times New Roman" pitchFamily="18" charset="0"/>
              </a:rPr>
              <a:t>specific value </a:t>
            </a:r>
            <a:r>
              <a:rPr lang="en-US" altLang="ja-JP" sz="2400" dirty="0">
                <a:latin typeface="+mj-lt"/>
                <a:ea typeface="MS Mincho" pitchFamily="49" charset="-128"/>
                <a:cs typeface="Times New Roman" pitchFamily="18" charset="0"/>
              </a:rPr>
              <a:t>to plug in for x or a given variable, and ask you the value of the function for the given variable. </a:t>
            </a:r>
          </a:p>
          <a:p>
            <a:pPr eaLnBrk="0" hangingPunct="0">
              <a:defRPr/>
            </a:pPr>
            <a:endParaRPr lang="en-US" altLang="ja-JP" sz="2400" dirty="0">
              <a:latin typeface="+mj-lt"/>
            </a:endParaRPr>
          </a:p>
          <a:p>
            <a:pPr eaLnBrk="0" hangingPunct="0">
              <a:defRPr/>
            </a:pPr>
            <a:r>
              <a:rPr lang="en-US" altLang="ja-JP" sz="2400" dirty="0">
                <a:latin typeface="+mj-lt"/>
                <a:ea typeface="MS Mincho" pitchFamily="49" charset="-128"/>
                <a:cs typeface="Times New Roman" pitchFamily="18" charset="0"/>
              </a:rPr>
              <a:t>		</a:t>
            </a:r>
            <a:r>
              <a:rPr lang="en-US" altLang="ja-JP" sz="2400" b="1" i="1" dirty="0">
                <a:latin typeface="+mj-lt"/>
                <a:ea typeface="MS Mincho" pitchFamily="49" charset="-128"/>
                <a:cs typeface="Times New Roman" pitchFamily="18" charset="0"/>
              </a:rPr>
              <a:t>6.  If f(x) = x</a:t>
            </a:r>
            <a:r>
              <a:rPr lang="en-US" altLang="ja-JP" sz="2400" b="1" i="1" baseline="30000" dirty="0">
                <a:latin typeface="+mj-lt"/>
                <a:ea typeface="MS Mincho" pitchFamily="49" charset="-128"/>
                <a:cs typeface="Times New Roman" pitchFamily="18" charset="0"/>
              </a:rPr>
              <a:t>2</a:t>
            </a:r>
            <a:r>
              <a:rPr lang="en-US" altLang="ja-JP" sz="2400" b="1" i="1" dirty="0">
                <a:latin typeface="+mj-lt"/>
                <a:ea typeface="MS Mincho" pitchFamily="49" charset="-128"/>
                <a:cs typeface="Times New Roman" pitchFamily="18" charset="0"/>
              </a:rPr>
              <a:t> + 2x -3 f(5)=</a:t>
            </a:r>
            <a:endParaRPr lang="en-US" altLang="ja-JP" sz="2400" dirty="0">
              <a:latin typeface="+mj-lt"/>
            </a:endParaRPr>
          </a:p>
          <a:p>
            <a:pPr eaLnBrk="0" hangingPunct="0">
              <a:defRPr/>
            </a:pPr>
            <a:r>
              <a:rPr lang="en-US" altLang="ja-JP" sz="2400" b="1" i="1" dirty="0">
                <a:latin typeface="+mj-lt"/>
                <a:ea typeface="MS Mincho" pitchFamily="49" charset="-128"/>
                <a:cs typeface="Times New Roman" pitchFamily="18" charset="0"/>
              </a:rPr>
              <a:t>	</a:t>
            </a:r>
            <a:endParaRPr lang="en-US" altLang="ja-JP" sz="2400" dirty="0">
              <a:latin typeface="+mj-lt"/>
            </a:endParaRPr>
          </a:p>
          <a:p>
            <a:pPr lvl="2"/>
            <a:r>
              <a:rPr lang="en-US" altLang="ja-JP" sz="2400" b="1" i="1" dirty="0">
                <a:latin typeface="+mj-lt"/>
                <a:ea typeface="MS Mincho" pitchFamily="49" charset="-128"/>
                <a:cs typeface="Times New Roman" pitchFamily="18" charset="0"/>
              </a:rPr>
              <a:t>	</a:t>
            </a:r>
            <a:r>
              <a:rPr lang="en-US" sz="2400" b="1" i="1" dirty="0" smtClean="0"/>
              <a:t>A. 12</a:t>
            </a:r>
            <a:endParaRPr lang="en-US" sz="2400" dirty="0" smtClean="0"/>
          </a:p>
          <a:p>
            <a:pPr lvl="2"/>
            <a:r>
              <a:rPr lang="en-US" sz="2400" b="1" i="1" dirty="0" smtClean="0"/>
              <a:t>	B. 17</a:t>
            </a:r>
            <a:endParaRPr lang="en-US" sz="2400" dirty="0" smtClean="0"/>
          </a:p>
          <a:p>
            <a:pPr lvl="2"/>
            <a:r>
              <a:rPr lang="en-US" sz="2400" b="1" i="1" dirty="0" smtClean="0"/>
              <a:t>	C. 32</a:t>
            </a:r>
            <a:endParaRPr lang="en-US" sz="2400" dirty="0" smtClean="0"/>
          </a:p>
          <a:p>
            <a:pPr lvl="2"/>
            <a:r>
              <a:rPr lang="en-US" sz="2400" b="1" i="1" dirty="0" smtClean="0"/>
              <a:t>	D. 35</a:t>
            </a:r>
            <a:endParaRPr lang="en-US" sz="2400" dirty="0" smtClean="0"/>
          </a:p>
          <a:p>
            <a:pPr lvl="2"/>
            <a:r>
              <a:rPr lang="en-US" sz="2400" b="1" i="1" dirty="0" smtClean="0"/>
              <a:t>	E. 38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381000" y="381000"/>
            <a:ext cx="838200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Logarithms </a:t>
            </a:r>
            <a:endParaRPr kumimoji="0" lang="en-US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Think of log questions as simply another way to deal with exponents….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The Logarithm Formula</a:t>
            </a:r>
            <a:endParaRPr kumimoji="0" lang="en-US" altLang="ja-JP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log</a:t>
            </a:r>
            <a:r>
              <a:rPr kumimoji="0" lang="en-US" altLang="ja-JP" sz="3200" b="1" i="0" u="none" strike="noStrike" cap="none" normalizeH="0" baseline="-30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x</a:t>
            </a:r>
            <a:r>
              <a:rPr kumimoji="0" lang="en-US" altLang="ja-JP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y</a:t>
            </a:r>
            <a:r>
              <a:rPr kumimoji="0" lang="en-US" altLang="ja-JP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= z</a:t>
            </a:r>
            <a:r>
              <a:rPr kumimoji="0" lang="en-US" altLang="ja-JP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simply means </a:t>
            </a:r>
            <a:r>
              <a:rPr kumimoji="0" lang="en-US" altLang="ja-JP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x</a:t>
            </a:r>
            <a:r>
              <a:rPr kumimoji="0" lang="en-US" altLang="ja-JP" sz="3200" b="1" i="0" u="none" strike="noStrike" cap="none" normalizeH="0" baseline="30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z</a:t>
            </a:r>
            <a:r>
              <a:rPr kumimoji="0" lang="en-US" altLang="ja-JP" sz="32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 </a:t>
            </a:r>
            <a:r>
              <a:rPr kumimoji="0" lang="en-US" altLang="ja-JP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= 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3200" b="1" dirty="0" smtClean="0">
              <a:latin typeface="Calibri" pitchFamily="34" charset="0"/>
              <a:ea typeface="MS Mincho" pitchFamily="49" charset="-128"/>
              <a:cs typeface="Calibri" pitchFamily="34" charset="0"/>
            </a:endParaRPr>
          </a:p>
          <a:p>
            <a:r>
              <a:rPr lang="en-US" sz="2400" b="1" i="1" dirty="0" smtClean="0"/>
              <a:t>33. If log</a:t>
            </a:r>
            <a:r>
              <a:rPr lang="en-US" sz="2400" b="1" i="1" baseline="-25000" dirty="0" smtClean="0"/>
              <a:t>x</a:t>
            </a:r>
            <a:r>
              <a:rPr lang="en-US" sz="2400" b="1" i="1" dirty="0" smtClean="0"/>
              <a:t>64 = 6, what is the value of x?</a:t>
            </a:r>
            <a:endParaRPr lang="en-US" sz="2400" dirty="0" smtClean="0"/>
          </a:p>
          <a:p>
            <a:r>
              <a:rPr lang="en-US" sz="2400" b="1" i="1" dirty="0" smtClean="0"/>
              <a:t> </a:t>
            </a:r>
            <a:endParaRPr lang="en-US" sz="2400" dirty="0" smtClean="0"/>
          </a:p>
          <a:p>
            <a:r>
              <a:rPr lang="en-US" sz="2400" b="1" i="1" dirty="0" smtClean="0"/>
              <a:t>A. 2</a:t>
            </a:r>
            <a:endParaRPr lang="en-US" sz="2400" dirty="0" smtClean="0"/>
          </a:p>
          <a:p>
            <a:r>
              <a:rPr lang="en-US" sz="2400" i="1" dirty="0" smtClean="0"/>
              <a:t>B. 3</a:t>
            </a:r>
            <a:endParaRPr lang="en-US" sz="2400" dirty="0" smtClean="0"/>
          </a:p>
          <a:p>
            <a:r>
              <a:rPr lang="en-US" sz="2400" i="1" dirty="0" smtClean="0"/>
              <a:t>C. 4</a:t>
            </a:r>
            <a:endParaRPr lang="en-US" sz="2400" dirty="0" smtClean="0"/>
          </a:p>
          <a:p>
            <a:r>
              <a:rPr lang="en-US" sz="2400" i="1" dirty="0" smtClean="0"/>
              <a:t>D. 5</a:t>
            </a:r>
            <a:endParaRPr lang="en-US" sz="2400" dirty="0" smtClean="0"/>
          </a:p>
          <a:p>
            <a:r>
              <a:rPr lang="en-US" sz="2400" i="1" dirty="0" smtClean="0"/>
              <a:t>E. 6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04800" y="3810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cs typeface="Arial" pitchFamily="34" charset="0"/>
              </a:rPr>
              <a:t>ACT Math Breakdown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304800" y="1066800"/>
            <a:ext cx="8610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u="sng" dirty="0" smtClean="0"/>
              <a:t>33 Algebra Questions</a:t>
            </a:r>
          </a:p>
          <a:p>
            <a:endParaRPr lang="en-US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7030A0"/>
                </a:solidFill>
              </a:rPr>
              <a:t>14 Pre-Algebra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B050"/>
                </a:solidFill>
              </a:rPr>
              <a:t>10 Algebra I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9 Algebra II</a:t>
            </a:r>
          </a:p>
          <a:p>
            <a:endParaRPr lang="en-US" sz="2400" b="1" dirty="0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1295400" y="2590800"/>
            <a:ext cx="7127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latin typeface="Constant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743200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50800"/>
                <a:solidFill>
                  <a:srgbClr val="C00000"/>
                </a:solidFill>
                <a:latin typeface="+mn-lt"/>
              </a:rPr>
              <a:t>Plane Geometry</a:t>
            </a:r>
            <a:endParaRPr lang="en-US" sz="3600" b="1" dirty="0">
              <a:ln w="50800"/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84582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Arial "/>
              </a:rPr>
              <a:t>Plane Geometry Facts</a:t>
            </a:r>
            <a:endParaRPr lang="en-US" sz="3600" b="1" dirty="0">
              <a:latin typeface="Arial 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Arial "/>
            </a:endParaRP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sz="2400" b="1" dirty="0">
                <a:latin typeface="Arial "/>
              </a:rPr>
              <a:t>Use logic when solving geometry problems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endParaRPr lang="en-US" sz="2400" b="1" dirty="0">
              <a:latin typeface="Arial "/>
            </a:endParaRPr>
          </a:p>
          <a:p>
            <a:pPr>
              <a:lnSpc>
                <a:spcPct val="105000"/>
              </a:lnSpc>
            </a:pPr>
            <a:r>
              <a:rPr lang="en-US" sz="2400" b="1" dirty="0">
                <a:latin typeface="Arial "/>
              </a:rPr>
              <a:t>Most shapes will be drawn to scale. Use your eyes to eliminate impossible answer choices</a:t>
            </a:r>
          </a:p>
          <a:p>
            <a:pPr>
              <a:lnSpc>
                <a:spcPct val="105000"/>
              </a:lnSpc>
            </a:pPr>
            <a:endParaRPr lang="en-US" sz="2400" b="1" dirty="0">
              <a:latin typeface="Arial "/>
            </a:endParaRPr>
          </a:p>
          <a:p>
            <a:pPr>
              <a:lnSpc>
                <a:spcPct val="105000"/>
              </a:lnSpc>
            </a:pPr>
            <a:r>
              <a:rPr lang="en-US" sz="2400" b="1" dirty="0">
                <a:latin typeface="Arial "/>
              </a:rPr>
              <a:t>When a diagram is not given or is not drawn to scale, redraw it</a:t>
            </a:r>
          </a:p>
          <a:p>
            <a:pPr>
              <a:lnSpc>
                <a:spcPct val="105000"/>
              </a:lnSpc>
            </a:pPr>
            <a:endParaRPr lang="en-US" sz="2400" b="1" dirty="0">
              <a:latin typeface="Arial "/>
            </a:endParaRP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sz="2400" b="1" dirty="0">
                <a:latin typeface="Arial "/>
              </a:rPr>
              <a:t>Fill in any missing info in the figure before solving the problem</a:t>
            </a: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3200" dirty="0" smtClean="0"/>
              <a:t>Plane Geometry Formulas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</a:rPr>
              <a:t>Area of a triangle =</a:t>
            </a:r>
            <a:r>
              <a:rPr lang="en-US" sz="2800" i="1" dirty="0" smtClean="0">
                <a:solidFill>
                  <a:srgbClr val="0070C0"/>
                </a:solidFill>
              </a:rPr>
              <a:t>1/2(base)(height)</a:t>
            </a:r>
            <a:r>
              <a:rPr lang="en-US" sz="2800" b="1" i="1" dirty="0" smtClean="0">
                <a:solidFill>
                  <a:srgbClr val="0070C0"/>
                </a:solidFill>
              </a:rPr>
              <a:t> 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</a:rPr>
              <a:t>Pythagorean theorem =</a:t>
            </a:r>
            <a:r>
              <a:rPr lang="en-US" sz="2800" i="1" dirty="0" smtClean="0">
                <a:solidFill>
                  <a:srgbClr val="0070C0"/>
                </a:solidFill>
              </a:rPr>
              <a:t>a</a:t>
            </a:r>
            <a:r>
              <a:rPr lang="en-US" sz="2800" i="1" baseline="30000" dirty="0" smtClean="0">
                <a:solidFill>
                  <a:srgbClr val="0070C0"/>
                </a:solidFill>
              </a:rPr>
              <a:t>2 </a:t>
            </a:r>
            <a:r>
              <a:rPr lang="en-US" sz="2800" i="1" dirty="0" smtClean="0">
                <a:solidFill>
                  <a:srgbClr val="0070C0"/>
                </a:solidFill>
              </a:rPr>
              <a:t>+ b</a:t>
            </a:r>
            <a:r>
              <a:rPr lang="en-US" sz="2800" i="1" baseline="30000" dirty="0" smtClean="0">
                <a:solidFill>
                  <a:srgbClr val="0070C0"/>
                </a:solidFill>
              </a:rPr>
              <a:t>2</a:t>
            </a:r>
            <a:r>
              <a:rPr lang="en-US" sz="2800" i="1" dirty="0" smtClean="0">
                <a:solidFill>
                  <a:srgbClr val="0070C0"/>
                </a:solidFill>
              </a:rPr>
              <a:t> = c</a:t>
            </a:r>
            <a:r>
              <a:rPr lang="en-US" sz="2800" i="1" baseline="30000" dirty="0" smtClean="0">
                <a:solidFill>
                  <a:srgbClr val="0070C0"/>
                </a:solidFill>
              </a:rPr>
              <a:t>2</a:t>
            </a:r>
            <a:r>
              <a:rPr lang="en-US" sz="2800" b="1" i="1" dirty="0" smtClean="0">
                <a:solidFill>
                  <a:srgbClr val="0070C0"/>
                </a:solidFill>
              </a:rPr>
              <a:t> 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</a:rPr>
              <a:t>30-60-90 Triangles = </a:t>
            </a:r>
            <a:r>
              <a:rPr lang="en-US" sz="2800" i="1" dirty="0" smtClean="0">
                <a:solidFill>
                  <a:srgbClr val="0070C0"/>
                </a:solidFill>
              </a:rPr>
              <a:t>x-x√3-2x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</a:rPr>
              <a:t>45-45-90 Triangles = </a:t>
            </a:r>
            <a:r>
              <a:rPr lang="en-US" sz="2800" i="1" dirty="0" smtClean="0">
                <a:solidFill>
                  <a:srgbClr val="0070C0"/>
                </a:solidFill>
              </a:rPr>
              <a:t>x-x-x√2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</a:rPr>
              <a:t>Area of a circle= </a:t>
            </a:r>
            <a:r>
              <a:rPr lang="en-US" sz="2800" i="1" dirty="0" smtClean="0">
                <a:solidFill>
                  <a:srgbClr val="0070C0"/>
                </a:solidFill>
              </a:rPr>
              <a:t>π r</a:t>
            </a:r>
            <a:r>
              <a:rPr lang="en-US" sz="2800" i="1" baseline="30000" dirty="0" smtClean="0">
                <a:solidFill>
                  <a:srgbClr val="0070C0"/>
                </a:solidFill>
              </a:rPr>
              <a:t>2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</a:rPr>
              <a:t>Circumference of a circle= </a:t>
            </a:r>
            <a:r>
              <a:rPr lang="en-US" sz="2800" i="1" dirty="0" smtClean="0">
                <a:solidFill>
                  <a:srgbClr val="0070C0"/>
                </a:solidFill>
              </a:rPr>
              <a:t>2 </a:t>
            </a:r>
            <a:r>
              <a:rPr lang="en-US" sz="2800" i="1" dirty="0" err="1" smtClean="0">
                <a:solidFill>
                  <a:srgbClr val="0070C0"/>
                </a:solidFill>
              </a:rPr>
              <a:t>πr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</a:rPr>
              <a:t>Area of square/rectangle=</a:t>
            </a:r>
            <a:r>
              <a:rPr lang="en-US" sz="2800" i="1" dirty="0" smtClean="0">
                <a:solidFill>
                  <a:srgbClr val="0070C0"/>
                </a:solidFill>
              </a:rPr>
              <a:t>base(height)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</a:rPr>
              <a:t>Area of a trapezoid = </a:t>
            </a:r>
            <a:r>
              <a:rPr lang="en-US" sz="2800" i="1" dirty="0" smtClean="0">
                <a:solidFill>
                  <a:srgbClr val="0070C0"/>
                </a:solidFill>
              </a:rPr>
              <a:t>1/2(b</a:t>
            </a:r>
            <a:r>
              <a:rPr lang="en-US" sz="2800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i="1" dirty="0" smtClean="0">
                <a:solidFill>
                  <a:srgbClr val="0070C0"/>
                </a:solidFill>
              </a:rPr>
              <a:t>+b</a:t>
            </a:r>
            <a:r>
              <a:rPr lang="en-US" sz="2800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i="1" dirty="0" smtClean="0">
                <a:solidFill>
                  <a:srgbClr val="0070C0"/>
                </a:solidFill>
              </a:rPr>
              <a:t>)(height)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7827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 "/>
              </a:rPr>
              <a:t>Plane Geometry </a:t>
            </a:r>
            <a:r>
              <a:rPr lang="en-US" sz="3600" b="1" dirty="0">
                <a:latin typeface="Arial "/>
              </a:rPr>
              <a:t>Problems </a:t>
            </a:r>
            <a:r>
              <a:rPr lang="en-US" sz="3600" b="1" dirty="0" smtClean="0">
                <a:latin typeface="Arial "/>
              </a:rPr>
              <a:t>Include</a:t>
            </a:r>
            <a:endParaRPr lang="en-US" sz="3600" b="1" dirty="0">
              <a:latin typeface="Arial "/>
            </a:endParaRPr>
          </a:p>
          <a:p>
            <a:endParaRPr lang="en-US" sz="2000" u="sng" dirty="0">
              <a:latin typeface="Constantia" pitchFamily="18" charset="0"/>
            </a:endParaRP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685800" y="1066800"/>
            <a:ext cx="3657600" cy="224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Arial "/>
              </a:rPr>
              <a:t>     Triangles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Arial "/>
              </a:rPr>
              <a:t>     </a:t>
            </a:r>
            <a:r>
              <a:rPr lang="en-US" sz="2400" b="1" dirty="0" smtClean="0">
                <a:solidFill>
                  <a:srgbClr val="C00000"/>
                </a:solidFill>
                <a:latin typeface="Arial "/>
              </a:rPr>
              <a:t>Circles</a:t>
            </a:r>
            <a:endParaRPr lang="en-US" sz="2400" b="1" dirty="0">
              <a:solidFill>
                <a:srgbClr val="C00000"/>
              </a:solidFill>
              <a:latin typeface="Arial 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Arial "/>
              </a:rPr>
              <a:t>     Four-Sided Figures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Arial "/>
              </a:rPr>
              <a:t>     Weird Shapes</a:t>
            </a:r>
            <a:endParaRPr lang="en-US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0180" name="AutoShape 7"/>
          <p:cNvSpPr>
            <a:spLocks noChangeArrowheads="1"/>
          </p:cNvSpPr>
          <p:nvPr/>
        </p:nvSpPr>
        <p:spPr bwMode="auto">
          <a:xfrm>
            <a:off x="4495800" y="1524000"/>
            <a:ext cx="1600200" cy="914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Oval 8"/>
          <p:cNvSpPr>
            <a:spLocks noChangeArrowheads="1"/>
          </p:cNvSpPr>
          <p:nvPr/>
        </p:nvSpPr>
        <p:spPr bwMode="auto">
          <a:xfrm>
            <a:off x="7086600" y="1905000"/>
            <a:ext cx="1524000" cy="1371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AutoShape 9"/>
          <p:cNvSpPr>
            <a:spLocks noChangeArrowheads="1"/>
          </p:cNvSpPr>
          <p:nvPr/>
        </p:nvSpPr>
        <p:spPr bwMode="auto">
          <a:xfrm>
            <a:off x="6858000" y="5181600"/>
            <a:ext cx="1524000" cy="1295400"/>
          </a:xfrm>
          <a:prstGeom prst="hexagon">
            <a:avLst>
              <a:gd name="adj" fmla="val 29412"/>
              <a:gd name="vf" fmla="val 11547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AutoShape 10"/>
          <p:cNvSpPr>
            <a:spLocks noChangeArrowheads="1"/>
          </p:cNvSpPr>
          <p:nvPr/>
        </p:nvSpPr>
        <p:spPr bwMode="auto">
          <a:xfrm>
            <a:off x="4038600" y="4419600"/>
            <a:ext cx="1828800" cy="838200"/>
          </a:xfrm>
          <a:prstGeom prst="parallelogram">
            <a:avLst>
              <a:gd name="adj" fmla="val 54545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305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"/>
              </a:rPr>
              <a:t>Steps to solve Geometry Problems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 "/>
              </a:rPr>
              <a:t>Step 1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 "/>
              </a:rPr>
              <a:t>    If you are given a figure, label it with all </a:t>
            </a:r>
            <a:r>
              <a:rPr lang="en-US" sz="2000" b="1" dirty="0" smtClean="0">
                <a:solidFill>
                  <a:srgbClr val="C00000"/>
                </a:solidFill>
                <a:latin typeface="Arial "/>
              </a:rPr>
              <a:t>information given, including labeling sides, parallel lines, et</a:t>
            </a:r>
            <a:endParaRPr lang="en-US" sz="2000" b="1" dirty="0">
              <a:solidFill>
                <a:srgbClr val="C00000"/>
              </a:solidFill>
              <a:latin typeface="Arial 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 "/>
              </a:rPr>
              <a:t>Step 2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 "/>
              </a:rPr>
              <a:t>   If they do not give you a figure</a:t>
            </a:r>
            <a:r>
              <a:rPr lang="en-US" sz="2000" b="1" dirty="0" smtClean="0">
                <a:solidFill>
                  <a:srgbClr val="C00000"/>
                </a:solidFill>
                <a:latin typeface="Arial "/>
              </a:rPr>
              <a:t>, or if the figure given is not drawn to scale, 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DRAW YOUR OWN!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 "/>
              </a:rPr>
              <a:t>Step 3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 "/>
              </a:rPr>
              <a:t>   Write any other information </a:t>
            </a:r>
            <a:r>
              <a:rPr lang="en-US" sz="2000" b="1" dirty="0" smtClean="0">
                <a:solidFill>
                  <a:srgbClr val="C00000"/>
                </a:solidFill>
                <a:latin typeface="Arial "/>
              </a:rPr>
              <a:t>given, and note what formulas you will need to solve the problem.</a:t>
            </a:r>
            <a:endParaRPr lang="en-US" sz="2000" b="1" dirty="0">
              <a:solidFill>
                <a:srgbClr val="C00000"/>
              </a:solidFill>
              <a:latin typeface="Arial 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 "/>
              </a:rPr>
              <a:t>Step </a:t>
            </a:r>
            <a:r>
              <a:rPr lang="en-US" sz="2000" b="1" dirty="0" smtClean="0">
                <a:latin typeface="Arial "/>
              </a:rPr>
              <a:t>4</a:t>
            </a:r>
            <a:endParaRPr lang="en-US" sz="2000" dirty="0" smtClean="0">
              <a:latin typeface="Arial 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 "/>
              </a:rPr>
              <a:t>  Solve for the missing information, and eventually you’ll have found the answer. Don’t try to solve for the answer in one step!</a:t>
            </a:r>
            <a:endParaRPr lang="en-US" sz="2000" b="1" dirty="0">
              <a:solidFill>
                <a:srgbClr val="C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7630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 "/>
              </a:rPr>
              <a:t>Triangles:</a:t>
            </a:r>
          </a:p>
          <a:p>
            <a:endParaRPr lang="en-US" sz="2600" b="1">
              <a:latin typeface="Arial "/>
            </a:endParaRPr>
          </a:p>
          <a:p>
            <a:r>
              <a:rPr lang="en-US" sz="2000" b="1" u="sng">
                <a:latin typeface="Arial "/>
              </a:rPr>
              <a:t>Basic Triangle Facts: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latin typeface="Arial "/>
              </a:rPr>
              <a:t>All Triangles contain </a:t>
            </a:r>
            <a:r>
              <a:rPr lang="en-US" sz="2000" b="1">
                <a:solidFill>
                  <a:srgbClr val="C00000"/>
                </a:solidFill>
                <a:latin typeface="Arial "/>
              </a:rPr>
              <a:t>180 degrees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latin typeface="Arial "/>
              </a:rPr>
              <a:t>The height must always form a right angle with the base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latin typeface="Arial "/>
              </a:rPr>
              <a:t>An equilateral triangle has 3 equal sides and three equal angles.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latin typeface="Arial "/>
              </a:rPr>
              <a:t>Isosceles triangles have two equal sides and two equal angles.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latin typeface="Arial "/>
              </a:rPr>
              <a:t>Right triangles contain one ninety degree </a:t>
            </a:r>
            <a:r>
              <a:rPr lang="en-US" sz="2000" b="1">
                <a:latin typeface="Constantia" pitchFamily="18" charset="0"/>
              </a:rPr>
              <a:t>“</a:t>
            </a:r>
            <a:r>
              <a:rPr lang="en-US" sz="2000" b="1">
                <a:latin typeface="Arial "/>
              </a:rPr>
              <a:t>right angle</a:t>
            </a:r>
            <a:r>
              <a:rPr lang="en-US" sz="2000" b="1">
                <a:latin typeface="Constantia" pitchFamily="18" charset="0"/>
              </a:rPr>
              <a:t>”</a:t>
            </a:r>
            <a:endParaRPr lang="en-US" sz="2000" b="1">
              <a:latin typeface="Arial 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sz="2000" b="1">
              <a:latin typeface="Arial 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 u="sng">
                <a:latin typeface="Arial "/>
              </a:rPr>
              <a:t>The Pythagorean Theorem: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latin typeface="Arial "/>
              </a:rPr>
              <a:t>right triangle the square of the hypotenuse is equal to the sum of the squares of the other two sides.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latin typeface="Arial "/>
              </a:rPr>
              <a:t>Remember popular Pythagorean </a:t>
            </a:r>
            <a:r>
              <a:rPr lang="en-US" sz="2000" b="1">
                <a:latin typeface="Constantia" pitchFamily="18" charset="0"/>
              </a:rPr>
              <a:t>“</a:t>
            </a:r>
            <a:r>
              <a:rPr lang="en-US" sz="2000" b="1">
                <a:latin typeface="Arial "/>
              </a:rPr>
              <a:t>triples</a:t>
            </a:r>
            <a:r>
              <a:rPr lang="en-US" sz="2000" b="1">
                <a:latin typeface="Constantia" pitchFamily="18" charset="0"/>
              </a:rPr>
              <a:t>”</a:t>
            </a:r>
            <a:r>
              <a:rPr lang="en-US" sz="2000" b="1">
                <a:latin typeface="Arial "/>
              </a:rPr>
              <a:t> such as 3-4-5 or 5-12-13.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>
                <a:latin typeface="Arial "/>
              </a:rPr>
              <a:t>You don</a:t>
            </a:r>
            <a:r>
              <a:rPr lang="en-US" sz="2000" b="1">
                <a:latin typeface="Constantia" pitchFamily="18" charset="0"/>
              </a:rPr>
              <a:t>’</a:t>
            </a:r>
            <a:r>
              <a:rPr lang="en-US" sz="2000" b="1">
                <a:latin typeface="Arial "/>
              </a:rPr>
              <a:t>t need to remember the formulas for </a:t>
            </a:r>
            <a:r>
              <a:rPr lang="en-US" sz="2000" b="1">
                <a:latin typeface="Constantia" pitchFamily="18" charset="0"/>
              </a:rPr>
              <a:t>“</a:t>
            </a:r>
            <a:r>
              <a:rPr lang="en-US" sz="2000" b="1">
                <a:latin typeface="Arial "/>
              </a:rPr>
              <a:t>special right triangles.</a:t>
            </a:r>
            <a:r>
              <a:rPr lang="en-US" sz="2000" b="1">
                <a:latin typeface="Constantia" pitchFamily="18" charset="0"/>
              </a:rPr>
              <a:t>”</a:t>
            </a:r>
            <a:endParaRPr lang="en-US" sz="2000" b="1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sz="3200" b="1" u="sng" dirty="0" smtClean="0"/>
              <a:t>Special Right Triangles</a:t>
            </a:r>
            <a:endParaRPr lang="en-US" sz="3200" b="1" u="sng" dirty="0"/>
          </a:p>
        </p:txBody>
      </p:sp>
      <p:pic>
        <p:nvPicPr>
          <p:cNvPr id="98306" name="Picture 4" descr="http://upload.wikimedia.org/wikipedia/commons/thumb/d/d2/45-45-triangle.svg/150px-45-45-triang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066800"/>
            <a:ext cx="2733675" cy="2815522"/>
          </a:xfrm>
          <a:prstGeom prst="rect">
            <a:avLst/>
          </a:prstGeom>
          <a:noFill/>
        </p:spPr>
      </p:pic>
      <p:pic>
        <p:nvPicPr>
          <p:cNvPr id="98305" name="Picture 7" descr="http://upload.wikimedia.org/wikipedia/commons/thumb/6/68/30-60-90.svg/150px-30-60-90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13200"/>
            <a:ext cx="2667000" cy="2844800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752600" y="1905000"/>
            <a:ext cx="32774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Special Right Triangle #1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The “45-45-90”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752600" y="4648200"/>
            <a:ext cx="358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Special Right Triangle #2</a:t>
            </a:r>
            <a:endParaRPr kumimoji="0" lang="en-US" altLang="ja-JP" sz="24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Calibri" pitchFamily="34" charset="0"/>
              </a:rPr>
              <a:t>The “30-60-90”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/>
          <a:lstStyle/>
          <a:p>
            <a:pPr algn="l"/>
            <a:r>
              <a:rPr lang="en-US" sz="3200" b="1" dirty="0" smtClean="0"/>
              <a:t>Special Right Triangles Example</a:t>
            </a:r>
            <a:endParaRPr lang="en-US" sz="3200" b="1" dirty="0"/>
          </a:p>
        </p:txBody>
      </p:sp>
      <p:pic>
        <p:nvPicPr>
          <p:cNvPr id="4" name="Picture 3" descr="Macintosh HD:Users:erinwhite:Desktop:Screen shot 2011-11-21 at 6.27.06 AM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33528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609600" y="5016043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1" i="1" strike="noStrike" cap="none" normalizeH="0" baseline="0" dirty="0" smtClean="0">
                <a:ln>
                  <a:noFill/>
                </a:ln>
                <a:effectLst/>
                <a:latin typeface="+mj-lt"/>
                <a:ea typeface="MS Mincho" pitchFamily="49" charset="-128"/>
                <a:cs typeface="Calibri" pitchFamily="34" charset="0"/>
              </a:rPr>
              <a:t>Find the length of the side PR.</a:t>
            </a:r>
            <a:r>
              <a:rPr kumimoji="0" lang="en-US" altLang="ja-JP" sz="2800" b="1" i="1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57600" y="533400"/>
            <a:ext cx="2438400" cy="2438400"/>
            <a:chOff x="3780" y="6210"/>
            <a:chExt cx="1965" cy="1875"/>
          </a:xfrm>
        </p:grpSpPr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3780" y="6210"/>
              <a:ext cx="1965" cy="1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93195" name="AutoShape 11"/>
            <p:cNvCxnSpPr>
              <a:cxnSpLocks noChangeShapeType="1"/>
            </p:cNvCxnSpPr>
            <p:nvPr/>
          </p:nvCxnSpPr>
          <p:spPr bwMode="auto">
            <a:xfrm>
              <a:off x="3780" y="6210"/>
              <a:ext cx="1965" cy="1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196" name="AutoShape 12"/>
            <p:cNvCxnSpPr>
              <a:cxnSpLocks noChangeShapeType="1"/>
            </p:cNvCxnSpPr>
            <p:nvPr/>
          </p:nvCxnSpPr>
          <p:spPr bwMode="auto">
            <a:xfrm>
              <a:off x="3780" y="7890"/>
              <a:ext cx="21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197" name="AutoShape 13"/>
            <p:cNvCxnSpPr>
              <a:cxnSpLocks noChangeShapeType="1"/>
            </p:cNvCxnSpPr>
            <p:nvPr/>
          </p:nvCxnSpPr>
          <p:spPr bwMode="auto">
            <a:xfrm flipV="1">
              <a:off x="3990" y="7890"/>
              <a:ext cx="0" cy="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5" name="Rectangle 14"/>
          <p:cNvSpPr/>
          <p:nvPr/>
        </p:nvSpPr>
        <p:spPr>
          <a:xfrm>
            <a:off x="533400" y="32766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13. Figure DEFG is a square.  If EG= 4, what is the area of the square?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</a:t>
            </a:r>
            <a:r>
              <a:rPr lang="pt-PT" sz="2400" b="1" i="1" dirty="0" smtClean="0"/>
              <a:t>A.  4</a:t>
            </a:r>
            <a:br>
              <a:rPr lang="pt-PT" sz="2400" b="1" i="1" dirty="0" smtClean="0"/>
            </a:br>
            <a:r>
              <a:rPr lang="pt-PT" sz="2400" b="1" i="1" dirty="0" smtClean="0"/>
              <a:t>	B.  4√2 </a:t>
            </a:r>
            <a:br>
              <a:rPr lang="pt-PT" sz="2400" b="1" i="1" dirty="0" smtClean="0"/>
            </a:br>
            <a:r>
              <a:rPr lang="pt-PT" sz="2400" b="1" i="1" dirty="0" smtClean="0"/>
              <a:t>	C. 8</a:t>
            </a:r>
            <a:br>
              <a:rPr lang="pt-PT" sz="2400" b="1" i="1" dirty="0" smtClean="0"/>
            </a:br>
            <a:r>
              <a:rPr lang="pt-PT" sz="2400" b="1" i="1" dirty="0" smtClean="0"/>
              <a:t>	D. 16</a:t>
            </a:r>
            <a:br>
              <a:rPr lang="pt-PT" sz="2400" b="1" i="1" dirty="0" smtClean="0"/>
            </a:br>
            <a:r>
              <a:rPr lang="pt-PT" sz="2400" b="1" i="1" dirty="0" smtClean="0"/>
              <a:t>	E. 32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0" y="457200"/>
            <a:ext cx="30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52800" y="45720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0" y="27432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3581400" y="4038600"/>
            <a:ext cx="5105400" cy="2057400"/>
          </a:xfrm>
          <a:prstGeom prst="wedgeEllipseCallout">
            <a:avLst>
              <a:gd name="adj1" fmla="val -66181"/>
              <a:gd name="adj2" fmla="val -66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How can you use your 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“logic brain” </a:t>
            </a:r>
            <a:r>
              <a:rPr lang="en-US" sz="2800" b="1" dirty="0" smtClean="0"/>
              <a:t>to solve this?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304800" y="287179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16. An equilateral triangle has a side with a length of 10.</a:t>
            </a:r>
            <a:r>
              <a:rPr kumimoji="0" lang="en-US" altLang="ja-JP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altLang="ja-JP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What is the area of the triangle?</a:t>
            </a:r>
            <a:endParaRPr kumimoji="0" lang="en-US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3200" dirty="0">
              <a:latin typeface="+mj-lt"/>
              <a:ea typeface="MS Mincho" pitchFamily="49" charset="-128"/>
              <a:cs typeface="Times New Roman" pitchFamily="18" charset="0"/>
            </a:endParaRPr>
          </a:p>
          <a:p>
            <a:r>
              <a:rPr lang="pt-PT" sz="3200" b="1" i="1" dirty="0" smtClean="0"/>
              <a:t>A. 5√2</a:t>
            </a:r>
            <a:endParaRPr lang="en-US" sz="3200" dirty="0" smtClean="0"/>
          </a:p>
          <a:p>
            <a:r>
              <a:rPr lang="pt-PT" sz="3200" b="1" i="1" dirty="0" smtClean="0"/>
              <a:t>B. 25</a:t>
            </a:r>
            <a:br>
              <a:rPr lang="pt-PT" sz="3200" b="1" i="1" dirty="0" smtClean="0"/>
            </a:br>
            <a:r>
              <a:rPr lang="pt-PT" sz="3200" b="1" i="1" dirty="0" smtClean="0"/>
              <a:t>C. 25√3</a:t>
            </a:r>
            <a:br>
              <a:rPr lang="pt-PT" sz="3200" b="1" i="1" dirty="0" smtClean="0"/>
            </a:br>
            <a:r>
              <a:rPr lang="pt-PT" sz="3200" b="1" i="1" dirty="0" smtClean="0"/>
              <a:t>D. 50√3</a:t>
            </a:r>
            <a:br>
              <a:rPr lang="pt-PT" sz="3200" b="1" i="1" dirty="0" smtClean="0"/>
            </a:br>
            <a:r>
              <a:rPr lang="pt-PT" sz="3200" b="1" i="1" dirty="0" smtClean="0"/>
              <a:t>E. 100√2</a:t>
            </a:r>
            <a:endParaRPr lang="en-US" sz="3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4211" name="AutoShape 3" descr="data:image/jpg;base64,/9j/4AAQSkZJRgABAQAAAQABAAD/2wCEAAkGBg8QEBAREQ8REREWGBYPEBgXFxoSFxYVFhwhIB8cHhYZIiYlGBwvJRMXKzIsJScsLTg4ISo1QTAtNyYrLSsBCQoKDgwOGg8PGiwkHyQqNDQwLiwqLCwsLS41NSkwNSwpNSw1KSwsNCopLCo0LCwpKSkpKTUpLS8yNSwpKiksKf/AABEIAIAAhgMBIgACEQEDEQH/xAAbAAEBAAIDAQAAAAAAAAAAAAAABQQGAgMHAf/EAEEQAAEDAgMBDAYIBQUAAAAAAAEAAgMEEQUSITEGExY1QVFVYXSUs9IHIiMycYEVQlJUYpOh0RRDcoKRM5LBwuH/xAAYAQEBAQEBAAAAAAAAAAAAAAAAAgEDBP/EACIRAQEAAwACAgEFAAAAAAAAAAABAhEhAxJR8IETIjJBYf/aAAwDAQACEQMRAD8A9B3I7kcOfh9C99BSOc6ngc4mCMkkxtJJJbqdVX4F4Z0dRd3i8qbi+LcP7NT+E1WUEbgXhnR1F3eLypwLwzo6i7vF5VZRBG4F4Z0dRd3i8qcC8M6Oou7xeVWUQRuBeGdHUXd4vKnAvDOjqLu8XlVlY2JvkEExiF5Qx5iG27w05dDt1stk2y3SfwLwzo6i7vF5U4F4Z0dRd3i8q4bnJYHAb3O+STe2GYF75LON7kh3uPvmuNDps0Vxblj63TMbubRuBeGdHUXd4vKnAvDOjqLu8XlVlFKkbgXhnR1F3eLypwLwzo6i7vF5VZRBG4F4Z0dRd3i8qcC8M6Oou7xeVWUQeSem3c7RQYfC6GkponGoY0lkTGEgxyG12gaaD/C+Kj6e+Loe0x+HKiDctxfFuH9mp/CarKjbi+LcP7NT+E1WUBERAREQFxlkDWlziA0AuJPIByrkp9X7WRsO1jbSzdf2W/Mi56h1rZNst0+YfXyOdllaG5xvsPIcn2T+MaE/1dRVFYuIUpe0FlhIw54z+Ich6iLg/FdlHUiRjXi4vtB2gjQg9YIIW3vYyc5XciIpUIiICIiDzT098XQ9pj8OVE9PfF0PaY/DlRBuW4vi3D+zU/hNVlRtxfFuH9mp/CarKAiIgIiIOmsqhGxzyCbaADa5x0DR1kkBariWMy0sm93y2YyrqZA0SXMkmSxYS05AG29U5tnNY7A3201/5cRsPxS21+TQbfEnmXOtwanmc18kTXOFhc31AOYAge8Li9jcJnL66jh5ccs5+y6a9S43VySNaHAmX+Ls2zRk/h5gwZSdri0u964vbYLqxR75C9m+WtN79tjZrf8AYD4XH4llU+DwRyGRkYDzm110zm7rA6NudTa113VdMJGOYb2PKNoI1BHMQQCPgp8cs/lTDx5TuV67kWJh1SXtIf8A6jDvcg/EOUdRBBHxWWrs07S7ERFjRERB5p6e+Loe0x+HKienvi6HtMfhyog3LcXxbh/Zqfwmqyo24vi3D+zU/hNVlAREQfCVjYjUuY0Blt8eckfxPKeoAEn4da6sVd6tnxb5ARaW1y5vM4NG0Dq1GhCl4dVlrhNI4yU5Bjp5Sb5W32v6nWFncwF7XuUsl65ZeTV19+/6u0lM2NjWNvYC2u0nlJ6ybldyIjqIiIJ9d7J7Zx7ukc/9F9Hf2kn5E8yzybarorqqONh3zUH1A22YvJ+qG/WKgRPcCIqhrnubY00Asc7eQvdscW7Df1RYHUkFbbxxyz9Lps6LqphJlG+Zc+05b5R1C+348vMNi7VjrBERGvNPT3xdD2mPw5UT098XQ9pj8OVEG5bi+LcP7NT+E1WVG3F8W4f2an8JqsoCIuE0rWNc5xs1oLnHmA2oMPEnlxbA0kF9y8jQtjHvG/ITcAfG/IjcLEbvZZWxu0ljI9Qi21o+qefkPNfVcsNidZ0rwQ+SxsdrWD3W/K5J6yVmrcvhHrMu1xjjDQGtAAAAAGgAHIuSIsWIiIPhH/ilTYYYxvzC6SdpzOJ96RvKzmAtsA0BA671kScu03GVwhma9rXNN2uAcDzgrmp9N7GUxfUfeSLqdtc39cw+J5lQW2abLsREWNeaenvi6HtMfhyonp74uh7TH4cqINy3F8W4f2an8JqsqNuL4tw/s1P4TVZQFPqvbStiGrGWkm6ztYz9Mx+A51k1tUImF1rnQNA2ucdAB8SQuOH0pjZZxu8kvkPO87flyDqAVTk2m94yURFKhERAREQEREGNX0u+MsDleCHxu+y8bD8OQ9RI5V9oarfGB1rHVrx9lw0I+RBWQp8vsZg/+XKQyTmEmxrvno3/AGqp2aTeXagiIpU809PfF0PaY/DlRPT3xdD2mPw5UQbluL4tw/s1P4TVZUbcXxbh/ZqfwmrKxnERDGPXYxzzvbC4hrQTym/MATbltblWybuoy3U26KisYZDI8+yidvcY5Xzu00HKRfKOsnmXCo3V00ds++NOXfHgxuBY3PkzOBGgzafrsWDi38HLTxwsqaUhj4pbPkYQ/e3BxDjr71jc2O3YoU+CRua5orqMCSN0DxvotE105lGT7YAcWgeoNBsvYT5P1N6xnHj8vl8mNvpJW9UeJRyue1hN27bi1wSRcc4ux4/tKylNixeibmy1FM3Mc7rPYLu2XNjqdBr1Ln9PUn3qD8xn7q5hl8PVjlztjPRYH09SfeoPzGfun09SfeoPzGfunpl8N9p8s9Fq2FY7Dnhz1Udt6lzXlHvb4217nba9la+nqT71B+Yz91klv9Iw8uOU2z0WB9PUn3qD8xn7p9PUn3qD8xn7rfTL4X7T5T5N2dOBM4Bz2R3uWlhu7OGZcubM0lx0LgAdt7L7wign9i6KQFz30r2mxLXNtfUE5veafVvYXJsGm0SXBKRzXMOIwZQJWxWLLjfZmy+sc/r2LANA3S/xFrBqilpxLetge6SV9Q8h7GDM+2gbmNhZo2k/8Lljj5d9jx45eW5ay1r8KeG1DiCx59pGcj/xDkd8CP1uORZih1mM0zXsmZUQuI9nIBIwlzCeQX1IOo+Y5VcXbKa69mN3x5p6e+Loe0x+HKienvi6HtMfhyooU3HcXxbh/Zqfwmqbucx+SWqeHvc6OUSPgu0hto5C0ZCQLgsyuOp28mxde5HddhzMPoWPr6Rrm08DXAzxggiNoIILtDoqMe6jCG5Mtbh4yAtZaaEZQdoHraDQbFeOUkssRljbZZV+yWUbhphnSNF3iLzJw0wzpGi7xF5lC1myWUbhphnSNF3iLzJw0wzpGi7xF5kFmyWUbhphnSNF3iLzJw0wzpGi7xF5kHHCaKRj4C5hAEUrXdRdI0gf4BVuyjcNMM6Rou8ReZOGmGdI0XeIvMsk0jDCYTUWbJZRuGmGdI0XeIvMnDTDOkaLvEXmWrWbJZRuGmGdI0XeIvMnDTDOkaLvEXmQWFp+BYnUOkpC+SQiV9SxxcWua8Rl+UNaNWkZBqbbDzhWOGmGdI0XeIvMsaDdFgsbi9lXhzHG4JbLA0m+3UHqXTDKSWWfeueWNtll+8at6e+Loe0x+HKin+m3dFRT4fC2GrppXCoY4hkrHkARyC9mk6aj/K+Lm6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3" name="AutoShape 5" descr="data:image/jpg;base64,/9j/4AAQSkZJRgABAQAAAQABAAD/2wCEAAkGBg8QEBAREQ8REREWGBYPEBgXFxoSFxYVFhwhIB8cHhYZIiYlGBwvJRMXKzIsJScsLTg4ISo1QTAtNyYrLSsBCQoKDgwOGg8PGiwkHyQqNDQwLiwqLCwsLS41NSkwNSwpNSw1KSwsNCopLCo0LCwpKSkpKTUpLS8yNSwpKiksKf/AABEIAIAAhgMBIgACEQEDEQH/xAAbAAEBAAIDAQAAAAAAAAAAAAAABQQGAgMHAf/EAEEQAAEDAgMBDAYIBQUAAAAAAAEAAgMEEQUSITEGExY1QVFVYXSUs9IHIiMycYEVQlJUYpOh0RRDcoKRM5LBwuH/xAAYAQEBAQEBAAAAAAAAAAAAAAAAAgEDBP/EACIRAQEAAwACAgEFAAAAAAAAAAABAhEhAxJR8IETIjJBYf/aAAwDAQACEQMRAD8A9B3I7kcOfh9C99BSOc6ngc4mCMkkxtJJJbqdVX4F4Z0dRd3i8qbi+LcP7NT+E1WUEbgXhnR1F3eLypwLwzo6i7vF5VZRBG4F4Z0dRd3i8qcC8M6Oou7xeVWUQRuBeGdHUXd4vKnAvDOjqLu8XlVlY2JvkEExiF5Qx5iG27w05dDt1stk2y3SfwLwzo6i7vF5U4F4Z0dRd3i8q4bnJYHAb3O+STe2GYF75LON7kh3uPvmuNDps0Vxblj63TMbubRuBeGdHUXd4vKnAvDOjqLu8XlVlFKkbgXhnR1F3eLypwLwzo6i7vF5VZRBG4F4Z0dRd3i8qcC8M6Oou7xeVWUQeSem3c7RQYfC6GkponGoY0lkTGEgxyG12gaaD/C+Kj6e+Loe0x+HKiDctxfFuH9mp/CarKjbi+LcP7NT+E1WUBERAREQFxlkDWlziA0AuJPIByrkp9X7WRsO1jbSzdf2W/Mi56h1rZNst0+YfXyOdllaG5xvsPIcn2T+MaE/1dRVFYuIUpe0FlhIw54z+Ich6iLg/FdlHUiRjXi4vtB2gjQg9YIIW3vYyc5XciIpUIiICIiDzT098XQ9pj8OVE9PfF0PaY/DlRBuW4vi3D+zU/hNVlRtxfFuH9mp/CarKAiIgIiIOmsqhGxzyCbaADa5x0DR1kkBariWMy0sm93y2YyrqZA0SXMkmSxYS05AG29U5tnNY7A3201/5cRsPxS21+TQbfEnmXOtwanmc18kTXOFhc31AOYAge8Li9jcJnL66jh5ccs5+y6a9S43VySNaHAmX+Ls2zRk/h5gwZSdri0u964vbYLqxR75C9m+WtN79tjZrf8AYD4XH4llU+DwRyGRkYDzm110zm7rA6NudTa113VdMJGOYb2PKNoI1BHMQQCPgp8cs/lTDx5TuV67kWJh1SXtIf8A6jDvcg/EOUdRBBHxWWrs07S7ERFjRERB5p6e+Loe0x+HKienvi6HtMfhyog3LcXxbh/Zqfwmqyo24vi3D+zU/hNVlAREQfCVjYjUuY0Blt8eckfxPKeoAEn4da6sVd6tnxb5ARaW1y5vM4NG0Dq1GhCl4dVlrhNI4yU5Bjp5Sb5W32v6nWFncwF7XuUsl65ZeTV19+/6u0lM2NjWNvYC2u0nlJ6ybldyIjqIiIJ9d7J7Zx7ukc/9F9Hf2kn5E8yzybarorqqONh3zUH1A22YvJ+qG/WKgRPcCIqhrnubY00Asc7eQvdscW7Df1RYHUkFbbxxyz9Lps6LqphJlG+Zc+05b5R1C+348vMNi7VjrBERGvNPT3xdD2mPw5UT098XQ9pj8OVEG5bi+LcP7NT+E1WVG3F8W4f2an8JqsoCIuE0rWNc5xs1oLnHmA2oMPEnlxbA0kF9y8jQtjHvG/ITcAfG/IjcLEbvZZWxu0ljI9Qi21o+qefkPNfVcsNidZ0rwQ+SxsdrWD3W/K5J6yVmrcvhHrMu1xjjDQGtAAAAAGgAHIuSIsWIiIPhH/ilTYYYxvzC6SdpzOJ96RvKzmAtsA0BA671kScu03GVwhma9rXNN2uAcDzgrmp9N7GUxfUfeSLqdtc39cw+J5lQW2abLsREWNeaenvi6HtMfhyonp74uh7TH4cqINy3F8W4f2an8JqsqNuL4tw/s1P4TVZQFPqvbStiGrGWkm6ztYz9Mx+A51k1tUImF1rnQNA2ucdAB8SQuOH0pjZZxu8kvkPO87flyDqAVTk2m94yURFKhERAREQEREGNX0u+MsDleCHxu+y8bD8OQ9RI5V9oarfGB1rHVrx9lw0I+RBWQp8vsZg/+XKQyTmEmxrvno3/AGqp2aTeXagiIpU809PfF0PaY/DlRPT3xdD2mPw5UQbluL4tw/s1P4TVZUbcXxbh/ZqfwmrKxnERDGPXYxzzvbC4hrQTym/MATbltblWybuoy3U26KisYZDI8+yidvcY5Xzu00HKRfKOsnmXCo3V00ds++NOXfHgxuBY3PkzOBGgzafrsWDi38HLTxwsqaUhj4pbPkYQ/e3BxDjr71jc2O3YoU+CRua5orqMCSN0DxvotE105lGT7YAcWgeoNBsvYT5P1N6xnHj8vl8mNvpJW9UeJRyue1hN27bi1wSRcc4ux4/tKylNixeibmy1FM3Mc7rPYLu2XNjqdBr1Ln9PUn3qD8xn7q5hl8PVjlztjPRYH09SfeoPzGfun09SfeoPzGfunpl8N9p8s9Fq2FY7Dnhz1Udt6lzXlHvb4217nba9la+nqT71B+Yz91klv9Iw8uOU2z0WB9PUn3qD8xn7p9PUn3qD8xn7rfTL4X7T5T5N2dOBM4Bz2R3uWlhu7OGZcubM0lx0LgAdt7L7wign9i6KQFz30r2mxLXNtfUE5veafVvYXJsGm0SXBKRzXMOIwZQJWxWLLjfZmy+sc/r2LANA3S/xFrBqilpxLetge6SV9Q8h7GDM+2gbmNhZo2k/8Lljj5d9jx45eW5ay1r8KeG1DiCx59pGcj/xDkd8CP1uORZih1mM0zXsmZUQuI9nIBIwlzCeQX1IOo+Y5VcXbKa69mN3x5p6e+Loe0x+HKienvi6HtMfhyooU3HcXxbh/Zqfwmqbucx+SWqeHvc6OUSPgu0hto5C0ZCQLgsyuOp28mxde5HddhzMPoWPr6Rrm08DXAzxggiNoIILtDoqMe6jCG5Mtbh4yAtZaaEZQdoHraDQbFeOUkssRljbZZV+yWUbhphnSNF3iLzJw0wzpGi7xF5lC1myWUbhphnSNF3iLzJw0wzpGi7xF5kFmyWUbhphnSNF3iLzJw0wzpGi7xF5kHHCaKRj4C5hAEUrXdRdI0gf4BVuyjcNMM6Rou8ReZOGmGdI0XeIvMsk0jDCYTUWbJZRuGmGdI0XeIvMnDTDOkaLvEXmWrWbJZRuGmGdI0XeIvMnDTDOkaLvEXmQWFp+BYnUOkpC+SQiV9SxxcWua8Rl+UNaNWkZBqbbDzhWOGmGdI0XeIvMsaDdFgsbi9lXhzHG4JbLA0m+3UHqXTDKSWWfeueWNtll+8at6e+Loe0x+HKin+m3dFRT4fC2GrppXCoY4hkrHkARyC9mk6aj/K+Lm6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5" name="AutoShape 7" descr="data:image/jpg;base64,/9j/4AAQSkZJRgABAQAAAQABAAD/2wCEAAkGBhIGEBAUEBQVFRQWGCAZFxUYGRcfFxsTHxcXHBUWGBwdHiweGBsjGRoXHzEsIycpLCwtIR4xODA2ODAwLDUBCQoKBQUFDQUFDSkYEhgpKSkpKSkpKSkpKSkpKSkpKSkpKSkpKSkpKSkpKSkpKSkpKSkpKSkpKSkpKSkpKSkpKf/AABEIALAAsgMBIgACEQEDEQH/xAAbAAEBAQEBAQEBAAAAAAAAAAAABgUEAgMHAf/EADoQAAICAQIDBAcFCAIDAAAAAAECAAMEBREGEiExQVFhExYiZHGT4iMyUmJyBxQzQkOBgpEmYxUkof/EABQBAQAAAAAAAAAAAAAAAAAAAAD/xAAUEQEAAAAAAAAAAAAAAAAAAAAA/9oADAMBAAIRAxEAPwD9xiIgIiICIiAiIgIiIGZxHri8OY1lzAsVGyIPvPaTtXWvmzED+8xOC9WyqbLMPUiDkqouRx916XPtBfOqwms+XIe+fyo+t2pFu3FwGKr4WZxHtN5ipTsPzMfCdfGul2X11ZOKN8rEY2Vj8abbXUHysTp+oKYFJE49I1WvW6Kr6TvXYoZT37HuPgQeh8CDOyAiIgIiICIiAiIgIiICIiAiIgIiICIiAkzx/wAUerOKOR0S69hTSzkBFduhtcnoFQbsd/ADvlKTy9sj+HKBxZkXZ9oDUkGjERhuv7vv9rcQem9rjp+RV8YG9w3ptWj4lFVDc1ar0fcHnJ6tYSO0sxLE+JM/mha1/wCWx2ucCsB7VPXoBXa6cxJ223C7+UzLP2cYIYtSj47HqTj220jf9NbBf/kwuDeAsPUsXmyFsv2vuAW2616/ZybQDyFuQk7DckdTuTA98K8RU4Wo5GPjsXxL3L02gH0K5nVsmit+xwdvSDl6A84n6DMTiPhpdYxDRVtUybNQygAVXJ1qZQOwAjYgdxInvhTXfWDGV3XktUmu+vvTITpYnw36jxBU98DYiIgIiICIiAiIgIiICIiAiIgIiICInNqWo16RTbdc3LXWpdj4KBufiYE7xne2qvTp1LEPkAm9l7a8IHa1vJnP2a+ZbwlPjY64aIlYCooCqo7AoGwA8gJOcFaa7LbmZClcjLIcqe2ugD7Cn/FDufzM06+NdfPDGBlZCgFq09kHs52YIm/lzMCfKBuTzXWKhsoAHbsBt1J3J/3Pz3P4kfTkOL/7CZb249b22MpJqvu9GcivkYooGzqAAOU8vSfXJptx86/Doa56fQ1ZPoza/OV9JdXbUlrNzLzctb/eA3DDccxgX8kNVA4Sz0yh0x8srTk+CX9mPefAN/CY+aHum7w7i24eOi3klt2IBYuVQuxrrLnq5VCq79+3f2z76rples0W03LzV2KVYeRHd4EdoPcdoHXEmuC9UssS3FyTvk4hCOx/qVEb0Xj9adv5gwlLAREQEREBERAREQEREBERAREQEkNaPrZnJhjrj4xW7K8Gs7cbHPj1HpGHgFHfNnijXhw5jPby879EqrHbZex5aqx8WI/tuZ44T0M6DjhbDz32Mbb7Px5D9Xb4Doo/KogbM4db0evX8e6i7fksUq2x2I8CD3EHYj4TuiBNWcCVZi3fvFlt1liJX6ZuRbFWtzZVycigBhYeffbqdt+nSd+k8PLptttz2PddaFVrH5AfRpvyIoRQqjdmPQdSZrRAREQJPjOltFsp1GpSTQOTJUdr4RO9nxNR+0HwYd8qaLlyVVkIKsAQR2FSNwR5ET0yhwQeoPaPKSfCbnh3It06w+woNuGx78Ut7VXxqc8v6SkCtiIgIiICIiAiIgIiICCdoiBP4/ELZ1mEE5Qt4ezlIJb91VfZs3B2BZmr7j97bzlBM3C4dxtONZrqCmtWVD1PKrFCVG57PYTYdwAA2Ez+M9WsxKq6MU7ZWU3oqT+Abb23nyrTdvjyjvgcWFvxbqLXHrjYRNdPg+YRtdb5itT6MeZeV84tF0ivQceqikbJWoUeJ8WPixO5J8SZ2wEREBERAREQEnuM9Hsz6Uuxtv3rGb0tH5iBs9J/LYm6fEg90oYgcOh6xXr+PVfV9yxdwD2g9jK3gysCp8wZ2WWCoEnoANyfIdsksQeqOotV2Y2cxevwTNA3tr8hao5x+YMO+VzKLAQRuD0I8oGFi68+bdiKoUC6t7mU7l1oAUVHffYEsw36bdo7t5vTOweH8fTTWaqwCilFO7EhCQeXck9OgA8B0HTpNGAiIgIiICIiAiIgebLBUCWIAA3JPYAO0mSfCNR4gvu1KzflsHo8RT/LiA/xNu5rX9r9IQT1xjadctq02skemHPksO1MIHZl37ja32Y8uc90qaaVx1VVACqAAB2AAbADy2ge4iICIiAiIgIiICIiBl8S6EvEWNZUSVY7NXYPvV3KeaqxfNWAP+xPhwjrp1zH3tHLkVMashPw3r0bb8rdGHiCJtyP17/iedXmjpRfy0Zfgrb8uNkH4MfRsfwsvhAsIiICIiAiIgIiICcesatXoVFt9x5a61LMe/Ydw8ST0HmROySGpH1s1BMcdcbDK25B7nyu3Hp8wg+1YePIIHZwXpdlFdmTkrtlZbCy0fgTbamj4Vp0/UXPfKOIgIiICIiAiIgIiICIiAnPqGCmqVWVWqGrsUoynvUjYj/U6IgTHBeoWVC3CySTfiELznttxjv6C7zJUcrfmVpTyV40xX05qdQoUtZjbi1B22YZI9Mnmy7CxfNSO+UuJlJnVpZWwZHUMrDsKkbgjyIgfWIiAiIgIiIGPxVrvq/jM6Lz2sRXRX+PIc7Vp8N+p8ACZ/eFtC9XsZay3PYSXus73vc72P8A3bs8AAJj6TvxXqD5R642KWpxh3Pf2ZF/mB/CU/rlfAREQEREBERAREQEREBERAROLH1irMd0rJbkJV2A9hXHahbs5h3gdnYZwUcZYt5bdmRRW1qu6sqvSm3pLKyR7ajcdncQew7wNsjmklwxvwxlW6e5+ybe7DP/AFE/bY4863O4H4GHhN/S9Zr1XnCh0dNuauxSrgHcqdj3HY7HyI7QRODjDRH1alXo6ZOO3pcdv+wA7ofyuu6HyPlA3omdw/rScQ41V9e4Djqp7VcHZ628GVgVPwmjAREQEluPddOBXTjVWLXkZj+hrcsByL/Vt6kdVU9PFiglLfeuMrO5CqoJZj2BQNyT5ASO4d0evi8ZGbmVB1yV5KKrFBC4QO9fQ9jWN9qe/qnhAqtJ0uvRaKqKRy11qFUeQ8fE95851yDydWP7MXRMix7cC0laSSXvpt23FP4rq2A2U9Sp2B6bGb2gZObqTvbkIuPSRtVjn2ru0faWuDyqdv5Bvtv1O8D4cWa++nW4mPSH5ry7MyJzutNaqX5FPQuSyKN9wASdjtM/G4iXijIx8bFvtWo47ZD2r0tb7X0SVksu6kOtnN033UDxm3rugPqV2LfTatV2PzhSyF0ZLFAdWUOp7VQghhsRM7F4HOlGmzGuC3oLA72V86WLbYbXDIrqV2s6rs3TqOsDHwdV1DWKEZTYbFD1I1QrFZyqr7a3fIDf0mVajsv/AGbdeWfoczeHtEXh7HSlWL7FmZ225msdi9jnboN2YnymlAREQEREBERATxcCVbl7djt8duk9xA/HNIe/IwsXGwrney3FyK8qgkH0N/oX2c9OaljkdOp9rmJHjNvHup4ot0SqoBxVVYMmvvqrOL6I1WjtRjYwGx2J5SR2T9IiBwaXoyaVzlS7M+3M9jFnIA2UEnuA32HmT2kmd84tYqvupYYrpXd0KtYpZOhBKsAQdmG67jqN95KZn7QrcILj2Yxr1GxglNTH7Cxj/VS0dDUo6kdH7BtuQYH2Nq8H6oFLAY+osSq7j2M4Ac2w/Dau3+Y/NLKR7fs4qzabv3pzdl2r7WU330cHmT0A7KUR9iAvh13mnwfrj6xQVvAXJoY1ZCDutX+cflddnHkfKBuxEQJHix/WPIq05D7DAW5hHdig+zVv3G1xy/pDysRBWAAAAOgA7AO4CTdnAlbX33JkZdb3MGs5LdgSBso+72KOgHdPXqV77n/P+mB61DgPF1Vsl71a170Kc1h5vR1kbctIPSsA+10G+/Ume+BdRs1HBq9Md7qi1Np8banatm/yK83958vUr33P+f8ATPhi/s9rwef0eXnJzsXba/tsb7zH2e0mBVxJv1K99z/n/THqV77n/P8ApgUkSb9Svfc/5/0x6le+5/z/AKYFJEm/Ur33P+f9MepXvuf8/wCmBSRJv1K99z/n/THqV77n/P8ApgUkSb9Svfc/5/0x6le+5/z/AKYFJEm/Ur33P+f9MepXvuf8/wCmBSRJv1K99z/n/THqV77n/P8ApgUkhtP0WnjbK1K3LrW2tX/dKlYfdSrY2up/lZrmPUbH2Vmr6l++5/z/AKZ8MT9nteApWrLzkUsWIF/a7Es7fd7SxJgUGlacNJpSoPZYF3AaxuZ9tyQCx6nYHYb9dgJN8S/8Wy6tQX+C/LRmAdgrLbU5Hxrc8p/Kx8J1+pXvuf8AP+mfPJ4CTMR0szM5kcFWU37gqRsVI5eoI6QKcHeJlYnDwwq660vv5UUKu7gnlAAG5K7k7CIGtERAREQEREBERAREQP4zBQSegHfOajU68l+RW3bkD7bH+GxIVt9tupVv9Tn4hwH1LHeuorzEr0YkKyh1L1sQCQHQMhIB25uw9k+WlabdRkZVtzIfS8gULzeyi1j2OoHQWNc3fvzd3ZA14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267200" y="2362200"/>
            <a:ext cx="3962400" cy="3429000"/>
          </a:xfrm>
          <a:prstGeom prst="triangle">
            <a:avLst>
              <a:gd name="adj" fmla="val 4950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ACT</a:t>
            </a:r>
            <a:r>
              <a:rPr lang="en-US" sz="6600" b="1" dirty="0" smtClean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04800" y="3810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cs typeface="Arial" pitchFamily="34" charset="0"/>
              </a:rPr>
              <a:t>ACT Math Breakdown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304800" y="1066800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u="sng" dirty="0" smtClean="0"/>
              <a:t>23 Geometry Questions</a:t>
            </a:r>
          </a:p>
          <a:p>
            <a:endParaRPr lang="en-US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7030A0"/>
                </a:solidFill>
              </a:rPr>
              <a:t>14 Plane Geometry Questions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B050"/>
                </a:solidFill>
              </a:rPr>
              <a:t>9 Coordinate Geometry Questions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endParaRPr lang="en-US" sz="2400" b="1" dirty="0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5"/>
          <p:cNvSpPr>
            <a:spLocks noChangeArrowheads="1"/>
          </p:cNvSpPr>
          <p:nvPr/>
        </p:nvSpPr>
        <p:spPr bwMode="auto">
          <a:xfrm>
            <a:off x="685800" y="152400"/>
            <a:ext cx="7543800" cy="624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81534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 "/>
              </a:rPr>
              <a:t>Circles: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latin typeface="Arial "/>
              </a:rPr>
              <a:t>  Circles have 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360 degrees</a:t>
            </a:r>
            <a:r>
              <a:rPr lang="en-US" sz="2400" b="1" dirty="0">
                <a:latin typeface="Arial 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latin typeface="Arial "/>
              </a:rPr>
              <a:t>  The circumference of a circle is equal to 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2πr or πd.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latin typeface="Arial "/>
              </a:rPr>
              <a:t>  The area of a circle is equal to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 πr</a:t>
            </a:r>
            <a:r>
              <a:rPr lang="en-US" sz="2400" b="1" baseline="30000" dirty="0">
                <a:solidFill>
                  <a:srgbClr val="C00000"/>
                </a:solidFill>
                <a:latin typeface="Arial "/>
              </a:rPr>
              <a:t>2</a:t>
            </a:r>
            <a:r>
              <a:rPr lang="en-US" sz="2400" b="1" dirty="0">
                <a:latin typeface="Arial "/>
              </a:rPr>
              <a:t>, where r is the 	radius.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latin typeface="Arial "/>
              </a:rPr>
              <a:t>  Tangent lines touch a circle at exactly one point and 	form a ninety degree angle.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457201"/>
            <a:ext cx="8229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 "/>
              </a:rPr>
              <a:t>Circles Formulas</a:t>
            </a:r>
          </a:p>
          <a:p>
            <a:endParaRPr lang="en-US" sz="3600" b="1" dirty="0" smtClean="0">
              <a:latin typeface="Arial "/>
            </a:endParaRPr>
          </a:p>
          <a:p>
            <a:r>
              <a:rPr lang="en-US" sz="3600" b="1" dirty="0" smtClean="0"/>
              <a:t>Some Circles Formulas aren’t given to you!</a:t>
            </a:r>
            <a:endParaRPr lang="en-US" sz="3600" dirty="0" smtClean="0"/>
          </a:p>
          <a:p>
            <a:r>
              <a:rPr lang="en-US" sz="3600" dirty="0" smtClean="0"/>
              <a:t> </a:t>
            </a:r>
          </a:p>
          <a:p>
            <a:pPr lvl="0"/>
            <a:r>
              <a:rPr lang="en-US" sz="2800" b="1" u="sng" dirty="0" smtClean="0">
                <a:solidFill>
                  <a:srgbClr val="7030A0"/>
                </a:solidFill>
              </a:rPr>
              <a:t>Arc Length</a:t>
            </a:r>
            <a:r>
              <a:rPr lang="en-US" sz="2800" dirty="0" smtClean="0">
                <a:solidFill>
                  <a:srgbClr val="7030A0"/>
                </a:solidFill>
              </a:rPr>
              <a:t>= </a:t>
            </a:r>
            <a:r>
              <a:rPr lang="en-US" sz="2800" dirty="0" err="1" smtClean="0">
                <a:solidFill>
                  <a:srgbClr val="7030A0"/>
                </a:solidFill>
              </a:rPr>
              <a:t>C</a:t>
            </a:r>
            <a:r>
              <a:rPr lang="en-US" sz="2800" baseline="-25000" dirty="0" err="1" smtClean="0">
                <a:solidFill>
                  <a:srgbClr val="7030A0"/>
                </a:solidFill>
              </a:rPr>
              <a:t>whole</a:t>
            </a:r>
            <a:r>
              <a:rPr lang="en-US" sz="2800" baseline="-25000" dirty="0" smtClean="0">
                <a:solidFill>
                  <a:srgbClr val="7030A0"/>
                </a:solidFill>
              </a:rPr>
              <a:t> Circle </a:t>
            </a:r>
            <a:r>
              <a:rPr lang="en-US" sz="2800" dirty="0" smtClean="0">
                <a:solidFill>
                  <a:srgbClr val="7030A0"/>
                </a:solidFill>
              </a:rPr>
              <a:t>(Degrees of arc/360)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 </a:t>
            </a:r>
          </a:p>
          <a:p>
            <a:pPr lvl="0"/>
            <a:r>
              <a:rPr lang="en-US" sz="2800" b="1" u="sng" dirty="0" smtClean="0">
                <a:solidFill>
                  <a:srgbClr val="7030A0"/>
                </a:solidFill>
              </a:rPr>
              <a:t>Arc Area</a:t>
            </a:r>
            <a:r>
              <a:rPr lang="en-US" sz="2800" dirty="0" smtClean="0">
                <a:solidFill>
                  <a:srgbClr val="7030A0"/>
                </a:solidFill>
              </a:rPr>
              <a:t>= </a:t>
            </a:r>
            <a:r>
              <a:rPr lang="en-US" sz="2800" dirty="0" err="1" smtClean="0">
                <a:solidFill>
                  <a:srgbClr val="7030A0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7030A0"/>
                </a:solidFill>
              </a:rPr>
              <a:t>whole</a:t>
            </a:r>
            <a:r>
              <a:rPr lang="en-US" sz="2800" baseline="-25000" dirty="0" smtClean="0">
                <a:solidFill>
                  <a:srgbClr val="7030A0"/>
                </a:solidFill>
              </a:rPr>
              <a:t> Circle </a:t>
            </a:r>
            <a:r>
              <a:rPr lang="en-US" sz="2800" dirty="0" smtClean="0">
                <a:solidFill>
                  <a:srgbClr val="7030A0"/>
                </a:solidFill>
              </a:rPr>
              <a:t>(Degrees shaded/360)</a:t>
            </a:r>
          </a:p>
          <a:p>
            <a:endParaRPr lang="en-US" sz="3600" b="1" dirty="0">
              <a:latin typeface="Arial 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28600" y="989319"/>
            <a:ext cx="8686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10. Points Y and Z lie on the circle (not pictured) with 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center O such that YOZ is equilateral.  What is the 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probability that a randomly selected point in the circle 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lies on minor arc YZ?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800" dirty="0" smtClean="0">
              <a:latin typeface="+mj-lt"/>
              <a:ea typeface="MS Mincho" pitchFamily="49" charset="-128"/>
              <a:cs typeface="Times New Roman" pitchFamily="18" charset="0"/>
            </a:endParaRPr>
          </a:p>
          <a:p>
            <a:pPr lvl="0" eaLnBrk="0" hangingPunct="0"/>
            <a:r>
              <a:rPr lang="en-US" sz="2800" b="1" i="1" dirty="0" smtClean="0"/>
              <a:t>A. 1/360</a:t>
            </a:r>
            <a:br>
              <a:rPr lang="en-US" sz="2800" b="1" i="1" dirty="0" smtClean="0"/>
            </a:br>
            <a:r>
              <a:rPr lang="en-US" sz="2800" b="1" i="1" dirty="0" smtClean="0"/>
              <a:t>B. 1/60</a:t>
            </a:r>
            <a:br>
              <a:rPr lang="en-US" sz="2800" b="1" i="1" dirty="0" smtClean="0"/>
            </a:br>
            <a:r>
              <a:rPr lang="en-US" sz="2800" b="1" i="1" dirty="0" smtClean="0"/>
              <a:t>C. 1/6</a:t>
            </a:r>
            <a:br>
              <a:rPr lang="en-US" sz="2800" b="1" i="1" dirty="0" smtClean="0"/>
            </a:br>
            <a:r>
              <a:rPr lang="en-US" sz="2800" b="1" i="1" dirty="0" smtClean="0"/>
              <a:t>D. 6/10</a:t>
            </a:r>
            <a:br>
              <a:rPr lang="en-US" sz="2800" b="1" i="1" dirty="0" smtClean="0"/>
            </a:br>
            <a:r>
              <a:rPr lang="en-US" sz="2800" b="1" i="1" dirty="0" smtClean="0"/>
              <a:t>E. 5/6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hangingPunct="0"/>
            <a:endParaRPr lang="en-US" altLang="ja-JP" sz="2800" dirty="0">
              <a:latin typeface="+mj-lt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228600" y="381000"/>
            <a:ext cx="8686800" cy="510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86868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 "/>
              </a:rPr>
              <a:t>Four-Sided Figures: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>
                <a:latin typeface="Constantia" pitchFamily="18" charset="0"/>
              </a:rPr>
              <a:t>   </a:t>
            </a:r>
            <a:r>
              <a:rPr lang="en-US" sz="2400" b="1">
                <a:latin typeface="Arial "/>
              </a:rPr>
              <a:t>A square is a rectangle whose sides are equal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>
                <a:latin typeface="Arial "/>
              </a:rPr>
              <a:t>   The perimeter of a quadrilateral is the sum of its sides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>
                <a:latin typeface="Arial "/>
              </a:rPr>
              <a:t>   The area of a rectangle is equal to the base (x) height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>
                <a:latin typeface="Arial "/>
              </a:rPr>
              <a:t>   Remember that any polygon can be divided into triangles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>
                <a:latin typeface="Arial "/>
              </a:rPr>
              <a:t>  The volume of a rectangular solid is equal to the </a:t>
            </a:r>
            <a:r>
              <a:rPr lang="en-US" sz="2400" b="1" i="1">
                <a:latin typeface="Arial "/>
              </a:rPr>
              <a:t>l </a:t>
            </a:r>
            <a:r>
              <a:rPr lang="en-US" sz="2400" i="1">
                <a:latin typeface="Arial "/>
              </a:rPr>
              <a:t>x</a:t>
            </a:r>
            <a:r>
              <a:rPr lang="en-US" sz="2400" b="1" i="1">
                <a:latin typeface="Arial "/>
              </a:rPr>
              <a:t> w </a:t>
            </a:r>
            <a:r>
              <a:rPr lang="en-US" sz="2400" i="1">
                <a:latin typeface="Arial "/>
              </a:rPr>
              <a:t>x</a:t>
            </a:r>
            <a:r>
              <a:rPr lang="en-US" sz="2400" b="1" i="1">
                <a:latin typeface="Arial "/>
              </a:rPr>
              <a:t> h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>
                <a:latin typeface="Arial "/>
              </a:rPr>
              <a:t>  Know how to plot &amp; locate points on a coordinate plane</a:t>
            </a:r>
          </a:p>
          <a:p>
            <a:endParaRPr lang="en-US" sz="2400" b="1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676400"/>
            <a:ext cx="5638800" cy="2743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676400"/>
            <a:ext cx="3733800" cy="274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95400" y="2895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4572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160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1600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4191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228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14. In the picture below, ABCD is a rectangle.  If the area of triangle ABE is 40, what is the area of the rectangle?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4648200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A. 20</a:t>
            </a:r>
            <a:br>
              <a:rPr lang="en-US" sz="2400" b="1" dirty="0" smtClean="0"/>
            </a:br>
            <a:r>
              <a:rPr lang="en-US" sz="2400" b="1" dirty="0" smtClean="0"/>
              <a:t>B. 40</a:t>
            </a:r>
            <a:br>
              <a:rPr lang="en-US" sz="2400" b="1" dirty="0" smtClean="0"/>
            </a:br>
            <a:r>
              <a:rPr lang="en-US" sz="2400" b="1" dirty="0" smtClean="0"/>
              <a:t>C. 48</a:t>
            </a:r>
            <a:br>
              <a:rPr lang="en-US" sz="2400" b="1" dirty="0" smtClean="0"/>
            </a:br>
            <a:r>
              <a:rPr lang="en-US" sz="2400" b="1" dirty="0" smtClean="0"/>
              <a:t>D. 80</a:t>
            </a:r>
            <a:br>
              <a:rPr lang="en-US" sz="2400" b="1" dirty="0" smtClean="0"/>
            </a:br>
            <a:r>
              <a:rPr lang="en-US" sz="2400" b="1" dirty="0" smtClean="0"/>
              <a:t>E. 112</a:t>
            </a:r>
            <a:endParaRPr lang="en-US" sz="24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/>
              <a:t>Example:</a:t>
            </a:r>
          </a:p>
          <a:p>
            <a:pPr eaLnBrk="1" hangingPunct="1">
              <a:buFontTx/>
              <a:buNone/>
            </a:pPr>
            <a:endParaRPr lang="en-US" sz="2400" b="1" dirty="0" smtClean="0"/>
          </a:p>
          <a:p>
            <a:pPr eaLnBrk="1" hangingPunct="1">
              <a:buFontTx/>
              <a:buNone/>
            </a:pPr>
            <a:r>
              <a:rPr lang="en-US" sz="2400" b="1" i="1" dirty="0" smtClean="0"/>
              <a:t>	12. Two lines, q and l, which never intersect, are both tangent to circle T. If the smallest distance between any point on q and any point on l is four less than triple that distance, what is the area of circle T?</a:t>
            </a:r>
          </a:p>
          <a:p>
            <a:pPr>
              <a:buNone/>
            </a:pPr>
            <a:r>
              <a:rPr lang="en-US" sz="2400" b="1" i="1" dirty="0" smtClean="0"/>
              <a:t>	A. π</a:t>
            </a:r>
            <a:endParaRPr lang="en-US" sz="2400" dirty="0" smtClean="0"/>
          </a:p>
          <a:p>
            <a:pPr>
              <a:buNone/>
            </a:pPr>
            <a:r>
              <a:rPr lang="en-US" sz="2400" b="1" i="1" dirty="0" smtClean="0"/>
              <a:t>	B. π/4</a:t>
            </a:r>
            <a:br>
              <a:rPr lang="en-US" sz="2400" b="1" i="1" dirty="0" smtClean="0"/>
            </a:br>
            <a:r>
              <a:rPr lang="en-US" sz="2400" b="1" i="1" dirty="0" smtClean="0"/>
              <a:t>C. 2π</a:t>
            </a:r>
            <a:endParaRPr lang="en-US" sz="2400" dirty="0" smtClean="0"/>
          </a:p>
          <a:p>
            <a:pPr>
              <a:buNone/>
            </a:pPr>
            <a:r>
              <a:rPr lang="en-US" sz="2400" b="1" i="1" dirty="0" smtClean="0"/>
              <a:t>	D. 4π</a:t>
            </a:r>
            <a:endParaRPr lang="en-US" sz="2400" dirty="0" smtClean="0"/>
          </a:p>
          <a:p>
            <a:pPr>
              <a:buNone/>
            </a:pPr>
            <a:r>
              <a:rPr lang="en-US" sz="2400" b="1" i="1" dirty="0" smtClean="0"/>
              <a:t>	E. 9π</a:t>
            </a:r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1000" y="1295400"/>
            <a:ext cx="8229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b="1" i="1" dirty="0"/>
              <a:t>20. The base of triangle G is 40% less than the length of rectangle W. The height of triangle G is 50% greater than the width of rectangle W. The area of triangle G is what percent of the area of rectangle W?</a:t>
            </a:r>
            <a:endParaRPr lang="en-US" sz="2400" dirty="0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32004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 smtClean="0"/>
              <a:t>A. 10</a:t>
            </a:r>
            <a:br>
              <a:rPr lang="en-US" sz="2400" b="1" i="1" dirty="0" smtClean="0"/>
            </a:br>
            <a:r>
              <a:rPr lang="en-US" sz="2400" b="1" i="1" dirty="0" smtClean="0"/>
              <a:t>B. 45</a:t>
            </a:r>
            <a:br>
              <a:rPr lang="en-US" sz="2400" b="1" i="1" dirty="0" smtClean="0"/>
            </a:br>
            <a:r>
              <a:rPr lang="en-US" sz="2400" b="1" i="1" dirty="0" smtClean="0"/>
              <a:t>C. 90</a:t>
            </a:r>
            <a:br>
              <a:rPr lang="en-US" sz="2400" b="1" i="1" dirty="0" smtClean="0"/>
            </a:br>
            <a:r>
              <a:rPr lang="en-US" sz="2400" b="1" i="1" dirty="0" smtClean="0"/>
              <a:t>D. 100</a:t>
            </a:r>
            <a:endParaRPr lang="en-US" sz="2400" dirty="0" smtClean="0"/>
          </a:p>
          <a:p>
            <a:r>
              <a:rPr lang="en-US" sz="2400" b="1" i="1" dirty="0" smtClean="0"/>
              <a:t>E. 125</a:t>
            </a:r>
            <a:endParaRPr lang="en-US" sz="2400" dirty="0" smtClean="0"/>
          </a:p>
          <a:p>
            <a:pPr marL="342900" indent="-342900"/>
            <a:endParaRPr lang="en-US" sz="2400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04800" y="5486400"/>
            <a:ext cx="8229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Arial "/>
              </a:rPr>
              <a:t>What method can we use to solve this problem?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04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Avoiding Algebra Tactics Solve Geometry Problems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04800" y="659487"/>
            <a:ext cx="8534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Using Logic to Solve Geometry Problems: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What should</a:t>
            </a:r>
            <a:r>
              <a:rPr kumimoji="0" lang="en-US" altLang="ja-JP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you do when you see a weird shap</a:t>
            </a:r>
            <a:r>
              <a:rPr lang="en-US" altLang="ja-JP" sz="2400" b="1" i="1" dirty="0" smtClean="0">
                <a:latin typeface="+mj-lt"/>
                <a:ea typeface="MS Mincho" pitchFamily="49" charset="-128"/>
                <a:cs typeface="Times New Roman" pitchFamily="18" charset="0"/>
              </a:rPr>
              <a:t>e on a difficult geometry problem?</a:t>
            </a:r>
            <a:endParaRPr kumimoji="0" lang="en-US" altLang="ja-JP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Use the logic side of your brain to eliminate answers that don’t meet your “eyeball test.”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b="1" dirty="0" smtClean="0">
              <a:solidFill>
                <a:srgbClr val="0070C0"/>
              </a:solidFill>
              <a:latin typeface="+mj-lt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07" name="Group 11"/>
          <p:cNvGrpSpPr>
            <a:grpSpLocks/>
          </p:cNvGrpSpPr>
          <p:nvPr/>
        </p:nvGrpSpPr>
        <p:grpSpPr bwMode="auto">
          <a:xfrm>
            <a:off x="2819400" y="1219200"/>
            <a:ext cx="3505200" cy="2819400"/>
            <a:chOff x="6775" y="5172"/>
            <a:chExt cx="3270" cy="2790"/>
          </a:xfrm>
        </p:grpSpPr>
        <p:sp>
          <p:nvSpPr>
            <p:cNvPr id="106508" name="Rectangle 12"/>
            <p:cNvSpPr>
              <a:spLocks noChangeArrowheads="1"/>
            </p:cNvSpPr>
            <p:nvPr/>
          </p:nvSpPr>
          <p:spPr bwMode="auto">
            <a:xfrm>
              <a:off x="6775" y="5172"/>
              <a:ext cx="3270" cy="2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09" name="Oval 13"/>
            <p:cNvSpPr>
              <a:spLocks noChangeArrowheads="1"/>
            </p:cNvSpPr>
            <p:nvPr/>
          </p:nvSpPr>
          <p:spPr bwMode="auto">
            <a:xfrm>
              <a:off x="7945" y="5172"/>
              <a:ext cx="1080" cy="2790"/>
            </a:xfrm>
            <a:prstGeom prst="ellipse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10" name="Oval 14"/>
            <p:cNvSpPr>
              <a:spLocks noChangeArrowheads="1"/>
            </p:cNvSpPr>
            <p:nvPr/>
          </p:nvSpPr>
          <p:spPr bwMode="auto">
            <a:xfrm rot="5400000">
              <a:off x="7945" y="4917"/>
              <a:ext cx="1005" cy="3195"/>
            </a:xfrm>
            <a:prstGeom prst="ellipse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2362200" y="895291"/>
            <a:ext cx="453521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Q				    R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3810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3810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106514" name="Rectangle 18"/>
          <p:cNvSpPr>
            <a:spLocks noChangeArrowheads="1"/>
          </p:cNvSpPr>
          <p:nvPr/>
        </p:nvSpPr>
        <p:spPr bwMode="auto">
          <a:xfrm>
            <a:off x="685800" y="228600"/>
            <a:ext cx="7162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itchFamily="49" charset="-128"/>
                <a:cs typeface="Times New Roman" pitchFamily="18" charset="0"/>
              </a:rPr>
              <a:t>20. If the figure PQRS above is a square, what is the area of the shaded region</a:t>
            </a:r>
            <a:r>
              <a:rPr kumimoji="0" lang="en-US" altLang="ja-JP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?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990600" y="4387334"/>
            <a:ext cx="196079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smtClean="0"/>
              <a:t>A. 20 π</a:t>
            </a:r>
            <a:endParaRPr lang="en-US" sz="2400" b="1" dirty="0" smtClean="0"/>
          </a:p>
          <a:p>
            <a:r>
              <a:rPr lang="en-US" sz="2400" b="1" i="1" dirty="0" smtClean="0"/>
              <a:t>B. 40(π -2)</a:t>
            </a:r>
            <a:br>
              <a:rPr lang="en-US" sz="2400" b="1" i="1" dirty="0" smtClean="0"/>
            </a:br>
            <a:r>
              <a:rPr lang="en-US" sz="2400" b="1" i="1" dirty="0" smtClean="0"/>
              <a:t>C. 200 (π -2)</a:t>
            </a:r>
            <a:br>
              <a:rPr lang="en-US" sz="2400" b="1" i="1" dirty="0" smtClean="0"/>
            </a:br>
            <a:r>
              <a:rPr lang="en-US" sz="2400" b="1" i="1" dirty="0" smtClean="0"/>
              <a:t>D. 100 π</a:t>
            </a:r>
            <a:br>
              <a:rPr lang="en-US" sz="2400" b="1" i="1" dirty="0" smtClean="0"/>
            </a:br>
            <a:r>
              <a:rPr lang="en-US" sz="2400" b="1" i="1" dirty="0" smtClean="0"/>
              <a:t>E.  400 π</a:t>
            </a:r>
            <a:endParaRPr lang="en-US" sz="2400" b="1" dirty="0" smtClean="0"/>
          </a:p>
          <a:p>
            <a:pPr lvl="0" eaLnBrk="0" hangingPunct="0"/>
            <a:endParaRPr kumimoji="0" lang="en-US" altLang="ja-JP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Coordinate Geometry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04800" y="3810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cs typeface="Arial" pitchFamily="34" charset="0"/>
              </a:rPr>
              <a:t>ACT Math Breakdown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304800" y="1066800"/>
            <a:ext cx="8610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u="sng" dirty="0" smtClean="0"/>
              <a:t>4 Trig Questions</a:t>
            </a:r>
          </a:p>
          <a:p>
            <a:endParaRPr lang="en-US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7030A0"/>
                </a:solidFill>
              </a:rPr>
              <a:t>4 trig questions based on sine, cosine, tangent, trig identities, etc…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endParaRPr lang="en-US" sz="2400" b="1" dirty="0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381000" y="304800"/>
            <a:ext cx="8382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Coordinate Geometry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There will be 9 coordinate geometry questions on the ACT.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 equation for a line is y=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x+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b.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Parallel lines always have the same slope, perpendicular lines always have negative reciprocal slopes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When third line cuts across two parallel lines, the small angles are all equal and the large angles are all equal. The sum of a small angle and a big angle is equal to 180 degrees.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05800" cy="4602162"/>
          </a:xfrm>
        </p:spPr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</a:rPr>
              <a:t>Slope Formula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(Change in Y)/(Change in X) </a:t>
            </a:r>
            <a:br>
              <a:rPr lang="en-US" dirty="0" smtClean="0"/>
            </a:b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(y</a:t>
            </a:r>
            <a:r>
              <a:rPr lang="en-US" baseline="-25000" dirty="0" smtClean="0"/>
              <a:t>2</a:t>
            </a:r>
            <a:r>
              <a:rPr lang="en-US" dirty="0" smtClean="0"/>
              <a:t>-y</a:t>
            </a:r>
            <a:r>
              <a:rPr lang="en-US" baseline="-25000" dirty="0" smtClean="0"/>
              <a:t>1</a:t>
            </a:r>
            <a:r>
              <a:rPr lang="en-US" dirty="0" smtClean="0"/>
              <a:t>)/(x</a:t>
            </a:r>
            <a:r>
              <a:rPr lang="en-US" baseline="-25000" dirty="0" smtClean="0"/>
              <a:t>2</a:t>
            </a:r>
            <a:r>
              <a:rPr lang="en-US" dirty="0" smtClean="0"/>
              <a:t>-x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068762"/>
          </a:xfrm>
        </p:spPr>
        <p:txBody>
          <a:bodyPr/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>
                <a:solidFill>
                  <a:srgbClr val="C00000"/>
                </a:solidFill>
              </a:rPr>
              <a:t>Midpoint Formula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+X</a:t>
            </a:r>
            <a:r>
              <a:rPr lang="en-US" baseline="-25000" dirty="0" smtClean="0"/>
              <a:t>2</a:t>
            </a:r>
            <a:r>
              <a:rPr lang="en-US" dirty="0" smtClean="0"/>
              <a:t>/2), (Y</a:t>
            </a:r>
            <a:r>
              <a:rPr lang="en-US" baseline="-25000" dirty="0" smtClean="0"/>
              <a:t>1</a:t>
            </a:r>
            <a:r>
              <a:rPr lang="en-US" dirty="0" smtClean="0"/>
              <a:t>+Y</a:t>
            </a:r>
            <a:r>
              <a:rPr lang="en-US" baseline="-25000" dirty="0" smtClean="0"/>
              <a:t>2</a:t>
            </a:r>
            <a:r>
              <a:rPr lang="en-US" dirty="0" smtClean="0"/>
              <a:t>/2)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828800"/>
            <a:ext cx="7162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B050"/>
                </a:solidFill>
                <a:latin typeface="Calibri"/>
                <a:ea typeface="Calibri"/>
              </a:rPr>
              <a:t>Distance Formula</a:t>
            </a:r>
            <a:r>
              <a:rPr lang="en-US" sz="4800" dirty="0" smtClean="0">
                <a:solidFill>
                  <a:srgbClr val="00B050"/>
                </a:solidFill>
                <a:latin typeface="Calibri"/>
                <a:ea typeface="Calibri"/>
              </a:rPr>
              <a:t> </a:t>
            </a:r>
          </a:p>
          <a:p>
            <a:pPr algn="ctr"/>
            <a:r>
              <a:rPr lang="en-US" sz="4800" dirty="0" smtClean="0">
                <a:latin typeface="Calibri"/>
                <a:ea typeface="Calibri"/>
              </a:rPr>
              <a:t>d=√(y</a:t>
            </a:r>
            <a:r>
              <a:rPr lang="en-US" sz="4800" baseline="-25000" dirty="0" smtClean="0">
                <a:latin typeface="Calibri"/>
                <a:ea typeface="Calibri"/>
              </a:rPr>
              <a:t>2</a:t>
            </a:r>
            <a:r>
              <a:rPr lang="en-US" sz="4800" dirty="0" smtClean="0">
                <a:latin typeface="Calibri"/>
                <a:ea typeface="Calibri"/>
              </a:rPr>
              <a:t>-y</a:t>
            </a:r>
            <a:r>
              <a:rPr lang="en-US" sz="4800" baseline="-25000" dirty="0" smtClean="0">
                <a:latin typeface="Calibri"/>
                <a:ea typeface="Calibri"/>
              </a:rPr>
              <a:t>1</a:t>
            </a:r>
            <a:r>
              <a:rPr lang="en-US" sz="4800" dirty="0" smtClean="0">
                <a:latin typeface="Calibri"/>
                <a:ea typeface="Calibri"/>
              </a:rPr>
              <a:t>)</a:t>
            </a:r>
            <a:r>
              <a:rPr lang="en-US" sz="4800" baseline="30000" dirty="0" smtClean="0">
                <a:latin typeface="Calibri"/>
                <a:ea typeface="Calibri"/>
              </a:rPr>
              <a:t>2</a:t>
            </a:r>
            <a:r>
              <a:rPr lang="en-US" sz="4800" dirty="0" smtClean="0">
                <a:latin typeface="Calibri"/>
                <a:ea typeface="Calibri"/>
              </a:rPr>
              <a:t> +(x</a:t>
            </a:r>
            <a:r>
              <a:rPr lang="en-US" sz="4800" baseline="-25000" dirty="0" smtClean="0">
                <a:latin typeface="Calibri"/>
                <a:ea typeface="Calibri"/>
              </a:rPr>
              <a:t>2</a:t>
            </a:r>
            <a:r>
              <a:rPr lang="en-US" sz="4800" dirty="0" smtClean="0">
                <a:latin typeface="Calibri"/>
                <a:ea typeface="Calibri"/>
              </a:rPr>
              <a:t>-x</a:t>
            </a:r>
            <a:r>
              <a:rPr lang="en-US" sz="4800" baseline="-25000" dirty="0" smtClean="0">
                <a:latin typeface="Calibri"/>
                <a:ea typeface="Calibri"/>
              </a:rPr>
              <a:t>1</a:t>
            </a:r>
            <a:r>
              <a:rPr lang="en-US" sz="4800" dirty="0" smtClean="0">
                <a:latin typeface="Calibri"/>
                <a:ea typeface="Calibri"/>
              </a:rPr>
              <a:t>)</a:t>
            </a:r>
            <a:endParaRPr lang="en-US" sz="48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1676400" y="1752600"/>
            <a:ext cx="618592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 Equation for a Circle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(x-h)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+ (y-k)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= r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(h, k) = center of the circle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r= radius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b="1" u="sng" dirty="0" smtClean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The Equation for an Ellipse</a:t>
            </a: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 smtClean="0">
                <a:latin typeface="Calibri"/>
                <a:ea typeface="Calibri"/>
                <a:cs typeface="Calibri"/>
              </a:rPr>
              <a:t> (x-h)</a:t>
            </a:r>
            <a:r>
              <a:rPr lang="en-US" sz="4000" baseline="30000" dirty="0" smtClean="0">
                <a:latin typeface="Calibri"/>
                <a:ea typeface="Calibri"/>
                <a:cs typeface="Calibri"/>
              </a:rPr>
              <a:t>2</a:t>
            </a:r>
            <a:r>
              <a:rPr lang="en-US" sz="4000" dirty="0" smtClean="0">
                <a:latin typeface="Calibri"/>
                <a:ea typeface="Calibri"/>
                <a:cs typeface="Calibri"/>
              </a:rPr>
              <a:t>/a</a:t>
            </a:r>
            <a:r>
              <a:rPr lang="en-US" sz="4000" baseline="30000" dirty="0" smtClean="0">
                <a:latin typeface="Calibri"/>
                <a:ea typeface="Calibri"/>
                <a:cs typeface="Calibri"/>
              </a:rPr>
              <a:t>2</a:t>
            </a:r>
            <a:r>
              <a:rPr lang="en-US" sz="4000" dirty="0" smtClean="0">
                <a:latin typeface="Calibri"/>
                <a:ea typeface="Calibri"/>
                <a:cs typeface="Calibri"/>
              </a:rPr>
              <a:t> + (y-k)</a:t>
            </a:r>
            <a:r>
              <a:rPr lang="en-US" sz="4000" baseline="30000" dirty="0" smtClean="0">
                <a:latin typeface="Calibri"/>
                <a:ea typeface="Calibri"/>
                <a:cs typeface="Calibri"/>
              </a:rPr>
              <a:t>2</a:t>
            </a:r>
            <a:r>
              <a:rPr lang="en-US" sz="4000" dirty="0" smtClean="0">
                <a:latin typeface="Calibri"/>
                <a:ea typeface="Calibri"/>
                <a:cs typeface="Calibri"/>
              </a:rPr>
              <a:t>/b</a:t>
            </a:r>
            <a:r>
              <a:rPr lang="en-US" sz="4000" baseline="30000" dirty="0" smtClean="0">
                <a:latin typeface="Calibri"/>
                <a:ea typeface="Calibri"/>
                <a:cs typeface="Calibri"/>
              </a:rPr>
              <a:t>2</a:t>
            </a:r>
            <a:r>
              <a:rPr lang="en-US" sz="4000" dirty="0" smtClean="0">
                <a:latin typeface="Calibri"/>
                <a:ea typeface="Calibri"/>
                <a:cs typeface="Calibri"/>
              </a:rPr>
              <a:t> =1</a:t>
            </a:r>
            <a:endParaRPr lang="en-US" sz="4000" dirty="0" smtClean="0"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 smtClean="0">
                <a:latin typeface="Calibri"/>
                <a:ea typeface="Calibri"/>
                <a:cs typeface="Calibri"/>
              </a:rPr>
              <a:t>(h, k) = center of the ellipse</a:t>
            </a:r>
            <a:endParaRPr lang="en-US" sz="4000" dirty="0" smtClean="0"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 smtClean="0">
                <a:latin typeface="Calibri"/>
                <a:ea typeface="Calibri"/>
                <a:cs typeface="Calibri"/>
              </a:rPr>
              <a:t>2a = horizontal axis (width)</a:t>
            </a:r>
            <a:endParaRPr lang="en-US" sz="4000" dirty="0" smtClean="0"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 smtClean="0">
                <a:latin typeface="Calibri"/>
                <a:ea typeface="Calibri"/>
                <a:cs typeface="Calibri"/>
              </a:rPr>
              <a:t>2b = vertical axis (height)</a:t>
            </a:r>
            <a:endParaRPr lang="en-US" sz="40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23622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The Equation for a Parabola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y = x</a:t>
            </a:r>
            <a:r>
              <a:rPr lang="en-US" baseline="30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1143000"/>
          </a:xfrm>
        </p:spPr>
        <p:txBody>
          <a:bodyPr/>
          <a:lstStyle/>
          <a:p>
            <a:pPr algn="l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b="1" i="1" dirty="0" smtClean="0"/>
              <a:t>When you graph the equation y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 = 1 – x</a:t>
            </a:r>
            <a:r>
              <a:rPr lang="en-US" sz="2400" b="1" i="1" baseline="30000" dirty="0" smtClean="0"/>
              <a:t>2 </a:t>
            </a:r>
            <a:r>
              <a:rPr lang="en-US" sz="2400" b="1" i="1" dirty="0" smtClean="0"/>
              <a:t>on a standard coordinate plane, the graph would represent which of the following geometric figures?</a:t>
            </a:r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r>
              <a:rPr lang="en-US" sz="2400" b="1" i="1" dirty="0" smtClean="0"/>
              <a:t>	A. Parabola</a:t>
            </a:r>
            <a:br>
              <a:rPr lang="en-US" sz="2400" b="1" i="1" dirty="0" smtClean="0"/>
            </a:br>
            <a:r>
              <a:rPr lang="en-US" sz="2400" b="1" i="1" dirty="0" smtClean="0"/>
              <a:t>B. Circle</a:t>
            </a:r>
            <a:br>
              <a:rPr lang="en-US" sz="2400" b="1" i="1" dirty="0" smtClean="0"/>
            </a:br>
            <a:r>
              <a:rPr lang="en-US" sz="2400" b="1" i="1" dirty="0" smtClean="0"/>
              <a:t>C. Ellipse</a:t>
            </a:r>
            <a:br>
              <a:rPr lang="en-US" sz="2400" b="1" i="1" dirty="0" smtClean="0"/>
            </a:br>
            <a:r>
              <a:rPr lang="en-US" sz="2400" b="1" i="1" dirty="0" smtClean="0"/>
              <a:t>D. Square</a:t>
            </a:r>
            <a:br>
              <a:rPr lang="en-US" sz="2400" b="1" i="1" dirty="0" smtClean="0"/>
            </a:br>
            <a:r>
              <a:rPr lang="en-US" sz="2400" b="1" i="1" dirty="0" smtClean="0"/>
              <a:t>E. Straight line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ACT Trigonometry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752600" y="1828800"/>
            <a:ext cx="5654676" cy="3810000"/>
            <a:chOff x="1717266" y="1444625"/>
            <a:chExt cx="2466329" cy="1595455"/>
          </a:xfrm>
        </p:grpSpPr>
        <p:sp>
          <p:nvSpPr>
            <p:cNvPr id="109570" name="AutoShape 2"/>
            <p:cNvSpPr>
              <a:spLocks noChangeArrowheads="1"/>
            </p:cNvSpPr>
            <p:nvPr/>
          </p:nvSpPr>
          <p:spPr bwMode="auto">
            <a:xfrm>
              <a:off x="2435225" y="1444625"/>
              <a:ext cx="1603375" cy="1222375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71" name="Text Box 3"/>
            <p:cNvSpPr txBox="1">
              <a:spLocks noChangeArrowheads="1"/>
            </p:cNvSpPr>
            <p:nvPr/>
          </p:nvSpPr>
          <p:spPr bwMode="auto">
            <a:xfrm>
              <a:off x="3248024" y="1717675"/>
              <a:ext cx="935571" cy="2651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hypotenuse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72" name="Text Box 4"/>
            <p:cNvSpPr txBox="1">
              <a:spLocks noChangeArrowheads="1"/>
            </p:cNvSpPr>
            <p:nvPr/>
          </p:nvSpPr>
          <p:spPr bwMode="auto">
            <a:xfrm>
              <a:off x="2725737" y="2774950"/>
              <a:ext cx="742005" cy="2651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adjacent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73" name="Text Box 5"/>
            <p:cNvSpPr txBox="1">
              <a:spLocks noChangeArrowheads="1"/>
            </p:cNvSpPr>
            <p:nvPr/>
          </p:nvSpPr>
          <p:spPr bwMode="auto">
            <a:xfrm>
              <a:off x="1717266" y="2114716"/>
              <a:ext cx="697939" cy="214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opposite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74" name="Text Box 6"/>
            <p:cNvSpPr txBox="1">
              <a:spLocks noChangeArrowheads="1"/>
            </p:cNvSpPr>
            <p:nvPr/>
          </p:nvSpPr>
          <p:spPr bwMode="auto">
            <a:xfrm>
              <a:off x="3644907" y="2465716"/>
              <a:ext cx="166176" cy="2059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The sine of an angle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(length opposite of x)/(length of hypotenuse)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The cosine of an angle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en-US" dirty="0" smtClean="0"/>
              <a:t>(length adjacent of x)/( length of hypotenuse)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The tangent of an angle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</a:p>
          <a:p>
            <a:pPr>
              <a:buNone/>
            </a:pPr>
            <a:r>
              <a:rPr lang="en-US" dirty="0" smtClean="0"/>
              <a:t>(length opposite of x) /(length adjacent of x)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304800" y="254913"/>
            <a:ext cx="8458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ACT Math Tips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Make two passes through the questions…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On the first pass, answer all the ones that you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know how to solve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and guess on all the ones that you have no idea how to solve.</a:t>
            </a:r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ea typeface="Calibri" pitchFamily="34" charset="0"/>
                <a:cs typeface="Times New Roman" pitchFamily="18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Save the questions that you could solve with a little more thought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for the end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AutoShape 3" descr="data:image/jpg;base64,/9j/4AAQSkZJRgABAQAAAQABAAD/2wCEAAkGBhQRERUUEhMWFBQRGBUZFRgXFhUXFBMXFhQZFRUZEhsYGyYfGRolGxkYIS8gIygpLCwsFR8xNTAqNSYrLCkBCQoKDgwOGg8PGSwkHyQtNS81LS8yKSosMjM0NC0sMC0sLyw0LSwpNTU0NTUrLCksMCwsLDAsLSwsLCwsLC0pLP/AABEIAOEA4QMBIgACEQEDEQH/xAAcAAEAAgMBAQEAAAAAAAAAAAAABQYDBAcCAQj/xABKEAACAQIEAwYDBAYHAw0BAAABAgADEQQSITEFEyIGB0FRYZEycaEUUoHRFiNCkrHBFzNicoKiwhVT0iVDRFRjk6Oy0+Hi8PEk/8QAGgEBAAMBAQEAAAAAAAAAAAAAAAIDBQQBBv/EADcRAAIBAgMEBwcDBAMAAAAAAAABAgMRBBIhEzFBUQUUImFxkaEyQlKBsdHhFaLBJFPw8SNigv/aAAwDAQACEQMRAD8A7jERAEREAREQBERAEREAREQBERAEREAREQBERAEREAREQBERAEREAREQBERAEREAREQBERAEREAREQBERAEREAREQBERAEREAREQBERAEREAREQBERAEREAREQBERAEREAREQBERAEREAREQBERAEREAREQBERAEREAREQBERAEREAREQBERAEREAREQBERAEREAREQBERAEREAREQBERAEREAREQBERAEREAREGAVDtb3iUsE/KVDVrWBKg2VLi4znXU6GwGxG1xK0O8DH1fhWjSB26SWH7zEfSVHjoZOIYjmb86rr83OUj0y2ElsFXBAsR7icO0cm9bG5UoRw9ODjTzXV8z1XguHmSR7acSo9TVKVQeTIBvoPhy/xlk7H95C4upyayClWsSLG6PlF2GuqkC5sb6A6ylcRxlMKQSDfwGpP5Su4GvkxFNzexdR62PT+OkrlXdPc79xdSwjxFKcqlNRSWkkra+G5nY+LduEpm1MA+TG+v90eXqSJGDtvWIuANdvh+mh/jK7xPhLVDmXqBWxAOu97rPmCwWQWCt+Nzb5fU/jKsPWdeOeU9eS0t/JkygoOyRa8F26bNlqKDf/CT8jqD8tJLcV7Z0KFAViSc9wiD4mYDUHytcXPqN7i9Aw/D6lQguhp2N7Hc210/ORXaCuKlcUwfgB13GbpYj2yz2liGq+yUsytfnb5lGIWSi6lrMsz94eJqt0cukNwLZmt63/KZl7YYwa56behS38LSqYbBLmzG99PE+H8vym/VrFWAy3UjfyPqPLb39LHvzSuUQVOUb5vUuXA+8RKjiliF5TtYKwN6bEmwBvqv1HrNTj3erTo1mo0aLVXQlWJbIoZTZgNCTbXXTaUDiq318BqT5SF4dUBOfwN/nqbzRwdLa5rq7S3HFVxGWWVS0vvOkL3hY19VTDqPIhyffNM9PvJxFI3r4dXTxNMkED5G9/pK3gaikbj+cyY6soGpHvKdpJSyyprws0dezg45o1PndNHU+BdoqOMTPQfNb4lOjoT4MPD57GSc4l3cVnHFF5dwjioHA2KhC2v+MAztok69LZysuVyNGpnjcRESguEREAREQBERAEREAREQBERAOK95VDl42obaNlb3UX+t5UuH8SV3YZSuS182n/5Ol96/CmzrWC9JTIT4BgSRfyvf6Tk9Ggwr1CV6aifgToLekzMRTi5O59d0biKyo01Ddez48/Lh5m9juLoC+QhytyAL628tNpqrXaolJz0kum23xWmGnw9g4C3ylOrMPhLLqqEi5sT4aaHeXLsF2JbEFEqf1dI3dgCAPEKCf2r+0g6cIvLDV/7LZYitUpOVbsxs1usr6W36viluPWP7VV8Ic3Lpth1VPiJDu5YAqhubNY5tVtZTLVQ7a4PlsxrKmVabMrBsyhwCtwB5EbSu9quxFXno5pistIWNMtkDf2gbEEbaG17anwkHjeA16zYw8s0+fTolAShu6GmSnSd9G120nBTw1GaUZaNb7O3Fb163Pm51JqTtuLD2g7bLzEo4Yknn06dZuX02a91Vtsxt7XttIJqLHEVGOv6xh7U6U2OA9jsRUxLF1CIatKqDfMzFVbpUDbVjcny0vLvx7siadBXRbkFjUAF2Ga3Vpvtr+HlOrCUqdOplo66avy3v+DjxTlOm3I57wztES6pVpmkambISbjo+LMCAV+e0sHEsUFNiyfAp3XbLvvt6yh1+HVRULGmWIp1s72DKxKsFZLH4rWGmu+m8yYrgL8nmG/NFJkKBdT1Fbk3v8BAtbYTbyqxjypw52NjiXGRVFUIQVRAQwNwSwOg8rTWoYoUqQJ18ABux8hJ7sT2LbFuFqIyo3K5nmKaKA2Yj4SdbeOsw9qex9TCsynNmQOKbZbrVVhbpv4keRuJq4CWVSUd5VVpxSV/Zv/A4ZxFHp59swOUHcnMF8Jg+1o+bKQSpsd9D5a7yHooaa0VqJZGFnNjb4i6qT4H09Zp8MoZqlJrbtUYnW2mg9N7zvjip3Sa5fRfcpeEp2ck+f1f2Ot90mEzYmq9tKdMAH1c/kDOrSld1vDTTw71GFuc919VUWBHpvLrMPEyzVZPvNnDxy0oruERE5y8REQBERAEREASM7TY00cHiKinKyUqhUjcNlOUj8bSTld7wD/yfXH3gq+XxVFB+l5OnZzV+ZXUeWDfccmXtvjP+tVfcflPQ7b4zwxNX3X8pHDCfL6T2tD0n0/8ATc4eh8260+cvU3K3eDjaYucTU9NEJJOwAy6maa963EAKhNZgKdhtSOpNrHo97TxW4atS2dQbbXI/OaH6LLy2TMbswJbpvYbDfaclaMG+xkt/55fc6aOISXbcr/MlX72cf8LuGUpmcGnQOh2/ZAI1X32mhjuIl6fOyIt1zWVFQG9rXC6ePgJiq9m82e9Q3qBQTZdMttrHxsJuYvhfMo8q5UdIvYbLb8pT1elJSz5Hpp7O/gdUOkalFx2U5LXW2bcaOF48aWVwtGpdCzdOc0iDYBg3Tc6e8ml73MYikIwQKgYAUqGWzEAWAGnxCauJ4SWocrVRZRe1/ht4fhPGK4PnoikLiwUZrAnpt6+khHCUqaai4bv+u/l+SdXpWpXadRyevNuy5khW72cWVOZ8wQJn/V0RYuLiwK6zyO31QF871AEOW4CG5N7ADS2x9pEVOyxJbqIWpkLDKL9IsLG+g18pK8J4IqmqW1znMLqLAgmw8fP0lcsNSlLtqHi8r5/gr61p2XLwvJcvyYH7xMXTzFKjaVOXfpHn8z4ek2a3eLilLhq1cGnkuMy657AZbfORlTsuSrLc61M98o0NiLb67zziOBVamIVyAFXLm6hd8puNPDXwudpZTjClG0VHw7NuP4ZXKtGb1b85d35RMYzHuxz1amvmSF9zpPOJxV6eYEswDEtmJz6XHjt4Q+FLaFAR6gEfWbWLwYFNAq2JU5rDQeGn4TUfVr+76GSs7V9SH4d3k4xKRCVMmXl5FUKFOc216d9J6fvNxldVRnD51csHFNl6c2gGQ62Xf1mlS7MEGkc39Xv02DgOWW+um5mOn2XdMpVwWplrXUlSG8DY/P3mfGElb2f287/j5Gs61HVJv93K35+Z6w/HyUuEurKzEGoyqGW48Ba+ml/OeMP2hZXpmnSu5VmAqWYaZtlZSGPSbaeUk+F8CNKgRfMcwzdJsVJuQPbx85Djsy6heoMULWBVrFTuDbXz285YqldrVr9vdf8Akh/TJ6fz3/gsqd7mOBy5iLUy4DU6QPTe625emx1nqh3x45mABUllzaiko9d13uJVk7O1FynMCyZtw1irCxB8fP3mOn2bdchujFM1wwbKQTcDb1PvKdnK/sryj3fkv21P435y7/wdEHeZjh+3TPzpj+REyr3q40fs0D86bj+FSU2mjBQCACPBb2Hla4nw3mj1fDv3UcCxFZe8zovZ3vPr1sVSpVqdIJVbKWTOCCwIXdiPisPxnTBPzWKrKQymzKQQfIg3B95+iOEcQFehSqrtVRW+Vxcj8Dp+Eycfh4U2pQVkzWwVeVRNSepuRETMO8REQBKn3l1bYO336iD2u3+mWyVTvBwJrU6Sg2s5b2Uj/VKqtSNODnN2SIVISnFxjvZysCZAJNL2Xb7w9jFfs/y1LPVRVUXZm0UD1JM4F0hh37/1M7qOI+H6FO47Vuyorm63d6anKzoAWPXcZQAp95FcK4pVHLRHzGszGzhnyKNLC5udmO/h85bsPwHB42rZMRTqVcuymorMo9LjMLeUmKXd8iMrrlDIMqmzCw10GtvE+upk5Y6hDSUrPvudMMNUyWyX8vuUP/bWJU00qBUdy7MSgNkUX1APo/sJJdkHJoF6hJLux1JNgABYX2FwZYeI9kcO1amld6XOqAimrZw7jXYA6+P1mXFcDoYRFp1K9GirBgqsSoI/atc3PxfWerGUHZKW/wASMsNUcLKFvI59gFxGIptyzUuatw/NKpTFrkWzam7KdB4TfpcVxdXmmjlYJVyAZFvl6tSSR5L66+EuvA+ztFkP2WrRZAdeWxYBiBvvY2A3npuzFLBoWapSoIzaliygsRpq3jYH2jr1C+XNryJSo1nd7Pw3HPk43UV6nLsDVxApg2vYZm2BNr6rMr9p66gqHFxX5YbIOpdRqNvLa28v39HVMrbJTyls37fxW3B3B+Rnpe7mnZQEp2Vsy/H8Wmt9ydBvfaRfSGG+NEthP+0/QoHF8TiUAFe39fZDZRmXXWyn5b+czYOtiM+Ny1izUScoZQwJDPsDouinQaajyEumM4FQqsyVatBmw/W4ZmHKvYXY6AbjfzEyL2GV71qLU1eqL86n1ZgTckXBRr+dvGSeNoRV3JIiqNVq2z+hVuz3F3xDsSRkSlSuAB/WsLtrvbQ6SWrYxg4TlOym3WCmRb+d2zaegkpwfu+OGQqrg5jmJa9zpYbKABab36Lv95P835SPX8M/fRVPB1nLswdii9siRQUhitqiXIJBsQwO34Su43FVCnLzuHwqVQ5DMCStZVUtrr0n6TquL7FGquR8jKbaHPbTbYTA/d+pZ2K0yaoyueu7DTQ6eg28p6ukMN8aLadCtFWdNnLcRxSrdxzagUtSfR20V11trt1jT0mTFcTrKWQ1HDpTdH6jq1Ns2cepp+O+86Q3dpTN7pT1UKf6z4VtYf5R7T3U7AKz5yqM4Fr2e9gMuvgdNNZ7+oYb415ljo1P7b9DmdXG1FChalTLWoBxd2JFRLl8pJuLlGFv7Xym5wTilTm0w7vkrJYBznzVB0kqd16hsfP5S8U+7emrZlVBa4FzVIW9wbA6Dc+8+f0dqAgCqBTYsnVV6SbEkH8BptpPOv4b40RlQqNW2b8l/nIj2MwsZYW7MVf7J/E/lMLdnqn9n3P5TzruH+NHH1Ov8DIBjOod2HEuZhWpnegxt/dfqH1zD8JSW4BU/s+//tJ/sFSehiiGtlqqVNj+0Opf5j8ZZDGUG0lNal1DD1qc7uLsdJiIncd4iIgCV3tS3VTHkGPuQP5SxTnvbrtPycUKYp58qKb5rblj90zN6UTlh3GPGx24GhOvVy01dmcLKz3gcZoUcOKdamKrVj0Uy5RSVIOZ2BBCgkeOvpuPq9tv+x/8T/4zE/byizBWoqWOwLKx+qaT5ihRqQqKbi2lro7epsVOjsSlqrX719yp8QpJRwtTEnFUq2KcU6CLQqKUwyEfChU3vy0ZQfnuTmmtjcZUw9TFBK1W9CjRoE812/WvkFS1zpqta1traS+DtbRH/RRbf/m9/P4YbthhWJRsOCX1ZTySW8bsCOrzuZpQxc1vpt/Nd3+fMpl0RiV7tvL7la7F4danE6WWoaq4XDKxbOag5j01zhSSbDPVYWGnSZJdrC9bjOEpUsmeggcB82QMC1Xry62si7eklv04wtHqNDl3sL/q1JtsCRvt9J9odvMI7Z0pZnA1YcouBtqRraUSrVXV2ypvSNl48x+nV1/xta77XV/qVPivZ2pgqmFo88mrjsTmqGkWpjLmRAF1uR+sc6+2k99o+E4nBItNsQx+2YscvLVqllQBlsxaxueYt7b5RLfU7Y4YkO9A3p6hmFMlPG4J1Xz0nr9N8JVCsaRqBT0m1NrHzU30Og28pKOLr9lyhfnu15eAfRddO2V3OecS4xUdcRVFep9o+2CnRAquGSmBVNkQNtfljbwtJejwitxCtxJKeIZGp11CXq1RTUCpWDDKnjZRbTSW1O1WED8z7OeZ9/l0s/717/WZP07wtO5yFMx1Nqa3Ou5zC53+slLFztanTs+G7u+x4+jMQtZRdihcUzM/FkqVGf7PTpWu75Q61KSM1r+PUdfPWboy4fA8MxlFyVoVEGJC1GYEvYsHFyARlIy+GcaS5L22wtzam12+Lpp3b+9rqPnI7i/EMDilC1Erqg3Sm3LpvqDd1RwGNwLE6z1YqTtGUGlpfdys9PU8/TcTvUGSXd3hWGAR6hJfEM9U5iSRnbpGvhlAP4yUw1PE85uYaHI6sgQVebv05yxy7b28ZG0O2WGRVRKdRVQBVAVbAKLADq8BPZ7dUPu1f3V/4plVY1JzlLLv9PAujgMSklkZXe8i64zAXZhTqPkcK7oGHNp3vlIOzHWUni+Proleka1UjCYrKt6j5gjc5SM172/Vr7+svHaLjvD8by+c1UGgxKlHpqQxtucx16R7TQqpwrlOr88/aGV3qNUU1KjKWI6y1rXZibb3mxhaypU4xnB3Xd3/AGOaeBrtu0TT4/UqYargawpvh6Zq3K/anrq63pNcktp0lhYyc706lhhUNQ0leq4ZgzKAAlrtl8ASDI3F1OG1UWnUrYt1UqaatXRstlKjl3bQEHw3sPKZ/wDaOAFSmalTF1XoOHpirWViraeBbbQaSLks8J5XeN+G++7fc9WCxFn2fVEdgcXVxHDqOLpO32nhjWqDMbVqSddnF+roO53yv6SJxNOoOGUsVnqG+Jq5xzH1ptZQpIN7Xpkf4/WWvAdoOG0XrtTDj7VfmrzEKNfMSVXNp8TbeZmHD8Q4Z9lbBqKrUnbNl5iM4N1bpOa41UfXzk41nF6Qds193B3uvk3oedRrPh6r5EVxmly62CqVKdSjhqrctlGKqVbqxDB84a4NqhNj/u/KTfYTiFU/aMNXcvUwlQqCxuxS5XUnUgFfZxI+r/s16WR3xT0ky2DVwy08osuW7WXQ2+U2uF8Z4fhi9WnzS1bR6lSors1tbZi/4+egkK0tpRcMrb8O+/Ft7tGexwOIjK+X1RbmWYw5R1cbqQfY3kGe3+F8z70/+OfF7bYd75c7W3tkNvZ5lrDVou+Vl3VqstFG/kdhpVAygjZgCPkRcT3K72G44uKw11v+qYoQbX0sV2J0sR7SxT7ilPPBSfFGFVpypTcJKzQiIlhWJxXvBqluIVrH4eWvtTX+ZM7VOW8f7BYytiq1VVQrUdit6gHTstxbyAnHjIylBKKvqb3QNWlSrynVkl2eOnFFGymQHDUXn1KgAVKQPy8ifoT+M6R/RtjfuJ/3izDT7rMUoIWhTAbcComvhrM+nGpBSWV69x9LicRhq04S2sbRd9638PXec3Ws7VFvUf8AWN0OpNrXtbKbWF/4Ta4ZSD4mo9zZDpqfO34jQ6bS+UO6nEobph0B8+Ylx8rnSe6XdhikJZcOoY7kPT11v96XTlJpqMHutuM+jGipRlUrQdpX9ru7+938tSh9omLPSpjUk3t8zYfzmvjqD0hUqkhGqEKoQnp1BOungs6I/dpiiwc4cFhsc9O4/wA0Yju3xTgB8OGA1F3p7/vyEJ1IqMcjtx0Lq8cPVnUqbaOZ+z2lZaW182c/r0q1NWdnYrywNWv1MANvmT7TBRxTnKudgFps5ymxJszC5/dnSK/d5inXK2HuDuM1P5j9ua9Xuyrta+EJsLDqTYaAaPPY1JW7UH5FVSlTzXpV425OXfd/LcUGjj6rchTUYZ2IJB1Izga+dtd564hzqdOzsTd+m5DG2U+3hL8e7uvdT9lIKfD8HTrfSzT1iOwWIqWD4Zmtte2ny1nm0eZWpu3gNjB05J4hZtEu1puSd/qUbD0b4yoMzaLvfXZdCfLXb0E84PHVGZKRdsy1Gzm+pRQDY+m8vVTu+rls/wBmbP4N03B8DvrMGC7t8UlRqjU3d2Fr5VUeF9Ad9J5mbV3F7uXE9tCEllqKzk2+0tzs7b9+luJF1nYDpXMfK9vqYo1GK3Zcp10vf5ayyfobiv8AcN9IPY7Ff7hvpOLJO1sr8mbPXKGa+0Xhdf79TleKFjVH3aoJ93H85mqITagd6RrEfLLmX/76zoNTu7rMWJwrEvq3qb311nv9AcRnz/ZWzEWvpe1reflpNHbu2kH5cbWPn1g6eZvaxs3rqt122vp5HM0oF+WBuyED+8ha38B7z3XrZya/3WpX/d1+qzotPu6rgqVwjApcrqNCd7XaB3bYjKV+yGzG5GZNSP8AHJOu73yPy7yKwdNRttoea3pWT87lE4RROapTGSwOuZSTa+XpN9NLTUFK1J/B6FQa+Nj07/MCdEfuwrsbnCEk/wBpfK334buurk3OD1/vJ/6k8VV3vllw4EnhoZFDaw0ze9we7wtoznyP01l8HQOPo38/pM3CamVwjL0VgCAw0zAbr6HUe0v1TuyxLG5wutsvx09rWto+1p9buzxRyf8A8v8AV/B+sTp+XX6CHUbTWSWvcSp0IU5qarQ7O7Vbr3afm/QoGFwmtagbXFyptrvp/pmfgJZl3UBekjL1abXN9faXg92uLz5xhuu1r8ynfa337TX/AKKcTmzDCa3vfmJve/355JykmnF693HiXU40aM4yjVhpde1bRu68ic7p+IGnialEnSulx/ep6/8AlLfuzrU4/wAH7HY+hiKVYYc/q3Un9ZS1W9mHx+KkzsE68I5ZLSW4xem9lLEKpSkmmuDT1Wn0sIiJ1mGIiIAiIgCIiAIiIAiIgC0WiIB8tFp9iALT5afYgHy0Wn2IAtERAEREAREQBERAEREAREQBERAEREAREQBERAEREAREQBERAEREAREQBERAEREAREQBERAEREAREQBERAEREAREQBERAEREAREQBERAEREAREQBERAEREAREQBERAEREAREQBERAEREAREQBERAEREAREQBE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41" name="Picture 5" descr="http://safetyhelp.org/images/tr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962400"/>
            <a:ext cx="35814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Reciprocals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B050"/>
                </a:solidFill>
              </a:rPr>
              <a:t>Cosecant</a:t>
            </a:r>
            <a:r>
              <a:rPr lang="en-US" dirty="0" smtClean="0">
                <a:solidFill>
                  <a:srgbClr val="00B050"/>
                </a:solidFill>
              </a:rPr>
              <a:t>=1/sine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B0F0"/>
                </a:solidFill>
              </a:rPr>
              <a:t>secant</a:t>
            </a:r>
            <a:r>
              <a:rPr lang="en-US" dirty="0" smtClean="0">
                <a:solidFill>
                  <a:srgbClr val="00B0F0"/>
                </a:solidFill>
              </a:rPr>
              <a:t>=1/cosine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cotangent</a:t>
            </a:r>
            <a:r>
              <a:rPr lang="en-US" dirty="0" smtClean="0">
                <a:solidFill>
                  <a:srgbClr val="C00000"/>
                </a:solidFill>
              </a:rPr>
              <a:t>=1/tangent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Trig Identities that will Help on the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dirty="0" smtClean="0">
                <a:latin typeface="Calibri"/>
                <a:ea typeface="Calibri"/>
                <a:cs typeface="Calibri"/>
              </a:rPr>
              <a:t>Sin</a:t>
            </a:r>
            <a:r>
              <a:rPr lang="en-US" sz="4400" baseline="30000" dirty="0" smtClean="0">
                <a:latin typeface="Calibri"/>
                <a:ea typeface="Calibri"/>
                <a:cs typeface="Calibri"/>
              </a:rPr>
              <a:t>2</a:t>
            </a:r>
            <a:r>
              <a:rPr lang="en-US" sz="4400" dirty="0" smtClean="0">
                <a:latin typeface="Calibri"/>
                <a:ea typeface="Calibri"/>
                <a:cs typeface="Calibri"/>
              </a:rPr>
              <a:t>θ + Cos</a:t>
            </a:r>
            <a:r>
              <a:rPr lang="en-US" sz="4400" baseline="30000" dirty="0" smtClean="0">
                <a:latin typeface="Calibri"/>
                <a:ea typeface="Calibri"/>
                <a:cs typeface="Calibri"/>
              </a:rPr>
              <a:t>2</a:t>
            </a:r>
            <a:r>
              <a:rPr lang="en-US" sz="4400" dirty="0" smtClean="0">
                <a:latin typeface="Calibri"/>
                <a:ea typeface="Calibri"/>
                <a:cs typeface="Calibri"/>
              </a:rPr>
              <a:t>θ=1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400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4400" dirty="0" smtClean="0">
                <a:latin typeface="Calibri"/>
                <a:ea typeface="Calibri"/>
                <a:cs typeface="Calibri"/>
              </a:rPr>
              <a:t>Sinθ/Cosθ=Tanθ</a:t>
            </a:r>
            <a:endParaRPr lang="en-US" sz="44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shutterstock_157741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hutterstock_19421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305800" cy="51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/>
              <a:t>ACT Math Tips</a:t>
            </a:r>
          </a:p>
          <a:p>
            <a:pPr lvl="0"/>
            <a:endParaRPr lang="en-US" sz="3200" dirty="0" smtClean="0"/>
          </a:p>
          <a:p>
            <a:pPr marL="342900" lvl="0" indent="-342900"/>
            <a:r>
              <a:rPr lang="en-US" sz="3200" dirty="0" smtClean="0"/>
              <a:t>2.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Use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your “logic brain” to eliminate illogical answers</a:t>
            </a:r>
          </a:p>
          <a:p>
            <a:pPr marL="342900" lvl="0" indent="-342900"/>
            <a:r>
              <a:rPr lang="en-US" sz="3200" dirty="0" smtClean="0"/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. Take </a:t>
            </a:r>
            <a:r>
              <a:rPr lang="en-US" sz="3200" dirty="0" smtClean="0">
                <a:solidFill>
                  <a:srgbClr val="FF0000"/>
                </a:solidFill>
              </a:rPr>
              <a:t>each question </a:t>
            </a:r>
            <a:r>
              <a:rPr lang="en-US" sz="3200" dirty="0" smtClean="0">
                <a:solidFill>
                  <a:srgbClr val="FF0000"/>
                </a:solidFill>
              </a:rPr>
              <a:t>in bite-sized chunks</a:t>
            </a:r>
          </a:p>
          <a:p>
            <a:pPr marL="342900" lvl="0" indent="-342900"/>
            <a:r>
              <a:rPr lang="en-US" sz="3200" dirty="0" smtClean="0"/>
              <a:t>4. </a:t>
            </a:r>
            <a:r>
              <a:rPr lang="en-US" sz="3200" dirty="0" smtClean="0">
                <a:solidFill>
                  <a:srgbClr val="00B0F0"/>
                </a:solidFill>
              </a:rPr>
              <a:t>Avoid falling for traps (partial answers, simple math on difficult questions)</a:t>
            </a:r>
          </a:p>
          <a:p>
            <a:pPr marL="342900" lvl="0" indent="-342900"/>
            <a:r>
              <a:rPr lang="en-US" sz="3200" dirty="0" smtClean="0">
                <a:solidFill>
                  <a:srgbClr val="00B050"/>
                </a:solidFill>
              </a:rPr>
              <a:t>5. Understand, that on certain problems, you will be given extra information that is not needed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40312</TotalTime>
  <Words>2753</Words>
  <Application>Microsoft Office PowerPoint</Application>
  <PresentationFormat>On-screen Show (4:3)</PresentationFormat>
  <Paragraphs>542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Proportion Note</vt:lpstr>
      <vt:lpstr>Exponents</vt:lpstr>
      <vt:lpstr>Slide 22</vt:lpstr>
      <vt:lpstr>Slide 23</vt:lpstr>
      <vt:lpstr>Slide 24</vt:lpstr>
      <vt:lpstr>Example:</vt:lpstr>
      <vt:lpstr>Scientific Notation</vt:lpstr>
      <vt:lpstr>Slide 27</vt:lpstr>
      <vt:lpstr>Slide 28</vt:lpstr>
      <vt:lpstr>Median and Mode:</vt:lpstr>
      <vt:lpstr>Example:</vt:lpstr>
      <vt:lpstr>Mode: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Plane Geometry Formulas</vt:lpstr>
      <vt:lpstr>Slide 53</vt:lpstr>
      <vt:lpstr>Slide 54</vt:lpstr>
      <vt:lpstr>Slide 55</vt:lpstr>
      <vt:lpstr>Special Right Triangles</vt:lpstr>
      <vt:lpstr>Special Right Triangles Example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Coordinate Geometry</vt:lpstr>
      <vt:lpstr>Slide 70</vt:lpstr>
      <vt:lpstr>Slope Formula    (Change in Y)/(Change in X)  or  (y2-y1)/(x2-x1) </vt:lpstr>
      <vt:lpstr> Midpoint Formula  (X1+X2/2), (Y1+Y2/2) </vt:lpstr>
      <vt:lpstr>Slide 73</vt:lpstr>
      <vt:lpstr>Slide 74</vt:lpstr>
      <vt:lpstr>Slide 75</vt:lpstr>
      <vt:lpstr>The Equation for a Parabola  y = x2 </vt:lpstr>
      <vt:lpstr>Example</vt:lpstr>
      <vt:lpstr>ACT Trigonometry</vt:lpstr>
      <vt:lpstr>Slide 79</vt:lpstr>
      <vt:lpstr>Reciprocals</vt:lpstr>
      <vt:lpstr>Trig Identities that will Help on the ACT</vt:lpstr>
      <vt:lpstr>Slide 82</vt:lpstr>
      <vt:lpstr>Slide 83</vt:lpstr>
    </vt:vector>
  </TitlesOfParts>
  <Company>CSZ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CSZ</dc:creator>
  <cp:lastModifiedBy>Jack Friedman</cp:lastModifiedBy>
  <cp:revision>312</cp:revision>
  <dcterms:created xsi:type="dcterms:W3CDTF">2008-10-29T06:08:10Z</dcterms:created>
  <dcterms:modified xsi:type="dcterms:W3CDTF">2011-11-23T18:31:04Z</dcterms:modified>
</cp:coreProperties>
</file>