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0" r:id="rId3"/>
    <p:sldId id="271" r:id="rId4"/>
    <p:sldId id="272" r:id="rId5"/>
    <p:sldId id="257" r:id="rId6"/>
    <p:sldId id="259" r:id="rId7"/>
    <p:sldId id="260" r:id="rId8"/>
    <p:sldId id="262" r:id="rId9"/>
    <p:sldId id="263" r:id="rId10"/>
    <p:sldId id="275" r:id="rId11"/>
    <p:sldId id="264" r:id="rId12"/>
    <p:sldId id="277" r:id="rId13"/>
    <p:sldId id="265" r:id="rId14"/>
    <p:sldId id="276" r:id="rId15"/>
    <p:sldId id="266" r:id="rId16"/>
    <p:sldId id="273" r:id="rId17"/>
    <p:sldId id="278" r:id="rId18"/>
    <p:sldId id="274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0" autoAdjust="0"/>
    <p:restoredTop sz="94660"/>
  </p:normalViewPr>
  <p:slideViewPr>
    <p:cSldViewPr>
      <p:cViewPr varScale="1">
        <p:scale>
          <a:sx n="105" d="100"/>
          <a:sy n="105" d="100"/>
        </p:scale>
        <p:origin x="12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2ACBD3-4201-48F2-AD9C-6DE5B9B57E1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49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6022F0-41BC-48D3-AF2C-1CCD1434E695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8A0B9DA-B789-46AE-A844-ECBE0B22D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10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0B9DA-B789-46AE-A844-ECBE0B22D3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9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0B9DA-B789-46AE-A844-ECBE0B22D3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10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930775"/>
            <a:ext cx="7772400" cy="7842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7150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11BBF6-0179-4876-8916-7104BDE4D40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7FFD4-7F16-4008-B966-E138276736E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274638"/>
            <a:ext cx="1771650" cy="5745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274638"/>
            <a:ext cx="5162550" cy="5745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17C5-5068-4A83-9D11-FE7BA2B6308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9C418-8B81-46FB-AD64-BD18196AA1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D6A3A-33CF-4EE4-A2C9-BC47A6D4F06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493838"/>
            <a:ext cx="3429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493838"/>
            <a:ext cx="3429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A9D99-877A-4B3A-8EFD-4C8858EA0A4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5D862-8E58-4A44-BF92-1913671B916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C332-CD80-4DFF-B5BD-7DB0F7FBD8C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8D527-0101-4E71-8801-B52DD0A182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5D7EC-078C-4AF7-848A-565B46F766C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7A05F-29C8-42B5-916F-DEF54BA2544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74638"/>
            <a:ext cx="7086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493838"/>
            <a:ext cx="7010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E16184-26D5-4998-8314-A8170426A35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futures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4648200"/>
            <a:ext cx="8305800" cy="784225"/>
          </a:xfrm>
        </p:spPr>
        <p:txBody>
          <a:bodyPr/>
          <a:lstStyle/>
          <a:p>
            <a:r>
              <a:rPr lang="en-US" sz="4400" b="1" dirty="0">
                <a:latin typeface="Comic Sans MS" panose="030F0702030302020204" pitchFamily="66" charset="0"/>
              </a:rPr>
              <a:t>Houston County High School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Class of 2021 </a:t>
            </a:r>
            <a:r>
              <a:rPr lang="en-US" b="1" dirty="0">
                <a:latin typeface="Comic Sans MS" panose="030F0702030302020204" pitchFamily="66" charset="0"/>
              </a:rPr>
              <a:t>Registration Advisement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 smtClean="0">
                <a:latin typeface="Comic Sans MS" panose="030F0702030302020204" pitchFamily="66" charset="0"/>
              </a:rPr>
              <a:t>Science continued</a:t>
            </a:r>
            <a:endParaRPr lang="en-US" sz="60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162800" cy="5029200"/>
          </a:xfrm>
        </p:spPr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AP Computer Science Principles and AP Computer Science can be chosen as science electives.  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800" b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***Remember***</a:t>
            </a:r>
          </a:p>
          <a:p>
            <a:pPr marL="0" indent="0">
              <a:buNone/>
            </a:pPr>
            <a:r>
              <a:rPr lang="en-US" b="1" dirty="0" smtClean="0">
                <a:latin typeface="Comic Sans MS" panose="030F0702030302020204" pitchFamily="66" charset="0"/>
              </a:rPr>
              <a:t>In order to graduate, you must take the following science courses:</a:t>
            </a:r>
            <a:r>
              <a:rPr lang="en-US" dirty="0" smtClean="0">
                <a:latin typeface="Comic Sans MS" panose="030F0702030302020204" pitchFamily="66" charset="0"/>
              </a:rPr>
              <a:t>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latin typeface="Comic Sans MS" panose="030F0702030302020204" pitchFamily="66" charset="0"/>
              </a:rPr>
              <a:t>	</a:t>
            </a:r>
            <a:r>
              <a:rPr lang="en-US" sz="2400" b="1" dirty="0" smtClean="0">
                <a:latin typeface="Comic Sans MS" panose="030F0702030302020204" pitchFamily="66" charset="0"/>
              </a:rPr>
              <a:t>Biology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latin typeface="Comic Sans MS" panose="030F0702030302020204" pitchFamily="66" charset="0"/>
              </a:rPr>
              <a:t>	</a:t>
            </a:r>
            <a:r>
              <a:rPr lang="en-US" sz="2400" b="1" dirty="0" smtClean="0">
                <a:latin typeface="Comic Sans MS" panose="030F0702030302020204" pitchFamily="66" charset="0"/>
              </a:rPr>
              <a:t>Physical Science </a:t>
            </a:r>
            <a:r>
              <a:rPr lang="en-US" sz="2400" b="1" u="sng" dirty="0" smtClean="0">
                <a:latin typeface="Comic Sans MS" panose="030F0702030302020204" pitchFamily="66" charset="0"/>
              </a:rPr>
              <a:t>OR</a:t>
            </a:r>
            <a:r>
              <a:rPr lang="en-US" sz="2400" b="1" dirty="0" smtClean="0">
                <a:latin typeface="Comic Sans MS" panose="030F0702030302020204" pitchFamily="66" charset="0"/>
              </a:rPr>
              <a:t> Physics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latin typeface="Comic Sans MS" panose="030F0702030302020204" pitchFamily="66" charset="0"/>
              </a:rPr>
              <a:t>	</a:t>
            </a:r>
            <a:r>
              <a:rPr lang="en-US" sz="2400" b="1" dirty="0" smtClean="0">
                <a:latin typeface="Comic Sans MS" panose="030F0702030302020204" pitchFamily="66" charset="0"/>
              </a:rPr>
              <a:t>Chemistry </a:t>
            </a:r>
            <a:r>
              <a:rPr lang="en-US" sz="2400" b="1" u="sng" dirty="0" smtClean="0">
                <a:latin typeface="Comic Sans MS" panose="030F0702030302020204" pitchFamily="66" charset="0"/>
              </a:rPr>
              <a:t>OR</a:t>
            </a:r>
            <a:r>
              <a:rPr lang="en-US" sz="2400" b="1" dirty="0" smtClean="0">
                <a:latin typeface="Comic Sans MS" panose="030F0702030302020204" pitchFamily="66" charset="0"/>
              </a:rPr>
              <a:t> Environmental Science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latin typeface="Comic Sans MS" panose="030F0702030302020204" pitchFamily="66" charset="0"/>
              </a:rPr>
              <a:t>	</a:t>
            </a:r>
            <a:r>
              <a:rPr lang="en-US" sz="2400" b="1" dirty="0" smtClean="0">
                <a:latin typeface="Comic Sans MS" panose="030F0702030302020204" pitchFamily="66" charset="0"/>
              </a:rPr>
              <a:t>The 4</a:t>
            </a:r>
            <a:r>
              <a:rPr lang="en-US" sz="2400" b="1" baseline="30000" dirty="0" smtClean="0">
                <a:latin typeface="Comic Sans MS" panose="030F0702030302020204" pitchFamily="66" charset="0"/>
              </a:rPr>
              <a:t>th</a:t>
            </a:r>
            <a:r>
              <a:rPr lang="en-US" sz="2400" b="1" dirty="0" smtClean="0">
                <a:latin typeface="Comic Sans MS" panose="030F0702030302020204" pitchFamily="66" charset="0"/>
              </a:rPr>
              <a:t> Science is your choice </a:t>
            </a:r>
            <a:r>
              <a:rPr lang="en-US" sz="2400" b="1" dirty="0" smtClean="0">
                <a:latin typeface="Comic Sans MS" panose="030F0702030302020204" pitchFamily="66" charset="0"/>
                <a:sym typeface="Wingdings" pitchFamily="2" charset="2"/>
              </a:rPr>
              <a:t>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48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7391400" cy="914400"/>
          </a:xfrm>
        </p:spPr>
        <p:txBody>
          <a:bodyPr/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Course Selection: Foreign Language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371600"/>
            <a:ext cx="7620000" cy="5486400"/>
          </a:xfrm>
        </p:spPr>
        <p:txBody>
          <a:bodyPr/>
          <a:lstStyle/>
          <a:p>
            <a:r>
              <a:rPr lang="en-US" sz="2000" b="1" dirty="0" smtClean="0">
                <a:latin typeface="Comic Sans MS" panose="030F0702030302020204" pitchFamily="66" charset="0"/>
              </a:rPr>
              <a:t>If you are beginning a foreign language, you may choose Spanish 1A, French 1A, or Latin 1. If you choose Latin, it requires two class periods as it’s held at HCCA.</a:t>
            </a:r>
          </a:p>
          <a:p>
            <a:r>
              <a:rPr lang="en-US" sz="2000" b="1" dirty="0" smtClean="0">
                <a:latin typeface="Comic Sans MS" panose="030F0702030302020204" pitchFamily="66" charset="0"/>
              </a:rPr>
              <a:t>If </a:t>
            </a:r>
            <a:r>
              <a:rPr lang="en-US" sz="2000" b="1" dirty="0">
                <a:latin typeface="Comic Sans MS" panose="030F0702030302020204" pitchFamily="66" charset="0"/>
              </a:rPr>
              <a:t>you are finishing your first year of </a:t>
            </a:r>
            <a:r>
              <a:rPr lang="en-US" sz="2000" b="1" dirty="0" smtClean="0">
                <a:latin typeface="Comic Sans MS" panose="030F0702030302020204" pitchFamily="66" charset="0"/>
              </a:rPr>
              <a:t>Foreign Language, </a:t>
            </a:r>
            <a:r>
              <a:rPr lang="en-US" sz="2000" b="1" dirty="0">
                <a:latin typeface="Comic Sans MS" panose="030F0702030302020204" pitchFamily="66" charset="0"/>
              </a:rPr>
              <a:t>you will sign up for </a:t>
            </a:r>
            <a:r>
              <a:rPr lang="en-US" sz="2000" b="1" dirty="0" smtClean="0">
                <a:latin typeface="Comic Sans MS" panose="030F0702030302020204" pitchFamily="66" charset="0"/>
              </a:rPr>
              <a:t>either Spanish 2A or French 2A as one of your elective choices.</a:t>
            </a:r>
          </a:p>
          <a:p>
            <a:r>
              <a:rPr lang="en-US" sz="2000" b="1" dirty="0">
                <a:latin typeface="Comic Sans MS" panose="030F0702030302020204" pitchFamily="66" charset="0"/>
              </a:rPr>
              <a:t>If you are finishing up your second or third year of Foreign Language and want to acquire a 3</a:t>
            </a:r>
            <a:r>
              <a:rPr lang="en-US" sz="2000" b="1" baseline="30000" dirty="0">
                <a:latin typeface="Comic Sans MS" panose="030F0702030302020204" pitchFamily="66" charset="0"/>
              </a:rPr>
              <a:t>rd</a:t>
            </a:r>
            <a:r>
              <a:rPr lang="en-US" sz="2000" b="1" dirty="0">
                <a:latin typeface="Comic Sans MS" panose="030F0702030302020204" pitchFamily="66" charset="0"/>
              </a:rPr>
              <a:t> or a 4</a:t>
            </a:r>
            <a:r>
              <a:rPr lang="en-US" sz="2000" b="1" baseline="30000" dirty="0">
                <a:latin typeface="Comic Sans MS" panose="030F0702030302020204" pitchFamily="66" charset="0"/>
              </a:rPr>
              <a:t>th</a:t>
            </a:r>
            <a:r>
              <a:rPr lang="en-US" sz="2000" b="1" dirty="0">
                <a:latin typeface="Comic Sans MS" panose="030F0702030302020204" pitchFamily="66" charset="0"/>
              </a:rPr>
              <a:t> year, you will sign up for one of the following: Spanish 3 or AP Spanish ; French </a:t>
            </a:r>
            <a:r>
              <a:rPr lang="en-US" sz="2000" b="1" dirty="0" smtClean="0">
                <a:latin typeface="Comic Sans MS" panose="030F0702030302020204" pitchFamily="66" charset="0"/>
              </a:rPr>
              <a:t>3.</a:t>
            </a:r>
            <a:endParaRPr lang="en-US" sz="2000" b="1" dirty="0">
              <a:latin typeface="Comic Sans MS" panose="030F0702030302020204" pitchFamily="66" charset="0"/>
            </a:endParaRPr>
          </a:p>
          <a:p>
            <a:r>
              <a:rPr lang="en-US" sz="2000" b="1" dirty="0" smtClean="0">
                <a:latin typeface="Comic Sans MS" panose="030F0702030302020204" pitchFamily="66" charset="0"/>
              </a:rPr>
              <a:t>Please </a:t>
            </a:r>
            <a:r>
              <a:rPr lang="en-US" sz="2000" b="1" dirty="0">
                <a:latin typeface="Comic Sans MS" panose="030F0702030302020204" pitchFamily="66" charset="0"/>
              </a:rPr>
              <a:t>be advised that if you do not complete 2 years of the </a:t>
            </a:r>
            <a:r>
              <a:rPr lang="en-US" sz="2000" b="1" u="sng" dirty="0">
                <a:latin typeface="Comic Sans MS" panose="030F0702030302020204" pitchFamily="66" charset="0"/>
              </a:rPr>
              <a:t>same</a:t>
            </a:r>
            <a:r>
              <a:rPr lang="en-US" sz="2000" b="1" dirty="0">
                <a:latin typeface="Comic Sans MS" panose="030F0702030302020204" pitchFamily="66" charset="0"/>
              </a:rPr>
              <a:t> Foreign Language, you may not be eligible to enter a 4-year college immediately after </a:t>
            </a:r>
            <a:r>
              <a:rPr lang="en-US" sz="2000" b="1" dirty="0" smtClean="0">
                <a:latin typeface="Comic Sans MS" panose="030F0702030302020204" pitchFamily="66" charset="0"/>
              </a:rPr>
              <a:t>graduation. *Please check with your college.</a:t>
            </a:r>
          </a:p>
          <a:p>
            <a:r>
              <a:rPr lang="en-US" sz="2000" b="1" dirty="0" smtClean="0">
                <a:latin typeface="Comic Sans MS" panose="030F0702030302020204" pitchFamily="66" charset="0"/>
              </a:rPr>
              <a:t>You </a:t>
            </a:r>
            <a:r>
              <a:rPr lang="en-US" sz="2000" b="1" u="sng" dirty="0" smtClean="0">
                <a:latin typeface="Comic Sans MS" panose="030F0702030302020204" pitchFamily="66" charset="0"/>
              </a:rPr>
              <a:t>DO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n-US" sz="2000" b="1" u="sng" dirty="0" smtClean="0">
                <a:latin typeface="Comic Sans MS" panose="030F0702030302020204" pitchFamily="66" charset="0"/>
              </a:rPr>
              <a:t>NOT</a:t>
            </a:r>
            <a:r>
              <a:rPr lang="en-US" sz="2000" b="1" dirty="0" smtClean="0">
                <a:latin typeface="Comic Sans MS" panose="030F0702030302020204" pitchFamily="66" charset="0"/>
              </a:rPr>
              <a:t> need foreign language to graduate from high school.</a:t>
            </a:r>
          </a:p>
          <a:p>
            <a:endParaRPr lang="en-US" sz="16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86600" cy="1020762"/>
          </a:xfrm>
        </p:spPr>
        <p:txBody>
          <a:bodyPr/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Course Selection: Foreign </a:t>
            </a:r>
            <a:r>
              <a:rPr lang="en-US" b="1" dirty="0" smtClean="0">
                <a:latin typeface="Comic Sans MS" panose="030F0702030302020204" pitchFamily="66" charset="0"/>
              </a:rPr>
              <a:t>Language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18488"/>
            <a:ext cx="7010400" cy="5010912"/>
          </a:xfrm>
        </p:spPr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If you are a native or heritage speaker considering your first Spanish course, you may test into level 2 by registering for the placement test with the counseling office.  However, this does NOT give you credit for Spanish 1 on your </a:t>
            </a:r>
            <a:r>
              <a:rPr lang="en-US" b="1" dirty="0" smtClean="0">
                <a:latin typeface="Comic Sans MS" panose="030F0702030302020204" pitchFamily="66" charset="0"/>
              </a:rPr>
              <a:t>transcript or count as a completed year towards the two-year requirement for college.</a:t>
            </a:r>
            <a:r>
              <a:rPr lang="en-US" b="1" dirty="0">
                <a:latin typeface="Comic Sans MS" panose="030F0702030302020204" pitchFamily="66" charset="0"/>
              </a:rPr>
              <a:t> </a:t>
            </a:r>
          </a:p>
          <a:p>
            <a:r>
              <a:rPr lang="en-US" b="1" dirty="0">
                <a:latin typeface="Comic Sans MS" panose="030F0702030302020204" pitchFamily="66" charset="0"/>
              </a:rPr>
              <a:t>If you are a qualified native or heritage speaker who has completed Spanish 1 &amp; 2, you may go directly to AP Spanish after passing a placement test.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93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7086600" cy="792162"/>
          </a:xfrm>
        </p:spPr>
        <p:txBody>
          <a:bodyPr/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Course Selection: Electives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0"/>
            <a:ext cx="7391400" cy="5486400"/>
          </a:xfrm>
        </p:spPr>
        <p:txBody>
          <a:bodyPr/>
          <a:lstStyle/>
          <a:p>
            <a:r>
              <a:rPr lang="en-US" sz="1800" b="1" dirty="0">
                <a:latin typeface="Comic Sans MS" panose="030F0702030302020204" pitchFamily="66" charset="0"/>
              </a:rPr>
              <a:t>You must use your Registration Booklet to identify the elective classes you wish to take next year.</a:t>
            </a:r>
          </a:p>
          <a:p>
            <a:r>
              <a:rPr lang="en-US" sz="1800" b="1" dirty="0">
                <a:latin typeface="Comic Sans MS" panose="030F0702030302020204" pitchFamily="66" charset="0"/>
              </a:rPr>
              <a:t>Please indicate what your 1</a:t>
            </a:r>
            <a:r>
              <a:rPr lang="en-US" sz="1800" b="1" baseline="30000" dirty="0">
                <a:latin typeface="Comic Sans MS" panose="030F0702030302020204" pitchFamily="66" charset="0"/>
              </a:rPr>
              <a:t>st</a:t>
            </a:r>
            <a:r>
              <a:rPr lang="en-US" sz="1800" b="1" dirty="0">
                <a:latin typeface="Comic Sans MS" panose="030F0702030302020204" pitchFamily="66" charset="0"/>
              </a:rPr>
              <a:t>, 2</a:t>
            </a:r>
            <a:r>
              <a:rPr lang="en-US" sz="1800" b="1" baseline="30000" dirty="0">
                <a:latin typeface="Comic Sans MS" panose="030F0702030302020204" pitchFamily="66" charset="0"/>
              </a:rPr>
              <a:t>nd</a:t>
            </a:r>
            <a:r>
              <a:rPr lang="en-US" sz="1800" b="1" dirty="0">
                <a:latin typeface="Comic Sans MS" panose="030F0702030302020204" pitchFamily="66" charset="0"/>
              </a:rPr>
              <a:t>, 3</a:t>
            </a:r>
            <a:r>
              <a:rPr lang="en-US" sz="1800" b="1" baseline="30000" dirty="0">
                <a:latin typeface="Comic Sans MS" panose="030F0702030302020204" pitchFamily="66" charset="0"/>
              </a:rPr>
              <a:t>rd</a:t>
            </a:r>
            <a:r>
              <a:rPr lang="en-US" sz="1800" b="1" dirty="0">
                <a:latin typeface="Comic Sans MS" panose="030F0702030302020204" pitchFamily="66" charset="0"/>
              </a:rPr>
              <a:t>, 4</a:t>
            </a:r>
            <a:r>
              <a:rPr lang="en-US" sz="1800" b="1" baseline="30000" dirty="0">
                <a:latin typeface="Comic Sans MS" panose="030F0702030302020204" pitchFamily="66" charset="0"/>
              </a:rPr>
              <a:t>th</a:t>
            </a:r>
            <a:r>
              <a:rPr lang="en-US" sz="1800" b="1" dirty="0">
                <a:latin typeface="Comic Sans MS" panose="030F0702030302020204" pitchFamily="66" charset="0"/>
              </a:rPr>
              <a:t> &amp; 5th choices are, but be aware that there is </a:t>
            </a:r>
            <a:r>
              <a:rPr lang="en-US" sz="1800" b="1" u="sng" dirty="0">
                <a:latin typeface="Comic Sans MS" panose="030F0702030302020204" pitchFamily="66" charset="0"/>
              </a:rPr>
              <a:t>NO</a:t>
            </a:r>
            <a:r>
              <a:rPr lang="en-US" sz="1800" b="1" dirty="0">
                <a:latin typeface="Comic Sans MS" panose="030F0702030302020204" pitchFamily="66" charset="0"/>
              </a:rPr>
              <a:t> guarantee that you will get your top choices.</a:t>
            </a:r>
          </a:p>
          <a:p>
            <a:r>
              <a:rPr lang="en-US" sz="1800" b="1" dirty="0">
                <a:latin typeface="Comic Sans MS" panose="030F0702030302020204" pitchFamily="66" charset="0"/>
              </a:rPr>
              <a:t>Please keep in mind that if you thinking about Work-Based Learning in the future, you must complete a Pathway.</a:t>
            </a:r>
          </a:p>
          <a:p>
            <a:r>
              <a:rPr lang="en-US" sz="1800" b="1" dirty="0">
                <a:latin typeface="Comic Sans MS" panose="030F0702030302020204" pitchFamily="66" charset="0"/>
              </a:rPr>
              <a:t>If you fail to indicate what your choices are, you will automatically be scheduled into whatever elective classes have seats available.</a:t>
            </a:r>
          </a:p>
          <a:p>
            <a:r>
              <a:rPr lang="en-US" sz="1800" b="1" dirty="0">
                <a:latin typeface="Comic Sans MS" panose="030F0702030302020204" pitchFamily="66" charset="0"/>
              </a:rPr>
              <a:t>ANYONE may register for classes at HCCA, BUT you </a:t>
            </a:r>
            <a:r>
              <a:rPr lang="en-US" sz="1800" b="1" u="sng" dirty="0">
                <a:latin typeface="Comic Sans MS" panose="030F0702030302020204" pitchFamily="66" charset="0"/>
              </a:rPr>
              <a:t>must notify your counselor of which class you are interested in, as some classes require you to first take and pass the required entrance exam or have a minimum unweighted GPA of 2.0</a:t>
            </a:r>
            <a:r>
              <a:rPr lang="en-US" sz="1800" b="1" dirty="0">
                <a:latin typeface="Comic Sans MS" panose="030F0702030302020204" pitchFamily="66" charset="0"/>
              </a:rPr>
              <a:t>.  </a:t>
            </a:r>
          </a:p>
          <a:p>
            <a:r>
              <a:rPr lang="en-US" sz="1800" b="1" dirty="0">
                <a:latin typeface="Comic Sans MS" panose="030F0702030302020204" pitchFamily="66" charset="0"/>
              </a:rPr>
              <a:t>You can complete the HCCA Interest form at evening advisement to ensure that every thing is in place for you to attend HCCA.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Dual Enrollment </a:t>
            </a:r>
            <a:r>
              <a:rPr lang="en-US" b="1" dirty="0" smtClean="0">
                <a:latin typeface="Comic Sans MS" panose="030F0702030302020204" pitchFamily="66" charset="0"/>
              </a:rPr>
              <a:t>(DE)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219200"/>
            <a:ext cx="7086600" cy="5334000"/>
          </a:xfrm>
        </p:spPr>
        <p:txBody>
          <a:bodyPr/>
          <a:lstStyle/>
          <a:p>
            <a:r>
              <a:rPr lang="en-US" sz="2200" b="1" dirty="0">
                <a:latin typeface="Comic Sans MS" panose="030F0702030302020204" pitchFamily="66" charset="0"/>
              </a:rPr>
              <a:t>You </a:t>
            </a:r>
            <a:r>
              <a:rPr lang="en-US" sz="2200" b="1" dirty="0" smtClean="0">
                <a:latin typeface="Comic Sans MS" panose="030F0702030302020204" pitchFamily="66" charset="0"/>
              </a:rPr>
              <a:t>must have the equivalence of 7 class periods even if you are planning to do DE with HCCA or with a local college.</a:t>
            </a:r>
          </a:p>
          <a:p>
            <a:r>
              <a:rPr lang="en-US" sz="2200" b="1" dirty="0" smtClean="0">
                <a:latin typeface="Comic Sans MS" panose="030F0702030302020204" pitchFamily="66" charset="0"/>
              </a:rPr>
              <a:t>If you plan to participate in DE this summer, you must submit the required forms for approval to your counselor, no later than THURSDAY, May 30th- </a:t>
            </a:r>
            <a:r>
              <a:rPr lang="en-US" sz="2200" b="1" u="sng" dirty="0" smtClean="0">
                <a:latin typeface="Comic Sans MS" panose="030F0702030302020204" pitchFamily="66" charset="0"/>
              </a:rPr>
              <a:t>NO</a:t>
            </a:r>
            <a:r>
              <a:rPr lang="en-US" sz="2200" b="1" dirty="0" smtClean="0">
                <a:latin typeface="Comic Sans MS" panose="030F0702030302020204" pitchFamily="66" charset="0"/>
              </a:rPr>
              <a:t> </a:t>
            </a:r>
            <a:r>
              <a:rPr lang="en-US" sz="2200" b="1" u="sng" dirty="0" smtClean="0">
                <a:latin typeface="Comic Sans MS" panose="030F0702030302020204" pitchFamily="66" charset="0"/>
              </a:rPr>
              <a:t>EXCEPTIONS</a:t>
            </a:r>
            <a:r>
              <a:rPr lang="en-US" sz="2200" b="1" dirty="0" smtClean="0">
                <a:latin typeface="Comic Sans MS" panose="030F0702030302020204" pitchFamily="66" charset="0"/>
              </a:rPr>
              <a:t>!!! </a:t>
            </a:r>
          </a:p>
          <a:p>
            <a:r>
              <a:rPr lang="en-US" sz="2200" b="1" dirty="0" smtClean="0">
                <a:latin typeface="Comic Sans MS" panose="030F0702030302020204" pitchFamily="66" charset="0"/>
              </a:rPr>
              <a:t>If you plan to participate in DE this coming fall, you must submit the required forms to your counselor no later than THURSDAY, May 30th – NO EXCEPTIONS and provide your own transportation!</a:t>
            </a:r>
          </a:p>
          <a:p>
            <a:r>
              <a:rPr lang="en-US" sz="2200" b="1" dirty="0" smtClean="0">
                <a:latin typeface="Comic Sans MS" panose="030F0702030302020204" pitchFamily="66" charset="0"/>
              </a:rPr>
              <a:t>You can pick up the DE Checklist from the Counseling Office or at evening advisement. </a:t>
            </a:r>
          </a:p>
        </p:txBody>
      </p:sp>
    </p:spTree>
    <p:extLst>
      <p:ext uri="{BB962C8B-B14F-4D97-AF65-F5344CB8AC3E}">
        <p14:creationId xmlns:p14="http://schemas.microsoft.com/office/powerpoint/2010/main" val="1207826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What to Expect as a </a:t>
            </a:r>
            <a:r>
              <a:rPr lang="en-US" b="1" dirty="0" smtClean="0">
                <a:latin typeface="Comic Sans MS" panose="030F0702030302020204" pitchFamily="66" charset="0"/>
              </a:rPr>
              <a:t>Junior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1447800"/>
            <a:ext cx="7467600" cy="5105400"/>
          </a:xfrm>
        </p:spPr>
        <p:txBody>
          <a:bodyPr/>
          <a:lstStyle/>
          <a:p>
            <a:r>
              <a:rPr lang="en-US" sz="2600" b="1" dirty="0" smtClean="0">
                <a:latin typeface="Comic Sans MS" panose="030F0702030302020204" pitchFamily="66" charset="0"/>
              </a:rPr>
              <a:t>As </a:t>
            </a:r>
            <a:r>
              <a:rPr lang="en-US" sz="2600" b="1" dirty="0">
                <a:latin typeface="Comic Sans MS" panose="030F0702030302020204" pitchFamily="66" charset="0"/>
              </a:rPr>
              <a:t>a </a:t>
            </a:r>
            <a:r>
              <a:rPr lang="en-US" sz="2600" b="1" dirty="0" smtClean="0">
                <a:latin typeface="Comic Sans MS" panose="030F0702030302020204" pitchFamily="66" charset="0"/>
              </a:rPr>
              <a:t>junior, </a:t>
            </a:r>
            <a:r>
              <a:rPr lang="en-US" sz="2600" b="1" dirty="0">
                <a:latin typeface="Comic Sans MS" panose="030F0702030302020204" pitchFamily="66" charset="0"/>
              </a:rPr>
              <a:t>you will have to take </a:t>
            </a:r>
            <a:r>
              <a:rPr lang="en-US" sz="2600" b="1" dirty="0" smtClean="0">
                <a:latin typeface="Comic Sans MS" panose="030F0702030302020204" pitchFamily="66" charset="0"/>
              </a:rPr>
              <a:t>a Milestone/EOC (End of Course assessment) for American Lit and US History.</a:t>
            </a:r>
            <a:endParaRPr lang="en-US" sz="2600" b="1" dirty="0">
              <a:latin typeface="Comic Sans MS" panose="030F0702030302020204" pitchFamily="66" charset="0"/>
            </a:endParaRPr>
          </a:p>
          <a:p>
            <a:r>
              <a:rPr lang="en-US" sz="2600" b="1" dirty="0">
                <a:latin typeface="Comic Sans MS" panose="030F0702030302020204" pitchFamily="66" charset="0"/>
              </a:rPr>
              <a:t>If you are already aware of the college program of study and/or career path you want to pursue, try to enhance this interest by taking electives that support your </a:t>
            </a:r>
            <a:r>
              <a:rPr lang="en-US" sz="2600" b="1" dirty="0" smtClean="0">
                <a:latin typeface="Comic Sans MS" panose="030F0702030302020204" pitchFamily="66" charset="0"/>
              </a:rPr>
              <a:t>choice.</a:t>
            </a:r>
            <a:endParaRPr lang="en-US" sz="2600" b="1" dirty="0">
              <a:latin typeface="Comic Sans MS" panose="030F0702030302020204" pitchFamily="66" charset="0"/>
            </a:endParaRPr>
          </a:p>
          <a:p>
            <a:r>
              <a:rPr lang="en-US" sz="2600" b="1" dirty="0">
                <a:latin typeface="Comic Sans MS" panose="030F0702030302020204" pitchFamily="66" charset="0"/>
              </a:rPr>
              <a:t>Make use of the </a:t>
            </a:r>
            <a:r>
              <a:rPr lang="en-US" sz="2600" b="1" dirty="0" smtClean="0">
                <a:latin typeface="Comic Sans MS" panose="030F0702030302020204" pitchFamily="66" charset="0"/>
              </a:rPr>
              <a:t>GA Futures (</a:t>
            </a:r>
            <a:r>
              <a:rPr lang="en-US" sz="2600" b="1" dirty="0" smtClean="0">
                <a:latin typeface="Comic Sans MS" panose="030F0702030302020204" pitchFamily="66" charset="0"/>
                <a:hlinkClick r:id="rId2"/>
              </a:rPr>
              <a:t>www.gafutures.org</a:t>
            </a:r>
            <a:r>
              <a:rPr lang="en-US" sz="2600" b="1" dirty="0" smtClean="0">
                <a:latin typeface="Comic Sans MS" panose="030F0702030302020204" pitchFamily="66" charset="0"/>
              </a:rPr>
              <a:t>) website </a:t>
            </a:r>
            <a:r>
              <a:rPr lang="en-US" sz="2600" b="1" dirty="0">
                <a:latin typeface="Comic Sans MS" panose="030F0702030302020204" pitchFamily="66" charset="0"/>
              </a:rPr>
              <a:t>in order to map out your high school plans &amp; </a:t>
            </a:r>
            <a:r>
              <a:rPr lang="en-US" sz="2600" b="1" dirty="0" smtClean="0">
                <a:latin typeface="Comic Sans MS" panose="030F0702030302020204" pitchFamily="66" charset="0"/>
              </a:rPr>
              <a:t>beyond.</a:t>
            </a:r>
            <a:endParaRPr lang="en-US" sz="26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>
                <a:latin typeface="Comic Sans MS" panose="030F0702030302020204" pitchFamily="66" charset="0"/>
              </a:rPr>
              <a:t>Advisement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76400"/>
            <a:ext cx="7010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u="sng" dirty="0">
                <a:latin typeface="Comic Sans MS" panose="030F0702030302020204" pitchFamily="66" charset="0"/>
              </a:rPr>
              <a:t>Bear Paws Schedule: </a:t>
            </a:r>
          </a:p>
          <a:p>
            <a:r>
              <a:rPr lang="en-US" b="1" u="sng" dirty="0">
                <a:latin typeface="Comic Sans MS" panose="030F0702030302020204" pitchFamily="66" charset="0"/>
              </a:rPr>
              <a:t>Feb. 25</a:t>
            </a:r>
            <a:r>
              <a:rPr lang="en-US" b="1" u="sng" baseline="30000" dirty="0">
                <a:latin typeface="Comic Sans MS" panose="030F0702030302020204" pitchFamily="66" charset="0"/>
              </a:rPr>
              <a:t>th</a:t>
            </a:r>
            <a:r>
              <a:rPr lang="en-US" b="1" u="sng" dirty="0">
                <a:latin typeface="Comic Sans MS" panose="030F0702030302020204" pitchFamily="66" charset="0"/>
              </a:rPr>
              <a:t>   </a:t>
            </a:r>
          </a:p>
          <a:p>
            <a:pPr marL="914400" lvl="2" indent="0">
              <a:buNone/>
            </a:pPr>
            <a:r>
              <a:rPr lang="en-US" sz="2400" b="1" dirty="0">
                <a:latin typeface="Comic Sans MS" panose="030F0702030302020204" pitchFamily="66" charset="0"/>
              </a:rPr>
              <a:t>Complete Walk Around Registration forms and return them to your Bear Paws Advisor.</a:t>
            </a:r>
          </a:p>
          <a:p>
            <a:pPr marL="914400" lvl="2" indent="0">
              <a:buNone/>
            </a:pPr>
            <a:endParaRPr lang="en-US" sz="1100" b="1" dirty="0">
              <a:latin typeface="Comic Sans MS" panose="030F0702030302020204" pitchFamily="66" charset="0"/>
            </a:endParaRPr>
          </a:p>
          <a:p>
            <a:r>
              <a:rPr lang="en-US" b="1" u="sng" dirty="0">
                <a:latin typeface="Comic Sans MS" panose="030F0702030302020204" pitchFamily="66" charset="0"/>
              </a:rPr>
              <a:t>Feb. 26</a:t>
            </a:r>
            <a:r>
              <a:rPr lang="en-US" b="1" u="sng" baseline="30000" dirty="0">
                <a:latin typeface="Comic Sans MS" panose="030F0702030302020204" pitchFamily="66" charset="0"/>
              </a:rPr>
              <a:t>th</a:t>
            </a:r>
            <a:r>
              <a:rPr lang="en-US" b="1" u="sng" dirty="0">
                <a:latin typeface="Comic Sans MS" panose="030F0702030302020204" pitchFamily="66" charset="0"/>
              </a:rPr>
              <a:t> and Feb. 28</a:t>
            </a:r>
            <a:r>
              <a:rPr lang="en-US" b="1" u="sng" baseline="30000" dirty="0">
                <a:latin typeface="Comic Sans MS" panose="030F0702030302020204" pitchFamily="66" charset="0"/>
              </a:rPr>
              <a:t>th</a:t>
            </a:r>
            <a:r>
              <a:rPr lang="en-US" b="1" u="sng" dirty="0">
                <a:latin typeface="Comic Sans MS" panose="030F0702030302020204" pitchFamily="66" charset="0"/>
              </a:rPr>
              <a:t> </a:t>
            </a:r>
          </a:p>
          <a:p>
            <a:pPr marL="914400" lvl="2" indent="0">
              <a:buNone/>
            </a:pPr>
            <a:r>
              <a:rPr lang="en-US" sz="2400" b="1" dirty="0">
                <a:latin typeface="Comic Sans MS" panose="030F0702030302020204" pitchFamily="66" charset="0"/>
              </a:rPr>
              <a:t>Complete registration forms during Bear Paws with your advisor.</a:t>
            </a:r>
          </a:p>
          <a:p>
            <a:pPr marL="0" indent="0">
              <a:buNone/>
            </a:pPr>
            <a:endParaRPr lang="en-US" sz="2800" dirty="0">
              <a:latin typeface="Archite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64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Evening Advisement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76400"/>
            <a:ext cx="7010400" cy="4343400"/>
          </a:xfrm>
        </p:spPr>
        <p:txBody>
          <a:bodyPr/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Evening Advisement:  Mar. 4</a:t>
            </a:r>
            <a:r>
              <a:rPr lang="en-US" sz="2800" b="1" u="sng" baseline="30000" dirty="0">
                <a:latin typeface="Comic Sans MS" panose="030F0702030302020204" pitchFamily="66" charset="0"/>
              </a:rPr>
              <a:t>th</a:t>
            </a:r>
            <a:r>
              <a:rPr lang="en-US" sz="2800" b="1" u="sng" dirty="0">
                <a:latin typeface="Comic Sans MS" panose="030F0702030302020204" pitchFamily="66" charset="0"/>
              </a:rPr>
              <a:t>, 5</a:t>
            </a:r>
            <a:r>
              <a:rPr lang="en-US" sz="2800" b="1" u="sng" baseline="30000" dirty="0">
                <a:latin typeface="Comic Sans MS" panose="030F0702030302020204" pitchFamily="66" charset="0"/>
              </a:rPr>
              <a:t>th</a:t>
            </a:r>
            <a:r>
              <a:rPr lang="en-US" sz="2800" b="1" u="sng" dirty="0">
                <a:latin typeface="Comic Sans MS" panose="030F0702030302020204" pitchFamily="66" charset="0"/>
              </a:rPr>
              <a:t>, and 6</a:t>
            </a:r>
            <a:r>
              <a:rPr lang="en-US" sz="2800" b="1" u="sng" baseline="30000" dirty="0">
                <a:latin typeface="Comic Sans MS" panose="030F0702030302020204" pitchFamily="66" charset="0"/>
              </a:rPr>
              <a:t>th</a:t>
            </a:r>
            <a:r>
              <a:rPr lang="en-US" sz="2800" b="1" u="sng" dirty="0">
                <a:latin typeface="Comic Sans MS" panose="030F0702030302020204" pitchFamily="66" charset="0"/>
              </a:rPr>
              <a:t>. 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>
                <a:latin typeface="Comic Sans MS" panose="030F0702030302020204" pitchFamily="66" charset="0"/>
              </a:rPr>
              <a:t>	</a:t>
            </a:r>
            <a:r>
              <a:rPr lang="en-US" sz="2800" b="1" dirty="0">
                <a:latin typeface="Comic Sans MS" panose="030F0702030302020204" pitchFamily="66" charset="0"/>
              </a:rPr>
              <a:t>On one of these dates, your parent and you will meet with your advisor to finalize your schedule. 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b="1" dirty="0">
                <a:latin typeface="Comic Sans MS" panose="030F0702030302020204" pitchFamily="66" charset="0"/>
              </a:rPr>
              <a:t>	Your advisor will contact your parent to schedule an appointment.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06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latin typeface="Comic Sans MS" panose="030F0702030302020204" pitchFamily="66" charset="0"/>
              </a:rPr>
              <a:t>Registration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10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Comic Sans MS" panose="030F0702030302020204" pitchFamily="66" charset="0"/>
              </a:rPr>
              <a:t>Your Advisor will be collecting your registration form at the end of this period.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omic Sans MS" panose="030F0702030302020204" pitchFamily="66" charset="0"/>
              </a:rPr>
              <a:t>You will be given a copy of the registration form for your parent/guardian to review.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omic Sans MS" panose="030F0702030302020204" pitchFamily="66" charset="0"/>
              </a:rPr>
              <a:t>Show your parent/guardian the registration guide when reviewing your selected courses.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omic Sans MS" panose="030F0702030302020204" pitchFamily="66" charset="0"/>
              </a:rPr>
              <a:t>The </a:t>
            </a:r>
            <a:r>
              <a:rPr lang="en-US" dirty="0" smtClean="0">
                <a:latin typeface="Comic Sans MS" panose="030F0702030302020204" pitchFamily="66" charset="0"/>
              </a:rPr>
              <a:t>pink </a:t>
            </a:r>
            <a:r>
              <a:rPr lang="en-US" dirty="0">
                <a:latin typeface="Comic Sans MS" panose="030F0702030302020204" pitchFamily="66" charset="0"/>
              </a:rPr>
              <a:t>copy is for your parent/guardian to </a:t>
            </a:r>
            <a:r>
              <a:rPr lang="en-US" b="1" u="sng" dirty="0">
                <a:latin typeface="Comic Sans MS" panose="030F0702030302020204" pitchFamily="66" charset="0"/>
              </a:rPr>
              <a:t>KEEP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latin typeface="Comic Sans MS" panose="030F0702030302020204" pitchFamily="66" charset="0"/>
              </a:rPr>
              <a:t>Failure to comply with these instructions may result in you being randomly scheduled for classes that you may NOT want.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63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latin typeface="Comic Sans MS" panose="030F0702030302020204" pitchFamily="66" charset="0"/>
              </a:rPr>
              <a:t>Your Registration Form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828800"/>
            <a:ext cx="7010400" cy="4495800"/>
          </a:xfrm>
        </p:spPr>
        <p:txBody>
          <a:bodyPr/>
          <a:lstStyle/>
          <a:p>
            <a:r>
              <a:rPr lang="en-US" sz="3600" b="1" dirty="0" smtClean="0">
                <a:latin typeface="Comic Sans MS" panose="030F0702030302020204" pitchFamily="66" charset="0"/>
                <a:cs typeface="Times New Roman" pitchFamily="18" charset="0"/>
              </a:rPr>
              <a:t>Please check the top of your registration form to verify that the information at the top is correct.</a:t>
            </a:r>
            <a:endParaRPr lang="en-US" dirty="0" smtClean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u="sng" dirty="0" smtClean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Current Graduation Requirements</a:t>
            </a:r>
            <a:endParaRPr lang="en-US" sz="3200" b="1" u="sng" dirty="0">
              <a:solidFill>
                <a:schemeClr val="tx1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93838"/>
            <a:ext cx="7391400" cy="4525962"/>
          </a:xfrm>
        </p:spPr>
        <p:txBody>
          <a:bodyPr/>
          <a:lstStyle/>
          <a:p>
            <a:r>
              <a:rPr lang="en-US" sz="2300" b="1" dirty="0">
                <a:latin typeface="Comic Sans MS" panose="030F0702030302020204" pitchFamily="66" charset="0"/>
                <a:cs typeface="Times New Roman" pitchFamily="18" charset="0"/>
              </a:rPr>
              <a:t>English/Language Arts		</a:t>
            </a:r>
            <a:r>
              <a:rPr lang="en-US" sz="2300" b="1" dirty="0" smtClean="0">
                <a:latin typeface="Comic Sans MS" panose="030F0702030302020204" pitchFamily="66" charset="0"/>
                <a:cs typeface="Times New Roman" pitchFamily="18" charset="0"/>
              </a:rPr>
              <a:t>         </a:t>
            </a:r>
            <a:r>
              <a:rPr lang="en-US" sz="23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4 </a:t>
            </a:r>
            <a:r>
              <a:rPr lang="en-US" sz="2300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Credits</a:t>
            </a:r>
          </a:p>
          <a:p>
            <a:r>
              <a:rPr lang="en-US" sz="2300" b="1" dirty="0">
                <a:latin typeface="Comic Sans MS" panose="030F0702030302020204" pitchFamily="66" charset="0"/>
                <a:cs typeface="Times New Roman" pitchFamily="18" charset="0"/>
              </a:rPr>
              <a:t>Math				</a:t>
            </a:r>
            <a:r>
              <a:rPr lang="en-US" sz="2300" b="1" dirty="0" smtClean="0">
                <a:latin typeface="Comic Sans MS" panose="030F0702030302020204" pitchFamily="66" charset="0"/>
                <a:cs typeface="Times New Roman" pitchFamily="18" charset="0"/>
              </a:rPr>
              <a:t>         </a:t>
            </a:r>
            <a:r>
              <a:rPr lang="en-US" sz="23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4 </a:t>
            </a:r>
            <a:r>
              <a:rPr lang="en-US" sz="2300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Credits</a:t>
            </a:r>
          </a:p>
          <a:p>
            <a:r>
              <a:rPr lang="en-US" sz="2300" b="1" dirty="0">
                <a:latin typeface="Comic Sans MS" panose="030F0702030302020204" pitchFamily="66" charset="0"/>
                <a:cs typeface="Times New Roman" pitchFamily="18" charset="0"/>
              </a:rPr>
              <a:t>Science					</a:t>
            </a:r>
            <a:r>
              <a:rPr lang="en-US" sz="2300" b="1" dirty="0" smtClean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4 </a:t>
            </a:r>
            <a:r>
              <a:rPr lang="en-US" sz="2300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Credits</a:t>
            </a:r>
          </a:p>
          <a:p>
            <a:r>
              <a:rPr lang="en-US" sz="2300" b="1" dirty="0">
                <a:latin typeface="Comic Sans MS" panose="030F0702030302020204" pitchFamily="66" charset="0"/>
                <a:cs typeface="Times New Roman" pitchFamily="18" charset="0"/>
              </a:rPr>
              <a:t>Social Studies				</a:t>
            </a:r>
            <a:r>
              <a:rPr lang="en-US" sz="2300" b="1" dirty="0" smtClean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3 </a:t>
            </a:r>
            <a:r>
              <a:rPr lang="en-US" sz="2300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Credits</a:t>
            </a:r>
          </a:p>
          <a:p>
            <a:r>
              <a:rPr lang="en-US" sz="2300" b="1" dirty="0">
                <a:latin typeface="Comic Sans MS" panose="030F0702030302020204" pitchFamily="66" charset="0"/>
                <a:cs typeface="Times New Roman" pitchFamily="18" charset="0"/>
              </a:rPr>
              <a:t>CTAE and/or </a:t>
            </a:r>
            <a:r>
              <a:rPr lang="en-US" sz="2300" b="1" dirty="0" smtClean="0">
                <a:latin typeface="Comic Sans MS" panose="030F0702030302020204" pitchFamily="66" charset="0"/>
                <a:cs typeface="Times New Roman" pitchFamily="18" charset="0"/>
              </a:rPr>
              <a:t>For. </a:t>
            </a:r>
            <a:r>
              <a:rPr lang="en-US" sz="2300" b="1" dirty="0" err="1" smtClean="0">
                <a:latin typeface="Comic Sans MS" panose="030F0702030302020204" pitchFamily="66" charset="0"/>
                <a:cs typeface="Times New Roman" pitchFamily="18" charset="0"/>
              </a:rPr>
              <a:t>Lang.and</a:t>
            </a:r>
            <a:r>
              <a:rPr lang="en-US" sz="2300" b="1" dirty="0" smtClean="0">
                <a:latin typeface="Comic Sans MS" panose="030F0702030302020204" pitchFamily="66" charset="0"/>
                <a:cs typeface="Times New Roman" pitchFamily="18" charset="0"/>
              </a:rPr>
              <a:t>/or </a:t>
            </a:r>
            <a:r>
              <a:rPr lang="en-US" sz="2300" b="1" dirty="0">
                <a:latin typeface="Comic Sans MS" panose="030F0702030302020204" pitchFamily="66" charset="0"/>
                <a:cs typeface="Times New Roman" pitchFamily="18" charset="0"/>
              </a:rPr>
              <a:t>Fine </a:t>
            </a:r>
            <a:r>
              <a:rPr lang="en-US" sz="2300" b="1" dirty="0" smtClean="0">
                <a:latin typeface="Comic Sans MS" panose="030F0702030302020204" pitchFamily="66" charset="0"/>
                <a:cs typeface="Times New Roman" pitchFamily="18" charset="0"/>
              </a:rPr>
              <a:t>Arts  </a:t>
            </a:r>
            <a:r>
              <a:rPr lang="en-US" sz="23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3 </a:t>
            </a:r>
            <a:r>
              <a:rPr lang="en-US" sz="2300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Credits</a:t>
            </a:r>
          </a:p>
          <a:p>
            <a:r>
              <a:rPr lang="en-US" sz="2300" b="1" dirty="0">
                <a:latin typeface="Comic Sans MS" panose="030F0702030302020204" pitchFamily="66" charset="0"/>
                <a:cs typeface="Times New Roman" pitchFamily="18" charset="0"/>
              </a:rPr>
              <a:t>Health and </a:t>
            </a:r>
            <a:r>
              <a:rPr lang="en-US" sz="2300" b="1" dirty="0" smtClean="0">
                <a:latin typeface="Comic Sans MS" panose="030F0702030302020204" pitchFamily="66" charset="0"/>
                <a:cs typeface="Times New Roman" pitchFamily="18" charset="0"/>
              </a:rPr>
              <a:t>Personal Fitness</a:t>
            </a:r>
            <a:r>
              <a:rPr lang="en-US" sz="2300" b="1" dirty="0">
                <a:latin typeface="Comic Sans MS" panose="030F0702030302020204" pitchFamily="66" charset="0"/>
                <a:cs typeface="Times New Roman" pitchFamily="18" charset="0"/>
              </a:rPr>
              <a:t>		</a:t>
            </a:r>
            <a:r>
              <a:rPr lang="en-US" sz="2300" b="1" dirty="0" smtClean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1 </a:t>
            </a:r>
            <a:r>
              <a:rPr lang="en-US" sz="2300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Credit</a:t>
            </a:r>
          </a:p>
          <a:p>
            <a:r>
              <a:rPr lang="en-US" sz="2300" b="1" dirty="0">
                <a:latin typeface="Comic Sans MS" panose="030F0702030302020204" pitchFamily="66" charset="0"/>
                <a:cs typeface="Times New Roman" pitchFamily="18" charset="0"/>
              </a:rPr>
              <a:t>Electives					</a:t>
            </a:r>
            <a:r>
              <a:rPr lang="en-US" sz="2300" b="1" dirty="0" smtClean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5 </a:t>
            </a:r>
            <a:r>
              <a:rPr lang="en-US" sz="2300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itchFamily="18" charset="0"/>
              </a:rPr>
              <a:t>Credits</a:t>
            </a:r>
          </a:p>
          <a:p>
            <a:pPr marL="0" indent="0">
              <a:buNone/>
            </a:pPr>
            <a:endParaRPr lang="en-US" sz="23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Total Units				24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Honors Students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>
                <a:latin typeface="Comic Sans MS" panose="030F0702030302020204" pitchFamily="66" charset="0"/>
                <a:cs typeface="Times New Roman" pitchFamily="18" charset="0"/>
              </a:rPr>
              <a:t>Must be in </a:t>
            </a:r>
            <a:r>
              <a:rPr lang="en-US" sz="3200" b="1" dirty="0" smtClean="0">
                <a:latin typeface="Comic Sans MS" panose="030F0702030302020204" pitchFamily="66" charset="0"/>
                <a:cs typeface="Times New Roman" pitchFamily="18" charset="0"/>
              </a:rPr>
              <a:t>at least </a:t>
            </a:r>
            <a:r>
              <a:rPr lang="en-US" sz="3200" b="1" u="sng" dirty="0" smtClean="0">
                <a:latin typeface="Comic Sans MS" panose="030F0702030302020204" pitchFamily="66" charset="0"/>
                <a:cs typeface="Times New Roman" pitchFamily="18" charset="0"/>
              </a:rPr>
              <a:t>one</a:t>
            </a:r>
            <a:r>
              <a:rPr lang="en-US" sz="3200" b="1" dirty="0" smtClean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  <a:cs typeface="Times New Roman" pitchFamily="18" charset="0"/>
              </a:rPr>
              <a:t>honors </a:t>
            </a:r>
            <a:r>
              <a:rPr lang="en-US" sz="3200" b="1" dirty="0" smtClean="0">
                <a:latin typeface="Comic Sans MS" panose="030F0702030302020204" pitchFamily="66" charset="0"/>
                <a:cs typeface="Times New Roman" pitchFamily="18" charset="0"/>
              </a:rPr>
              <a:t>class </a:t>
            </a:r>
            <a:r>
              <a:rPr lang="en-US" sz="3200" b="1" dirty="0">
                <a:latin typeface="Comic Sans MS" panose="030F0702030302020204" pitchFamily="66" charset="0"/>
                <a:cs typeface="Times New Roman" pitchFamily="18" charset="0"/>
              </a:rPr>
              <a:t>to remain in honors.  </a:t>
            </a:r>
            <a:endParaRPr lang="en-US" sz="3200" b="1" dirty="0" smtClean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Comic Sans MS" panose="030F0702030302020204" pitchFamily="66" charset="0"/>
                <a:cs typeface="Times New Roman" pitchFamily="18" charset="0"/>
              </a:rPr>
              <a:t>Advanced Placement </a:t>
            </a:r>
            <a:r>
              <a:rPr lang="en-US" sz="3200" b="1" dirty="0">
                <a:latin typeface="Comic Sans MS" panose="030F0702030302020204" pitchFamily="66" charset="0"/>
                <a:cs typeface="Times New Roman" pitchFamily="18" charset="0"/>
              </a:rPr>
              <a:t>classes count as honors classes</a:t>
            </a:r>
            <a:r>
              <a:rPr lang="en-US" sz="3200" b="1" dirty="0" smtClean="0"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r>
              <a:rPr lang="en-US" sz="3200" b="1" dirty="0">
                <a:latin typeface="Comic Sans MS" panose="030F0702030302020204" pitchFamily="66" charset="0"/>
                <a:cs typeface="Times New Roman" pitchFamily="18" charset="0"/>
              </a:rPr>
              <a:t>Dual Enrollment (DE) courses </a:t>
            </a:r>
            <a:r>
              <a:rPr lang="en-US" sz="3200" b="1" u="sng" dirty="0">
                <a:latin typeface="Comic Sans MS" panose="030F0702030302020204" pitchFamily="66" charset="0"/>
                <a:cs typeface="Times New Roman" pitchFamily="18" charset="0"/>
              </a:rPr>
              <a:t>DO</a:t>
            </a:r>
            <a:r>
              <a:rPr lang="en-US" sz="3200" b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3200" b="1" u="sng" dirty="0">
                <a:latin typeface="Comic Sans MS" panose="030F0702030302020204" pitchFamily="66" charset="0"/>
                <a:cs typeface="Times New Roman" pitchFamily="18" charset="0"/>
              </a:rPr>
              <a:t>NOT</a:t>
            </a:r>
            <a:r>
              <a:rPr lang="en-US" sz="3200" b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3200" b="1" u="sng" dirty="0">
                <a:latin typeface="Comic Sans MS" panose="030F0702030302020204" pitchFamily="66" charset="0"/>
                <a:cs typeface="Times New Roman" pitchFamily="18" charset="0"/>
              </a:rPr>
              <a:t>COUNT</a:t>
            </a:r>
            <a:r>
              <a:rPr lang="en-US" sz="3200" b="1" dirty="0">
                <a:latin typeface="Comic Sans MS" panose="030F0702030302020204" pitchFamily="66" charset="0"/>
                <a:cs typeface="Times New Roman" pitchFamily="18" charset="0"/>
              </a:rPr>
              <a:t> as one of your honors classes.</a:t>
            </a:r>
          </a:p>
          <a:p>
            <a:endParaRPr lang="en-US" sz="4400" b="1" dirty="0">
              <a:latin typeface="Californian FB" panose="0207040306080B030204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latin typeface="Comic Sans MS" panose="030F0702030302020204" pitchFamily="66" charset="0"/>
              </a:rPr>
              <a:t>Credits Needed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dirty="0">
                <a:latin typeface="Comic Sans MS" panose="030F0702030302020204" pitchFamily="66" charset="0"/>
                <a:cs typeface="Times New Roman" pitchFamily="18" charset="0"/>
              </a:rPr>
              <a:t>You must have earned </a:t>
            </a:r>
            <a:r>
              <a:rPr lang="en-US" sz="4000" b="1" u="sng" dirty="0" smtClean="0">
                <a:latin typeface="Comic Sans MS" panose="030F0702030302020204" pitchFamily="66" charset="0"/>
                <a:cs typeface="Times New Roman" pitchFamily="18" charset="0"/>
              </a:rPr>
              <a:t>11</a:t>
            </a:r>
            <a:r>
              <a:rPr lang="en-US" sz="4000" b="1" dirty="0" smtClean="0">
                <a:latin typeface="Comic Sans MS" panose="030F0702030302020204" pitchFamily="66" charset="0"/>
                <a:cs typeface="Times New Roman" pitchFamily="18" charset="0"/>
              </a:rPr>
              <a:t> units of credit </a:t>
            </a:r>
            <a:r>
              <a:rPr lang="en-US" sz="4000" b="1" dirty="0">
                <a:latin typeface="Comic Sans MS" panose="030F0702030302020204" pitchFamily="66" charset="0"/>
                <a:cs typeface="Times New Roman" pitchFamily="18" charset="0"/>
              </a:rPr>
              <a:t>by the end of this semester in order to be qualified as a </a:t>
            </a:r>
            <a:r>
              <a:rPr lang="en-US" sz="4000" b="1" dirty="0" smtClean="0">
                <a:latin typeface="Comic Sans MS" panose="030F0702030302020204" pitchFamily="66" charset="0"/>
                <a:cs typeface="Times New Roman" pitchFamily="18" charset="0"/>
              </a:rPr>
              <a:t>Junior next </a:t>
            </a:r>
            <a:r>
              <a:rPr lang="en-US" sz="4000" b="1" dirty="0">
                <a:latin typeface="Comic Sans MS" panose="030F0702030302020204" pitchFamily="66" charset="0"/>
                <a:cs typeface="Times New Roman" pitchFamily="18" charset="0"/>
              </a:rPr>
              <a:t>school </a:t>
            </a:r>
            <a:r>
              <a:rPr lang="en-US" sz="4000" b="1" dirty="0" smtClean="0">
                <a:latin typeface="Comic Sans MS" panose="030F0702030302020204" pitchFamily="66" charset="0"/>
                <a:cs typeface="Times New Roman" pitchFamily="18" charset="0"/>
              </a:rPr>
              <a:t>year</a:t>
            </a:r>
            <a:r>
              <a:rPr lang="en-US" sz="4000" b="1" dirty="0" smtClean="0">
                <a:latin typeface="Comic Sans MS" panose="030F0702030302020204" pitchFamily="66" charset="0"/>
              </a:rPr>
              <a:t>.</a:t>
            </a:r>
            <a:endParaRPr lang="en-US" sz="4000" b="1" dirty="0">
              <a:latin typeface="Comic Sans MS" panose="030F0702030302020204" pitchFamily="66" charset="0"/>
            </a:endParaRPr>
          </a:p>
          <a:p>
            <a:r>
              <a:rPr lang="en-US" sz="4000" b="1" dirty="0">
                <a:latin typeface="Comic Sans MS" panose="030F0702030302020204" pitchFamily="66" charset="0"/>
                <a:cs typeface="Times New Roman" pitchFamily="18" charset="0"/>
              </a:rPr>
              <a:t>You must have </a:t>
            </a:r>
            <a:r>
              <a:rPr lang="en-US" sz="4000" b="1" u="sng" dirty="0">
                <a:latin typeface="Comic Sans MS" panose="030F0702030302020204" pitchFamily="66" charset="0"/>
                <a:cs typeface="Times New Roman" pitchFamily="18" charset="0"/>
              </a:rPr>
              <a:t>24</a:t>
            </a:r>
            <a:r>
              <a:rPr lang="en-US" sz="4000" b="1" dirty="0">
                <a:latin typeface="Comic Sans MS" panose="030F0702030302020204" pitchFamily="66" charset="0"/>
                <a:cs typeface="Times New Roman" pitchFamily="18" charset="0"/>
              </a:rPr>
              <a:t> credits to </a:t>
            </a:r>
            <a:r>
              <a:rPr lang="en-US" sz="4000" b="1" dirty="0" smtClean="0">
                <a:latin typeface="Comic Sans MS" panose="030F0702030302020204" pitchFamily="66" charset="0"/>
                <a:cs typeface="Times New Roman" pitchFamily="18" charset="0"/>
              </a:rPr>
              <a:t>graduate.</a:t>
            </a:r>
            <a:endParaRPr lang="en-US" sz="4000" b="1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Comic Sans MS" panose="030F0702030302020204" pitchFamily="66" charset="0"/>
                <a:cs typeface="Times New Roman" pitchFamily="18" charset="0"/>
              </a:rPr>
              <a:t>Course Selection: English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0"/>
            <a:ext cx="7391400" cy="5334000"/>
          </a:xfrm>
        </p:spPr>
        <p:txBody>
          <a:bodyPr/>
          <a:lstStyle/>
          <a:p>
            <a:r>
              <a:rPr lang="en-US" sz="2800" b="1" dirty="0">
                <a:latin typeface="Comic Sans MS" panose="030F0702030302020204" pitchFamily="66" charset="0"/>
                <a:cs typeface="Times New Roman" pitchFamily="18" charset="0"/>
              </a:rPr>
              <a:t>You are </a:t>
            </a:r>
            <a:r>
              <a:rPr lang="en-US" sz="2800" b="1" u="sng" dirty="0">
                <a:latin typeface="Comic Sans MS" panose="030F0702030302020204" pitchFamily="66" charset="0"/>
                <a:cs typeface="Times New Roman" pitchFamily="18" charset="0"/>
              </a:rPr>
              <a:t>required</a:t>
            </a:r>
            <a:r>
              <a:rPr lang="en-US" sz="2800" b="1" dirty="0">
                <a:latin typeface="Comic Sans MS" panose="030F0702030302020204" pitchFamily="66" charset="0"/>
                <a:cs typeface="Times New Roman" pitchFamily="18" charset="0"/>
              </a:rPr>
              <a:t> to complete 4 units of English prior to </a:t>
            </a:r>
            <a:r>
              <a:rPr lang="en-US" sz="2800" b="1" dirty="0" smtClean="0">
                <a:latin typeface="Comic Sans MS" panose="030F0702030302020204" pitchFamily="66" charset="0"/>
                <a:cs typeface="Times New Roman" pitchFamily="18" charset="0"/>
              </a:rPr>
              <a:t>graduation.</a:t>
            </a:r>
            <a:endParaRPr lang="en-US" sz="2800" b="1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Comic Sans MS" panose="030F0702030302020204" pitchFamily="66" charset="0"/>
                <a:cs typeface="Times New Roman" pitchFamily="18" charset="0"/>
              </a:rPr>
              <a:t>If you </a:t>
            </a:r>
            <a:r>
              <a:rPr lang="en-US" sz="2800" b="1" dirty="0">
                <a:latin typeface="Comic Sans MS" panose="030F0702030302020204" pitchFamily="66" charset="0"/>
                <a:cs typeface="Times New Roman" pitchFamily="18" charset="0"/>
              </a:rPr>
              <a:t>are currently in </a:t>
            </a:r>
            <a:r>
              <a:rPr lang="en-US" sz="2800" b="1" dirty="0" smtClean="0">
                <a:latin typeface="Comic Sans MS" panose="030F0702030302020204" pitchFamily="66" charset="0"/>
                <a:cs typeface="Times New Roman" pitchFamily="18" charset="0"/>
              </a:rPr>
              <a:t>10</a:t>
            </a:r>
            <a:r>
              <a:rPr lang="en-US" sz="2800" b="1" baseline="30000" dirty="0" smtClean="0">
                <a:latin typeface="Comic Sans MS" panose="030F0702030302020204" pitchFamily="66" charset="0"/>
                <a:cs typeface="Times New Roman" pitchFamily="18" charset="0"/>
              </a:rPr>
              <a:t>th</a:t>
            </a:r>
            <a:r>
              <a:rPr lang="en-US" sz="2800" b="1" dirty="0" smtClean="0">
                <a:latin typeface="Comic Sans MS" panose="030F0702030302020204" pitchFamily="66" charset="0"/>
                <a:cs typeface="Times New Roman" pitchFamily="18" charset="0"/>
              </a:rPr>
              <a:t> Literature, </a:t>
            </a:r>
            <a:r>
              <a:rPr lang="en-US" sz="2800" b="1" dirty="0">
                <a:latin typeface="Comic Sans MS" panose="030F0702030302020204" pitchFamily="66" charset="0"/>
                <a:cs typeface="Times New Roman" pitchFamily="18" charset="0"/>
              </a:rPr>
              <a:t>you </a:t>
            </a:r>
            <a:r>
              <a:rPr lang="en-US" sz="2800" b="1" dirty="0" smtClean="0">
                <a:latin typeface="Comic Sans MS" panose="030F0702030302020204" pitchFamily="66" charset="0"/>
                <a:cs typeface="Times New Roman" pitchFamily="18" charset="0"/>
              </a:rPr>
              <a:t>can </a:t>
            </a:r>
            <a:r>
              <a:rPr lang="en-US" sz="2800" b="1" dirty="0">
                <a:latin typeface="Comic Sans MS" panose="030F0702030302020204" pitchFamily="66" charset="0"/>
                <a:cs typeface="Times New Roman" pitchFamily="18" charset="0"/>
              </a:rPr>
              <a:t>circle </a:t>
            </a:r>
            <a:r>
              <a:rPr lang="en-US" sz="2800" b="1" dirty="0" smtClean="0">
                <a:latin typeface="Comic Sans MS" panose="030F0702030302020204" pitchFamily="66" charset="0"/>
                <a:cs typeface="Times New Roman" pitchFamily="18" charset="0"/>
              </a:rPr>
              <a:t>American Literature or AP Lang, depending on what your teacher recommends.</a:t>
            </a:r>
          </a:p>
          <a:p>
            <a:r>
              <a:rPr lang="en-US" sz="2800" b="1" dirty="0" smtClean="0">
                <a:latin typeface="Comic Sans MS" panose="030F0702030302020204" pitchFamily="66" charset="0"/>
                <a:cs typeface="Times New Roman" pitchFamily="18" charset="0"/>
              </a:rPr>
              <a:t>If you are currently in Honors 10</a:t>
            </a:r>
            <a:r>
              <a:rPr lang="en-US" sz="2800" b="1" baseline="30000" dirty="0" smtClean="0">
                <a:latin typeface="Comic Sans MS" panose="030F0702030302020204" pitchFamily="66" charset="0"/>
                <a:cs typeface="Times New Roman" pitchFamily="18" charset="0"/>
              </a:rPr>
              <a:t>th</a:t>
            </a:r>
            <a:r>
              <a:rPr lang="en-US" sz="2800" b="1" dirty="0" smtClean="0">
                <a:latin typeface="Comic Sans MS" panose="030F0702030302020204" pitchFamily="66" charset="0"/>
                <a:cs typeface="Times New Roman" pitchFamily="18" charset="0"/>
              </a:rPr>
              <a:t> Lit, then you will circle AP Lang.</a:t>
            </a:r>
          </a:p>
          <a:p>
            <a:r>
              <a:rPr lang="en-US" sz="2800" b="1" dirty="0" smtClean="0">
                <a:latin typeface="Comic Sans MS" panose="030F0702030302020204" pitchFamily="66" charset="0"/>
                <a:cs typeface="Times New Roman" pitchFamily="18" charset="0"/>
              </a:rPr>
              <a:t>IF you are approved to take a DE (Dual Enrollment) course at a local college, you will circle DE English. </a:t>
            </a:r>
          </a:p>
          <a:p>
            <a:pPr marL="0" indent="0">
              <a:buNone/>
            </a:pPr>
            <a:endParaRPr lang="en-US" sz="2800" b="1" dirty="0">
              <a:latin typeface="Architec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Comic Sans MS" panose="030F0702030302020204" pitchFamily="66" charset="0"/>
                <a:cs typeface="Times New Roman" pitchFamily="18" charset="0"/>
              </a:rPr>
              <a:t>Course Selection: Math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0"/>
            <a:ext cx="7391400" cy="5105400"/>
          </a:xfrm>
        </p:spPr>
        <p:txBody>
          <a:bodyPr/>
          <a:lstStyle/>
          <a:p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You are required to complete </a:t>
            </a:r>
            <a:r>
              <a:rPr lang="en-US" sz="2000" b="1" u="sng" dirty="0">
                <a:latin typeface="Comic Sans MS" panose="030F0702030302020204" pitchFamily="66" charset="0"/>
                <a:cs typeface="Times New Roman" pitchFamily="18" charset="0"/>
              </a:rPr>
              <a:t>4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 units of Math prior to </a:t>
            </a:r>
            <a:r>
              <a:rPr lang="en-US" sz="2000" b="1" dirty="0" smtClean="0">
                <a:latin typeface="Comic Sans MS" panose="030F0702030302020204" pitchFamily="66" charset="0"/>
                <a:cs typeface="Times New Roman" pitchFamily="18" charset="0"/>
              </a:rPr>
              <a:t>graduation.</a:t>
            </a:r>
            <a:endParaRPr lang="en-US" sz="2000" b="1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Comic Sans MS" panose="030F0702030302020204" pitchFamily="66" charset="0"/>
                <a:cs typeface="Times New Roman" pitchFamily="18" charset="0"/>
              </a:rPr>
              <a:t>If you are currently in Geometry, you will select Algebra 2 or Honors Algebra 2, based on your teacher’s recommendation.</a:t>
            </a:r>
          </a:p>
          <a:p>
            <a:r>
              <a:rPr lang="en-US" sz="2000" b="1" dirty="0" smtClean="0">
                <a:latin typeface="Comic Sans MS" panose="030F0702030302020204" pitchFamily="66" charset="0"/>
                <a:cs typeface="Times New Roman" pitchFamily="18" charset="0"/>
              </a:rPr>
              <a:t>If 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you are </a:t>
            </a:r>
            <a:r>
              <a:rPr lang="en-US" sz="2000" b="1" dirty="0" smtClean="0">
                <a:latin typeface="Comic Sans MS" panose="030F0702030302020204" pitchFamily="66" charset="0"/>
                <a:cs typeface="Times New Roman" pitchFamily="18" charset="0"/>
              </a:rPr>
              <a:t>currently in Honors Algebra 2, you will select Honors PreCalculus.</a:t>
            </a:r>
            <a:r>
              <a:rPr lang="en-US" sz="2000" b="1" dirty="0">
                <a:latin typeface="Architect" pitchFamily="34" charset="0"/>
                <a:cs typeface="Times New Roman" pitchFamily="18" charset="0"/>
              </a:rPr>
              <a:t> </a:t>
            </a:r>
            <a:endParaRPr lang="en-US" sz="2000" b="1" dirty="0" smtClean="0">
              <a:latin typeface="Architect" pitchFamily="34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Comic Sans MS" panose="030F0702030302020204" pitchFamily="66" charset="0"/>
                <a:cs typeface="Times New Roman" pitchFamily="18" charset="0"/>
              </a:rPr>
              <a:t>You may also take AP Statistics as an elective, in addition to your regular math course.</a:t>
            </a:r>
            <a:endParaRPr lang="en-US" sz="2000" b="1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Comic Sans MS" panose="030F0702030302020204" pitchFamily="66" charset="0"/>
                <a:cs typeface="Times New Roman" pitchFamily="18" charset="0"/>
              </a:rPr>
              <a:t>If 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you are approved to take your math at a college, you may circle </a:t>
            </a:r>
            <a:r>
              <a:rPr lang="en-US" sz="2000" b="1" dirty="0" smtClean="0">
                <a:latin typeface="Comic Sans MS" panose="030F0702030302020204" pitchFamily="66" charset="0"/>
                <a:cs typeface="Times New Roman" pitchFamily="18" charset="0"/>
              </a:rPr>
              <a:t>DE 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math.</a:t>
            </a:r>
          </a:p>
          <a:p>
            <a:r>
              <a:rPr lang="en-US" sz="2000" b="1" dirty="0" smtClean="0">
                <a:latin typeface="Comic Sans MS" panose="030F0702030302020204" pitchFamily="66" charset="0"/>
                <a:cs typeface="Times New Roman" pitchFamily="18" charset="0"/>
              </a:rPr>
              <a:t>Remember, 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you must have </a:t>
            </a:r>
            <a:r>
              <a:rPr lang="en-US" sz="2000" b="1" dirty="0" smtClean="0">
                <a:latin typeface="Comic Sans MS" panose="030F0702030302020204" pitchFamily="66" charset="0"/>
                <a:cs typeface="Times New Roman" pitchFamily="18" charset="0"/>
              </a:rPr>
              <a:t>Algebra 1, 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Geometry, and Algebra </a:t>
            </a:r>
            <a:r>
              <a:rPr lang="en-US" sz="2000" b="1" dirty="0" smtClean="0">
                <a:latin typeface="Comic Sans MS" panose="030F0702030302020204" pitchFamily="66" charset="0"/>
                <a:cs typeface="Times New Roman" pitchFamily="18" charset="0"/>
              </a:rPr>
              <a:t>2 to 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graduate in the state of </a:t>
            </a:r>
            <a:r>
              <a:rPr lang="en-US" sz="2000" b="1" dirty="0" smtClean="0">
                <a:latin typeface="Comic Sans MS" panose="030F0702030302020204" pitchFamily="66" charset="0"/>
                <a:cs typeface="Times New Roman" pitchFamily="18" charset="0"/>
              </a:rPr>
              <a:t>Georgia.  </a:t>
            </a:r>
            <a:endParaRPr lang="en-US" sz="20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7315200" cy="914400"/>
          </a:xfrm>
        </p:spPr>
        <p:txBody>
          <a:bodyPr/>
          <a:lstStyle/>
          <a:p>
            <a:pPr algn="ctr"/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Course Selection: Social Studies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1752600"/>
            <a:ext cx="7543800" cy="4953000"/>
          </a:xfrm>
        </p:spPr>
        <p:txBody>
          <a:bodyPr/>
          <a:lstStyle/>
          <a:p>
            <a:r>
              <a:rPr lang="en-US" sz="2000" b="1" dirty="0" smtClean="0">
                <a:latin typeface="Comic Sans MS" panose="030F0702030302020204" pitchFamily="66" charset="0"/>
              </a:rPr>
              <a:t>If you are in World History, </a:t>
            </a:r>
            <a:r>
              <a:rPr lang="en-US" sz="2000" b="1" dirty="0">
                <a:latin typeface="Comic Sans MS" panose="030F0702030302020204" pitchFamily="66" charset="0"/>
              </a:rPr>
              <a:t>y</a:t>
            </a:r>
            <a:r>
              <a:rPr lang="en-US" sz="2000" b="1" dirty="0" smtClean="0">
                <a:latin typeface="Comic Sans MS" panose="030F0702030302020204" pitchFamily="66" charset="0"/>
              </a:rPr>
              <a:t>ou </a:t>
            </a:r>
            <a:r>
              <a:rPr lang="en-US" sz="2000" b="1" dirty="0">
                <a:latin typeface="Comic Sans MS" panose="030F0702030302020204" pitchFamily="66" charset="0"/>
              </a:rPr>
              <a:t>may </a:t>
            </a:r>
            <a:r>
              <a:rPr lang="en-US" sz="2000" b="1" dirty="0" smtClean="0">
                <a:latin typeface="Comic Sans MS" panose="030F0702030302020204" pitchFamily="66" charset="0"/>
              </a:rPr>
              <a:t>circle US History, Honors US History or AP US History as recommended by your teacher.</a:t>
            </a:r>
          </a:p>
          <a:p>
            <a:r>
              <a:rPr lang="en-US" sz="2000" b="1" dirty="0">
                <a:latin typeface="Comic Sans MS" panose="030F0702030302020204" pitchFamily="66" charset="0"/>
              </a:rPr>
              <a:t>To register for AP US History, you must have successfully completed an AP course your sophomore year.</a:t>
            </a:r>
          </a:p>
          <a:p>
            <a:r>
              <a:rPr lang="en-US" sz="2000" b="1" dirty="0" smtClean="0">
                <a:latin typeface="Comic Sans MS" panose="030F0702030302020204" pitchFamily="66" charset="0"/>
              </a:rPr>
              <a:t>If </a:t>
            </a:r>
            <a:r>
              <a:rPr lang="en-US" sz="2000" b="1" dirty="0">
                <a:latin typeface="Comic Sans MS" panose="030F0702030302020204" pitchFamily="66" charset="0"/>
              </a:rPr>
              <a:t>you are approved to take your Social Studies at a college, you will circle </a:t>
            </a:r>
            <a:r>
              <a:rPr lang="en-US" sz="2000" b="1" dirty="0" smtClean="0">
                <a:latin typeface="Comic Sans MS" panose="030F0702030302020204" pitchFamily="66" charset="0"/>
              </a:rPr>
              <a:t>DE </a:t>
            </a:r>
            <a:r>
              <a:rPr lang="en-US" sz="2000" b="1" dirty="0">
                <a:latin typeface="Comic Sans MS" panose="030F0702030302020204" pitchFamily="66" charset="0"/>
              </a:rPr>
              <a:t>Social Studies.</a:t>
            </a:r>
          </a:p>
          <a:p>
            <a:r>
              <a:rPr lang="en-US" sz="2000" b="1" dirty="0" smtClean="0">
                <a:latin typeface="Comic Sans MS" panose="030F0702030302020204" pitchFamily="66" charset="0"/>
              </a:rPr>
              <a:t>Remember, </a:t>
            </a:r>
            <a:r>
              <a:rPr lang="en-US" sz="2000" b="1" dirty="0">
                <a:latin typeface="Comic Sans MS" panose="030F0702030302020204" pitchFamily="66" charset="0"/>
              </a:rPr>
              <a:t>you must have American Government (Civics), World History, </a:t>
            </a:r>
            <a:r>
              <a:rPr lang="en-US" sz="2000" b="1" dirty="0" smtClean="0">
                <a:latin typeface="Comic Sans MS" panose="030F0702030302020204" pitchFamily="66" charset="0"/>
              </a:rPr>
              <a:t>US History and Economics </a:t>
            </a:r>
            <a:r>
              <a:rPr lang="en-US" sz="2000" b="1" dirty="0">
                <a:latin typeface="Comic Sans MS" panose="030F0702030302020204" pitchFamily="66" charset="0"/>
              </a:rPr>
              <a:t>to graduate in the </a:t>
            </a:r>
            <a:r>
              <a:rPr lang="en-US" sz="2000" b="1" dirty="0" smtClean="0">
                <a:latin typeface="Comic Sans MS" panose="030F0702030302020204" pitchFamily="66" charset="0"/>
              </a:rPr>
              <a:t>state </a:t>
            </a:r>
            <a:r>
              <a:rPr lang="en-US" sz="2000" b="1" dirty="0">
                <a:latin typeface="Comic Sans MS" panose="030F0702030302020204" pitchFamily="66" charset="0"/>
              </a:rPr>
              <a:t>of GA.</a:t>
            </a:r>
          </a:p>
          <a:p>
            <a:endParaRPr lang="en-US" sz="20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7086600" cy="685800"/>
          </a:xfrm>
        </p:spPr>
        <p:txBody>
          <a:bodyPr/>
          <a:lstStyle/>
          <a:p>
            <a:pPr algn="ctr"/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Course Selection: Science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066800"/>
            <a:ext cx="7620000" cy="5486400"/>
          </a:xfrm>
        </p:spPr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You are required to complete </a:t>
            </a:r>
            <a:r>
              <a:rPr lang="en-US" b="1" u="sng" dirty="0">
                <a:latin typeface="Comic Sans MS" panose="030F0702030302020204" pitchFamily="66" charset="0"/>
              </a:rPr>
              <a:t>4 </a:t>
            </a:r>
            <a:r>
              <a:rPr lang="en-US" b="1" dirty="0">
                <a:latin typeface="Comic Sans MS" panose="030F0702030302020204" pitchFamily="66" charset="0"/>
              </a:rPr>
              <a:t>units of Science prior to </a:t>
            </a:r>
            <a:r>
              <a:rPr lang="en-US" b="1" dirty="0" smtClean="0">
                <a:latin typeface="Comic Sans MS" panose="030F0702030302020204" pitchFamily="66" charset="0"/>
              </a:rPr>
              <a:t>graduation.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If you </a:t>
            </a:r>
            <a:r>
              <a:rPr lang="en-US" b="1" dirty="0">
                <a:latin typeface="Comic Sans MS" panose="030F0702030302020204" pitchFamily="66" charset="0"/>
              </a:rPr>
              <a:t>are currently in </a:t>
            </a:r>
            <a:r>
              <a:rPr lang="en-US" b="1" dirty="0" smtClean="0">
                <a:latin typeface="Comic Sans MS" panose="030F0702030302020204" pitchFamily="66" charset="0"/>
              </a:rPr>
              <a:t>Physical Science, you will be recommended for either Environmental Science or Chemistry.  Please only select the science course that is recommended by your science teacher. 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If you are currently in Chemistry, you will be recommended for either Physics or an AP science course. </a:t>
            </a:r>
            <a:r>
              <a:rPr lang="en-US" b="1" dirty="0">
                <a:latin typeface="Comic Sans MS" panose="030F0702030302020204" pitchFamily="66" charset="0"/>
              </a:rPr>
              <a:t>Please only select the science course that is recommended by your science teacher. </a:t>
            </a:r>
            <a:r>
              <a:rPr lang="en-US" b="1" dirty="0" smtClean="0">
                <a:latin typeface="Comic Sans MS" panose="030F0702030302020204" pitchFamily="66" charset="0"/>
              </a:rPr>
              <a:t>  </a:t>
            </a:r>
          </a:p>
          <a:p>
            <a:r>
              <a:rPr lang="en-US" b="1" dirty="0" smtClean="0">
                <a:latin typeface="Comic Sans MS" panose="030F0702030302020204" pitchFamily="66" charset="0"/>
              </a:rPr>
              <a:t>If </a:t>
            </a:r>
            <a:r>
              <a:rPr lang="en-US" b="1" dirty="0">
                <a:latin typeface="Comic Sans MS" panose="030F0702030302020204" pitchFamily="66" charset="0"/>
              </a:rPr>
              <a:t>you took Chemistry as a sophomore, you are required to take Physics prior to graduation. </a:t>
            </a:r>
          </a:p>
          <a:p>
            <a:pPr marL="0" indent="0">
              <a:buNone/>
            </a:pPr>
            <a:endParaRPr lang="en-US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tion collage design template">
  <a:themeElements>
    <a:clrScheme name="Education collage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cation collage design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ucation collag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collag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collag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collag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collag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collag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collag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collag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collag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collag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collag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collag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Education collage design template</Template>
  <TotalTime>1026</TotalTime>
  <Words>1209</Words>
  <Application>Microsoft Office PowerPoint</Application>
  <PresentationFormat>On-screen Show (4:3)</PresentationFormat>
  <Paragraphs>96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Architect</vt:lpstr>
      <vt:lpstr>Arial</vt:lpstr>
      <vt:lpstr>Calibri</vt:lpstr>
      <vt:lpstr>Californian FB</vt:lpstr>
      <vt:lpstr>Comic Sans MS</vt:lpstr>
      <vt:lpstr>Times New Roman</vt:lpstr>
      <vt:lpstr>Wingdings</vt:lpstr>
      <vt:lpstr>Education collage design template</vt:lpstr>
      <vt:lpstr>Houston County High School</vt:lpstr>
      <vt:lpstr>Your Registration Form</vt:lpstr>
      <vt:lpstr>Current Graduation Requirements</vt:lpstr>
      <vt:lpstr>Honors Students</vt:lpstr>
      <vt:lpstr>Credits Needed</vt:lpstr>
      <vt:lpstr>Course Selection: English</vt:lpstr>
      <vt:lpstr>Course Selection: Math</vt:lpstr>
      <vt:lpstr>Course Selection: Social Studies</vt:lpstr>
      <vt:lpstr>Course Selection: Science</vt:lpstr>
      <vt:lpstr>Science continued</vt:lpstr>
      <vt:lpstr>Course Selection: Foreign Language</vt:lpstr>
      <vt:lpstr>Course Selection: Foreign Language Continued</vt:lpstr>
      <vt:lpstr>Course Selection: Electives</vt:lpstr>
      <vt:lpstr>Dual Enrollment (DE)</vt:lpstr>
      <vt:lpstr>What to Expect as a Junior</vt:lpstr>
      <vt:lpstr>Advisement Dates</vt:lpstr>
      <vt:lpstr>Evening Advisement</vt:lpstr>
      <vt:lpstr>Registration Summary</vt:lpstr>
    </vt:vector>
  </TitlesOfParts>
  <Company>hcbe.net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lori.loos</dc:creator>
  <cp:lastModifiedBy>SARAZINE, LORI</cp:lastModifiedBy>
  <cp:revision>79</cp:revision>
  <cp:lastPrinted>2019-02-12T14:45:48Z</cp:lastPrinted>
  <dcterms:created xsi:type="dcterms:W3CDTF">2009-03-05T18:02:07Z</dcterms:created>
  <dcterms:modified xsi:type="dcterms:W3CDTF">2019-02-25T19:24:18Z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TC102885641033</vt:lpwstr>
  </property>
</Properties>
</file>