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35AAD45-FD4B-4EE2-81AB-93F485EFD5DA}"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DD26C-4A4D-43E8-9FA4-8B4E4A8B011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727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AAD45-FD4B-4EE2-81AB-93F485EFD5DA}"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DD26C-4A4D-43E8-9FA4-8B4E4A8B0119}" type="slidenum">
              <a:rPr lang="en-US" smtClean="0"/>
              <a:t>‹#›</a:t>
            </a:fld>
            <a:endParaRPr lang="en-US"/>
          </a:p>
        </p:txBody>
      </p:sp>
    </p:spTree>
    <p:extLst>
      <p:ext uri="{BB962C8B-B14F-4D97-AF65-F5344CB8AC3E}">
        <p14:creationId xmlns:p14="http://schemas.microsoft.com/office/powerpoint/2010/main" val="623949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AAD45-FD4B-4EE2-81AB-93F485EFD5DA}"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DD26C-4A4D-43E8-9FA4-8B4E4A8B0119}"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325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AAD45-FD4B-4EE2-81AB-93F485EFD5DA}"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DD26C-4A4D-43E8-9FA4-8B4E4A8B0119}" type="slidenum">
              <a:rPr lang="en-US" smtClean="0"/>
              <a:t>‹#›</a:t>
            </a:fld>
            <a:endParaRPr lang="en-US"/>
          </a:p>
        </p:txBody>
      </p:sp>
    </p:spTree>
    <p:extLst>
      <p:ext uri="{BB962C8B-B14F-4D97-AF65-F5344CB8AC3E}">
        <p14:creationId xmlns:p14="http://schemas.microsoft.com/office/powerpoint/2010/main" val="230719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5AAD45-FD4B-4EE2-81AB-93F485EFD5DA}"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DD26C-4A4D-43E8-9FA4-8B4E4A8B011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785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5AAD45-FD4B-4EE2-81AB-93F485EFD5DA}"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DD26C-4A4D-43E8-9FA4-8B4E4A8B0119}" type="slidenum">
              <a:rPr lang="en-US" smtClean="0"/>
              <a:t>‹#›</a:t>
            </a:fld>
            <a:endParaRPr lang="en-US"/>
          </a:p>
        </p:txBody>
      </p:sp>
    </p:spTree>
    <p:extLst>
      <p:ext uri="{BB962C8B-B14F-4D97-AF65-F5344CB8AC3E}">
        <p14:creationId xmlns:p14="http://schemas.microsoft.com/office/powerpoint/2010/main" val="165906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5AAD45-FD4B-4EE2-81AB-93F485EFD5DA}" type="datetimeFigureOut">
              <a:rPr lang="en-US" smtClean="0"/>
              <a:t>8/13/2020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8DD26C-4A4D-43E8-9FA4-8B4E4A8B0119}" type="slidenum">
              <a:rPr lang="en-US" smtClean="0"/>
              <a:t>‹#›</a:t>
            </a:fld>
            <a:endParaRPr lang="en-US"/>
          </a:p>
        </p:txBody>
      </p:sp>
    </p:spTree>
    <p:extLst>
      <p:ext uri="{BB962C8B-B14F-4D97-AF65-F5344CB8AC3E}">
        <p14:creationId xmlns:p14="http://schemas.microsoft.com/office/powerpoint/2010/main" val="2224319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5AAD45-FD4B-4EE2-81AB-93F485EFD5DA}" type="datetimeFigureOut">
              <a:rPr lang="en-US" smtClean="0"/>
              <a:t>8/13/2020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8DD26C-4A4D-43E8-9FA4-8B4E4A8B0119}" type="slidenum">
              <a:rPr lang="en-US" smtClean="0"/>
              <a:t>‹#›</a:t>
            </a:fld>
            <a:endParaRPr lang="en-US"/>
          </a:p>
        </p:txBody>
      </p:sp>
    </p:spTree>
    <p:extLst>
      <p:ext uri="{BB962C8B-B14F-4D97-AF65-F5344CB8AC3E}">
        <p14:creationId xmlns:p14="http://schemas.microsoft.com/office/powerpoint/2010/main" val="1275362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5AAD45-FD4B-4EE2-81AB-93F485EFD5DA}" type="datetimeFigureOut">
              <a:rPr lang="en-US" smtClean="0"/>
              <a:t>8/13/2020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8DD26C-4A4D-43E8-9FA4-8B4E4A8B0119}" type="slidenum">
              <a:rPr lang="en-US" smtClean="0"/>
              <a:t>‹#›</a:t>
            </a:fld>
            <a:endParaRPr lang="en-US"/>
          </a:p>
        </p:txBody>
      </p:sp>
    </p:spTree>
    <p:extLst>
      <p:ext uri="{BB962C8B-B14F-4D97-AF65-F5344CB8AC3E}">
        <p14:creationId xmlns:p14="http://schemas.microsoft.com/office/powerpoint/2010/main" val="2047717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35AAD45-FD4B-4EE2-81AB-93F485EFD5DA}"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DD26C-4A4D-43E8-9FA4-8B4E4A8B0119}" type="slidenum">
              <a:rPr lang="en-US" smtClean="0"/>
              <a:t>‹#›</a:t>
            </a:fld>
            <a:endParaRPr lang="en-US"/>
          </a:p>
        </p:txBody>
      </p:sp>
    </p:spTree>
    <p:extLst>
      <p:ext uri="{BB962C8B-B14F-4D97-AF65-F5344CB8AC3E}">
        <p14:creationId xmlns:p14="http://schemas.microsoft.com/office/powerpoint/2010/main" val="4236470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5AAD45-FD4B-4EE2-81AB-93F485EFD5DA}"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DD26C-4A4D-43E8-9FA4-8B4E4A8B011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9611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35AAD45-FD4B-4EE2-81AB-93F485EFD5DA}" type="datetimeFigureOut">
              <a:rPr lang="en-US" smtClean="0"/>
              <a:t>8/13/2020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18DD26C-4A4D-43E8-9FA4-8B4E4A8B0119}"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932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E44C3-86AA-4F12-9B3A-AB8015D1E1DB}"/>
              </a:ext>
            </a:extLst>
          </p:cNvPr>
          <p:cNvSpPr>
            <a:spLocks noGrp="1"/>
          </p:cNvSpPr>
          <p:nvPr>
            <p:ph type="ctrTitle"/>
          </p:nvPr>
        </p:nvSpPr>
        <p:spPr>
          <a:xfrm>
            <a:off x="-1" y="4960137"/>
            <a:ext cx="8799443" cy="1463040"/>
          </a:xfrm>
        </p:spPr>
        <p:txBody>
          <a:bodyPr>
            <a:noAutofit/>
          </a:bodyPr>
          <a:lstStyle/>
          <a:p>
            <a:br>
              <a:rPr lang="en-US" sz="4800" b="1" dirty="0">
                <a:solidFill>
                  <a:srgbClr val="FF0000"/>
                </a:solidFill>
                <a:latin typeface="Easter Sunday" panose="02000500000000000000" pitchFamily="2" charset="0"/>
              </a:rPr>
            </a:br>
            <a:r>
              <a:rPr lang="en-US" sz="4800" b="1" dirty="0">
                <a:solidFill>
                  <a:srgbClr val="FF0000"/>
                </a:solidFill>
                <a:latin typeface="Easter Sunday" panose="02000500000000000000" pitchFamily="2" charset="0"/>
              </a:rPr>
              <a:t>First days of school</a:t>
            </a:r>
            <a:br>
              <a:rPr lang="en-US" sz="4800" b="1" dirty="0">
                <a:solidFill>
                  <a:srgbClr val="FF0000"/>
                </a:solidFill>
                <a:latin typeface="Easter Sunday" panose="02000500000000000000" pitchFamily="2" charset="0"/>
              </a:rPr>
            </a:br>
            <a:endParaRPr lang="en-US" sz="4800" b="1" dirty="0">
              <a:solidFill>
                <a:srgbClr val="FF0000"/>
              </a:solidFill>
              <a:latin typeface="Easter Sunday" panose="02000500000000000000" pitchFamily="2" charset="0"/>
            </a:endParaRPr>
          </a:p>
        </p:txBody>
      </p:sp>
      <p:sp>
        <p:nvSpPr>
          <p:cNvPr id="3" name="Subtitle 2">
            <a:extLst>
              <a:ext uri="{FF2B5EF4-FFF2-40B4-BE49-F238E27FC236}">
                <a16:creationId xmlns:a16="http://schemas.microsoft.com/office/drawing/2014/main" id="{2431A583-21DA-489F-BA32-0105439DAA53}"/>
              </a:ext>
            </a:extLst>
          </p:cNvPr>
          <p:cNvSpPr>
            <a:spLocks noGrp="1"/>
          </p:cNvSpPr>
          <p:nvPr>
            <p:ph type="subTitle" idx="1"/>
          </p:nvPr>
        </p:nvSpPr>
        <p:spPr/>
        <p:txBody>
          <a:bodyPr>
            <a:normAutofit lnSpcReduction="10000"/>
          </a:bodyPr>
          <a:lstStyle/>
          <a:p>
            <a:endParaRPr lang="en-US" dirty="0"/>
          </a:p>
          <a:p>
            <a:pPr algn="ctr"/>
            <a:r>
              <a:rPr lang="en-US" sz="3600" b="1" dirty="0">
                <a:solidFill>
                  <a:schemeClr val="tx2">
                    <a:lumMod val="50000"/>
                  </a:schemeClr>
                </a:solidFill>
                <a:latin typeface="Happy Clover" pitchFamily="2" charset="0"/>
              </a:rPr>
              <a:t>Mrs. Yates and Mrs. Brown</a:t>
            </a:r>
          </a:p>
          <a:p>
            <a:endParaRPr lang="en-US" dirty="0"/>
          </a:p>
        </p:txBody>
      </p:sp>
    </p:spTree>
    <p:extLst>
      <p:ext uri="{BB962C8B-B14F-4D97-AF65-F5344CB8AC3E}">
        <p14:creationId xmlns:p14="http://schemas.microsoft.com/office/powerpoint/2010/main" val="2074396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B5D1B-3317-4246-B309-3C20F90F14C0}"/>
              </a:ext>
            </a:extLst>
          </p:cNvPr>
          <p:cNvSpPr>
            <a:spLocks noGrp="1"/>
          </p:cNvSpPr>
          <p:nvPr>
            <p:ph type="title"/>
          </p:nvPr>
        </p:nvSpPr>
        <p:spPr/>
        <p:txBody>
          <a:bodyPr/>
          <a:lstStyle/>
          <a:p>
            <a:pPr algn="ctr"/>
            <a:r>
              <a:rPr lang="en-US" dirty="0">
                <a:solidFill>
                  <a:srgbClr val="FF0000"/>
                </a:solidFill>
                <a:latin typeface="Easter Sunday" panose="02000500000000000000" pitchFamily="2" charset="0"/>
              </a:rPr>
              <a:t>CLASSROOM LOCATIONS</a:t>
            </a:r>
          </a:p>
        </p:txBody>
      </p:sp>
      <p:sp>
        <p:nvSpPr>
          <p:cNvPr id="3" name="Content Placeholder 2">
            <a:extLst>
              <a:ext uri="{FF2B5EF4-FFF2-40B4-BE49-F238E27FC236}">
                <a16:creationId xmlns:a16="http://schemas.microsoft.com/office/drawing/2014/main" id="{A8A40570-49BE-46D9-93B6-84B16BDC9BF5}"/>
              </a:ext>
            </a:extLst>
          </p:cNvPr>
          <p:cNvSpPr>
            <a:spLocks noGrp="1"/>
          </p:cNvSpPr>
          <p:nvPr>
            <p:ph idx="1"/>
          </p:nvPr>
        </p:nvSpPr>
        <p:spPr/>
        <p:txBody>
          <a:bodyPr>
            <a:normAutofit/>
          </a:bodyPr>
          <a:lstStyle/>
          <a:p>
            <a:r>
              <a:rPr lang="en-US" sz="3200" b="1" dirty="0">
                <a:solidFill>
                  <a:srgbClr val="002060"/>
                </a:solidFill>
                <a:latin typeface="Happy Clover" pitchFamily="2" charset="0"/>
              </a:rPr>
              <a:t>-When you enter the school there will be teachers up front helping direct students to their classrooms. </a:t>
            </a:r>
          </a:p>
          <a:p>
            <a:r>
              <a:rPr lang="en-US" sz="3200" b="1" dirty="0">
                <a:solidFill>
                  <a:srgbClr val="002060"/>
                </a:solidFill>
                <a:latin typeface="Happy Clover" pitchFamily="2" charset="0"/>
              </a:rPr>
              <a:t>-Our classrooms are really easy to find though. Students will enter the school and go left up the stairs and into the purple hall. Mrs. Yates will be the first room on the left, and Mrs. Brown is the second room on the left. </a:t>
            </a:r>
          </a:p>
          <a:p>
            <a:r>
              <a:rPr lang="en-US" sz="3200" b="1" dirty="0">
                <a:solidFill>
                  <a:srgbClr val="002060"/>
                </a:solidFill>
                <a:latin typeface="Happy Clover" pitchFamily="2" charset="0"/>
              </a:rPr>
              <a:t>-Parents are not allowed to walk students into the school.</a:t>
            </a:r>
          </a:p>
        </p:txBody>
      </p:sp>
    </p:spTree>
    <p:extLst>
      <p:ext uri="{BB962C8B-B14F-4D97-AF65-F5344CB8AC3E}">
        <p14:creationId xmlns:p14="http://schemas.microsoft.com/office/powerpoint/2010/main" val="149240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38EA2-D3D5-416D-976E-1A7D89E91218}"/>
              </a:ext>
            </a:extLst>
          </p:cNvPr>
          <p:cNvSpPr>
            <a:spLocks noGrp="1"/>
          </p:cNvSpPr>
          <p:nvPr>
            <p:ph type="title"/>
          </p:nvPr>
        </p:nvSpPr>
        <p:spPr>
          <a:xfrm>
            <a:off x="671090" y="548640"/>
            <a:ext cx="10849820" cy="1499616"/>
          </a:xfrm>
        </p:spPr>
        <p:txBody>
          <a:bodyPr/>
          <a:lstStyle/>
          <a:p>
            <a:r>
              <a:rPr lang="en-US" dirty="0">
                <a:solidFill>
                  <a:srgbClr val="FF0000"/>
                </a:solidFill>
                <a:latin typeface="Easter Sunday" panose="02000500000000000000" pitchFamily="2" charset="0"/>
              </a:rPr>
              <a:t>WHAT TO BRING EACH DAY</a:t>
            </a:r>
          </a:p>
        </p:txBody>
      </p:sp>
      <p:sp>
        <p:nvSpPr>
          <p:cNvPr id="3" name="Content Placeholder 2">
            <a:extLst>
              <a:ext uri="{FF2B5EF4-FFF2-40B4-BE49-F238E27FC236}">
                <a16:creationId xmlns:a16="http://schemas.microsoft.com/office/drawing/2014/main" id="{DD5E55B2-94DF-4FAD-B919-5D41C647DA22}"/>
              </a:ext>
            </a:extLst>
          </p:cNvPr>
          <p:cNvSpPr>
            <a:spLocks noGrp="1"/>
          </p:cNvSpPr>
          <p:nvPr>
            <p:ph idx="1"/>
          </p:nvPr>
        </p:nvSpPr>
        <p:spPr/>
        <p:txBody>
          <a:bodyPr>
            <a:normAutofit fontScale="92500" lnSpcReduction="20000"/>
          </a:bodyPr>
          <a:lstStyle/>
          <a:p>
            <a:r>
              <a:rPr lang="en-US" sz="2400" b="1" dirty="0">
                <a:solidFill>
                  <a:srgbClr val="002060"/>
                </a:solidFill>
                <a:latin typeface="Happy Clover" pitchFamily="2" charset="0"/>
              </a:rPr>
              <a:t>*SCHOOL SUPPLIES: PLEASE BRING ACADEMIC SUPPLIES MONDAY AND ALL OTHER SUPPLIES TUESDAY</a:t>
            </a:r>
          </a:p>
          <a:p>
            <a:endParaRPr lang="en-US" sz="2400" b="1" dirty="0">
              <a:solidFill>
                <a:srgbClr val="002060"/>
              </a:solidFill>
              <a:latin typeface="Happy Clover" pitchFamily="2" charset="0"/>
            </a:endParaRPr>
          </a:p>
          <a:p>
            <a:r>
              <a:rPr lang="en-US" sz="2400" b="1" dirty="0">
                <a:solidFill>
                  <a:srgbClr val="002060"/>
                </a:solidFill>
                <a:latin typeface="Happy Clover" pitchFamily="2" charset="0"/>
              </a:rPr>
              <a:t>-BACKPACK</a:t>
            </a:r>
          </a:p>
          <a:p>
            <a:r>
              <a:rPr lang="en-US" sz="2400" b="1" dirty="0">
                <a:solidFill>
                  <a:srgbClr val="002060"/>
                </a:solidFill>
                <a:latin typeface="Happy Clover" pitchFamily="2" charset="0"/>
              </a:rPr>
              <a:t>-WATER BOTTLE</a:t>
            </a:r>
          </a:p>
          <a:p>
            <a:r>
              <a:rPr lang="en-US" sz="2400" b="1" dirty="0">
                <a:solidFill>
                  <a:srgbClr val="002060"/>
                </a:solidFill>
                <a:latin typeface="Happy Clover" pitchFamily="2" charset="0"/>
              </a:rPr>
              <a:t>-LUNCH BOX OR LUNCH MONEY</a:t>
            </a:r>
          </a:p>
          <a:p>
            <a:r>
              <a:rPr lang="en-US" sz="2400" b="1" dirty="0">
                <a:solidFill>
                  <a:srgbClr val="002060"/>
                </a:solidFill>
                <a:latin typeface="Happy Clover" pitchFamily="2" charset="0"/>
              </a:rPr>
              <a:t>-SNACK</a:t>
            </a:r>
          </a:p>
          <a:p>
            <a:r>
              <a:rPr lang="en-US" sz="2400" b="1" dirty="0">
                <a:solidFill>
                  <a:srgbClr val="002060"/>
                </a:solidFill>
                <a:latin typeface="Happy Clover" pitchFamily="2" charset="0"/>
              </a:rPr>
              <a:t>-MASK (PLEASE WEAR ONE AND HAVE A BACKUP IN YOUR BACKPACK EACH DAY)</a:t>
            </a:r>
          </a:p>
          <a:p>
            <a:pPr marL="0" indent="0">
              <a:buNone/>
            </a:pPr>
            <a:r>
              <a:rPr lang="en-US" sz="2400" b="1" dirty="0">
                <a:solidFill>
                  <a:srgbClr val="002060"/>
                </a:solidFill>
                <a:latin typeface="Happy Clover" pitchFamily="2" charset="0"/>
              </a:rPr>
              <a:t>*OUR CAFETERIA WILL SOON BEGIN OFFERING FREE GRAB &amp; GO BREAKFAST FOR THOSE THAT WANT IT. MORE INFORMATION TO COME SOON.</a:t>
            </a:r>
          </a:p>
        </p:txBody>
      </p:sp>
    </p:spTree>
    <p:extLst>
      <p:ext uri="{BB962C8B-B14F-4D97-AF65-F5344CB8AC3E}">
        <p14:creationId xmlns:p14="http://schemas.microsoft.com/office/powerpoint/2010/main" val="1317972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F01E3-1A7E-4798-A59B-4B7CD83AD4BF}"/>
              </a:ext>
            </a:extLst>
          </p:cNvPr>
          <p:cNvSpPr>
            <a:spLocks noGrp="1"/>
          </p:cNvSpPr>
          <p:nvPr>
            <p:ph type="title"/>
          </p:nvPr>
        </p:nvSpPr>
        <p:spPr>
          <a:xfrm>
            <a:off x="384313" y="585216"/>
            <a:ext cx="11608903" cy="1499616"/>
          </a:xfrm>
        </p:spPr>
        <p:txBody>
          <a:bodyPr/>
          <a:lstStyle/>
          <a:p>
            <a:r>
              <a:rPr lang="en-US" dirty="0">
                <a:solidFill>
                  <a:srgbClr val="FF0000"/>
                </a:solidFill>
                <a:latin typeface="Easter Sunday" panose="02000500000000000000" pitchFamily="2" charset="0"/>
              </a:rPr>
              <a:t>MODE OF TRANSPORTATION</a:t>
            </a:r>
          </a:p>
        </p:txBody>
      </p:sp>
      <p:sp>
        <p:nvSpPr>
          <p:cNvPr id="3" name="Content Placeholder 2">
            <a:extLst>
              <a:ext uri="{FF2B5EF4-FFF2-40B4-BE49-F238E27FC236}">
                <a16:creationId xmlns:a16="http://schemas.microsoft.com/office/drawing/2014/main" id="{7567A8E9-633D-4508-A6E1-1E33316CB7B4}"/>
              </a:ext>
            </a:extLst>
          </p:cNvPr>
          <p:cNvSpPr>
            <a:spLocks noGrp="1"/>
          </p:cNvSpPr>
          <p:nvPr>
            <p:ph idx="1"/>
          </p:nvPr>
        </p:nvSpPr>
        <p:spPr/>
        <p:txBody>
          <a:bodyPr>
            <a:normAutofit fontScale="92500"/>
          </a:bodyPr>
          <a:lstStyle/>
          <a:p>
            <a:r>
              <a:rPr lang="en-US" sz="2400" b="1" dirty="0">
                <a:solidFill>
                  <a:srgbClr val="002060"/>
                </a:solidFill>
                <a:latin typeface="Happy Clover" pitchFamily="2" charset="0"/>
              </a:rPr>
              <a:t>-IT IS VERY IMPORTANT THAT WE KNOW HOW YOUR CHILD SHOULD GET HOME EACH DAY. (BUS, CAR RIDER, VAN RIDER, ETC.) </a:t>
            </a:r>
          </a:p>
          <a:p>
            <a:r>
              <a:rPr lang="en-US" sz="2400" b="1" dirty="0">
                <a:solidFill>
                  <a:srgbClr val="002060"/>
                </a:solidFill>
                <a:latin typeface="Happy Clover" pitchFamily="2" charset="0"/>
              </a:rPr>
              <a:t>-IF YOUR CHILD IS A CAR RIDER, WE WILL BE SENDING THE NAME PLATES HOME AS SOON AS THEY ARE AVAILABLE TO US. IN THE MEANTIME, PLEASE MAKE ONE BY WRITING YOUR CHILD’S NAME (IN LARGE, BOLD PRINT) ON A PIECE OF PAPER AND HANG IT FROM YOUR REARVIEW MIRROR. THIS WILL ENSURE THAT OUR CAR RIDER LINE MOVES AS QUICKLY AS POSSIBLE. </a:t>
            </a:r>
          </a:p>
          <a:p>
            <a:r>
              <a:rPr lang="en-US" sz="2400" b="1" dirty="0">
                <a:solidFill>
                  <a:srgbClr val="002060"/>
                </a:solidFill>
                <a:latin typeface="Happy Clover" pitchFamily="2" charset="0"/>
              </a:rPr>
              <a:t>-PLEASE BE PATIENT THE FIRST COUPLE OF WEEKS UNTIL EVERYONE GETS THE HANG OF MOVING THROUGH THE LINE APPROPRIATELY. </a:t>
            </a:r>
          </a:p>
          <a:p>
            <a:r>
              <a:rPr lang="en-US" sz="2400" b="1" dirty="0">
                <a:solidFill>
                  <a:srgbClr val="002060"/>
                </a:solidFill>
                <a:latin typeface="Happy Clover" pitchFamily="2" charset="0"/>
              </a:rPr>
              <a:t>-PLEASE NOTIFY YOUR CHILD’S HOMEROOM TEACHER IN WRITING IF YOUR CHILD IS GOING HOME A DIFFERENT WAY THAN THEIR NORMAL WAY. YOU CAN ALSO CALL THE FRONT OFFICE IF YOU FORGET TO WRITE A NOTE. </a:t>
            </a:r>
          </a:p>
        </p:txBody>
      </p:sp>
    </p:spTree>
    <p:extLst>
      <p:ext uri="{BB962C8B-B14F-4D97-AF65-F5344CB8AC3E}">
        <p14:creationId xmlns:p14="http://schemas.microsoft.com/office/powerpoint/2010/main" val="2116830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9EE24-8069-4B5C-B30A-CEA148220BB6}"/>
              </a:ext>
            </a:extLst>
          </p:cNvPr>
          <p:cNvSpPr>
            <a:spLocks noGrp="1"/>
          </p:cNvSpPr>
          <p:nvPr>
            <p:ph type="title"/>
          </p:nvPr>
        </p:nvSpPr>
        <p:spPr>
          <a:xfrm>
            <a:off x="1540963" y="548640"/>
            <a:ext cx="9720072" cy="1499616"/>
          </a:xfrm>
        </p:spPr>
        <p:txBody>
          <a:bodyPr/>
          <a:lstStyle/>
          <a:p>
            <a:r>
              <a:rPr lang="en-US" dirty="0">
                <a:solidFill>
                  <a:srgbClr val="FF0000"/>
                </a:solidFill>
                <a:latin typeface="Easter Sunday" panose="02000500000000000000" pitchFamily="2" charset="0"/>
              </a:rPr>
              <a:t>THURSDAY FOLDERS</a:t>
            </a:r>
          </a:p>
        </p:txBody>
      </p:sp>
      <p:sp>
        <p:nvSpPr>
          <p:cNvPr id="3" name="Content Placeholder 2">
            <a:extLst>
              <a:ext uri="{FF2B5EF4-FFF2-40B4-BE49-F238E27FC236}">
                <a16:creationId xmlns:a16="http://schemas.microsoft.com/office/drawing/2014/main" id="{880B6031-9D31-4040-AB8F-C93954F6B15E}"/>
              </a:ext>
            </a:extLst>
          </p:cNvPr>
          <p:cNvSpPr>
            <a:spLocks noGrp="1"/>
          </p:cNvSpPr>
          <p:nvPr>
            <p:ph idx="1"/>
          </p:nvPr>
        </p:nvSpPr>
        <p:spPr/>
        <p:txBody>
          <a:bodyPr>
            <a:normAutofit lnSpcReduction="10000"/>
          </a:bodyPr>
          <a:lstStyle/>
          <a:p>
            <a:r>
              <a:rPr lang="en-US" sz="2800" b="1" dirty="0">
                <a:solidFill>
                  <a:srgbClr val="002060"/>
                </a:solidFill>
                <a:latin typeface="Happy Clover" pitchFamily="2" charset="0"/>
              </a:rPr>
              <a:t>-EACH THURSDAY, YOUR HOMEROOM TEACHER WILL SEND HOME A THURSDAY FOLDER THAT WILL INCLUDE GRADED PAPERS AND/OR OTHER IMPORTANT INFORMTION. THERE WILL BE A SIGNATURE PAGE IN THE FOLDER AS WELL FOR YOU TO SIGN EACH WEEK. THE FOLDER WILL BE LABELED WITH WHAT YOU KEEP AT HOME AND WHAT SHOULD BE RETURNED. (GRADED PAPERS ARE ALWAYS RETURNED TO THE TEACHER) PLEASE RETURN THE FOLDER BACK TO THE TEACHER THE NEXT DAY (FRIDAY). </a:t>
            </a:r>
          </a:p>
          <a:p>
            <a:r>
              <a:rPr lang="en-US" sz="2800" b="1" dirty="0">
                <a:solidFill>
                  <a:srgbClr val="002060"/>
                </a:solidFill>
                <a:latin typeface="Happy Clover" pitchFamily="2" charset="0"/>
              </a:rPr>
              <a:t>-OUR MAIN FORM OF COMMUNICATION FOR GRADES WILL BE THROUGH THURSDAY FOLDERS. PLEASE COMMUNICATE WITH US FOR ALL OTHER </a:t>
            </a:r>
          </a:p>
        </p:txBody>
      </p:sp>
    </p:spTree>
    <p:extLst>
      <p:ext uri="{BB962C8B-B14F-4D97-AF65-F5344CB8AC3E}">
        <p14:creationId xmlns:p14="http://schemas.microsoft.com/office/powerpoint/2010/main" val="3290914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CFE49-49A7-418D-93D5-5A9941042B5E}"/>
              </a:ext>
            </a:extLst>
          </p:cNvPr>
          <p:cNvSpPr>
            <a:spLocks noGrp="1"/>
          </p:cNvSpPr>
          <p:nvPr>
            <p:ph type="title"/>
          </p:nvPr>
        </p:nvSpPr>
        <p:spPr/>
        <p:txBody>
          <a:bodyPr/>
          <a:lstStyle/>
          <a:p>
            <a:pPr algn="ctr"/>
            <a:r>
              <a:rPr lang="en-US" dirty="0">
                <a:solidFill>
                  <a:srgbClr val="FF0000"/>
                </a:solidFill>
                <a:latin typeface="Easter Sunday" panose="02000500000000000000" pitchFamily="2" charset="0"/>
              </a:rPr>
              <a:t>WEEKLY HOMEWORK &amp; NEWSLETTERS</a:t>
            </a:r>
          </a:p>
        </p:txBody>
      </p:sp>
      <p:sp>
        <p:nvSpPr>
          <p:cNvPr id="3" name="Content Placeholder 2">
            <a:extLst>
              <a:ext uri="{FF2B5EF4-FFF2-40B4-BE49-F238E27FC236}">
                <a16:creationId xmlns:a16="http://schemas.microsoft.com/office/drawing/2014/main" id="{1F4DA854-0164-4A27-BE18-48BE01371C25}"/>
              </a:ext>
            </a:extLst>
          </p:cNvPr>
          <p:cNvSpPr>
            <a:spLocks noGrp="1"/>
          </p:cNvSpPr>
          <p:nvPr>
            <p:ph idx="1"/>
          </p:nvPr>
        </p:nvSpPr>
        <p:spPr/>
        <p:txBody>
          <a:bodyPr>
            <a:normAutofit lnSpcReduction="10000"/>
          </a:bodyPr>
          <a:lstStyle/>
          <a:p>
            <a:r>
              <a:rPr lang="en-US" sz="2800" b="1" dirty="0">
                <a:solidFill>
                  <a:srgbClr val="002060"/>
                </a:solidFill>
                <a:latin typeface="Happy Clover" pitchFamily="2" charset="0"/>
              </a:rPr>
              <a:t>-HOMEWORK WILL BE GIVEN ON AN AS NEEDED BASIS. HOWEVER, YOU CAN ALWAYS ASK FOR ADDITIONAL PRACTICE AND WE WILL SEND IT HOME WITH YOUR CHILD.</a:t>
            </a:r>
          </a:p>
          <a:p>
            <a:r>
              <a:rPr lang="en-US" sz="2800" b="1" dirty="0">
                <a:solidFill>
                  <a:srgbClr val="002060"/>
                </a:solidFill>
                <a:latin typeface="Happy Clover" pitchFamily="2" charset="0"/>
              </a:rPr>
              <a:t>-NEWSLETTERS WILL BE POSTED EACH FRIDAY ON OUR TEACHER WEBSITES. THEY WILL INCLUDE IMPORTANT INFORMATION, SO PLEASE CHECK THEM WEEKLY. </a:t>
            </a:r>
          </a:p>
          <a:p>
            <a:r>
              <a:rPr lang="en-US" sz="2800" b="1" dirty="0">
                <a:solidFill>
                  <a:srgbClr val="002060"/>
                </a:solidFill>
                <a:latin typeface="Happy Clover" pitchFamily="2" charset="0"/>
              </a:rPr>
              <a:t>-IN ADDITION TO THE NEWSLETTERS, PLEASE VISIT OUR TEACHER WEBSITES DAILY FOR UPDATES AND IMPORTANT INFORMATION, SUCH AS OUR DAILY SCHEDULES, SCHOOLOGY INFORMATION, AND LINKS TO IMPORTANT WEBSITES.</a:t>
            </a:r>
          </a:p>
        </p:txBody>
      </p:sp>
    </p:spTree>
    <p:extLst>
      <p:ext uri="{BB962C8B-B14F-4D97-AF65-F5344CB8AC3E}">
        <p14:creationId xmlns:p14="http://schemas.microsoft.com/office/powerpoint/2010/main" val="1340238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46249-525D-4387-AC8C-794E7DFD607A}"/>
              </a:ext>
            </a:extLst>
          </p:cNvPr>
          <p:cNvSpPr>
            <a:spLocks noGrp="1"/>
          </p:cNvSpPr>
          <p:nvPr>
            <p:ph type="title"/>
          </p:nvPr>
        </p:nvSpPr>
        <p:spPr/>
        <p:txBody>
          <a:bodyPr/>
          <a:lstStyle/>
          <a:p>
            <a:pPr algn="ctr"/>
            <a:r>
              <a:rPr lang="en-US" dirty="0">
                <a:solidFill>
                  <a:srgbClr val="FF0000"/>
                </a:solidFill>
                <a:latin typeface="Easter Sunday" panose="02000500000000000000" pitchFamily="2" charset="0"/>
              </a:rPr>
              <a:t>VIRTUAL LEARNERS</a:t>
            </a:r>
          </a:p>
        </p:txBody>
      </p:sp>
      <p:sp>
        <p:nvSpPr>
          <p:cNvPr id="3" name="Content Placeholder 2">
            <a:extLst>
              <a:ext uri="{FF2B5EF4-FFF2-40B4-BE49-F238E27FC236}">
                <a16:creationId xmlns:a16="http://schemas.microsoft.com/office/drawing/2014/main" id="{2D514EBD-3869-4947-ACB5-6EA76B7880FB}"/>
              </a:ext>
            </a:extLst>
          </p:cNvPr>
          <p:cNvSpPr>
            <a:spLocks noGrp="1"/>
          </p:cNvSpPr>
          <p:nvPr>
            <p:ph idx="1"/>
          </p:nvPr>
        </p:nvSpPr>
        <p:spPr>
          <a:xfrm>
            <a:off x="887896" y="1921565"/>
            <a:ext cx="9856305" cy="4387795"/>
          </a:xfrm>
        </p:spPr>
        <p:txBody>
          <a:bodyPr>
            <a:normAutofit fontScale="92500" lnSpcReduction="10000"/>
          </a:bodyPr>
          <a:lstStyle/>
          <a:p>
            <a:r>
              <a:rPr lang="en-US" sz="2400" b="1" i="1" dirty="0">
                <a:solidFill>
                  <a:srgbClr val="002060"/>
                </a:solidFill>
                <a:latin typeface="Happy Clover" pitchFamily="2" charset="0"/>
              </a:rPr>
              <a:t>WE WANT YOU TO KNOW THAT EVEN THOUGH YOU ARE NOT PHYSICALLY IN THE CLASSROOM WITH US EACH DAY, YOU ARE STILL A PART OF OUR CLASS, AND WE ARE HERE HAPPY TO HAVE YOU. </a:t>
            </a:r>
          </a:p>
          <a:p>
            <a:r>
              <a:rPr lang="en-US" sz="2400" b="1" dirty="0">
                <a:solidFill>
                  <a:srgbClr val="002060"/>
                </a:solidFill>
                <a:latin typeface="Happy Clover" pitchFamily="2" charset="0"/>
              </a:rPr>
              <a:t>-PLEASE FIND YOUR SCHOOLOGY LOG IN INFORMATION ON OUR TEACHER WEBSITES. WE ENCOURAGE YOU TO GO AHEAD AND LOG IN AND NAVIGATE THROUGH ALL OF THE FEATURES TO BECOME FAMILIAR WITH THE SYSTEM. </a:t>
            </a:r>
          </a:p>
          <a:p>
            <a:r>
              <a:rPr lang="en-US" sz="2400" b="1" dirty="0">
                <a:solidFill>
                  <a:srgbClr val="002060"/>
                </a:solidFill>
                <a:latin typeface="Happy Clover" pitchFamily="2" charset="0"/>
              </a:rPr>
              <a:t>-WE WILL BEGIN OPENING UP DAILY ASSIGNMENTS ON MONDAY, AUGUST 17</a:t>
            </a:r>
            <a:r>
              <a:rPr lang="en-US" sz="2400" b="1" baseline="30000" dirty="0">
                <a:solidFill>
                  <a:srgbClr val="002060"/>
                </a:solidFill>
                <a:latin typeface="Happy Clover" pitchFamily="2" charset="0"/>
              </a:rPr>
              <a:t>TH</a:t>
            </a:r>
            <a:r>
              <a:rPr lang="en-US" sz="2400" b="1" dirty="0">
                <a:solidFill>
                  <a:srgbClr val="002060"/>
                </a:solidFill>
                <a:latin typeface="Happy Clover" pitchFamily="2" charset="0"/>
              </a:rPr>
              <a:t>. (WE WILL NOTIFY YOU IF THIS CHANGES) YOUR ASSIGNMENTS FOR EACH CLASS WILL BE POSTED DAILY. </a:t>
            </a:r>
          </a:p>
          <a:p>
            <a:r>
              <a:rPr lang="en-US" sz="2400" b="1" dirty="0">
                <a:solidFill>
                  <a:srgbClr val="002060"/>
                </a:solidFill>
                <a:latin typeface="Happy Clover" pitchFamily="2" charset="0"/>
              </a:rPr>
              <a:t>-YOU MUST BE LOGGED INTO SCHOOLOGY FOR A MINIMUM OF 4 HOURS/DAY TO BE COUNTED PRESENT FOR THAT DAY. </a:t>
            </a:r>
          </a:p>
          <a:p>
            <a:r>
              <a:rPr lang="en-US" sz="2400" b="1" dirty="0">
                <a:solidFill>
                  <a:srgbClr val="002060"/>
                </a:solidFill>
                <a:latin typeface="Happy Clover" pitchFamily="2" charset="0"/>
              </a:rPr>
              <a:t>-IF YOUR CHILD IS SICK OR ABSENT FOR ANY OTHER REASON, PLEASE SEND AN EXCUSE FORM TO THE FRONT OFFICE.</a:t>
            </a:r>
          </a:p>
        </p:txBody>
      </p:sp>
    </p:spTree>
    <p:extLst>
      <p:ext uri="{BB962C8B-B14F-4D97-AF65-F5344CB8AC3E}">
        <p14:creationId xmlns:p14="http://schemas.microsoft.com/office/powerpoint/2010/main" val="10996977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194</TotalTime>
  <Words>685</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Easter Sunday</vt:lpstr>
      <vt:lpstr>Happy Clover</vt:lpstr>
      <vt:lpstr>Tw Cen MT</vt:lpstr>
      <vt:lpstr>Tw Cen MT Condensed</vt:lpstr>
      <vt:lpstr>Wingdings 3</vt:lpstr>
      <vt:lpstr>Integral</vt:lpstr>
      <vt:lpstr> First days of school </vt:lpstr>
      <vt:lpstr>CLASSROOM LOCATIONS</vt:lpstr>
      <vt:lpstr>WHAT TO BRING EACH DAY</vt:lpstr>
      <vt:lpstr>MODE OF TRANSPORTATION</vt:lpstr>
      <vt:lpstr>THURSDAY FOLDERS</vt:lpstr>
      <vt:lpstr>WEEKLY HOMEWORK &amp; NEWSLETTERS</vt:lpstr>
      <vt:lpstr>VIRTUAL LEARNERS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days of school</dc:title>
  <dc:creator>Stephanie H. Brown</dc:creator>
  <cp:lastModifiedBy>Andrea Barham</cp:lastModifiedBy>
  <cp:revision>11</cp:revision>
  <dcterms:created xsi:type="dcterms:W3CDTF">2020-08-13T01:13:44Z</dcterms:created>
  <dcterms:modified xsi:type="dcterms:W3CDTF">2020-08-13T17:27:30Z</dcterms:modified>
</cp:coreProperties>
</file>