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9" r:id="rId2"/>
    <p:sldId id="256" r:id="rId3"/>
    <p:sldId id="258" r:id="rId4"/>
    <p:sldId id="257" r:id="rId5"/>
    <p:sldId id="260" r:id="rId6"/>
    <p:sldId id="261" r:id="rId7"/>
    <p:sldId id="262" r:id="rId8"/>
    <p:sldId id="263" r:id="rId9"/>
    <p:sldId id="276" r:id="rId10"/>
    <p:sldId id="265" r:id="rId11"/>
    <p:sldId id="264" r:id="rId12"/>
    <p:sldId id="271" r:id="rId13"/>
    <p:sldId id="272" r:id="rId14"/>
    <p:sldId id="274" r:id="rId15"/>
    <p:sldId id="27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0" autoAdjust="0"/>
    <p:restoredTop sz="94660"/>
  </p:normalViewPr>
  <p:slideViewPr>
    <p:cSldViewPr>
      <p:cViewPr>
        <p:scale>
          <a:sx n="76" d="100"/>
          <a:sy n="76" d="100"/>
        </p:scale>
        <p:origin x="-39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52BED-D13F-47B7-8DA9-8AF99112D320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FA60B-9744-4D93-A0EB-804EA3D9D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24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08356-0A6D-4622-AF35-6D0C8DA7E32F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760C5-1A1A-471E-A955-A751EC0BA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7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60C5-1A1A-471E-A955-A751EC0BA3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9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AEF6-5531-4543-B40E-EE0D5AD0E6B9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ACC094-8E62-4B67-BCDF-21205EB68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AEF6-5531-4543-B40E-EE0D5AD0E6B9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C094-8E62-4B67-BCDF-21205EB68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ACC094-8E62-4B67-BCDF-21205EB68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AEF6-5531-4543-B40E-EE0D5AD0E6B9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AEF6-5531-4543-B40E-EE0D5AD0E6B9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ACC094-8E62-4B67-BCDF-21205EB68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AEF6-5531-4543-B40E-EE0D5AD0E6B9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ACC094-8E62-4B67-BCDF-21205EB68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A29AEF6-5531-4543-B40E-EE0D5AD0E6B9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C094-8E62-4B67-BCDF-21205EB68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AEF6-5531-4543-B40E-EE0D5AD0E6B9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CACC094-8E62-4B67-BCDF-21205EB68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AEF6-5531-4543-B40E-EE0D5AD0E6B9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ACC094-8E62-4B67-BCDF-21205EB68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AEF6-5531-4543-B40E-EE0D5AD0E6B9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ACC094-8E62-4B67-BCDF-21205EB68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ACC094-8E62-4B67-BCDF-21205EB68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AEF6-5531-4543-B40E-EE0D5AD0E6B9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ACC094-8E62-4B67-BCDF-21205EB68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A29AEF6-5531-4543-B40E-EE0D5AD0E6B9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A29AEF6-5531-4543-B40E-EE0D5AD0E6B9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ACC094-8E62-4B67-BCDF-21205EB68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470025"/>
          </a:xfrm>
        </p:spPr>
        <p:txBody>
          <a:bodyPr>
            <a:noAutofit/>
          </a:bodyPr>
          <a:lstStyle/>
          <a:p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/>
              <a:t/>
            </a:r>
            <a:br>
              <a:rPr lang="en-US" sz="8800" dirty="0"/>
            </a:b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 smtClean="0"/>
              <a:t>WIDA </a:t>
            </a:r>
            <a:br>
              <a:rPr lang="en-US" sz="8800" dirty="0" smtClean="0"/>
            </a:br>
            <a:r>
              <a:rPr lang="en-US" sz="7200" dirty="0" smtClean="0"/>
              <a:t> Can Do Descriptors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95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/>
          <a:lstStyle/>
          <a:p>
            <a:r>
              <a:rPr lang="en-US" u="sng" dirty="0" smtClean="0"/>
              <a:t>Content Objective</a:t>
            </a:r>
            <a:r>
              <a:rPr lang="en-US" dirty="0" smtClean="0"/>
              <a:t>: Analyze the stages in the life cycle of a frog</a:t>
            </a:r>
          </a:p>
          <a:p>
            <a:r>
              <a:rPr lang="en-US" u="sng" dirty="0" smtClean="0"/>
              <a:t>Language Objective</a:t>
            </a:r>
            <a:r>
              <a:rPr lang="en-US" dirty="0" smtClean="0"/>
              <a:t>: Engage classmates effectively in a collaborative discussion about the frog life cycle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 l="2041" t="5823" r="2041" b="47591"/>
          <a:stretch>
            <a:fillRect/>
          </a:stretch>
        </p:blipFill>
        <p:spPr bwMode="auto">
          <a:xfrm>
            <a:off x="381000" y="3962400"/>
            <a:ext cx="83566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8503920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u="sng" dirty="0" smtClean="0">
                <a:solidFill>
                  <a:schemeClr val="tx2"/>
                </a:solidFill>
              </a:rPr>
              <a:t>Content Objective</a:t>
            </a:r>
            <a:r>
              <a:rPr lang="en-US" sz="3200" b="1" dirty="0" smtClean="0">
                <a:solidFill>
                  <a:schemeClr val="tx2"/>
                </a:solidFill>
              </a:rPr>
              <a:t>: </a:t>
            </a:r>
            <a:r>
              <a:rPr lang="en-US" sz="3200" dirty="0" smtClean="0">
                <a:solidFill>
                  <a:schemeClr val="tx2"/>
                </a:solidFill>
              </a:rPr>
              <a:t>Students will demonstrate essential knowledge of the Dust Bowl, including major causes and effects of the event.</a:t>
            </a:r>
          </a:p>
          <a:p>
            <a:pPr>
              <a:buNone/>
            </a:pPr>
            <a:r>
              <a:rPr lang="en-US" sz="3200" b="1" u="sng" dirty="0" smtClean="0">
                <a:solidFill>
                  <a:schemeClr val="tx2"/>
                </a:solidFill>
              </a:rPr>
              <a:t>Language Objective</a:t>
            </a:r>
            <a:r>
              <a:rPr lang="en-US" sz="3200" b="1" dirty="0" smtClean="0">
                <a:solidFill>
                  <a:schemeClr val="tx2"/>
                </a:solidFill>
              </a:rPr>
              <a:t>:</a:t>
            </a:r>
            <a:r>
              <a:rPr lang="en-US" sz="3200" dirty="0" smtClean="0">
                <a:solidFill>
                  <a:schemeClr val="tx2"/>
                </a:solidFill>
              </a:rPr>
              <a:t> Students will engage in a meaningful conversation in a way that builds and improves a shared understanding of the Dust Bowl.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continued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t="3484" b="37934"/>
          <a:stretch/>
        </p:blipFill>
        <p:spPr>
          <a:xfrm>
            <a:off x="152400" y="1905000"/>
            <a:ext cx="8797776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2400" y="3517900"/>
            <a:ext cx="1447800" cy="1524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49700" y="2819400"/>
            <a:ext cx="1447800" cy="1524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49700" y="5334000"/>
            <a:ext cx="1447800" cy="3810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15200" y="2438400"/>
            <a:ext cx="1634976" cy="3810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02500" y="3670300"/>
            <a:ext cx="1647676" cy="3683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rot="20658132">
            <a:off x="3886200" y="1676400"/>
            <a:ext cx="6096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 rot="20658132">
            <a:off x="7223592" y="1676400"/>
            <a:ext cx="6096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02500" y="3149600"/>
            <a:ext cx="1647676" cy="5207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699"/>
            <a:ext cx="4800600" cy="6341149"/>
          </a:xfrm>
          <a:prstGeom prst="rect">
            <a:avLst/>
          </a:prstGeom>
          <a:noFill/>
          <a:ln w="9525" cap="flat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76850" y="266699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Level 3</a:t>
            </a:r>
            <a:endParaRPr lang="en-US" sz="24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181600" y="937595"/>
            <a:ext cx="1219200" cy="3524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16221" y="110372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Retell/rephrase ideas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181600" y="4572000"/>
            <a:ext cx="1219200" cy="3524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68621" y="473358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State opinions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76850" y="266699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Level 5</a:t>
            </a:r>
            <a:endParaRPr lang="en-US" sz="24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181600" y="937595"/>
            <a:ext cx="1219200" cy="3524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16221" y="1103727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Defend a point of view and give reasons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181600" y="4572000"/>
            <a:ext cx="1219200" cy="3524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19850" y="4739821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Communicate with fluency in academic contexts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03341"/>
            <a:ext cx="4886553" cy="6502259"/>
          </a:xfrm>
          <a:prstGeom prst="rect">
            <a:avLst/>
          </a:prstGeom>
          <a:noFill/>
          <a:ln w="9525" cap="flat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7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40657" y="457200"/>
            <a:ext cx="824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Something for Everyone</a:t>
            </a:r>
            <a:endParaRPr lang="en-US" sz="3200" b="1" dirty="0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07307" y="1676400"/>
            <a:ext cx="8382000" cy="335280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Group Discussion sentence starters: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 agree with ________, and I would like to clarify by adding.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 agree with ________, and I would like to show how I did it a different way.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_________, I would like you to say it again louder.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_________, can you clarify that for me?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Instead of what ______ said, I was thinking the answer was…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0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 the Charts!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8781"/>
            <a:ext cx="7924799" cy="570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37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90" y="304800"/>
            <a:ext cx="824741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2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Reflections and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219200" y="2743200"/>
            <a:ext cx="6629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an index card—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 your comfort level with differentiation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1—not comfortable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2—somewhat comfortable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3—very comfortable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Suggestions for future ELD PD?</a:t>
            </a:r>
          </a:p>
          <a:p>
            <a:pPr algn="ctr"/>
            <a:r>
              <a:rPr lang="en-US" sz="40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69"/>
          <a:stretch/>
        </p:blipFill>
        <p:spPr bwMode="auto">
          <a:xfrm>
            <a:off x="242455" y="2362200"/>
            <a:ext cx="8723299" cy="80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5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124200"/>
          </a:xfrm>
        </p:spPr>
        <p:txBody>
          <a:bodyPr/>
          <a:lstStyle/>
          <a:p>
            <a:pPr algn="l"/>
            <a:r>
              <a:rPr lang="en-US" dirty="0" smtClean="0"/>
              <a:t>August 26</a:t>
            </a:r>
            <a:r>
              <a:rPr lang="en-US" baseline="30000" dirty="0" smtClean="0"/>
              <a:t>th</a:t>
            </a:r>
            <a:r>
              <a:rPr lang="en-US" dirty="0" smtClean="0"/>
              <a:t> Early release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Follow-up with Can do descriptors in grade level teams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ELD team will attend bi-weekly team meetings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This afternoon—work time to identify ELD students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Steps…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1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124103"/>
            <a:ext cx="7620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POP QUIZ</a:t>
            </a:r>
            <a:endParaRPr lang="en-U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4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8" y="2165927"/>
            <a:ext cx="8723303" cy="289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7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1924" r="10145" b="7167"/>
          <a:stretch/>
        </p:blipFill>
        <p:spPr bwMode="auto">
          <a:xfrm rot="5400000">
            <a:off x="2486658" y="256543"/>
            <a:ext cx="4094485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8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“Can Dos”?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50392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Detailed descriptions of what students at each level “can do” in terms of four language domains: reading, writing, speaking and listening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Use them to plan and modify lessons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Use them to monitor progress</a:t>
            </a:r>
          </a:p>
          <a:p>
            <a:endParaRPr lang="en-US" dirty="0" smtClean="0"/>
          </a:p>
          <a:p>
            <a:r>
              <a:rPr lang="en-US" dirty="0" smtClean="0"/>
              <a:t>Use them to understand the process of language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they organized?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3522" b="3205"/>
          <a:stretch/>
        </p:blipFill>
        <p:spPr>
          <a:xfrm>
            <a:off x="304800" y="1650999"/>
            <a:ext cx="8534400" cy="49959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use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392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Determine your students’ proficiency levels for listening, speaking, reading and writing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Determine </a:t>
            </a:r>
            <a:r>
              <a:rPr lang="en-US" sz="2800" i="1" dirty="0" smtClean="0"/>
              <a:t>content</a:t>
            </a:r>
            <a:r>
              <a:rPr lang="en-US" sz="2800" dirty="0" smtClean="0"/>
              <a:t> and </a:t>
            </a:r>
            <a:r>
              <a:rPr lang="en-US" sz="2800" i="1" dirty="0" smtClean="0"/>
              <a:t>language</a:t>
            </a:r>
            <a:r>
              <a:rPr lang="en-US" sz="2800" dirty="0" smtClean="0"/>
              <a:t> objectives for your lesson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Use keywords from the can do descriptors to differentiate the lesson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The objectives are the same for everyone – </a:t>
            </a:r>
            <a:r>
              <a:rPr lang="en-US" sz="2800" i="1" dirty="0" smtClean="0"/>
              <a:t>how they get there</a:t>
            </a:r>
            <a:r>
              <a:rPr lang="en-US" sz="2800" dirty="0" smtClean="0"/>
              <a:t> is differentiated.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about language objectives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8" y="1618988"/>
            <a:ext cx="5442085" cy="455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204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554</TotalTime>
  <Words>359</Words>
  <Application>Microsoft Office PowerPoint</Application>
  <PresentationFormat>On-screen Show (4:3)</PresentationFormat>
  <Paragraphs>63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   WIDA   Can Do Descriptors</vt:lpstr>
      <vt:lpstr>PowerPoint Presentation</vt:lpstr>
      <vt:lpstr>PowerPoint Presentation</vt:lpstr>
      <vt:lpstr>PowerPoint Presentation</vt:lpstr>
      <vt:lpstr>Why? </vt:lpstr>
      <vt:lpstr>What are “Can Dos”?</vt:lpstr>
      <vt:lpstr>How are they organized?</vt:lpstr>
      <vt:lpstr>How can I use them?</vt:lpstr>
      <vt:lpstr>A note about language objectives </vt:lpstr>
      <vt:lpstr>Example 1</vt:lpstr>
      <vt:lpstr>Example 2</vt:lpstr>
      <vt:lpstr>Example 2 continued</vt:lpstr>
      <vt:lpstr>PowerPoint Presentation</vt:lpstr>
      <vt:lpstr>PowerPoint Presentation</vt:lpstr>
      <vt:lpstr>PowerPoint Presentation</vt:lpstr>
      <vt:lpstr>On the Charts! Activity</vt:lpstr>
      <vt:lpstr>PowerPoint Presentation</vt:lpstr>
      <vt:lpstr>PowerPoint Presentation</vt:lpstr>
      <vt:lpstr>Reflections and Questions</vt:lpstr>
      <vt:lpstr>Next Steps…</vt:lpstr>
    </vt:vector>
  </TitlesOfParts>
  <Company>Weld County School District 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WIDA   Can Do Descriptors</dc:title>
  <dc:creator>268Guest</dc:creator>
  <cp:lastModifiedBy>JESSUP BORRA</cp:lastModifiedBy>
  <cp:revision>26</cp:revision>
  <cp:lastPrinted>2013-08-07T18:59:53Z</cp:lastPrinted>
  <dcterms:created xsi:type="dcterms:W3CDTF">2013-08-06T16:47:49Z</dcterms:created>
  <dcterms:modified xsi:type="dcterms:W3CDTF">2013-08-07T21:17:30Z</dcterms:modified>
</cp:coreProperties>
</file>