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298" r:id="rId44"/>
    <p:sldId id="299"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6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1D92-B958-4F6E-A0AD-928DE334FE9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C3E8873-14C0-4A41-BA3E-AFB62F75CC37}">
      <dgm:prSet phldrT="[Text]" custT="1"/>
      <dgm:spPr/>
      <dgm:t>
        <a:bodyPr/>
        <a:lstStyle/>
        <a:p>
          <a:pPr algn="ctr"/>
          <a:r>
            <a:rPr lang="en-US" sz="1200" b="1" dirty="0"/>
            <a:t>	</a:t>
          </a:r>
          <a:r>
            <a:rPr lang="en-US" sz="2000" b="1" dirty="0"/>
            <a:t>Formal Complaint Received</a:t>
          </a:r>
          <a:endParaRPr lang="en-US" sz="1200" b="1" dirty="0"/>
        </a:p>
      </dgm:t>
    </dgm:pt>
    <dgm:pt modelId="{641C0E05-E592-47C1-9A42-EA3A20ACD71D}" type="parTrans" cxnId="{9825AC00-8027-4D35-88BD-FCA58A135C52}">
      <dgm:prSet/>
      <dgm:spPr/>
      <dgm:t>
        <a:bodyPr/>
        <a:lstStyle/>
        <a:p>
          <a:endParaRPr lang="en-US"/>
        </a:p>
      </dgm:t>
    </dgm:pt>
    <dgm:pt modelId="{CE240822-7AA1-4A4E-9FE2-D361A7371B11}" type="sibTrans" cxnId="{9825AC00-8027-4D35-88BD-FCA58A135C52}">
      <dgm:prSet/>
      <dgm:spPr/>
      <dgm:t>
        <a:bodyPr/>
        <a:lstStyle/>
        <a:p>
          <a:endParaRPr lang="en-US" dirty="0"/>
        </a:p>
      </dgm:t>
    </dgm:pt>
    <dgm:pt modelId="{78EDF308-881D-4C09-8B53-A10A7F38E3B7}">
      <dgm:prSet phldrT="[Text]" custT="1"/>
      <dgm:spPr/>
      <dgm:t>
        <a:bodyPr/>
        <a:lstStyle/>
        <a:p>
          <a:pPr algn="ctr"/>
          <a:r>
            <a:rPr lang="en-US" sz="1800" b="1" dirty="0"/>
            <a:t>10 days to provide written notice to Complainant/Respondent of Grievance Process/Allegations</a:t>
          </a:r>
          <a:endParaRPr lang="en-US" sz="1200" b="1" dirty="0"/>
        </a:p>
      </dgm:t>
    </dgm:pt>
    <dgm:pt modelId="{D1F42E3B-BB23-47A8-B5E6-9FB6E64F9E1E}" type="parTrans" cxnId="{D6620841-E37E-462A-ACB7-E0773F1BD221}">
      <dgm:prSet/>
      <dgm:spPr/>
      <dgm:t>
        <a:bodyPr/>
        <a:lstStyle/>
        <a:p>
          <a:endParaRPr lang="en-US"/>
        </a:p>
      </dgm:t>
    </dgm:pt>
    <dgm:pt modelId="{07FB22AD-D08B-45CC-BE9D-E8A8CA7B41D1}" type="sibTrans" cxnId="{D6620841-E37E-462A-ACB7-E0773F1BD221}">
      <dgm:prSet/>
      <dgm:spPr/>
      <dgm:t>
        <a:bodyPr/>
        <a:lstStyle/>
        <a:p>
          <a:endParaRPr lang="en-US" dirty="0"/>
        </a:p>
      </dgm:t>
    </dgm:pt>
    <dgm:pt modelId="{16DBD323-40FE-4CDE-8A92-CADC9892F4F9}">
      <dgm:prSet phldrT="[Text]"/>
      <dgm:spPr/>
      <dgm:t>
        <a:bodyPr/>
        <a:lstStyle/>
        <a:p>
          <a:pPr algn="ctr"/>
          <a:endParaRPr lang="en-US" sz="1200" b="1" dirty="0"/>
        </a:p>
      </dgm:t>
    </dgm:pt>
    <dgm:pt modelId="{8D15CC73-FD2F-4189-AC44-5CEB4656C9C6}" type="parTrans" cxnId="{18ADA5E4-20E7-456F-9453-FAF201C7D71E}">
      <dgm:prSet/>
      <dgm:spPr/>
      <dgm:t>
        <a:bodyPr/>
        <a:lstStyle/>
        <a:p>
          <a:endParaRPr lang="en-US"/>
        </a:p>
      </dgm:t>
    </dgm:pt>
    <dgm:pt modelId="{BECE42A3-736B-45C9-97D9-F99E91E3B5AC}" type="sibTrans" cxnId="{18ADA5E4-20E7-456F-9453-FAF201C7D71E}">
      <dgm:prSet/>
      <dgm:spPr/>
      <dgm:t>
        <a:bodyPr/>
        <a:lstStyle/>
        <a:p>
          <a:endParaRPr lang="en-US" dirty="0"/>
        </a:p>
      </dgm:t>
    </dgm:pt>
    <dgm:pt modelId="{2B27F5E1-B9A5-4BB7-B2B6-6EEFFDB5333B}">
      <dgm:prSet phldrT="[Text]" custT="1"/>
      <dgm:spPr/>
      <dgm:t>
        <a:bodyPr/>
        <a:lstStyle/>
        <a:p>
          <a:pPr algn="ctr"/>
          <a:r>
            <a:rPr lang="en-US" sz="1800" b="1" dirty="0"/>
            <a:t>15 days to investigate and  send evidence to both parties</a:t>
          </a:r>
        </a:p>
      </dgm:t>
    </dgm:pt>
    <dgm:pt modelId="{D3012CA3-9992-42F2-B53D-9DC797B1648B}" type="parTrans" cxnId="{2686E834-E454-4131-8BE0-CF98CD5FFDFA}">
      <dgm:prSet/>
      <dgm:spPr/>
      <dgm:t>
        <a:bodyPr/>
        <a:lstStyle/>
        <a:p>
          <a:endParaRPr lang="en-US"/>
        </a:p>
      </dgm:t>
    </dgm:pt>
    <dgm:pt modelId="{95DE8486-BC9A-4763-98C6-7CD413793F70}" type="sibTrans" cxnId="{2686E834-E454-4131-8BE0-CF98CD5FFDFA}">
      <dgm:prSet/>
      <dgm:spPr/>
      <dgm:t>
        <a:bodyPr/>
        <a:lstStyle/>
        <a:p>
          <a:endParaRPr lang="en-US"/>
        </a:p>
      </dgm:t>
    </dgm:pt>
    <dgm:pt modelId="{D809964D-1D1B-4AB2-A044-F2F8B3E55517}">
      <dgm:prSet custT="1"/>
      <dgm:spPr/>
      <dgm:t>
        <a:bodyPr/>
        <a:lstStyle/>
        <a:p>
          <a:endParaRPr lang="en-US" sz="1300" b="1" dirty="0"/>
        </a:p>
        <a:p>
          <a:r>
            <a:rPr lang="en-US" sz="1800" b="1" dirty="0">
              <a:solidFill>
                <a:schemeClr val="tx2"/>
              </a:solidFill>
            </a:rPr>
            <a:t>10 days for evidence review and response ***</a:t>
          </a:r>
          <a:r>
            <a:rPr lang="en-US" sz="1800" b="1" dirty="0"/>
            <a:t>	</a:t>
          </a:r>
        </a:p>
      </dgm:t>
    </dgm:pt>
    <dgm:pt modelId="{A5107602-6214-4668-9862-750AF4BDEE4C}" type="parTrans" cxnId="{1D5FF2E5-3DFF-4F66-9700-31F68008B7DD}">
      <dgm:prSet/>
      <dgm:spPr/>
      <dgm:t>
        <a:bodyPr/>
        <a:lstStyle/>
        <a:p>
          <a:endParaRPr lang="en-US"/>
        </a:p>
      </dgm:t>
    </dgm:pt>
    <dgm:pt modelId="{C58DAB55-E80E-4207-9B5D-A32C780C5B45}" type="sibTrans" cxnId="{1D5FF2E5-3DFF-4F66-9700-31F68008B7DD}">
      <dgm:prSet/>
      <dgm:spPr/>
      <dgm:t>
        <a:bodyPr/>
        <a:lstStyle/>
        <a:p>
          <a:endParaRPr lang="en-US" dirty="0"/>
        </a:p>
      </dgm:t>
    </dgm:pt>
    <dgm:pt modelId="{584A13A1-2DCD-455C-812F-D57F4F5F69A9}">
      <dgm:prSet custT="1"/>
      <dgm:spPr/>
      <dgm:t>
        <a:bodyPr/>
        <a:lstStyle/>
        <a:p>
          <a:r>
            <a:rPr lang="en-US" sz="1800" b="1" dirty="0"/>
            <a:t>5 days to finalize Investigative Report and send to parties </a:t>
          </a:r>
        </a:p>
      </dgm:t>
    </dgm:pt>
    <dgm:pt modelId="{28E482DD-304C-4674-8FED-E94BE3B17AC6}" type="parTrans" cxnId="{26D48A9B-4128-4101-82B5-86EF04EDDCAE}">
      <dgm:prSet/>
      <dgm:spPr/>
      <dgm:t>
        <a:bodyPr/>
        <a:lstStyle/>
        <a:p>
          <a:endParaRPr lang="en-US"/>
        </a:p>
      </dgm:t>
    </dgm:pt>
    <dgm:pt modelId="{09383328-EF9A-4B8A-97A5-6CC70A1C1088}" type="sibTrans" cxnId="{26D48A9B-4128-4101-82B5-86EF04EDDCAE}">
      <dgm:prSet/>
      <dgm:spPr/>
      <dgm:t>
        <a:bodyPr/>
        <a:lstStyle/>
        <a:p>
          <a:endParaRPr lang="en-US" dirty="0"/>
        </a:p>
      </dgm:t>
    </dgm:pt>
    <dgm:pt modelId="{1814CAED-117F-408F-8699-6AFE04A1EB14}">
      <dgm:prSet custT="1"/>
      <dgm:spPr/>
      <dgm:t>
        <a:bodyPr/>
        <a:lstStyle/>
        <a:p>
          <a:r>
            <a:rPr lang="en-US" sz="1800" b="1" dirty="0">
              <a:solidFill>
                <a:schemeClr val="tx2"/>
              </a:solidFill>
            </a:rPr>
            <a:t>10 days to review investigative report and submit written questions ***</a:t>
          </a:r>
        </a:p>
      </dgm:t>
    </dgm:pt>
    <dgm:pt modelId="{EB06C75A-F87D-4CE1-95D5-6EF2C26B9843}" type="parTrans" cxnId="{36947757-7E89-445F-9EA6-EF03888A2D61}">
      <dgm:prSet/>
      <dgm:spPr/>
      <dgm:t>
        <a:bodyPr/>
        <a:lstStyle/>
        <a:p>
          <a:endParaRPr lang="en-US"/>
        </a:p>
      </dgm:t>
    </dgm:pt>
    <dgm:pt modelId="{1243A88D-22A4-46A8-8176-0A7BFA1BEC93}" type="sibTrans" cxnId="{36947757-7E89-445F-9EA6-EF03888A2D61}">
      <dgm:prSet/>
      <dgm:spPr/>
      <dgm:t>
        <a:bodyPr/>
        <a:lstStyle/>
        <a:p>
          <a:endParaRPr lang="en-US" dirty="0"/>
        </a:p>
      </dgm:t>
    </dgm:pt>
    <dgm:pt modelId="{8AAAE3BF-DF65-4BA7-997A-5B80D9B54BA1}">
      <dgm:prSet/>
      <dgm:spPr/>
      <dgm:t>
        <a:bodyPr/>
        <a:lstStyle/>
        <a:p>
          <a:r>
            <a:rPr lang="en-US" b="1" dirty="0"/>
            <a:t>10 days  to make responsibility decision and send to parties</a:t>
          </a:r>
        </a:p>
      </dgm:t>
    </dgm:pt>
    <dgm:pt modelId="{75578805-642D-49E4-B1E7-4B414111EB03}" type="parTrans" cxnId="{545D61E7-DEEE-4D1E-8F79-5568A519092A}">
      <dgm:prSet/>
      <dgm:spPr/>
      <dgm:t>
        <a:bodyPr/>
        <a:lstStyle/>
        <a:p>
          <a:endParaRPr lang="en-US"/>
        </a:p>
      </dgm:t>
    </dgm:pt>
    <dgm:pt modelId="{78A82FE1-7B6C-44EA-96EA-37DD1F0814AD}" type="sibTrans" cxnId="{545D61E7-DEEE-4D1E-8F79-5568A519092A}">
      <dgm:prSet/>
      <dgm:spPr/>
      <dgm:t>
        <a:bodyPr/>
        <a:lstStyle/>
        <a:p>
          <a:endParaRPr lang="en-US" dirty="0"/>
        </a:p>
      </dgm:t>
    </dgm:pt>
    <dgm:pt modelId="{6F4C5CD3-6AD9-4211-8A00-8C16BC522D54}">
      <dgm:prSet/>
      <dgm:spPr/>
      <dgm:t>
        <a:bodyPr/>
        <a:lstStyle/>
        <a:p>
          <a:r>
            <a:rPr lang="en-US" b="1" dirty="0"/>
            <a:t>10 days after decision to appeal</a:t>
          </a:r>
        </a:p>
      </dgm:t>
    </dgm:pt>
    <dgm:pt modelId="{6BC9CABD-D396-4A22-83CF-75C5C49E9D42}" type="parTrans" cxnId="{579CF45C-BC1E-41F5-A33B-4AA14B31B69E}">
      <dgm:prSet/>
      <dgm:spPr/>
      <dgm:t>
        <a:bodyPr/>
        <a:lstStyle/>
        <a:p>
          <a:endParaRPr lang="en-US"/>
        </a:p>
      </dgm:t>
    </dgm:pt>
    <dgm:pt modelId="{9C4E1F91-A7BD-4D8F-A36C-A88FD95113FF}" type="sibTrans" cxnId="{579CF45C-BC1E-41F5-A33B-4AA14B31B69E}">
      <dgm:prSet/>
      <dgm:spPr/>
      <dgm:t>
        <a:bodyPr/>
        <a:lstStyle/>
        <a:p>
          <a:endParaRPr lang="en-US" dirty="0"/>
        </a:p>
      </dgm:t>
    </dgm:pt>
    <dgm:pt modelId="{DF198A16-EAED-4B30-96B3-F5554241DA54}">
      <dgm:prSet/>
      <dgm:spPr/>
      <dgm:t>
        <a:bodyPr/>
        <a:lstStyle/>
        <a:p>
          <a:r>
            <a:rPr lang="en-US" b="1" dirty="0"/>
            <a:t>10 days for determination of appeal </a:t>
          </a:r>
        </a:p>
      </dgm:t>
    </dgm:pt>
    <dgm:pt modelId="{E99C4E7A-98A1-474D-B57D-D9D80FFC6696}" type="parTrans" cxnId="{083EE4E6-FB95-491E-AE29-6B4EB4400601}">
      <dgm:prSet/>
      <dgm:spPr/>
      <dgm:t>
        <a:bodyPr/>
        <a:lstStyle/>
        <a:p>
          <a:endParaRPr lang="en-US"/>
        </a:p>
      </dgm:t>
    </dgm:pt>
    <dgm:pt modelId="{D95C97C2-4C47-4F41-9B18-F91D9F839CE3}" type="sibTrans" cxnId="{083EE4E6-FB95-491E-AE29-6B4EB4400601}">
      <dgm:prSet/>
      <dgm:spPr/>
      <dgm:t>
        <a:bodyPr/>
        <a:lstStyle/>
        <a:p>
          <a:endParaRPr lang="en-US" dirty="0"/>
        </a:p>
      </dgm:t>
    </dgm:pt>
    <dgm:pt modelId="{A640697D-6C13-44E9-B715-6671047422AE}">
      <dgm:prSet custT="1"/>
      <dgm:spPr/>
      <dgm:t>
        <a:bodyPr/>
        <a:lstStyle/>
        <a:p>
          <a:r>
            <a:rPr lang="en-US" sz="2000" b="1" dirty="0">
              <a:solidFill>
                <a:schemeClr val="tx2"/>
              </a:solidFill>
            </a:rPr>
            <a:t>*** = number of days in regs</a:t>
          </a:r>
        </a:p>
      </dgm:t>
    </dgm:pt>
    <dgm:pt modelId="{D06BB329-3482-49B1-9364-813BAD96CB1B}" type="parTrans" cxnId="{A778FDFC-F8C9-4D2C-A072-4FFA86BD568D}">
      <dgm:prSet/>
      <dgm:spPr/>
      <dgm:t>
        <a:bodyPr/>
        <a:lstStyle/>
        <a:p>
          <a:endParaRPr lang="en-US"/>
        </a:p>
      </dgm:t>
    </dgm:pt>
    <dgm:pt modelId="{4DEC9BBA-0595-46E1-A68F-3B5ECE0E89FA}" type="sibTrans" cxnId="{A778FDFC-F8C9-4D2C-A072-4FFA86BD568D}">
      <dgm:prSet/>
      <dgm:spPr/>
      <dgm:t>
        <a:bodyPr/>
        <a:lstStyle/>
        <a:p>
          <a:endParaRPr lang="en-US"/>
        </a:p>
      </dgm:t>
    </dgm:pt>
    <dgm:pt modelId="{246E62B6-B651-4852-890E-75E4FC2D40F1}" type="pres">
      <dgm:prSet presAssocID="{FA3F1D92-B958-4F6E-A0AD-928DE334FE93}" presName="Name0" presStyleCnt="0">
        <dgm:presLayoutVars>
          <dgm:dir/>
          <dgm:resizeHandles val="exact"/>
        </dgm:presLayoutVars>
      </dgm:prSet>
      <dgm:spPr/>
      <dgm:t>
        <a:bodyPr/>
        <a:lstStyle/>
        <a:p>
          <a:endParaRPr lang="en-US"/>
        </a:p>
      </dgm:t>
    </dgm:pt>
    <dgm:pt modelId="{3D3BBA6A-BAD3-4DCD-851A-0817591FCC8B}" type="pres">
      <dgm:prSet presAssocID="{1C3E8873-14C0-4A41-BA3E-AFB62F75CC37}" presName="node" presStyleLbl="node1" presStyleIdx="0" presStyleCnt="10" custScaleX="96301" custScaleY="62750" custLinFactNeighborX="12999" custLinFactNeighborY="-33516">
        <dgm:presLayoutVars>
          <dgm:bulletEnabled val="1"/>
        </dgm:presLayoutVars>
      </dgm:prSet>
      <dgm:spPr/>
      <dgm:t>
        <a:bodyPr/>
        <a:lstStyle/>
        <a:p>
          <a:endParaRPr lang="en-US"/>
        </a:p>
      </dgm:t>
    </dgm:pt>
    <dgm:pt modelId="{1AE3D82C-CC84-40F0-B0E2-FA1B80CF6421}" type="pres">
      <dgm:prSet presAssocID="{CE240822-7AA1-4A4E-9FE2-D361A7371B11}" presName="sibTrans" presStyleLbl="sibTrans1D1" presStyleIdx="0" presStyleCnt="9"/>
      <dgm:spPr/>
      <dgm:t>
        <a:bodyPr/>
        <a:lstStyle/>
        <a:p>
          <a:endParaRPr lang="en-US"/>
        </a:p>
      </dgm:t>
    </dgm:pt>
    <dgm:pt modelId="{FB728514-0107-4D95-BD6E-60D4B9A21F87}" type="pres">
      <dgm:prSet presAssocID="{CE240822-7AA1-4A4E-9FE2-D361A7371B11}" presName="connectorText" presStyleLbl="sibTrans1D1" presStyleIdx="0" presStyleCnt="9"/>
      <dgm:spPr/>
      <dgm:t>
        <a:bodyPr/>
        <a:lstStyle/>
        <a:p>
          <a:endParaRPr lang="en-US"/>
        </a:p>
      </dgm:t>
    </dgm:pt>
    <dgm:pt modelId="{1869526B-5707-4E50-93BA-1C233DA1DD56}" type="pres">
      <dgm:prSet presAssocID="{78EDF308-881D-4C09-8B53-A10A7F38E3B7}" presName="node" presStyleLbl="node1" presStyleIdx="1" presStyleCnt="10" custScaleX="139760" custScaleY="66415" custLinFactNeighborX="13245" custLinFactNeighborY="-32151">
        <dgm:presLayoutVars>
          <dgm:bulletEnabled val="1"/>
        </dgm:presLayoutVars>
      </dgm:prSet>
      <dgm:spPr/>
      <dgm:t>
        <a:bodyPr/>
        <a:lstStyle/>
        <a:p>
          <a:endParaRPr lang="en-US"/>
        </a:p>
      </dgm:t>
    </dgm:pt>
    <dgm:pt modelId="{14E66719-B122-4C77-9263-8105089EE8A3}" type="pres">
      <dgm:prSet presAssocID="{07FB22AD-D08B-45CC-BE9D-E8A8CA7B41D1}" presName="sibTrans" presStyleLbl="sibTrans1D1" presStyleIdx="1" presStyleCnt="9"/>
      <dgm:spPr/>
      <dgm:t>
        <a:bodyPr/>
        <a:lstStyle/>
        <a:p>
          <a:endParaRPr lang="en-US"/>
        </a:p>
      </dgm:t>
    </dgm:pt>
    <dgm:pt modelId="{94F291EE-C629-4174-B07C-8C28E061BA8B}" type="pres">
      <dgm:prSet presAssocID="{07FB22AD-D08B-45CC-BE9D-E8A8CA7B41D1}" presName="connectorText" presStyleLbl="sibTrans1D1" presStyleIdx="1" presStyleCnt="9"/>
      <dgm:spPr/>
      <dgm:t>
        <a:bodyPr/>
        <a:lstStyle/>
        <a:p>
          <a:endParaRPr lang="en-US"/>
        </a:p>
      </dgm:t>
    </dgm:pt>
    <dgm:pt modelId="{821CC002-306E-40E5-AC83-A9764586D6AB}" type="pres">
      <dgm:prSet presAssocID="{16DBD323-40FE-4CDE-8A92-CADC9892F4F9}" presName="node" presStyleLbl="node1" presStyleIdx="2" presStyleCnt="10" custScaleX="130997" custScaleY="66415" custLinFactNeighborX="16521" custLinFactNeighborY="-41521">
        <dgm:presLayoutVars>
          <dgm:bulletEnabled val="1"/>
        </dgm:presLayoutVars>
      </dgm:prSet>
      <dgm:spPr/>
      <dgm:t>
        <a:bodyPr/>
        <a:lstStyle/>
        <a:p>
          <a:endParaRPr lang="en-US"/>
        </a:p>
      </dgm:t>
    </dgm:pt>
    <dgm:pt modelId="{EF1B8EEB-C0DE-4DA3-9B9D-5AAE2A0B11B4}" type="pres">
      <dgm:prSet presAssocID="{BECE42A3-736B-45C9-97D9-F99E91E3B5AC}" presName="sibTrans" presStyleLbl="sibTrans1D1" presStyleIdx="2" presStyleCnt="9"/>
      <dgm:spPr/>
      <dgm:t>
        <a:bodyPr/>
        <a:lstStyle/>
        <a:p>
          <a:endParaRPr lang="en-US"/>
        </a:p>
      </dgm:t>
    </dgm:pt>
    <dgm:pt modelId="{3640751A-7AE7-4B31-A0FB-FDA5B08CC3B2}" type="pres">
      <dgm:prSet presAssocID="{BECE42A3-736B-45C9-97D9-F99E91E3B5AC}" presName="connectorText" presStyleLbl="sibTrans1D1" presStyleIdx="2" presStyleCnt="9"/>
      <dgm:spPr/>
      <dgm:t>
        <a:bodyPr/>
        <a:lstStyle/>
        <a:p>
          <a:endParaRPr lang="en-US"/>
        </a:p>
      </dgm:t>
    </dgm:pt>
    <dgm:pt modelId="{8DAC2B65-FBDE-46BC-A793-A30BD6E3EA0A}" type="pres">
      <dgm:prSet presAssocID="{D809964D-1D1B-4AB2-A044-F2F8B3E55517}" presName="node" presStyleLbl="node1" presStyleIdx="3" presStyleCnt="10" custScaleX="63402" custScaleY="70447" custLinFactNeighborX="14107" custLinFactNeighborY="-15800">
        <dgm:presLayoutVars>
          <dgm:bulletEnabled val="1"/>
        </dgm:presLayoutVars>
      </dgm:prSet>
      <dgm:spPr/>
      <dgm:t>
        <a:bodyPr/>
        <a:lstStyle/>
        <a:p>
          <a:endParaRPr lang="en-US"/>
        </a:p>
      </dgm:t>
    </dgm:pt>
    <dgm:pt modelId="{631F0BFA-D3A3-4989-9F59-EECF8E746B53}" type="pres">
      <dgm:prSet presAssocID="{C58DAB55-E80E-4207-9B5D-A32C780C5B45}" presName="sibTrans" presStyleLbl="sibTrans1D1" presStyleIdx="3" presStyleCnt="9"/>
      <dgm:spPr/>
      <dgm:t>
        <a:bodyPr/>
        <a:lstStyle/>
        <a:p>
          <a:endParaRPr lang="en-US"/>
        </a:p>
      </dgm:t>
    </dgm:pt>
    <dgm:pt modelId="{600E8B7C-0E0B-48AA-B1A7-38EF3857F860}" type="pres">
      <dgm:prSet presAssocID="{C58DAB55-E80E-4207-9B5D-A32C780C5B45}" presName="connectorText" presStyleLbl="sibTrans1D1" presStyleIdx="3" presStyleCnt="9"/>
      <dgm:spPr/>
      <dgm:t>
        <a:bodyPr/>
        <a:lstStyle/>
        <a:p>
          <a:endParaRPr lang="en-US"/>
        </a:p>
      </dgm:t>
    </dgm:pt>
    <dgm:pt modelId="{D83A6027-F922-440E-8CD5-CA10645A10E5}" type="pres">
      <dgm:prSet presAssocID="{584A13A1-2DCD-455C-812F-D57F4F5F69A9}" presName="node" presStyleLbl="node1" presStyleIdx="4" presStyleCnt="10" custScaleX="97738" custScaleY="70447" custLinFactNeighborX="16257" custLinFactNeighborY="-15800">
        <dgm:presLayoutVars>
          <dgm:bulletEnabled val="1"/>
        </dgm:presLayoutVars>
      </dgm:prSet>
      <dgm:spPr/>
      <dgm:t>
        <a:bodyPr/>
        <a:lstStyle/>
        <a:p>
          <a:endParaRPr lang="en-US"/>
        </a:p>
      </dgm:t>
    </dgm:pt>
    <dgm:pt modelId="{F0801052-0DCF-4F73-9DB8-DC9BBD395B86}" type="pres">
      <dgm:prSet presAssocID="{09383328-EF9A-4B8A-97A5-6CC70A1C1088}" presName="sibTrans" presStyleLbl="sibTrans1D1" presStyleIdx="4" presStyleCnt="9"/>
      <dgm:spPr/>
      <dgm:t>
        <a:bodyPr/>
        <a:lstStyle/>
        <a:p>
          <a:endParaRPr lang="en-US"/>
        </a:p>
      </dgm:t>
    </dgm:pt>
    <dgm:pt modelId="{B9F8E704-B54D-4551-A08E-C2752DF6CF8B}" type="pres">
      <dgm:prSet presAssocID="{09383328-EF9A-4B8A-97A5-6CC70A1C1088}" presName="connectorText" presStyleLbl="sibTrans1D1" presStyleIdx="4" presStyleCnt="9"/>
      <dgm:spPr/>
      <dgm:t>
        <a:bodyPr/>
        <a:lstStyle/>
        <a:p>
          <a:endParaRPr lang="en-US"/>
        </a:p>
      </dgm:t>
    </dgm:pt>
    <dgm:pt modelId="{79E0BFBF-6B3A-4323-A7EC-6B061C61FE04}" type="pres">
      <dgm:prSet presAssocID="{1814CAED-117F-408F-8699-6AFE04A1EB14}" presName="node" presStyleLbl="node1" presStyleIdx="5" presStyleCnt="10" custScaleX="107268" custScaleY="73118" custLinFactNeighborX="11745" custLinFactNeighborY="-14465">
        <dgm:presLayoutVars>
          <dgm:bulletEnabled val="1"/>
        </dgm:presLayoutVars>
      </dgm:prSet>
      <dgm:spPr/>
      <dgm:t>
        <a:bodyPr/>
        <a:lstStyle/>
        <a:p>
          <a:endParaRPr lang="en-US"/>
        </a:p>
      </dgm:t>
    </dgm:pt>
    <dgm:pt modelId="{2895B4FB-8572-406D-BE2B-E5007AF4DB30}" type="pres">
      <dgm:prSet presAssocID="{1243A88D-22A4-46A8-8176-0A7BFA1BEC93}" presName="sibTrans" presStyleLbl="sibTrans1D1" presStyleIdx="5" presStyleCnt="9"/>
      <dgm:spPr/>
      <dgm:t>
        <a:bodyPr/>
        <a:lstStyle/>
        <a:p>
          <a:endParaRPr lang="en-US"/>
        </a:p>
      </dgm:t>
    </dgm:pt>
    <dgm:pt modelId="{2F91E059-3D38-4A19-B74C-6938290177EB}" type="pres">
      <dgm:prSet presAssocID="{1243A88D-22A4-46A8-8176-0A7BFA1BEC93}" presName="connectorText" presStyleLbl="sibTrans1D1" presStyleIdx="5" presStyleCnt="9"/>
      <dgm:spPr/>
      <dgm:t>
        <a:bodyPr/>
        <a:lstStyle/>
        <a:p>
          <a:endParaRPr lang="en-US"/>
        </a:p>
      </dgm:t>
    </dgm:pt>
    <dgm:pt modelId="{B3A9B471-D730-42AE-AECA-DA0084395EDE}" type="pres">
      <dgm:prSet presAssocID="{8AAAE3BF-DF65-4BA7-997A-5B80D9B54BA1}" presName="node" presStyleLbl="node1" presStyleIdx="6" presStyleCnt="10" custScaleX="104789" custScaleY="70447" custLinFactNeighborX="-2297" custLinFactNeighborY="-15800">
        <dgm:presLayoutVars>
          <dgm:bulletEnabled val="1"/>
        </dgm:presLayoutVars>
      </dgm:prSet>
      <dgm:spPr/>
      <dgm:t>
        <a:bodyPr/>
        <a:lstStyle/>
        <a:p>
          <a:endParaRPr lang="en-US"/>
        </a:p>
      </dgm:t>
    </dgm:pt>
    <dgm:pt modelId="{7ED5C9B5-4B6F-4066-B09D-0EB637E6B423}" type="pres">
      <dgm:prSet presAssocID="{78A82FE1-7B6C-44EA-96EA-37DD1F0814AD}" presName="sibTrans" presStyleLbl="sibTrans1D1" presStyleIdx="6" presStyleCnt="9"/>
      <dgm:spPr/>
      <dgm:t>
        <a:bodyPr/>
        <a:lstStyle/>
        <a:p>
          <a:endParaRPr lang="en-US"/>
        </a:p>
      </dgm:t>
    </dgm:pt>
    <dgm:pt modelId="{A53CB212-5AF1-4362-A18E-9CAF335B1D75}" type="pres">
      <dgm:prSet presAssocID="{78A82FE1-7B6C-44EA-96EA-37DD1F0814AD}" presName="connectorText" presStyleLbl="sibTrans1D1" presStyleIdx="6" presStyleCnt="9"/>
      <dgm:spPr/>
      <dgm:t>
        <a:bodyPr/>
        <a:lstStyle/>
        <a:p>
          <a:endParaRPr lang="en-US"/>
        </a:p>
      </dgm:t>
    </dgm:pt>
    <dgm:pt modelId="{2A119B0D-FCF1-4BE8-8894-701D7CD05AC9}" type="pres">
      <dgm:prSet presAssocID="{6F4C5CD3-6AD9-4211-8A00-8C16BC522D54}" presName="node" presStyleLbl="node1" presStyleIdx="7" presStyleCnt="10" custScaleX="88059" custScaleY="64576" custLinFactNeighborX="70946" custLinFactNeighborY="-4199">
        <dgm:presLayoutVars>
          <dgm:bulletEnabled val="1"/>
        </dgm:presLayoutVars>
      </dgm:prSet>
      <dgm:spPr/>
      <dgm:t>
        <a:bodyPr/>
        <a:lstStyle/>
        <a:p>
          <a:endParaRPr lang="en-US"/>
        </a:p>
      </dgm:t>
    </dgm:pt>
    <dgm:pt modelId="{43B3E9DA-11EF-4A18-8E11-B1EC183E0346}" type="pres">
      <dgm:prSet presAssocID="{9C4E1F91-A7BD-4D8F-A36C-A88FD95113FF}" presName="sibTrans" presStyleLbl="sibTrans1D1" presStyleIdx="7" presStyleCnt="9"/>
      <dgm:spPr/>
      <dgm:t>
        <a:bodyPr/>
        <a:lstStyle/>
        <a:p>
          <a:endParaRPr lang="en-US"/>
        </a:p>
      </dgm:t>
    </dgm:pt>
    <dgm:pt modelId="{177B5AF0-54DD-4BD4-9D3D-CD51F04A6DAC}" type="pres">
      <dgm:prSet presAssocID="{9C4E1F91-A7BD-4D8F-A36C-A88FD95113FF}" presName="connectorText" presStyleLbl="sibTrans1D1" presStyleIdx="7" presStyleCnt="9"/>
      <dgm:spPr/>
      <dgm:t>
        <a:bodyPr/>
        <a:lstStyle/>
        <a:p>
          <a:endParaRPr lang="en-US"/>
        </a:p>
      </dgm:t>
    </dgm:pt>
    <dgm:pt modelId="{622DC2E6-B34D-4256-B783-C929D67EE13D}" type="pres">
      <dgm:prSet presAssocID="{DF198A16-EAED-4B30-96B3-F5554241DA54}" presName="node" presStyleLbl="node1" presStyleIdx="8" presStyleCnt="10" custScaleY="70447" custLinFactNeighborX="81938" custLinFactNeighborY="-6914">
        <dgm:presLayoutVars>
          <dgm:bulletEnabled val="1"/>
        </dgm:presLayoutVars>
      </dgm:prSet>
      <dgm:spPr/>
      <dgm:t>
        <a:bodyPr/>
        <a:lstStyle/>
        <a:p>
          <a:endParaRPr lang="en-US"/>
        </a:p>
      </dgm:t>
    </dgm:pt>
    <dgm:pt modelId="{5F708E3A-A684-4EE3-BF4F-B6908CC018CD}" type="pres">
      <dgm:prSet presAssocID="{D95C97C2-4C47-4F41-9B18-F91D9F839CE3}" presName="sibTrans" presStyleLbl="sibTrans1D1" presStyleIdx="8" presStyleCnt="9"/>
      <dgm:spPr/>
      <dgm:t>
        <a:bodyPr/>
        <a:lstStyle/>
        <a:p>
          <a:endParaRPr lang="en-US"/>
        </a:p>
      </dgm:t>
    </dgm:pt>
    <dgm:pt modelId="{D7C0C701-B696-4BB5-8E15-54CEE00EDC9D}" type="pres">
      <dgm:prSet presAssocID="{D95C97C2-4C47-4F41-9B18-F91D9F839CE3}" presName="connectorText" presStyleLbl="sibTrans1D1" presStyleIdx="8" presStyleCnt="9"/>
      <dgm:spPr/>
      <dgm:t>
        <a:bodyPr/>
        <a:lstStyle/>
        <a:p>
          <a:endParaRPr lang="en-US"/>
        </a:p>
      </dgm:t>
    </dgm:pt>
    <dgm:pt modelId="{0670958A-2C7B-4CD2-99F4-38D9A3463521}" type="pres">
      <dgm:prSet presAssocID="{A640697D-6C13-44E9-B715-6671047422AE}" presName="node" presStyleLbl="node1" presStyleIdx="9" presStyleCnt="10" custScaleY="60223" custLinFactX="1052" custLinFactNeighborX="100000" custLinFactNeighborY="18405">
        <dgm:presLayoutVars>
          <dgm:bulletEnabled val="1"/>
        </dgm:presLayoutVars>
      </dgm:prSet>
      <dgm:spPr/>
      <dgm:t>
        <a:bodyPr/>
        <a:lstStyle/>
        <a:p>
          <a:endParaRPr lang="en-US"/>
        </a:p>
      </dgm:t>
    </dgm:pt>
  </dgm:ptLst>
  <dgm:cxnLst>
    <dgm:cxn modelId="{2B9D228B-3040-4C36-AEBB-AF8D88144760}" type="presOf" srcId="{78EDF308-881D-4C09-8B53-A10A7F38E3B7}" destId="{1869526B-5707-4E50-93BA-1C233DA1DD56}" srcOrd="0" destOrd="0" presId="urn:microsoft.com/office/officeart/2005/8/layout/bProcess3"/>
    <dgm:cxn modelId="{90192428-EC75-4FE7-A71D-686421DB4AB0}" type="presOf" srcId="{584A13A1-2DCD-455C-812F-D57F4F5F69A9}" destId="{D83A6027-F922-440E-8CD5-CA10645A10E5}" srcOrd="0" destOrd="0" presId="urn:microsoft.com/office/officeart/2005/8/layout/bProcess3"/>
    <dgm:cxn modelId="{1D5FF2E5-3DFF-4F66-9700-31F68008B7DD}" srcId="{FA3F1D92-B958-4F6E-A0AD-928DE334FE93}" destId="{D809964D-1D1B-4AB2-A044-F2F8B3E55517}" srcOrd="3" destOrd="0" parTransId="{A5107602-6214-4668-9862-750AF4BDEE4C}" sibTransId="{C58DAB55-E80E-4207-9B5D-A32C780C5B45}"/>
    <dgm:cxn modelId="{26D48A9B-4128-4101-82B5-86EF04EDDCAE}" srcId="{FA3F1D92-B958-4F6E-A0AD-928DE334FE93}" destId="{584A13A1-2DCD-455C-812F-D57F4F5F69A9}" srcOrd="4" destOrd="0" parTransId="{28E482DD-304C-4674-8FED-E94BE3B17AC6}" sibTransId="{09383328-EF9A-4B8A-97A5-6CC70A1C1088}"/>
    <dgm:cxn modelId="{5B82402E-3034-4F06-91B6-FD36396B1732}" type="presOf" srcId="{09383328-EF9A-4B8A-97A5-6CC70A1C1088}" destId="{B9F8E704-B54D-4551-A08E-C2752DF6CF8B}" srcOrd="1" destOrd="0" presId="urn:microsoft.com/office/officeart/2005/8/layout/bProcess3"/>
    <dgm:cxn modelId="{2E49F624-A35C-40C6-B23A-0CD2B27D4343}" type="presOf" srcId="{09383328-EF9A-4B8A-97A5-6CC70A1C1088}" destId="{F0801052-0DCF-4F73-9DB8-DC9BBD395B86}" srcOrd="0" destOrd="0" presId="urn:microsoft.com/office/officeart/2005/8/layout/bProcess3"/>
    <dgm:cxn modelId="{8FD55CF7-2ACB-40B5-B417-1516768ECE08}" type="presOf" srcId="{D809964D-1D1B-4AB2-A044-F2F8B3E55517}" destId="{8DAC2B65-FBDE-46BC-A793-A30BD6E3EA0A}" srcOrd="0" destOrd="0" presId="urn:microsoft.com/office/officeart/2005/8/layout/bProcess3"/>
    <dgm:cxn modelId="{18ADA5E4-20E7-456F-9453-FAF201C7D71E}" srcId="{FA3F1D92-B958-4F6E-A0AD-928DE334FE93}" destId="{16DBD323-40FE-4CDE-8A92-CADC9892F4F9}" srcOrd="2" destOrd="0" parTransId="{8D15CC73-FD2F-4189-AC44-5CEB4656C9C6}" sibTransId="{BECE42A3-736B-45C9-97D9-F99E91E3B5AC}"/>
    <dgm:cxn modelId="{95ED14AC-D86E-4D85-B7FC-98BA84740351}" type="presOf" srcId="{C58DAB55-E80E-4207-9B5D-A32C780C5B45}" destId="{600E8B7C-0E0B-48AA-B1A7-38EF3857F860}" srcOrd="1" destOrd="0" presId="urn:microsoft.com/office/officeart/2005/8/layout/bProcess3"/>
    <dgm:cxn modelId="{1A68490E-8979-4E7B-9560-436A727D3AB7}" type="presOf" srcId="{2B27F5E1-B9A5-4BB7-B2B6-6EEFFDB5333B}" destId="{821CC002-306E-40E5-AC83-A9764586D6AB}" srcOrd="0" destOrd="1" presId="urn:microsoft.com/office/officeart/2005/8/layout/bProcess3"/>
    <dgm:cxn modelId="{324FFC1A-BDF6-458C-AE47-AF18EABFF3E2}" type="presOf" srcId="{1814CAED-117F-408F-8699-6AFE04A1EB14}" destId="{79E0BFBF-6B3A-4323-A7EC-6B061C61FE04}" srcOrd="0" destOrd="0" presId="urn:microsoft.com/office/officeart/2005/8/layout/bProcess3"/>
    <dgm:cxn modelId="{10FEB669-908B-4295-B4B6-81E380052ED3}" type="presOf" srcId="{8AAAE3BF-DF65-4BA7-997A-5B80D9B54BA1}" destId="{B3A9B471-D730-42AE-AECA-DA0084395EDE}" srcOrd="0" destOrd="0" presId="urn:microsoft.com/office/officeart/2005/8/layout/bProcess3"/>
    <dgm:cxn modelId="{4CE85383-3AF4-42D9-862C-5B87118B1983}" type="presOf" srcId="{D95C97C2-4C47-4F41-9B18-F91D9F839CE3}" destId="{5F708E3A-A684-4EE3-BF4F-B6908CC018CD}" srcOrd="0" destOrd="0" presId="urn:microsoft.com/office/officeart/2005/8/layout/bProcess3"/>
    <dgm:cxn modelId="{545D61E7-DEEE-4D1E-8F79-5568A519092A}" srcId="{FA3F1D92-B958-4F6E-A0AD-928DE334FE93}" destId="{8AAAE3BF-DF65-4BA7-997A-5B80D9B54BA1}" srcOrd="6" destOrd="0" parTransId="{75578805-642D-49E4-B1E7-4B414111EB03}" sibTransId="{78A82FE1-7B6C-44EA-96EA-37DD1F0814AD}"/>
    <dgm:cxn modelId="{75FDA0E5-B2E1-451D-85BF-61551C42C1C7}" type="presOf" srcId="{DF198A16-EAED-4B30-96B3-F5554241DA54}" destId="{622DC2E6-B34D-4256-B783-C929D67EE13D}" srcOrd="0" destOrd="0" presId="urn:microsoft.com/office/officeart/2005/8/layout/bProcess3"/>
    <dgm:cxn modelId="{0FFC2361-9432-439B-A764-AB6CAF14806E}" type="presOf" srcId="{A640697D-6C13-44E9-B715-6671047422AE}" destId="{0670958A-2C7B-4CD2-99F4-38D9A3463521}" srcOrd="0" destOrd="0" presId="urn:microsoft.com/office/officeart/2005/8/layout/bProcess3"/>
    <dgm:cxn modelId="{AFE21E8B-AB3A-4A21-8707-9A143336B9CD}" type="presOf" srcId="{CE240822-7AA1-4A4E-9FE2-D361A7371B11}" destId="{FB728514-0107-4D95-BD6E-60D4B9A21F87}" srcOrd="1" destOrd="0" presId="urn:microsoft.com/office/officeart/2005/8/layout/bProcess3"/>
    <dgm:cxn modelId="{DA7F0C18-A3A3-49D6-A748-069329376F5E}" type="presOf" srcId="{BECE42A3-736B-45C9-97D9-F99E91E3B5AC}" destId="{3640751A-7AE7-4B31-A0FB-FDA5B08CC3B2}" srcOrd="1" destOrd="0" presId="urn:microsoft.com/office/officeart/2005/8/layout/bProcess3"/>
    <dgm:cxn modelId="{BCED1C01-824B-48D2-822C-A57A00FC47AF}" type="presOf" srcId="{07FB22AD-D08B-45CC-BE9D-E8A8CA7B41D1}" destId="{94F291EE-C629-4174-B07C-8C28E061BA8B}" srcOrd="1" destOrd="0" presId="urn:microsoft.com/office/officeart/2005/8/layout/bProcess3"/>
    <dgm:cxn modelId="{2F170875-B219-458A-9657-C52EF98E8F62}" type="presOf" srcId="{1243A88D-22A4-46A8-8176-0A7BFA1BEC93}" destId="{2895B4FB-8572-406D-BE2B-E5007AF4DB30}" srcOrd="0" destOrd="0" presId="urn:microsoft.com/office/officeart/2005/8/layout/bProcess3"/>
    <dgm:cxn modelId="{23B312F8-5159-4FB7-8DD3-032549FBE922}" type="presOf" srcId="{9C4E1F91-A7BD-4D8F-A36C-A88FD95113FF}" destId="{43B3E9DA-11EF-4A18-8E11-B1EC183E0346}" srcOrd="0" destOrd="0" presId="urn:microsoft.com/office/officeart/2005/8/layout/bProcess3"/>
    <dgm:cxn modelId="{B5FD3D37-A17D-49CF-BED9-78DE00D65705}" type="presOf" srcId="{6F4C5CD3-6AD9-4211-8A00-8C16BC522D54}" destId="{2A119B0D-FCF1-4BE8-8894-701D7CD05AC9}" srcOrd="0" destOrd="0" presId="urn:microsoft.com/office/officeart/2005/8/layout/bProcess3"/>
    <dgm:cxn modelId="{335F20AE-D670-4614-BFCB-88CDB23D3538}" type="presOf" srcId="{1243A88D-22A4-46A8-8176-0A7BFA1BEC93}" destId="{2F91E059-3D38-4A19-B74C-6938290177EB}" srcOrd="1" destOrd="0" presId="urn:microsoft.com/office/officeart/2005/8/layout/bProcess3"/>
    <dgm:cxn modelId="{17C5690A-B080-4084-8516-047972D4C520}" type="presOf" srcId="{CE240822-7AA1-4A4E-9FE2-D361A7371B11}" destId="{1AE3D82C-CC84-40F0-B0E2-FA1B80CF6421}" srcOrd="0" destOrd="0" presId="urn:microsoft.com/office/officeart/2005/8/layout/bProcess3"/>
    <dgm:cxn modelId="{A747BCAD-388C-4BE1-9C60-206968745F2C}" type="presOf" srcId="{FA3F1D92-B958-4F6E-A0AD-928DE334FE93}" destId="{246E62B6-B651-4852-890E-75E4FC2D40F1}" srcOrd="0" destOrd="0" presId="urn:microsoft.com/office/officeart/2005/8/layout/bProcess3"/>
    <dgm:cxn modelId="{579CF45C-BC1E-41F5-A33B-4AA14B31B69E}" srcId="{FA3F1D92-B958-4F6E-A0AD-928DE334FE93}" destId="{6F4C5CD3-6AD9-4211-8A00-8C16BC522D54}" srcOrd="7" destOrd="0" parTransId="{6BC9CABD-D396-4A22-83CF-75C5C49E9D42}" sibTransId="{9C4E1F91-A7BD-4D8F-A36C-A88FD95113FF}"/>
    <dgm:cxn modelId="{4F8ED65B-A3C5-436B-ADEB-60C7E75F128A}" type="presOf" srcId="{07FB22AD-D08B-45CC-BE9D-E8A8CA7B41D1}" destId="{14E66719-B122-4C77-9263-8105089EE8A3}" srcOrd="0" destOrd="0" presId="urn:microsoft.com/office/officeart/2005/8/layout/bProcess3"/>
    <dgm:cxn modelId="{6B7C518F-CBDB-4CFB-8B60-786C23A0DF5F}" type="presOf" srcId="{9C4E1F91-A7BD-4D8F-A36C-A88FD95113FF}" destId="{177B5AF0-54DD-4BD4-9D3D-CD51F04A6DAC}" srcOrd="1" destOrd="0" presId="urn:microsoft.com/office/officeart/2005/8/layout/bProcess3"/>
    <dgm:cxn modelId="{36947757-7E89-445F-9EA6-EF03888A2D61}" srcId="{FA3F1D92-B958-4F6E-A0AD-928DE334FE93}" destId="{1814CAED-117F-408F-8699-6AFE04A1EB14}" srcOrd="5" destOrd="0" parTransId="{EB06C75A-F87D-4CE1-95D5-6EF2C26B9843}" sibTransId="{1243A88D-22A4-46A8-8176-0A7BFA1BEC93}"/>
    <dgm:cxn modelId="{77BF2C8C-0B20-4A31-9FDB-E95D9867C965}" type="presOf" srcId="{BECE42A3-736B-45C9-97D9-F99E91E3B5AC}" destId="{EF1B8EEB-C0DE-4DA3-9B9D-5AAE2A0B11B4}" srcOrd="0" destOrd="0" presId="urn:microsoft.com/office/officeart/2005/8/layout/bProcess3"/>
    <dgm:cxn modelId="{A778FDFC-F8C9-4D2C-A072-4FFA86BD568D}" srcId="{FA3F1D92-B958-4F6E-A0AD-928DE334FE93}" destId="{A640697D-6C13-44E9-B715-6671047422AE}" srcOrd="9" destOrd="0" parTransId="{D06BB329-3482-49B1-9364-813BAD96CB1B}" sibTransId="{4DEC9BBA-0595-46E1-A68F-3B5ECE0E89FA}"/>
    <dgm:cxn modelId="{D170D89C-D5E9-4639-92BD-E1EF73DE2D39}" type="presOf" srcId="{78A82FE1-7B6C-44EA-96EA-37DD1F0814AD}" destId="{A53CB212-5AF1-4362-A18E-9CAF335B1D75}" srcOrd="1" destOrd="0" presId="urn:microsoft.com/office/officeart/2005/8/layout/bProcess3"/>
    <dgm:cxn modelId="{AD9FED1F-6A10-4D9F-9E79-D44BE76BDD9C}" type="presOf" srcId="{C58DAB55-E80E-4207-9B5D-A32C780C5B45}" destId="{631F0BFA-D3A3-4989-9F59-EECF8E746B53}" srcOrd="0" destOrd="0" presId="urn:microsoft.com/office/officeart/2005/8/layout/bProcess3"/>
    <dgm:cxn modelId="{FF3F9991-0B84-4D65-B8BA-342CF09CF3A3}" type="presOf" srcId="{1C3E8873-14C0-4A41-BA3E-AFB62F75CC37}" destId="{3D3BBA6A-BAD3-4DCD-851A-0817591FCC8B}" srcOrd="0" destOrd="0" presId="urn:microsoft.com/office/officeart/2005/8/layout/bProcess3"/>
    <dgm:cxn modelId="{083EE4E6-FB95-491E-AE29-6B4EB4400601}" srcId="{FA3F1D92-B958-4F6E-A0AD-928DE334FE93}" destId="{DF198A16-EAED-4B30-96B3-F5554241DA54}" srcOrd="8" destOrd="0" parTransId="{E99C4E7A-98A1-474D-B57D-D9D80FFC6696}" sibTransId="{D95C97C2-4C47-4F41-9B18-F91D9F839CE3}"/>
    <dgm:cxn modelId="{A719619E-E702-466B-A0F3-214FD73EE925}" type="presOf" srcId="{16DBD323-40FE-4CDE-8A92-CADC9892F4F9}" destId="{821CC002-306E-40E5-AC83-A9764586D6AB}" srcOrd="0" destOrd="0" presId="urn:microsoft.com/office/officeart/2005/8/layout/bProcess3"/>
    <dgm:cxn modelId="{9825AC00-8027-4D35-88BD-FCA58A135C52}" srcId="{FA3F1D92-B958-4F6E-A0AD-928DE334FE93}" destId="{1C3E8873-14C0-4A41-BA3E-AFB62F75CC37}" srcOrd="0" destOrd="0" parTransId="{641C0E05-E592-47C1-9A42-EA3A20ACD71D}" sibTransId="{CE240822-7AA1-4A4E-9FE2-D361A7371B11}"/>
    <dgm:cxn modelId="{2686E834-E454-4131-8BE0-CF98CD5FFDFA}" srcId="{16DBD323-40FE-4CDE-8A92-CADC9892F4F9}" destId="{2B27F5E1-B9A5-4BB7-B2B6-6EEFFDB5333B}" srcOrd="0" destOrd="0" parTransId="{D3012CA3-9992-42F2-B53D-9DC797B1648B}" sibTransId="{95DE8486-BC9A-4763-98C6-7CD413793F70}"/>
    <dgm:cxn modelId="{D6620841-E37E-462A-ACB7-E0773F1BD221}" srcId="{FA3F1D92-B958-4F6E-A0AD-928DE334FE93}" destId="{78EDF308-881D-4C09-8B53-A10A7F38E3B7}" srcOrd="1" destOrd="0" parTransId="{D1F42E3B-BB23-47A8-B5E6-9FB6E64F9E1E}" sibTransId="{07FB22AD-D08B-45CC-BE9D-E8A8CA7B41D1}"/>
    <dgm:cxn modelId="{E6D5201F-BF05-4267-9895-D1935D3FB96D}" type="presOf" srcId="{D95C97C2-4C47-4F41-9B18-F91D9F839CE3}" destId="{D7C0C701-B696-4BB5-8E15-54CEE00EDC9D}" srcOrd="1" destOrd="0" presId="urn:microsoft.com/office/officeart/2005/8/layout/bProcess3"/>
    <dgm:cxn modelId="{9FB67355-7358-477F-90A4-F542F590CA55}" type="presOf" srcId="{78A82FE1-7B6C-44EA-96EA-37DD1F0814AD}" destId="{7ED5C9B5-4B6F-4066-B09D-0EB637E6B423}" srcOrd="0" destOrd="0" presId="urn:microsoft.com/office/officeart/2005/8/layout/bProcess3"/>
    <dgm:cxn modelId="{F1AF3716-4CDA-4080-BCEE-D29B12836023}" type="presParOf" srcId="{246E62B6-B651-4852-890E-75E4FC2D40F1}" destId="{3D3BBA6A-BAD3-4DCD-851A-0817591FCC8B}" srcOrd="0" destOrd="0" presId="urn:microsoft.com/office/officeart/2005/8/layout/bProcess3"/>
    <dgm:cxn modelId="{2A27FFCA-2DA1-4B30-8A95-0D6DE6088E35}" type="presParOf" srcId="{246E62B6-B651-4852-890E-75E4FC2D40F1}" destId="{1AE3D82C-CC84-40F0-B0E2-FA1B80CF6421}" srcOrd="1" destOrd="0" presId="urn:microsoft.com/office/officeart/2005/8/layout/bProcess3"/>
    <dgm:cxn modelId="{6491B390-BCC7-4157-B969-D566C3A4B82D}" type="presParOf" srcId="{1AE3D82C-CC84-40F0-B0E2-FA1B80CF6421}" destId="{FB728514-0107-4D95-BD6E-60D4B9A21F87}" srcOrd="0" destOrd="0" presId="urn:microsoft.com/office/officeart/2005/8/layout/bProcess3"/>
    <dgm:cxn modelId="{BF8A79F0-A363-4714-B545-77EF62132AB6}" type="presParOf" srcId="{246E62B6-B651-4852-890E-75E4FC2D40F1}" destId="{1869526B-5707-4E50-93BA-1C233DA1DD56}" srcOrd="2" destOrd="0" presId="urn:microsoft.com/office/officeart/2005/8/layout/bProcess3"/>
    <dgm:cxn modelId="{351F4B6C-D4C8-40A7-BAA7-3551215BAA1F}" type="presParOf" srcId="{246E62B6-B651-4852-890E-75E4FC2D40F1}" destId="{14E66719-B122-4C77-9263-8105089EE8A3}" srcOrd="3" destOrd="0" presId="urn:microsoft.com/office/officeart/2005/8/layout/bProcess3"/>
    <dgm:cxn modelId="{03EB5C86-2079-479B-A4B3-68C192467BB1}" type="presParOf" srcId="{14E66719-B122-4C77-9263-8105089EE8A3}" destId="{94F291EE-C629-4174-B07C-8C28E061BA8B}" srcOrd="0" destOrd="0" presId="urn:microsoft.com/office/officeart/2005/8/layout/bProcess3"/>
    <dgm:cxn modelId="{1C5C27FE-C9F1-49C5-9A20-CC3F0CE0CC17}" type="presParOf" srcId="{246E62B6-B651-4852-890E-75E4FC2D40F1}" destId="{821CC002-306E-40E5-AC83-A9764586D6AB}" srcOrd="4" destOrd="0" presId="urn:microsoft.com/office/officeart/2005/8/layout/bProcess3"/>
    <dgm:cxn modelId="{BD341AAA-F622-4DFB-B6A7-AA2D50F68FBC}" type="presParOf" srcId="{246E62B6-B651-4852-890E-75E4FC2D40F1}" destId="{EF1B8EEB-C0DE-4DA3-9B9D-5AAE2A0B11B4}" srcOrd="5" destOrd="0" presId="urn:microsoft.com/office/officeart/2005/8/layout/bProcess3"/>
    <dgm:cxn modelId="{DFA34FCF-90B4-41A9-A6A8-3A02645F27C6}" type="presParOf" srcId="{EF1B8EEB-C0DE-4DA3-9B9D-5AAE2A0B11B4}" destId="{3640751A-7AE7-4B31-A0FB-FDA5B08CC3B2}" srcOrd="0" destOrd="0" presId="urn:microsoft.com/office/officeart/2005/8/layout/bProcess3"/>
    <dgm:cxn modelId="{D807D401-5AC7-4DC6-93B4-C8078D8B8F24}" type="presParOf" srcId="{246E62B6-B651-4852-890E-75E4FC2D40F1}" destId="{8DAC2B65-FBDE-46BC-A793-A30BD6E3EA0A}" srcOrd="6" destOrd="0" presId="urn:microsoft.com/office/officeart/2005/8/layout/bProcess3"/>
    <dgm:cxn modelId="{41673655-9FCA-4234-9A7C-922DDAF67E88}" type="presParOf" srcId="{246E62B6-B651-4852-890E-75E4FC2D40F1}" destId="{631F0BFA-D3A3-4989-9F59-EECF8E746B53}" srcOrd="7" destOrd="0" presId="urn:microsoft.com/office/officeart/2005/8/layout/bProcess3"/>
    <dgm:cxn modelId="{9F166192-E553-41FE-94C3-788552D6C828}" type="presParOf" srcId="{631F0BFA-D3A3-4989-9F59-EECF8E746B53}" destId="{600E8B7C-0E0B-48AA-B1A7-38EF3857F860}" srcOrd="0" destOrd="0" presId="urn:microsoft.com/office/officeart/2005/8/layout/bProcess3"/>
    <dgm:cxn modelId="{A1DD14C2-3F00-4384-8108-B2146A92ADA3}" type="presParOf" srcId="{246E62B6-B651-4852-890E-75E4FC2D40F1}" destId="{D83A6027-F922-440E-8CD5-CA10645A10E5}" srcOrd="8" destOrd="0" presId="urn:microsoft.com/office/officeart/2005/8/layout/bProcess3"/>
    <dgm:cxn modelId="{B6B93AFB-7AA8-4B15-821C-EFF25491C119}" type="presParOf" srcId="{246E62B6-B651-4852-890E-75E4FC2D40F1}" destId="{F0801052-0DCF-4F73-9DB8-DC9BBD395B86}" srcOrd="9" destOrd="0" presId="urn:microsoft.com/office/officeart/2005/8/layout/bProcess3"/>
    <dgm:cxn modelId="{81BCB9EA-ADD0-4203-99DD-364B8AE3E34C}" type="presParOf" srcId="{F0801052-0DCF-4F73-9DB8-DC9BBD395B86}" destId="{B9F8E704-B54D-4551-A08E-C2752DF6CF8B}" srcOrd="0" destOrd="0" presId="urn:microsoft.com/office/officeart/2005/8/layout/bProcess3"/>
    <dgm:cxn modelId="{05FCF194-0F39-49AE-B2FB-57DC28E6EB60}" type="presParOf" srcId="{246E62B6-B651-4852-890E-75E4FC2D40F1}" destId="{79E0BFBF-6B3A-4323-A7EC-6B061C61FE04}" srcOrd="10" destOrd="0" presId="urn:microsoft.com/office/officeart/2005/8/layout/bProcess3"/>
    <dgm:cxn modelId="{DD946E01-1111-4235-8CB9-5EB5E2F5F999}" type="presParOf" srcId="{246E62B6-B651-4852-890E-75E4FC2D40F1}" destId="{2895B4FB-8572-406D-BE2B-E5007AF4DB30}" srcOrd="11" destOrd="0" presId="urn:microsoft.com/office/officeart/2005/8/layout/bProcess3"/>
    <dgm:cxn modelId="{9A7F8F6B-A29D-45F8-BEB1-2202D1C6ED52}" type="presParOf" srcId="{2895B4FB-8572-406D-BE2B-E5007AF4DB30}" destId="{2F91E059-3D38-4A19-B74C-6938290177EB}" srcOrd="0" destOrd="0" presId="urn:microsoft.com/office/officeart/2005/8/layout/bProcess3"/>
    <dgm:cxn modelId="{FFF5971C-16F8-4ABA-A48E-668108AE5EEF}" type="presParOf" srcId="{246E62B6-B651-4852-890E-75E4FC2D40F1}" destId="{B3A9B471-D730-42AE-AECA-DA0084395EDE}" srcOrd="12" destOrd="0" presId="urn:microsoft.com/office/officeart/2005/8/layout/bProcess3"/>
    <dgm:cxn modelId="{906908EF-A49A-4842-92F8-81D912CC8C42}" type="presParOf" srcId="{246E62B6-B651-4852-890E-75E4FC2D40F1}" destId="{7ED5C9B5-4B6F-4066-B09D-0EB637E6B423}" srcOrd="13" destOrd="0" presId="urn:microsoft.com/office/officeart/2005/8/layout/bProcess3"/>
    <dgm:cxn modelId="{1815FC90-1F69-4C73-B551-DA5BB0B42B7C}" type="presParOf" srcId="{7ED5C9B5-4B6F-4066-B09D-0EB637E6B423}" destId="{A53CB212-5AF1-4362-A18E-9CAF335B1D75}" srcOrd="0" destOrd="0" presId="urn:microsoft.com/office/officeart/2005/8/layout/bProcess3"/>
    <dgm:cxn modelId="{65854E2D-9596-48A0-9D0C-D1AAD302E43A}" type="presParOf" srcId="{246E62B6-B651-4852-890E-75E4FC2D40F1}" destId="{2A119B0D-FCF1-4BE8-8894-701D7CD05AC9}" srcOrd="14" destOrd="0" presId="urn:microsoft.com/office/officeart/2005/8/layout/bProcess3"/>
    <dgm:cxn modelId="{D0AB4A1D-C783-4FA4-976A-02B542798099}" type="presParOf" srcId="{246E62B6-B651-4852-890E-75E4FC2D40F1}" destId="{43B3E9DA-11EF-4A18-8E11-B1EC183E0346}" srcOrd="15" destOrd="0" presId="urn:microsoft.com/office/officeart/2005/8/layout/bProcess3"/>
    <dgm:cxn modelId="{1485D2F6-C266-4E1D-96FE-DFD78F7178B8}" type="presParOf" srcId="{43B3E9DA-11EF-4A18-8E11-B1EC183E0346}" destId="{177B5AF0-54DD-4BD4-9D3D-CD51F04A6DAC}" srcOrd="0" destOrd="0" presId="urn:microsoft.com/office/officeart/2005/8/layout/bProcess3"/>
    <dgm:cxn modelId="{2FCFFF72-B529-42B6-80AE-600C3B48DD45}" type="presParOf" srcId="{246E62B6-B651-4852-890E-75E4FC2D40F1}" destId="{622DC2E6-B34D-4256-B783-C929D67EE13D}" srcOrd="16" destOrd="0" presId="urn:microsoft.com/office/officeart/2005/8/layout/bProcess3"/>
    <dgm:cxn modelId="{EC9C5995-6C09-4AD9-94AF-3A552F8CD1A0}" type="presParOf" srcId="{246E62B6-B651-4852-890E-75E4FC2D40F1}" destId="{5F708E3A-A684-4EE3-BF4F-B6908CC018CD}" srcOrd="17" destOrd="0" presId="urn:microsoft.com/office/officeart/2005/8/layout/bProcess3"/>
    <dgm:cxn modelId="{746A3150-2752-4B3C-9752-183432DCF5A6}" type="presParOf" srcId="{5F708E3A-A684-4EE3-BF4F-B6908CC018CD}" destId="{D7C0C701-B696-4BB5-8E15-54CEE00EDC9D}" srcOrd="0" destOrd="0" presId="urn:microsoft.com/office/officeart/2005/8/layout/bProcess3"/>
    <dgm:cxn modelId="{71E23726-DD62-4B8C-8CDA-9ED3F3518837}" type="presParOf" srcId="{246E62B6-B651-4852-890E-75E4FC2D40F1}" destId="{0670958A-2C7B-4CD2-99F4-38D9A3463521}"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0508C8A-9C73-450C-A4AF-1C1D481E9FA6}" type="datetimeFigureOut">
              <a:rPr lang="en-US" smtClean="0"/>
              <a:t>1/14/2021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F393A2-7358-4122-8871-6BCD8DFF11DB}" type="slidenum">
              <a:rPr lang="en-US" smtClean="0"/>
              <a:t>‹#›</a:t>
            </a:fld>
            <a:endParaRPr lang="en-US" dirty="0"/>
          </a:p>
        </p:txBody>
      </p:sp>
    </p:spTree>
    <p:extLst>
      <p:ext uri="{BB962C8B-B14F-4D97-AF65-F5344CB8AC3E}">
        <p14:creationId xmlns:p14="http://schemas.microsoft.com/office/powerpoint/2010/main" val="154997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48A14E-4DCC-4806-BE78-9FACAF7048DC}"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196602" y="5911083"/>
            <a:ext cx="838199" cy="767687"/>
          </a:xfrm>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279B00-0BD7-411F-AFB2-FC66333B2061}"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058D22-5B55-4CF7-8233-D5A0A0D4C627}"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4D66E49-8342-498F-AB9A-3AD82EAA95D5}"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5F2285-7416-4838-951A-30AF105841BB}"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DD51DE-3EC8-4D32-BC69-CF95692AB1C1}" type="datetime1">
              <a:rPr lang="en-US" smtClean="0"/>
              <a:t>1/14/2021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CBFD72-2155-456C-BB36-4F1557F0F065}" type="datetime1">
              <a:rPr lang="en-US" smtClean="0"/>
              <a:t>1/14/2021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CABA0-A9F6-4AE5-AE17-BC7010DC17F2}"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3EC320-EFE7-4ABA-A4C6-1F094AB36508}"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35F10F-815D-4D4D-A990-A0C085FFFA06}" type="datetime1">
              <a:rPr lang="en-US" smtClean="0"/>
              <a:t>1/14/2021</a:t>
            </a:fld>
            <a:endParaRPr lang="en-US" dirty="0">
              <a:solidFill>
                <a:srgbClr val="FFFFFF"/>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1718631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36D40-690A-4AC7-B04C-D6A4900E8F97}" type="datetime1">
              <a:rPr lang="en-US" smtClean="0"/>
              <a:t>1/14/2021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49025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03563C1-B28F-4034-A109-2B2F9F125A9A}"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043271" y="5480712"/>
            <a:ext cx="838199" cy="767687"/>
          </a:xfrm>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0DA24-3391-429C-9569-8838146214DD}" type="datetime1">
              <a:rPr lang="en-US" smtClean="0"/>
              <a:t>1/14/2021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3165166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06941D-B170-472D-BD43-136D36F5C6AB}" type="datetime1">
              <a:rPr lang="en-US" smtClean="0"/>
              <a:t>1/14/2021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280687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E3E00F-6A39-41EE-BC8D-E33359380311}" type="datetime1">
              <a:rPr lang="en-US" smtClean="0"/>
              <a:t>1/14/2021</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462189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41225-798E-43C4-BB00-01A45D8BB990}" type="datetime1">
              <a:rPr lang="en-US" smtClean="0"/>
              <a:t>1/14/2021</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4011134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B6372-EE99-4C24-BEE6-30D4BC24EC73}" type="datetime1">
              <a:rPr lang="en-US" smtClean="0"/>
              <a:t>1/14/2021</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60655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095363-55AE-4D18-A773-C59F08186A98}" type="datetime1">
              <a:rPr lang="en-US" smtClean="0"/>
              <a:t>1/14/2021</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207188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678E3-B996-4171-A7C4-249F98D3F9AE}" type="datetime1">
              <a:rPr lang="en-US" smtClean="0"/>
              <a:t>1/14/2021</a:t>
            </a:fld>
            <a:endParaRPr lang="en-US" dirty="0">
              <a:solidFill>
                <a:schemeClr val="tx1"/>
              </a:solidFill>
            </a:endParaRPr>
          </a:p>
        </p:txBody>
      </p:sp>
      <p:sp>
        <p:nvSpPr>
          <p:cNvPr id="6" name="Footer Placeholder 5"/>
          <p:cNvSpPr>
            <a:spLocks noGrp="1"/>
          </p:cNvSpPr>
          <p:nvPr>
            <p:ph type="ftr" sz="quarter" idx="11"/>
          </p:nvPr>
        </p:nvSpPr>
        <p:spPr/>
        <p:txBody>
          <a:bodyPr/>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solidFill>
                <a:schemeClr val="tx1"/>
              </a:solidFill>
            </a:endParaRPr>
          </a:p>
        </p:txBody>
      </p:sp>
    </p:spTree>
    <p:extLst>
      <p:ext uri="{BB962C8B-B14F-4D97-AF65-F5344CB8AC3E}">
        <p14:creationId xmlns:p14="http://schemas.microsoft.com/office/powerpoint/2010/main" val="3239085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E5E02F-419E-4ADC-90FB-E1D909E185E1}" type="datetime1">
              <a:rPr lang="en-US" smtClean="0"/>
              <a:t>1/14/2021</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1971314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14C30E-FDBC-479B-ABC8-D760AAB3EE7D}" type="datetime1">
              <a:rPr lang="en-US" smtClean="0"/>
              <a:t>1/14/2021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259732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B2809-E758-42EB-85AE-C0093F1EB825}" type="datetime1">
              <a:rPr lang="en-US" smtClean="0"/>
              <a:t>1/14/2021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361689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4C15B-4FAE-4CF4-BD5B-D3FC01E49060}" type="datetime1">
              <a:rPr lang="en-US" smtClean="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255DD4-0676-4705-ABD6-419FB590AA67}" type="datetime1">
              <a:rPr lang="en-US" smtClean="0"/>
              <a:t>1/14/2021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4012574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49C1AF-00B6-4A70-9449-C60AD7BD32F6}" type="datetime1">
              <a:rPr lang="en-US" smtClean="0"/>
              <a:t>1/14/2021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780266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F92FF3-347D-4400-9844-4BEDEE0989D9}" type="datetime1">
              <a:rPr lang="en-US" smtClean="0"/>
              <a:t>1/14/2021</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3973964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9593F-9779-4B4F-9D7F-1D564DD86ED6}" type="datetime1">
              <a:rPr lang="en-US" smtClean="0"/>
              <a:t>1/14/2021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150959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EE69C-B694-42CB-B0F1-9E4CE8EB4696}" type="datetime1">
              <a:rPr lang="en-US" smtClean="0"/>
              <a:t>1/14/2021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val="44701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D0C2FA-FFE4-4E8F-9723-ECD3081FCEC0}"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B9FC8-6CBD-423F-96E7-5C66BC01D23E}" type="datetime1">
              <a:rPr lang="en-US" smtClean="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AD2BD26-A492-478D-B9B8-EC2BD677FBBF}" type="datetime1">
              <a:rPr lang="en-US" smtClean="0"/>
              <a:t>1/14/2021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67CADA-38D4-4B98-9D9E-29EB709531B0}" type="datetime1">
              <a:rPr lang="en-US" smtClean="0"/>
              <a:t>1/14/2021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13498B1-7731-4BAE-95C4-4693BAD81418}" type="datetime1">
              <a:rPr lang="en-US" smtClean="0"/>
              <a:t>1/14/2021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C4CD8-49BA-44E1-85DA-7C126478ADD5}" type="datetime1">
              <a:rPr lang="en-US" smtClean="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D12B0E-6A46-4384-8316-B740F9F27C8C}" type="datetime1">
              <a:rPr lang="en-US" smtClean="0"/>
              <a:t>1/14/2021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B6CED5-D091-44A8-9D6D-597C641C826B}" type="datetime1">
              <a:rPr lang="en-US" smtClean="0"/>
              <a:t>1/14/2021</a:t>
            </a:fld>
            <a:endParaRPr lang="en-US" sz="1000" dirty="0">
              <a:solidFill>
                <a:schemeClr val="tx1"/>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val="31224968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AC75466-2C57-4515-9897-D59B8555D5C8}"/>
              </a:ext>
            </a:extLst>
          </p:cNvPr>
          <p:cNvSpPr>
            <a:spLocks noGrp="1"/>
          </p:cNvSpPr>
          <p:nvPr>
            <p:ph type="ctrTitle"/>
          </p:nvPr>
        </p:nvSpPr>
        <p:spPr>
          <a:xfrm>
            <a:off x="4872012" y="1447800"/>
            <a:ext cx="5222325" cy="3329581"/>
          </a:xfrm>
        </p:spPr>
        <p:txBody>
          <a:bodyPr>
            <a:normAutofit/>
          </a:bodyPr>
          <a:lstStyle/>
          <a:p>
            <a:pPr>
              <a:lnSpc>
                <a:spcPct val="90000"/>
              </a:lnSpc>
            </a:pPr>
            <a:r>
              <a:rPr lang="en-US" sz="6700" dirty="0">
                <a:solidFill>
                  <a:srgbClr val="EBEBEB"/>
                </a:solidFill>
              </a:rPr>
              <a:t>New Title IX Regulations</a:t>
            </a:r>
          </a:p>
        </p:txBody>
      </p:sp>
      <p:sp>
        <p:nvSpPr>
          <p:cNvPr id="3" name="Subtitle 2">
            <a:extLst>
              <a:ext uri="{FF2B5EF4-FFF2-40B4-BE49-F238E27FC236}">
                <a16:creationId xmlns:a16="http://schemas.microsoft.com/office/drawing/2014/main" xmlns="" id="{35714768-528A-407D-A47F-48BC825B8F81}"/>
              </a:ext>
            </a:extLst>
          </p:cNvPr>
          <p:cNvSpPr>
            <a:spLocks noGrp="1"/>
          </p:cNvSpPr>
          <p:nvPr>
            <p:ph type="subTitle" idx="1"/>
          </p:nvPr>
        </p:nvSpPr>
        <p:spPr>
          <a:xfrm>
            <a:off x="4872011" y="4777380"/>
            <a:ext cx="5565801" cy="861420"/>
          </a:xfrm>
        </p:spPr>
        <p:txBody>
          <a:bodyPr>
            <a:normAutofit/>
          </a:bodyPr>
          <a:lstStyle/>
          <a:p>
            <a:r>
              <a:rPr lang="en-US" b="1" i="1" dirty="0">
                <a:solidFill>
                  <a:schemeClr val="tx2">
                    <a:lumMod val="40000"/>
                    <a:lumOff val="60000"/>
                  </a:schemeClr>
                </a:solidFill>
              </a:rPr>
              <a:t>Important changes You need to know</a:t>
            </a:r>
          </a:p>
        </p:txBody>
      </p:sp>
      <p:sp>
        <p:nvSpPr>
          <p:cNvPr id="12" name="Freeform 8">
            <a:extLst>
              <a:ext uri="{FF2B5EF4-FFF2-40B4-BE49-F238E27FC236}">
                <a16:creationId xmlns:a16="http://schemas.microsoft.com/office/drawing/2014/main" xmlns=""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14" name="Freeform: Shape 13">
            <a:extLst>
              <a:ext uri="{FF2B5EF4-FFF2-40B4-BE49-F238E27FC236}">
                <a16:creationId xmlns:a16="http://schemas.microsoft.com/office/drawing/2014/main" xmlns=""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descr="Gavel">
            <a:extLst>
              <a:ext uri="{FF2B5EF4-FFF2-40B4-BE49-F238E27FC236}">
                <a16:creationId xmlns:a16="http://schemas.microsoft.com/office/drawing/2014/main" xmlns="" id="{90C685A7-25E5-4E68-BE9D-9E0B164EF6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7240" y="2074882"/>
            <a:ext cx="2936836" cy="2936836"/>
          </a:xfrm>
          <a:prstGeom prst="rect">
            <a:avLst/>
          </a:prstGeom>
          <a:effectLst/>
        </p:spPr>
      </p:pic>
      <p:sp>
        <p:nvSpPr>
          <p:cNvPr id="4" name="Slide Number Placeholder 3">
            <a:extLst>
              <a:ext uri="{FF2B5EF4-FFF2-40B4-BE49-F238E27FC236}">
                <a16:creationId xmlns:a16="http://schemas.microsoft.com/office/drawing/2014/main" xmlns="" id="{E4E9F5A1-E313-45EA-87E3-1167B12F8899}"/>
              </a:ext>
            </a:extLst>
          </p:cNvPr>
          <p:cNvSpPr>
            <a:spLocks noGrp="1"/>
          </p:cNvSpPr>
          <p:nvPr>
            <p:ph type="sldNum" sz="quarter" idx="12"/>
          </p:nvPr>
        </p:nvSpPr>
        <p:spPr/>
        <p:txBody>
          <a:bodyPr/>
          <a:lstStyle/>
          <a:p>
            <a:fld id="{D57F1E4F-1CFF-5643-939E-02111984F565}" type="slidenum">
              <a:rPr lang="en-US" sz="1600" smtClean="0"/>
              <a:t>1</a:t>
            </a:fld>
            <a:endParaRPr lang="en-US" sz="1600" dirty="0"/>
          </a:p>
        </p:txBody>
      </p:sp>
    </p:spTree>
    <p:extLst>
      <p:ext uri="{BB962C8B-B14F-4D97-AF65-F5344CB8AC3E}">
        <p14:creationId xmlns:p14="http://schemas.microsoft.com/office/powerpoint/2010/main" val="2474990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Freeform 36">
            <a:extLst>
              <a:ext uri="{FF2B5EF4-FFF2-40B4-BE49-F238E27FC236}">
                <a16:creationId xmlns:a16="http://schemas.microsoft.com/office/drawing/2014/main" xmlns=""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12" name="Freeform: Shape 11">
            <a:extLst>
              <a:ext uri="{FF2B5EF4-FFF2-40B4-BE49-F238E27FC236}">
                <a16:creationId xmlns:a16="http://schemas.microsoft.com/office/drawing/2014/main" xmlns=""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4F20B796-2B5B-4505-81EA-5D1F594208B8}"/>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Domestic Violence</a:t>
            </a:r>
          </a:p>
        </p:txBody>
      </p:sp>
      <p:sp>
        <p:nvSpPr>
          <p:cNvPr id="3" name="Content Placeholder 2">
            <a:extLst>
              <a:ext uri="{FF2B5EF4-FFF2-40B4-BE49-F238E27FC236}">
                <a16:creationId xmlns:a16="http://schemas.microsoft.com/office/drawing/2014/main" xmlns="" id="{CFF278F8-0F28-4EC6-9FF7-0D80F2CA26BC}"/>
              </a:ext>
            </a:extLst>
          </p:cNvPr>
          <p:cNvSpPr>
            <a:spLocks noGrp="1"/>
          </p:cNvSpPr>
          <p:nvPr>
            <p:ph idx="1"/>
          </p:nvPr>
        </p:nvSpPr>
        <p:spPr>
          <a:xfrm>
            <a:off x="5204109" y="1018904"/>
            <a:ext cx="6269434" cy="3905793"/>
          </a:xfrm>
        </p:spPr>
        <p:txBody>
          <a:bodyPr>
            <a:normAutofit/>
          </a:bodyPr>
          <a:lstStyle/>
          <a:p>
            <a:r>
              <a:rPr lang="en-US" sz="2400" dirty="0"/>
              <a:t>Committed by: </a:t>
            </a:r>
          </a:p>
          <a:p>
            <a:pPr lvl="1"/>
            <a:r>
              <a:rPr lang="en-US" sz="2000" dirty="0"/>
              <a:t>Current/former spouse</a:t>
            </a:r>
            <a:br>
              <a:rPr lang="en-US" sz="2000" dirty="0"/>
            </a:br>
            <a:endParaRPr lang="en-US" sz="2000" dirty="0"/>
          </a:p>
          <a:p>
            <a:pPr lvl="1"/>
            <a:r>
              <a:rPr lang="en-US" sz="2000" dirty="0"/>
              <a:t>Current/former intimate partner</a:t>
            </a:r>
            <a:br>
              <a:rPr lang="en-US" sz="2000" dirty="0"/>
            </a:br>
            <a:endParaRPr lang="en-US" sz="2000" dirty="0"/>
          </a:p>
          <a:p>
            <a:pPr lvl="1"/>
            <a:r>
              <a:rPr lang="en-US" sz="2000" dirty="0"/>
              <a:t>Current/former cohabitation person</a:t>
            </a:r>
            <a:br>
              <a:rPr lang="en-US" sz="2000" dirty="0"/>
            </a:br>
            <a:endParaRPr lang="en-US" sz="2000" dirty="0"/>
          </a:p>
          <a:p>
            <a:pPr lvl="1"/>
            <a:r>
              <a:rPr lang="en-US" sz="2000" dirty="0"/>
              <a:t>Person similarly situated as a spouse </a:t>
            </a:r>
            <a:br>
              <a:rPr lang="en-US" sz="2000" dirty="0"/>
            </a:br>
            <a:endParaRPr lang="en-US" sz="2000" dirty="0"/>
          </a:p>
          <a:p>
            <a:pPr lvl="1"/>
            <a:r>
              <a:rPr lang="en-US" sz="2000" dirty="0"/>
              <a:t>Any other person</a:t>
            </a:r>
          </a:p>
        </p:txBody>
      </p:sp>
      <p:sp>
        <p:nvSpPr>
          <p:cNvPr id="4" name="Slide Number Placeholder 3">
            <a:extLst>
              <a:ext uri="{FF2B5EF4-FFF2-40B4-BE49-F238E27FC236}">
                <a16:creationId xmlns:a16="http://schemas.microsoft.com/office/drawing/2014/main" xmlns="" id="{C3D8C6CB-7AC1-42CD-8C77-E535B096AA49}"/>
              </a:ext>
            </a:extLst>
          </p:cNvPr>
          <p:cNvSpPr>
            <a:spLocks noGrp="1"/>
          </p:cNvSpPr>
          <p:nvPr>
            <p:ph type="sldNum" sz="quarter" idx="12"/>
          </p:nvPr>
        </p:nvSpPr>
        <p:spPr>
          <a:xfrm>
            <a:off x="11353801" y="6116741"/>
            <a:ext cx="838199" cy="767687"/>
          </a:xfrm>
        </p:spPr>
        <p:txBody>
          <a:bodyPr/>
          <a:lstStyle/>
          <a:p>
            <a:fld id="{D57F1E4F-1CFF-5643-939E-02111984F565}" type="slidenum">
              <a:rPr lang="en-US" sz="1600" smtClean="0"/>
              <a:t>10</a:t>
            </a:fld>
            <a:endParaRPr lang="en-US" sz="1600" dirty="0"/>
          </a:p>
        </p:txBody>
      </p:sp>
    </p:spTree>
    <p:extLst>
      <p:ext uri="{BB962C8B-B14F-4D97-AF65-F5344CB8AC3E}">
        <p14:creationId xmlns:p14="http://schemas.microsoft.com/office/powerpoint/2010/main" val="13627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89CAB6FB-DD7D-41BF-8B17-651B18C95F85}"/>
              </a:ext>
            </a:extLst>
          </p:cNvPr>
          <p:cNvSpPr>
            <a:spLocks noGrp="1"/>
          </p:cNvSpPr>
          <p:nvPr>
            <p:ph type="title"/>
          </p:nvPr>
        </p:nvSpPr>
        <p:spPr>
          <a:xfrm>
            <a:off x="806195" y="804672"/>
            <a:ext cx="3521359" cy="5248656"/>
          </a:xfrm>
        </p:spPr>
        <p:txBody>
          <a:bodyPr anchor="ctr">
            <a:normAutofit/>
          </a:bodyPr>
          <a:lstStyle/>
          <a:p>
            <a:pPr algn="ctr"/>
            <a:r>
              <a:rPr lang="en-US" dirty="0"/>
              <a:t>Dating Violence</a:t>
            </a:r>
          </a:p>
        </p:txBody>
      </p:sp>
      <p:sp>
        <p:nvSpPr>
          <p:cNvPr id="3" name="Content Placeholder 2">
            <a:extLst>
              <a:ext uri="{FF2B5EF4-FFF2-40B4-BE49-F238E27FC236}">
                <a16:creationId xmlns:a16="http://schemas.microsoft.com/office/drawing/2014/main" xmlns="" id="{C1BE739B-97EF-4CBD-9409-A82FD748C1DD}"/>
              </a:ext>
            </a:extLst>
          </p:cNvPr>
          <p:cNvSpPr>
            <a:spLocks noGrp="1"/>
          </p:cNvSpPr>
          <p:nvPr>
            <p:ph idx="1"/>
          </p:nvPr>
        </p:nvSpPr>
        <p:spPr>
          <a:xfrm>
            <a:off x="4975861" y="804671"/>
            <a:ext cx="6399930" cy="5248657"/>
          </a:xfrm>
        </p:spPr>
        <p:txBody>
          <a:bodyPr anchor="ctr">
            <a:normAutofit/>
          </a:bodyPr>
          <a:lstStyle/>
          <a:p>
            <a:r>
              <a:rPr lang="en-US" sz="2400" dirty="0"/>
              <a:t>Committed by a person:</a:t>
            </a:r>
            <a:r>
              <a:rPr lang="en-US" dirty="0"/>
              <a:t/>
            </a:r>
            <a:br>
              <a:rPr lang="en-US" dirty="0"/>
            </a:br>
            <a:endParaRPr lang="en-US" dirty="0"/>
          </a:p>
          <a:p>
            <a:pPr marL="800100" lvl="1" indent="-342900">
              <a:buFont typeface="+mj-lt"/>
              <a:buAutoNum type="arabicPeriod"/>
            </a:pPr>
            <a:r>
              <a:rPr lang="en-US" sz="2000" dirty="0"/>
              <a:t>Is or was in social relationship of romantic/intimate nature AND</a:t>
            </a:r>
            <a:br>
              <a:rPr lang="en-US" sz="2000" dirty="0"/>
            </a:br>
            <a:endParaRPr lang="en-US" sz="2000" dirty="0"/>
          </a:p>
          <a:p>
            <a:pPr marL="800100" lvl="1" indent="-342900">
              <a:buFont typeface="+mj-lt"/>
              <a:buAutoNum type="arabicPeriod"/>
            </a:pPr>
            <a:r>
              <a:rPr lang="en-US" sz="2000" dirty="0"/>
              <a:t>Existence of relationship determined by various factors (length, type, frequency)</a:t>
            </a:r>
          </a:p>
        </p:txBody>
      </p:sp>
      <p:sp>
        <p:nvSpPr>
          <p:cNvPr id="4" name="Slide Number Placeholder 3">
            <a:extLst>
              <a:ext uri="{FF2B5EF4-FFF2-40B4-BE49-F238E27FC236}">
                <a16:creationId xmlns:a16="http://schemas.microsoft.com/office/drawing/2014/main" xmlns="" id="{444A56C5-153F-46C2-8FC6-E9EB906B8FB0}"/>
              </a:ext>
            </a:extLst>
          </p:cNvPr>
          <p:cNvSpPr>
            <a:spLocks noGrp="1"/>
          </p:cNvSpPr>
          <p:nvPr>
            <p:ph type="sldNum" sz="quarter" idx="12"/>
          </p:nvPr>
        </p:nvSpPr>
        <p:spPr>
          <a:xfrm>
            <a:off x="10859157" y="5563840"/>
            <a:ext cx="838199" cy="767687"/>
          </a:xfrm>
        </p:spPr>
        <p:txBody>
          <a:bodyPr/>
          <a:lstStyle/>
          <a:p>
            <a:fld id="{D57F1E4F-1CFF-5643-939E-02111984F565}" type="slidenum">
              <a:rPr lang="en-US" sz="1600" smtClean="0"/>
              <a:t>11</a:t>
            </a:fld>
            <a:endParaRPr lang="en-US" sz="1600" dirty="0"/>
          </a:p>
        </p:txBody>
      </p:sp>
    </p:spTree>
    <p:extLst>
      <p:ext uri="{BB962C8B-B14F-4D97-AF65-F5344CB8AC3E}">
        <p14:creationId xmlns:p14="http://schemas.microsoft.com/office/powerpoint/2010/main" val="1391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7" name="Freeform 36">
            <a:extLst>
              <a:ext uri="{FF2B5EF4-FFF2-40B4-BE49-F238E27FC236}">
                <a16:creationId xmlns:a16="http://schemas.microsoft.com/office/drawing/2014/main" xmlns=""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29" name="Freeform: Shape 28">
            <a:extLst>
              <a:ext uri="{FF2B5EF4-FFF2-40B4-BE49-F238E27FC236}">
                <a16:creationId xmlns:a16="http://schemas.microsoft.com/office/drawing/2014/main" xmlns=""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E9AA6453-FBA8-4CD7-8266-0338F89F98AB}"/>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Stalking</a:t>
            </a:r>
          </a:p>
        </p:txBody>
      </p:sp>
      <p:sp>
        <p:nvSpPr>
          <p:cNvPr id="3" name="Content Placeholder 2">
            <a:extLst>
              <a:ext uri="{FF2B5EF4-FFF2-40B4-BE49-F238E27FC236}">
                <a16:creationId xmlns:a16="http://schemas.microsoft.com/office/drawing/2014/main" xmlns="" id="{407F0591-6CA0-440D-A6A5-FB0E4A77B916}"/>
              </a:ext>
            </a:extLst>
          </p:cNvPr>
          <p:cNvSpPr>
            <a:spLocks noGrp="1"/>
          </p:cNvSpPr>
          <p:nvPr>
            <p:ph idx="1"/>
          </p:nvPr>
        </p:nvSpPr>
        <p:spPr>
          <a:xfrm>
            <a:off x="5204109" y="1645920"/>
            <a:ext cx="6269434" cy="4470821"/>
          </a:xfrm>
        </p:spPr>
        <p:txBody>
          <a:bodyPr>
            <a:normAutofit/>
          </a:bodyPr>
          <a:lstStyle/>
          <a:p>
            <a:r>
              <a:rPr lang="en-US" sz="2400" dirty="0"/>
              <a:t>Conduct directed at a person that would cause a reasonable person to:</a:t>
            </a:r>
            <a:br>
              <a:rPr lang="en-US" sz="2400" dirty="0"/>
            </a:br>
            <a:endParaRPr lang="en-US" sz="2400" dirty="0"/>
          </a:p>
          <a:p>
            <a:pPr marL="800100" lvl="1" indent="-342900">
              <a:buFont typeface="+mj-lt"/>
              <a:buAutoNum type="arabicPeriod"/>
            </a:pPr>
            <a:r>
              <a:rPr lang="en-US" sz="2000" dirty="0"/>
              <a:t>Fear for own safety or others safety OR</a:t>
            </a:r>
            <a:br>
              <a:rPr lang="en-US" sz="2000" dirty="0"/>
            </a:br>
            <a:endParaRPr lang="en-US" sz="2000" dirty="0"/>
          </a:p>
          <a:p>
            <a:pPr marL="800100" lvl="1" indent="-342900">
              <a:buFont typeface="+mj-lt"/>
              <a:buAutoNum type="arabicPeriod"/>
            </a:pPr>
            <a:r>
              <a:rPr lang="en-US" sz="2000" dirty="0"/>
              <a:t>Suffer substantial emotional distress</a:t>
            </a:r>
          </a:p>
        </p:txBody>
      </p:sp>
      <p:sp>
        <p:nvSpPr>
          <p:cNvPr id="4" name="Slide Number Placeholder 3">
            <a:extLst>
              <a:ext uri="{FF2B5EF4-FFF2-40B4-BE49-F238E27FC236}">
                <a16:creationId xmlns:a16="http://schemas.microsoft.com/office/drawing/2014/main" xmlns="" id="{9B708B7D-CBD9-46A7-8269-D8C9FF151E95}"/>
              </a:ext>
            </a:extLst>
          </p:cNvPr>
          <p:cNvSpPr>
            <a:spLocks noGrp="1"/>
          </p:cNvSpPr>
          <p:nvPr>
            <p:ph type="sldNum" sz="quarter" idx="12"/>
          </p:nvPr>
        </p:nvSpPr>
        <p:spPr>
          <a:xfrm>
            <a:off x="11342148" y="6077099"/>
            <a:ext cx="838199" cy="767687"/>
          </a:xfrm>
        </p:spPr>
        <p:txBody>
          <a:bodyPr/>
          <a:lstStyle/>
          <a:p>
            <a:fld id="{D57F1E4F-1CFF-5643-939E-02111984F565}" type="slidenum">
              <a:rPr lang="en-US" sz="1600" smtClean="0"/>
              <a:t>12</a:t>
            </a:fld>
            <a:endParaRPr lang="en-US" sz="1600" dirty="0"/>
          </a:p>
        </p:txBody>
      </p:sp>
    </p:spTree>
    <p:extLst>
      <p:ext uri="{BB962C8B-B14F-4D97-AF65-F5344CB8AC3E}">
        <p14:creationId xmlns:p14="http://schemas.microsoft.com/office/powerpoint/2010/main" val="8173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3" name="Content Placeholder 2">
            <a:extLst>
              <a:ext uri="{FF2B5EF4-FFF2-40B4-BE49-F238E27FC236}">
                <a16:creationId xmlns:a16="http://schemas.microsoft.com/office/drawing/2014/main" xmlns="" id="{418D3350-2D0A-4AE1-81D4-DC58BA72949A}"/>
              </a:ext>
            </a:extLst>
          </p:cNvPr>
          <p:cNvSpPr>
            <a:spLocks noGrp="1"/>
          </p:cNvSpPr>
          <p:nvPr>
            <p:ph idx="1"/>
          </p:nvPr>
        </p:nvSpPr>
        <p:spPr>
          <a:xfrm>
            <a:off x="1068388" y="1645920"/>
            <a:ext cx="5919503" cy="4470821"/>
          </a:xfrm>
        </p:spPr>
        <p:txBody>
          <a:bodyPr>
            <a:normAutofit/>
          </a:bodyPr>
          <a:lstStyle/>
          <a:p>
            <a:r>
              <a:rPr lang="en-US" dirty="0"/>
              <a:t>Means an individual who is alleged to be the victim of conduct that could constitute sexual harassment </a:t>
            </a:r>
          </a:p>
          <a:p>
            <a:pPr lvl="1"/>
            <a:r>
              <a:rPr lang="en-US" dirty="0"/>
              <a:t>In K-12 also means parent or guardian of student </a:t>
            </a:r>
          </a:p>
          <a:p>
            <a:pPr lvl="1"/>
            <a:r>
              <a:rPr lang="en-US" dirty="0"/>
              <a:t>Any person can report sexual harassment and trigger recipient’s obligation to respond</a:t>
            </a:r>
          </a:p>
          <a:p>
            <a:pPr lvl="2"/>
            <a:r>
              <a:rPr lang="en-US" dirty="0"/>
              <a:t>Victim, bystander, witness, friend, or any other person</a:t>
            </a:r>
          </a:p>
        </p:txBody>
      </p:sp>
      <p:sp>
        <p:nvSpPr>
          <p:cNvPr id="21" name="Freeform: Shape 20">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8D1A2C2-FEE9-4BBA-8FED-D3FF05E44EE9}"/>
              </a:ext>
            </a:extLst>
          </p:cNvPr>
          <p:cNvSpPr>
            <a:spLocks noGrp="1"/>
          </p:cNvSpPr>
          <p:nvPr>
            <p:ph type="title"/>
          </p:nvPr>
        </p:nvSpPr>
        <p:spPr>
          <a:xfrm>
            <a:off x="8015978" y="1645920"/>
            <a:ext cx="3522879" cy="4470821"/>
          </a:xfrm>
        </p:spPr>
        <p:txBody>
          <a:bodyPr>
            <a:normAutofit/>
          </a:bodyPr>
          <a:lstStyle/>
          <a:p>
            <a:r>
              <a:rPr lang="en-US" sz="3900" dirty="0">
                <a:solidFill>
                  <a:srgbClr val="FFFFFF"/>
                </a:solidFill>
              </a:rPr>
              <a:t>Complainant</a:t>
            </a:r>
          </a:p>
        </p:txBody>
      </p:sp>
      <p:sp>
        <p:nvSpPr>
          <p:cNvPr id="4" name="Slide Number Placeholder 3">
            <a:extLst>
              <a:ext uri="{FF2B5EF4-FFF2-40B4-BE49-F238E27FC236}">
                <a16:creationId xmlns:a16="http://schemas.microsoft.com/office/drawing/2014/main" xmlns="" id="{88EFDAFC-F4B2-40BB-A303-BFAD6F1D318F}"/>
              </a:ext>
            </a:extLst>
          </p:cNvPr>
          <p:cNvSpPr>
            <a:spLocks noGrp="1"/>
          </p:cNvSpPr>
          <p:nvPr>
            <p:ph type="sldNum" sz="quarter" idx="12"/>
          </p:nvPr>
        </p:nvSpPr>
        <p:spPr>
          <a:xfrm>
            <a:off x="11332955" y="6077099"/>
            <a:ext cx="838199" cy="767687"/>
          </a:xfrm>
        </p:spPr>
        <p:txBody>
          <a:bodyPr/>
          <a:lstStyle/>
          <a:p>
            <a:fld id="{D57F1E4F-1CFF-5643-939E-02111984F565}" type="slidenum">
              <a:rPr lang="en-US" sz="1600" smtClean="0"/>
              <a:t>13</a:t>
            </a:fld>
            <a:endParaRPr lang="en-US" sz="1600" dirty="0"/>
          </a:p>
        </p:txBody>
      </p:sp>
    </p:spTree>
    <p:extLst>
      <p:ext uri="{BB962C8B-B14F-4D97-AF65-F5344CB8AC3E}">
        <p14:creationId xmlns:p14="http://schemas.microsoft.com/office/powerpoint/2010/main" val="1915921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3" name="Content Placeholder 2">
            <a:extLst>
              <a:ext uri="{FF2B5EF4-FFF2-40B4-BE49-F238E27FC236}">
                <a16:creationId xmlns:a16="http://schemas.microsoft.com/office/drawing/2014/main" xmlns="" id="{BD115D8A-48A4-4FB1-AAD7-1F7966F89D53}"/>
              </a:ext>
            </a:extLst>
          </p:cNvPr>
          <p:cNvSpPr>
            <a:spLocks noGrp="1"/>
          </p:cNvSpPr>
          <p:nvPr>
            <p:ph idx="1"/>
          </p:nvPr>
        </p:nvSpPr>
        <p:spPr>
          <a:xfrm>
            <a:off x="1068388" y="1645920"/>
            <a:ext cx="5919503" cy="4470821"/>
          </a:xfrm>
        </p:spPr>
        <p:txBody>
          <a:bodyPr>
            <a:normAutofit/>
          </a:bodyPr>
          <a:lstStyle/>
          <a:p>
            <a:r>
              <a:rPr lang="en-US" sz="2400" dirty="0"/>
              <a:t>Means an individual who has been reported to be the perpetrator of conduct that could constitute sexual harassment </a:t>
            </a:r>
          </a:p>
        </p:txBody>
      </p:sp>
      <p:sp>
        <p:nvSpPr>
          <p:cNvPr id="14" name="Freeform: Shape 13">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023B223-BC12-45F2-B027-587EE7049404}"/>
              </a:ext>
            </a:extLst>
          </p:cNvPr>
          <p:cNvSpPr>
            <a:spLocks noGrp="1"/>
          </p:cNvSpPr>
          <p:nvPr>
            <p:ph type="title"/>
          </p:nvPr>
        </p:nvSpPr>
        <p:spPr>
          <a:xfrm>
            <a:off x="8015978" y="1645920"/>
            <a:ext cx="3522879" cy="4470821"/>
          </a:xfrm>
        </p:spPr>
        <p:txBody>
          <a:bodyPr>
            <a:normAutofit/>
          </a:bodyPr>
          <a:lstStyle/>
          <a:p>
            <a:r>
              <a:rPr lang="en-US" dirty="0">
                <a:solidFill>
                  <a:srgbClr val="FFFFFF"/>
                </a:solidFill>
              </a:rPr>
              <a:t>Respondent</a:t>
            </a:r>
          </a:p>
        </p:txBody>
      </p:sp>
      <p:sp>
        <p:nvSpPr>
          <p:cNvPr id="4" name="Slide Number Placeholder 3">
            <a:extLst>
              <a:ext uri="{FF2B5EF4-FFF2-40B4-BE49-F238E27FC236}">
                <a16:creationId xmlns:a16="http://schemas.microsoft.com/office/drawing/2014/main" xmlns="" id="{A4DD4352-12FE-4C77-9FC4-919896B23C67}"/>
              </a:ext>
            </a:extLst>
          </p:cNvPr>
          <p:cNvSpPr>
            <a:spLocks noGrp="1"/>
          </p:cNvSpPr>
          <p:nvPr>
            <p:ph type="sldNum" sz="quarter" idx="12"/>
          </p:nvPr>
        </p:nvSpPr>
        <p:spPr>
          <a:xfrm>
            <a:off x="11332955" y="6077099"/>
            <a:ext cx="838199" cy="767687"/>
          </a:xfrm>
        </p:spPr>
        <p:txBody>
          <a:bodyPr/>
          <a:lstStyle/>
          <a:p>
            <a:fld id="{D57F1E4F-1CFF-5643-939E-02111984F565}" type="slidenum">
              <a:rPr lang="en-US" sz="1600" smtClean="0"/>
              <a:t>14</a:t>
            </a:fld>
            <a:endParaRPr lang="en-US" sz="1600" dirty="0"/>
          </a:p>
        </p:txBody>
      </p:sp>
    </p:spTree>
    <p:extLst>
      <p:ext uri="{BB962C8B-B14F-4D97-AF65-F5344CB8AC3E}">
        <p14:creationId xmlns:p14="http://schemas.microsoft.com/office/powerpoint/2010/main" val="12546598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xmlns="" id="{20331F6A-DA09-422D-8CED-00C0B4585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9">
            <a:extLst>
              <a:ext uri="{FF2B5EF4-FFF2-40B4-BE49-F238E27FC236}">
                <a16:creationId xmlns:a16="http://schemas.microsoft.com/office/drawing/2014/main" xmlns="" id="{107C2F65-00C4-451C-8BFA-E765DEC17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A1B48D7-0F89-4CD9-B404-8720A595C577}"/>
              </a:ext>
            </a:extLst>
          </p:cNvPr>
          <p:cNvSpPr>
            <a:spLocks noGrp="1"/>
          </p:cNvSpPr>
          <p:nvPr>
            <p:ph type="title"/>
          </p:nvPr>
        </p:nvSpPr>
        <p:spPr>
          <a:xfrm>
            <a:off x="7825169" y="1447799"/>
            <a:ext cx="2731458" cy="4766734"/>
          </a:xfrm>
        </p:spPr>
        <p:txBody>
          <a:bodyPr anchor="t">
            <a:normAutofit/>
          </a:bodyPr>
          <a:lstStyle/>
          <a:p>
            <a:r>
              <a:rPr lang="en-US" sz="3700" dirty="0">
                <a:solidFill>
                  <a:schemeClr val="tx1"/>
                </a:solidFill>
              </a:rPr>
              <a:t>The Obligation to Respond</a:t>
            </a:r>
          </a:p>
        </p:txBody>
      </p:sp>
      <p:sp>
        <p:nvSpPr>
          <p:cNvPr id="20" name="Rectangle 11">
            <a:extLst>
              <a:ext uri="{FF2B5EF4-FFF2-40B4-BE49-F238E27FC236}">
                <a16:creationId xmlns:a16="http://schemas.microsoft.com/office/drawing/2014/main" xmlns="" id="{50DDF752-B2A6-49DC-B474-8E1F71AFF1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Content Placeholder 2">
            <a:extLst>
              <a:ext uri="{FF2B5EF4-FFF2-40B4-BE49-F238E27FC236}">
                <a16:creationId xmlns:a16="http://schemas.microsoft.com/office/drawing/2014/main" xmlns="" id="{EC9B441B-B7CD-48EF-94C0-CACDF6FA39ED}"/>
              </a:ext>
            </a:extLst>
          </p:cNvPr>
          <p:cNvSpPr>
            <a:spLocks noGrp="1"/>
          </p:cNvSpPr>
          <p:nvPr>
            <p:ph idx="1"/>
          </p:nvPr>
        </p:nvSpPr>
        <p:spPr>
          <a:xfrm>
            <a:off x="643467" y="1447798"/>
            <a:ext cx="6282984" cy="4766735"/>
          </a:xfrm>
        </p:spPr>
        <p:txBody>
          <a:bodyPr anchor="t">
            <a:normAutofit/>
          </a:bodyPr>
          <a:lstStyle/>
          <a:p>
            <a:r>
              <a:rPr lang="en-US" sz="2400" dirty="0"/>
              <a:t>A school is obligated to respond when:</a:t>
            </a:r>
          </a:p>
          <a:p>
            <a:pPr marL="857250" lvl="1" indent="-457200">
              <a:buFont typeface="+mj-lt"/>
              <a:buAutoNum type="arabicParenR"/>
            </a:pPr>
            <a:r>
              <a:rPr lang="en-US" sz="2000" dirty="0"/>
              <a:t>The school has actual knowledge of sexual harassment; </a:t>
            </a:r>
            <a:r>
              <a:rPr lang="en-US" dirty="0"/>
              <a:t/>
            </a:r>
            <a:br>
              <a:rPr lang="en-US" dirty="0"/>
            </a:br>
            <a:endParaRPr lang="en-US" dirty="0"/>
          </a:p>
          <a:p>
            <a:pPr marL="857250" lvl="1" indent="-457200">
              <a:buFont typeface="+mj-lt"/>
              <a:buAutoNum type="arabicParenR"/>
            </a:pPr>
            <a:r>
              <a:rPr lang="en-US" sz="2000" dirty="0"/>
              <a:t>The act occurred within the school’s own “education program or activity”;</a:t>
            </a:r>
            <a:r>
              <a:rPr lang="en-US" dirty="0"/>
              <a:t/>
            </a:r>
            <a:br>
              <a:rPr lang="en-US" dirty="0"/>
            </a:br>
            <a:endParaRPr lang="en-US" dirty="0"/>
          </a:p>
          <a:p>
            <a:pPr marL="857250" lvl="1" indent="-457200">
              <a:buFont typeface="+mj-lt"/>
              <a:buAutoNum type="arabicParenR"/>
            </a:pPr>
            <a:r>
              <a:rPr lang="en-US" sz="2000" dirty="0"/>
              <a:t>Against a “person in the United States.”</a:t>
            </a:r>
            <a:r>
              <a:rPr lang="en-US" dirty="0"/>
              <a:t/>
            </a:r>
            <a:br>
              <a:rPr lang="en-US" dirty="0"/>
            </a:br>
            <a:r>
              <a:rPr lang="en-US" dirty="0"/>
              <a:t/>
            </a:r>
            <a:br>
              <a:rPr lang="en-US" dirty="0"/>
            </a:br>
            <a:endParaRPr lang="en-US" dirty="0"/>
          </a:p>
          <a:p>
            <a:pPr marL="400050" lvl="1" indent="0">
              <a:buNone/>
            </a:pPr>
            <a:r>
              <a:rPr lang="en-US" sz="2400" dirty="0"/>
              <a:t>A school must respond meaningfully to every report of sexual harassment. </a:t>
            </a:r>
          </a:p>
        </p:txBody>
      </p:sp>
      <p:sp>
        <p:nvSpPr>
          <p:cNvPr id="4" name="Slide Number Placeholder 3">
            <a:extLst>
              <a:ext uri="{FF2B5EF4-FFF2-40B4-BE49-F238E27FC236}">
                <a16:creationId xmlns:a16="http://schemas.microsoft.com/office/drawing/2014/main" xmlns="" id="{D45AF352-3C5A-4C51-B4D1-50617AF65DDF}"/>
              </a:ext>
            </a:extLst>
          </p:cNvPr>
          <p:cNvSpPr>
            <a:spLocks noGrp="1"/>
          </p:cNvSpPr>
          <p:nvPr>
            <p:ph type="sldNum" sz="quarter" idx="12"/>
          </p:nvPr>
        </p:nvSpPr>
        <p:spPr>
          <a:xfrm>
            <a:off x="11353801" y="6037865"/>
            <a:ext cx="838199" cy="767687"/>
          </a:xfrm>
        </p:spPr>
        <p:txBody>
          <a:bodyPr/>
          <a:lstStyle/>
          <a:p>
            <a:fld id="{D57F1E4F-1CFF-5643-939E-02111984F565}" type="slidenum">
              <a:rPr lang="en-US" sz="1600" smtClean="0"/>
              <a:t>15</a:t>
            </a:fld>
            <a:endParaRPr lang="en-US" sz="1600" dirty="0"/>
          </a:p>
        </p:txBody>
      </p:sp>
    </p:spTree>
    <p:extLst>
      <p:ext uri="{BB962C8B-B14F-4D97-AF65-F5344CB8AC3E}">
        <p14:creationId xmlns:p14="http://schemas.microsoft.com/office/powerpoint/2010/main" val="6260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Freeform 36">
            <a:extLst>
              <a:ext uri="{FF2B5EF4-FFF2-40B4-BE49-F238E27FC236}">
                <a16:creationId xmlns:a16="http://schemas.microsoft.com/office/drawing/2014/main" xmlns=""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12" name="Freeform: Shape 11">
            <a:extLst>
              <a:ext uri="{FF2B5EF4-FFF2-40B4-BE49-F238E27FC236}">
                <a16:creationId xmlns:a16="http://schemas.microsoft.com/office/drawing/2014/main" xmlns=""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7F7DBFC-3849-4E57-8FC4-FC0759C6FBE2}"/>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Program or Activity </a:t>
            </a:r>
            <a:br>
              <a:rPr lang="en-US" dirty="0">
                <a:solidFill>
                  <a:schemeClr val="bg2"/>
                </a:solidFill>
              </a:rPr>
            </a:br>
            <a:endParaRPr lang="en-US" dirty="0">
              <a:solidFill>
                <a:schemeClr val="bg2"/>
              </a:solidFill>
            </a:endParaRPr>
          </a:p>
        </p:txBody>
      </p:sp>
      <p:sp>
        <p:nvSpPr>
          <p:cNvPr id="3" name="Content Placeholder 2">
            <a:extLst>
              <a:ext uri="{FF2B5EF4-FFF2-40B4-BE49-F238E27FC236}">
                <a16:creationId xmlns:a16="http://schemas.microsoft.com/office/drawing/2014/main" xmlns="" id="{965697FE-617D-4E4F-B7A6-0C33539088B4}"/>
              </a:ext>
            </a:extLst>
          </p:cNvPr>
          <p:cNvSpPr>
            <a:spLocks noGrp="1"/>
          </p:cNvSpPr>
          <p:nvPr>
            <p:ph idx="1"/>
          </p:nvPr>
        </p:nvSpPr>
        <p:spPr>
          <a:xfrm>
            <a:off x="5204109" y="1645920"/>
            <a:ext cx="6269434" cy="4470821"/>
          </a:xfrm>
        </p:spPr>
        <p:txBody>
          <a:bodyPr>
            <a:normAutofit/>
          </a:bodyPr>
          <a:lstStyle/>
          <a:p>
            <a:r>
              <a:rPr lang="en-US" dirty="0"/>
              <a:t>“all of the operators” of elementary and secondary school </a:t>
            </a:r>
            <a:br>
              <a:rPr lang="en-US" dirty="0"/>
            </a:br>
            <a:endParaRPr lang="en-US" dirty="0"/>
          </a:p>
          <a:p>
            <a:r>
              <a:rPr lang="en-US" dirty="0"/>
              <a:t>Includes locations, events or circumstances over which the recipient exercised substantial control over both the respondent and context in which the harassment occurs</a:t>
            </a:r>
          </a:p>
          <a:p>
            <a:endParaRPr lang="en-US" sz="2800" dirty="0"/>
          </a:p>
          <a:p>
            <a:pPr lvl="2"/>
            <a:r>
              <a:rPr lang="en-US" sz="2000" b="1" i="1" u="sng" dirty="0"/>
              <a:t>What about online?  </a:t>
            </a:r>
          </a:p>
        </p:txBody>
      </p:sp>
      <p:sp>
        <p:nvSpPr>
          <p:cNvPr id="4" name="Slide Number Placeholder 3">
            <a:extLst>
              <a:ext uri="{FF2B5EF4-FFF2-40B4-BE49-F238E27FC236}">
                <a16:creationId xmlns:a16="http://schemas.microsoft.com/office/drawing/2014/main" xmlns="" id="{7AACF6BB-1F6D-4BC1-9C30-A29484987EA2}"/>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t>16</a:t>
            </a:fld>
            <a:endParaRPr lang="en-US" sz="1600" dirty="0"/>
          </a:p>
        </p:txBody>
      </p:sp>
    </p:spTree>
    <p:extLst>
      <p:ext uri="{BB962C8B-B14F-4D97-AF65-F5344CB8AC3E}">
        <p14:creationId xmlns:p14="http://schemas.microsoft.com/office/powerpoint/2010/main" val="21712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iterate type="wd">
                                    <p:tmAbs val="500"/>
                                  </p:iterate>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BE2C61EA-D019-405B-BD18-EFFF56C7163F}"/>
              </a:ext>
            </a:extLst>
          </p:cNvPr>
          <p:cNvSpPr>
            <a:spLocks noGrp="1"/>
          </p:cNvSpPr>
          <p:nvPr>
            <p:ph type="title"/>
          </p:nvPr>
        </p:nvSpPr>
        <p:spPr>
          <a:xfrm>
            <a:off x="806195" y="804672"/>
            <a:ext cx="3521359" cy="5248656"/>
          </a:xfrm>
        </p:spPr>
        <p:txBody>
          <a:bodyPr anchor="ctr">
            <a:normAutofit/>
          </a:bodyPr>
          <a:lstStyle/>
          <a:p>
            <a:pPr algn="ctr"/>
            <a:r>
              <a:rPr lang="en-US" dirty="0"/>
              <a:t>Who Has to have Actual Knowledge? </a:t>
            </a:r>
          </a:p>
        </p:txBody>
      </p:sp>
      <p:sp>
        <p:nvSpPr>
          <p:cNvPr id="3" name="Content Placeholder 2">
            <a:extLst>
              <a:ext uri="{FF2B5EF4-FFF2-40B4-BE49-F238E27FC236}">
                <a16:creationId xmlns:a16="http://schemas.microsoft.com/office/drawing/2014/main" xmlns="" id="{ED93C6D7-147F-486D-B6B7-D468A5F1551B}"/>
              </a:ext>
            </a:extLst>
          </p:cNvPr>
          <p:cNvSpPr>
            <a:spLocks noGrp="1"/>
          </p:cNvSpPr>
          <p:nvPr>
            <p:ph idx="1"/>
          </p:nvPr>
        </p:nvSpPr>
        <p:spPr>
          <a:xfrm>
            <a:off x="4975861" y="804671"/>
            <a:ext cx="6399930" cy="5248657"/>
          </a:xfrm>
        </p:spPr>
        <p:txBody>
          <a:bodyPr anchor="ctr">
            <a:normAutofit/>
          </a:bodyPr>
          <a:lstStyle/>
          <a:p>
            <a:r>
              <a:rPr lang="en-US" sz="2400" dirty="0"/>
              <a:t>Title IX Coordinator or</a:t>
            </a:r>
            <a:br>
              <a:rPr lang="en-US" sz="2400" dirty="0"/>
            </a:br>
            <a:endParaRPr lang="en-US" sz="2400" dirty="0"/>
          </a:p>
          <a:p>
            <a:r>
              <a:rPr lang="en-US" sz="2400" dirty="0"/>
              <a:t>Any employee of the school</a:t>
            </a:r>
          </a:p>
        </p:txBody>
      </p:sp>
      <p:sp>
        <p:nvSpPr>
          <p:cNvPr id="4" name="Slide Number Placeholder 3">
            <a:extLst>
              <a:ext uri="{FF2B5EF4-FFF2-40B4-BE49-F238E27FC236}">
                <a16:creationId xmlns:a16="http://schemas.microsoft.com/office/drawing/2014/main" xmlns="" id="{4837A5A6-6620-463F-9988-78DC8FCDE4C5}"/>
              </a:ext>
            </a:extLst>
          </p:cNvPr>
          <p:cNvSpPr>
            <a:spLocks noGrp="1"/>
          </p:cNvSpPr>
          <p:nvPr>
            <p:ph type="sldNum" sz="quarter" idx="12"/>
          </p:nvPr>
        </p:nvSpPr>
        <p:spPr>
          <a:xfrm>
            <a:off x="10859157" y="5575714"/>
            <a:ext cx="838199" cy="767687"/>
          </a:xfrm>
        </p:spPr>
        <p:txBody>
          <a:bodyPr/>
          <a:lstStyle/>
          <a:p>
            <a:fld id="{D57F1E4F-1CFF-5643-939E-02111984F565}" type="slidenum">
              <a:rPr lang="en-US" sz="1600" smtClean="0"/>
              <a:t>17</a:t>
            </a:fld>
            <a:endParaRPr lang="en-US" sz="1600" dirty="0"/>
          </a:p>
        </p:txBody>
      </p:sp>
    </p:spTree>
    <p:extLst>
      <p:ext uri="{BB962C8B-B14F-4D97-AF65-F5344CB8AC3E}">
        <p14:creationId xmlns:p14="http://schemas.microsoft.com/office/powerpoint/2010/main" val="389354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3" name="Content Placeholder 2">
            <a:extLst>
              <a:ext uri="{FF2B5EF4-FFF2-40B4-BE49-F238E27FC236}">
                <a16:creationId xmlns:a16="http://schemas.microsoft.com/office/drawing/2014/main" xmlns="" id="{8E005886-460E-4E52-A832-38BA215C0FCF}"/>
              </a:ext>
            </a:extLst>
          </p:cNvPr>
          <p:cNvSpPr>
            <a:spLocks noGrp="1"/>
          </p:cNvSpPr>
          <p:nvPr>
            <p:ph idx="1"/>
          </p:nvPr>
        </p:nvSpPr>
        <p:spPr>
          <a:xfrm>
            <a:off x="1068388" y="1645920"/>
            <a:ext cx="5919503" cy="4470821"/>
          </a:xfrm>
        </p:spPr>
        <p:txBody>
          <a:bodyPr>
            <a:normAutofit/>
          </a:bodyPr>
          <a:lstStyle/>
          <a:p>
            <a:r>
              <a:rPr lang="en-US" sz="2400" dirty="0"/>
              <a:t>Actual Knowledge</a:t>
            </a:r>
            <a:br>
              <a:rPr lang="en-US" sz="2400" dirty="0"/>
            </a:br>
            <a:endParaRPr lang="en-US" sz="2400" dirty="0"/>
          </a:p>
          <a:p>
            <a:r>
              <a:rPr lang="en-US" sz="2400" dirty="0"/>
              <a:t>Formal Complaint </a:t>
            </a:r>
          </a:p>
        </p:txBody>
      </p:sp>
      <p:sp>
        <p:nvSpPr>
          <p:cNvPr id="14" name="Freeform: Shape 13">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0CA65D1-F026-4BD2-878D-D47788F17C91}"/>
              </a:ext>
            </a:extLst>
          </p:cNvPr>
          <p:cNvSpPr>
            <a:spLocks noGrp="1"/>
          </p:cNvSpPr>
          <p:nvPr>
            <p:ph type="title"/>
          </p:nvPr>
        </p:nvSpPr>
        <p:spPr>
          <a:xfrm>
            <a:off x="8015978" y="1645920"/>
            <a:ext cx="3522879" cy="4470821"/>
          </a:xfrm>
        </p:spPr>
        <p:txBody>
          <a:bodyPr>
            <a:normAutofit/>
          </a:bodyPr>
          <a:lstStyle/>
          <a:p>
            <a:r>
              <a:rPr lang="en-US">
                <a:solidFill>
                  <a:srgbClr val="FFFFFF"/>
                </a:solidFill>
              </a:rPr>
              <a:t>How </a:t>
            </a:r>
            <a:r>
              <a:rPr lang="en-US" dirty="0">
                <a:solidFill>
                  <a:srgbClr val="FFFFFF"/>
                </a:solidFill>
              </a:rPr>
              <a:t>are Districts Supposed to Respond? </a:t>
            </a:r>
          </a:p>
        </p:txBody>
      </p:sp>
      <p:sp>
        <p:nvSpPr>
          <p:cNvPr id="4" name="Slide Number Placeholder 3">
            <a:extLst>
              <a:ext uri="{FF2B5EF4-FFF2-40B4-BE49-F238E27FC236}">
                <a16:creationId xmlns:a16="http://schemas.microsoft.com/office/drawing/2014/main" xmlns="" id="{8B6202E0-E591-4B2C-9FC1-05C5C4A705D4}"/>
              </a:ext>
            </a:extLst>
          </p:cNvPr>
          <p:cNvSpPr>
            <a:spLocks noGrp="1"/>
          </p:cNvSpPr>
          <p:nvPr>
            <p:ph type="sldNum" sz="quarter" idx="12"/>
          </p:nvPr>
        </p:nvSpPr>
        <p:spPr>
          <a:xfrm>
            <a:off x="11332955" y="6077099"/>
            <a:ext cx="838199" cy="767687"/>
          </a:xfrm>
        </p:spPr>
        <p:txBody>
          <a:bodyPr/>
          <a:lstStyle/>
          <a:p>
            <a:fld id="{D57F1E4F-1CFF-5643-939E-02111984F565}" type="slidenum">
              <a:rPr lang="en-US" sz="1600" smtClean="0"/>
              <a:t>18</a:t>
            </a:fld>
            <a:endParaRPr lang="en-US" sz="1600" dirty="0"/>
          </a:p>
        </p:txBody>
      </p:sp>
    </p:spTree>
    <p:extLst>
      <p:ext uri="{BB962C8B-B14F-4D97-AF65-F5344CB8AC3E}">
        <p14:creationId xmlns:p14="http://schemas.microsoft.com/office/powerpoint/2010/main" val="3688434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B9671106-5E30-4AC8-AD88-C705690CFB64}"/>
              </a:ext>
            </a:extLst>
          </p:cNvPr>
          <p:cNvSpPr>
            <a:spLocks noGrp="1"/>
          </p:cNvSpPr>
          <p:nvPr>
            <p:ph type="title"/>
          </p:nvPr>
        </p:nvSpPr>
        <p:spPr>
          <a:xfrm>
            <a:off x="806195" y="804672"/>
            <a:ext cx="3521359" cy="5248656"/>
          </a:xfrm>
        </p:spPr>
        <p:txBody>
          <a:bodyPr anchor="ctr">
            <a:normAutofit/>
          </a:bodyPr>
          <a:lstStyle/>
          <a:p>
            <a:pPr algn="ctr"/>
            <a:r>
              <a:rPr lang="en-US" dirty="0"/>
              <a:t>Regardless, District MUST respond:</a:t>
            </a:r>
          </a:p>
        </p:txBody>
      </p:sp>
      <p:sp>
        <p:nvSpPr>
          <p:cNvPr id="3" name="Content Placeholder 2">
            <a:extLst>
              <a:ext uri="{FF2B5EF4-FFF2-40B4-BE49-F238E27FC236}">
                <a16:creationId xmlns:a16="http://schemas.microsoft.com/office/drawing/2014/main" xmlns="" id="{79FB271C-114E-4C2E-97F5-CF5AAAA1DC5B}"/>
              </a:ext>
            </a:extLst>
          </p:cNvPr>
          <p:cNvSpPr>
            <a:spLocks noGrp="1"/>
          </p:cNvSpPr>
          <p:nvPr>
            <p:ph idx="1"/>
          </p:nvPr>
        </p:nvSpPr>
        <p:spPr>
          <a:xfrm>
            <a:off x="4975861" y="804671"/>
            <a:ext cx="6399930" cy="5248657"/>
          </a:xfrm>
        </p:spPr>
        <p:txBody>
          <a:bodyPr anchor="ctr">
            <a:normAutofit lnSpcReduction="10000"/>
          </a:bodyPr>
          <a:lstStyle/>
          <a:p>
            <a:pPr marL="457200" indent="-457200">
              <a:buFont typeface="+mj-lt"/>
              <a:buAutoNum type="arabicParenR"/>
            </a:pPr>
            <a:r>
              <a:rPr lang="en-US" sz="2400" dirty="0"/>
              <a:t>Promptly</a:t>
            </a:r>
          </a:p>
          <a:p>
            <a:pPr marL="457200" indent="-457200">
              <a:buFont typeface="+mj-lt"/>
              <a:buAutoNum type="arabicParenR"/>
            </a:pPr>
            <a:r>
              <a:rPr lang="en-US" sz="2400" dirty="0"/>
              <a:t>Offer supportive measures to complainant and respondent</a:t>
            </a:r>
          </a:p>
          <a:p>
            <a:pPr marL="0" indent="0">
              <a:buNone/>
            </a:pPr>
            <a:endParaRPr lang="en-US" dirty="0"/>
          </a:p>
          <a:p>
            <a:pPr marL="0" indent="0">
              <a:buNone/>
            </a:pPr>
            <a:r>
              <a:rPr lang="en-US" sz="2400" dirty="0"/>
              <a:t>In addition, Title IX Coordinator must contact complainant to:</a:t>
            </a:r>
          </a:p>
          <a:p>
            <a:pPr>
              <a:buFont typeface="Wingdings" panose="05000000000000000000" pitchFamily="2" charset="2"/>
              <a:buChar char="Ø"/>
            </a:pPr>
            <a:r>
              <a:rPr lang="en-US" sz="2400" dirty="0"/>
              <a:t>	discuss supportive measures</a:t>
            </a:r>
          </a:p>
          <a:p>
            <a:pPr>
              <a:buFont typeface="Wingdings" panose="05000000000000000000" pitchFamily="2" charset="2"/>
              <a:buChar char="§"/>
            </a:pPr>
            <a:r>
              <a:rPr lang="en-US" sz="2400" dirty="0"/>
              <a:t>		wishes</a:t>
            </a:r>
          </a:p>
          <a:p>
            <a:pPr>
              <a:buFont typeface="Wingdings" panose="05000000000000000000" pitchFamily="2" charset="2"/>
              <a:buChar char="§"/>
            </a:pPr>
            <a:r>
              <a:rPr lang="en-US" sz="2400" dirty="0"/>
              <a:t>		with or without formal complaint</a:t>
            </a:r>
          </a:p>
          <a:p>
            <a:pPr>
              <a:buFont typeface="Wingdings" panose="05000000000000000000" pitchFamily="2" charset="2"/>
              <a:buChar char="§"/>
            </a:pPr>
            <a:r>
              <a:rPr lang="en-US" sz="2400" dirty="0"/>
              <a:t>		explain process of filing formal 				complaint</a:t>
            </a:r>
          </a:p>
          <a:p>
            <a:pPr marL="0" indent="0">
              <a:buNone/>
            </a:pPr>
            <a:r>
              <a:rPr lang="en-US" sz="2400" dirty="0"/>
              <a:t>		</a:t>
            </a:r>
          </a:p>
          <a:p>
            <a:endParaRPr lang="en-US" dirty="0"/>
          </a:p>
        </p:txBody>
      </p:sp>
      <p:sp>
        <p:nvSpPr>
          <p:cNvPr id="4" name="Slide Number Placeholder 3">
            <a:extLst>
              <a:ext uri="{FF2B5EF4-FFF2-40B4-BE49-F238E27FC236}">
                <a16:creationId xmlns:a16="http://schemas.microsoft.com/office/drawing/2014/main" xmlns="" id="{631DF71E-9A9E-41CF-9855-6622852D727F}"/>
              </a:ext>
            </a:extLst>
          </p:cNvPr>
          <p:cNvSpPr>
            <a:spLocks noGrp="1"/>
          </p:cNvSpPr>
          <p:nvPr>
            <p:ph type="sldNum" sz="quarter" idx="12"/>
          </p:nvPr>
        </p:nvSpPr>
        <p:spPr>
          <a:xfrm>
            <a:off x="10859157" y="5575715"/>
            <a:ext cx="838199" cy="767687"/>
          </a:xfrm>
        </p:spPr>
        <p:txBody>
          <a:bodyPr/>
          <a:lstStyle/>
          <a:p>
            <a:fld id="{D57F1E4F-1CFF-5643-939E-02111984F565}" type="slidenum">
              <a:rPr lang="en-US" sz="1600" smtClean="0"/>
              <a:t>19</a:t>
            </a:fld>
            <a:endParaRPr lang="en-US" sz="1600" dirty="0"/>
          </a:p>
        </p:txBody>
      </p:sp>
    </p:spTree>
    <p:extLst>
      <p:ext uri="{BB962C8B-B14F-4D97-AF65-F5344CB8AC3E}">
        <p14:creationId xmlns:p14="http://schemas.microsoft.com/office/powerpoint/2010/main" val="6846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753BADB2-B55A-4A88-B9B8-14858AC1D43E}"/>
              </a:ext>
            </a:extLst>
          </p:cNvPr>
          <p:cNvSpPr>
            <a:spLocks noGrp="1"/>
          </p:cNvSpPr>
          <p:nvPr>
            <p:ph type="title"/>
          </p:nvPr>
        </p:nvSpPr>
        <p:spPr>
          <a:xfrm>
            <a:off x="806195" y="804672"/>
            <a:ext cx="3521359" cy="5248656"/>
          </a:xfrm>
        </p:spPr>
        <p:txBody>
          <a:bodyPr anchor="ctr">
            <a:normAutofit/>
          </a:bodyPr>
          <a:lstStyle/>
          <a:p>
            <a:pPr algn="ctr"/>
            <a:r>
              <a:rPr lang="en-US" dirty="0"/>
              <a:t>Main Changes:</a:t>
            </a:r>
          </a:p>
        </p:txBody>
      </p:sp>
      <p:sp>
        <p:nvSpPr>
          <p:cNvPr id="3" name="Content Placeholder 2">
            <a:extLst>
              <a:ext uri="{FF2B5EF4-FFF2-40B4-BE49-F238E27FC236}">
                <a16:creationId xmlns:a16="http://schemas.microsoft.com/office/drawing/2014/main" xmlns="" id="{0EE55E8D-591B-4180-AFB4-ED6B71B75D4D}"/>
              </a:ext>
            </a:extLst>
          </p:cNvPr>
          <p:cNvSpPr>
            <a:spLocks noGrp="1"/>
          </p:cNvSpPr>
          <p:nvPr>
            <p:ph idx="1"/>
          </p:nvPr>
        </p:nvSpPr>
        <p:spPr>
          <a:xfrm>
            <a:off x="4975861" y="1412112"/>
            <a:ext cx="6399930" cy="4062714"/>
          </a:xfrm>
        </p:spPr>
        <p:txBody>
          <a:bodyPr anchor="ctr">
            <a:normAutofit lnSpcReduction="10000"/>
          </a:bodyPr>
          <a:lstStyle/>
          <a:p>
            <a:r>
              <a:rPr lang="en-US" dirty="0"/>
              <a:t>Definitions, including the conduct that constitutes sexual harassment</a:t>
            </a:r>
            <a:br>
              <a:rPr lang="en-US" dirty="0"/>
            </a:br>
            <a:endParaRPr lang="en-US" dirty="0"/>
          </a:p>
          <a:p>
            <a:r>
              <a:rPr lang="en-US" dirty="0"/>
              <a:t>When and How District must respond to allegations of sexual harassment; including offer of supportive measures and grievance process</a:t>
            </a:r>
          </a:p>
          <a:p>
            <a:pPr marL="0" indent="0">
              <a:buNone/>
            </a:pPr>
            <a:endParaRPr lang="en-US" dirty="0"/>
          </a:p>
          <a:p>
            <a:r>
              <a:rPr lang="en-US" dirty="0"/>
              <a:t>Which employees can bind the District based on knowledge of sexual harassment</a:t>
            </a:r>
          </a:p>
          <a:p>
            <a:pPr marL="0" indent="0">
              <a:buNone/>
            </a:pPr>
            <a:endParaRPr lang="en-US" dirty="0"/>
          </a:p>
          <a:p>
            <a:r>
              <a:rPr lang="en-US" dirty="0"/>
              <a:t>Complications as to discipline procedures</a:t>
            </a:r>
          </a:p>
        </p:txBody>
      </p:sp>
      <p:sp>
        <p:nvSpPr>
          <p:cNvPr id="4" name="Slide Number Placeholder 3">
            <a:extLst>
              <a:ext uri="{FF2B5EF4-FFF2-40B4-BE49-F238E27FC236}">
                <a16:creationId xmlns:a16="http://schemas.microsoft.com/office/drawing/2014/main" xmlns="" id="{19B3110D-A952-4B1F-865C-F1C85106724C}"/>
              </a:ext>
            </a:extLst>
          </p:cNvPr>
          <p:cNvSpPr>
            <a:spLocks noGrp="1"/>
          </p:cNvSpPr>
          <p:nvPr>
            <p:ph type="sldNum" sz="quarter" idx="12"/>
          </p:nvPr>
        </p:nvSpPr>
        <p:spPr>
          <a:xfrm>
            <a:off x="10827043" y="5563839"/>
            <a:ext cx="838199" cy="767687"/>
          </a:xfrm>
        </p:spPr>
        <p:txBody>
          <a:bodyPr/>
          <a:lstStyle/>
          <a:p>
            <a:fld id="{D57F1E4F-1CFF-5643-939E-02111984F565}" type="slidenum">
              <a:rPr lang="en-US" sz="1600" smtClean="0"/>
              <a:t>2</a:t>
            </a:fld>
            <a:endParaRPr lang="en-US" sz="1600" dirty="0"/>
          </a:p>
        </p:txBody>
      </p:sp>
    </p:spTree>
    <p:extLst>
      <p:ext uri="{BB962C8B-B14F-4D97-AF65-F5344CB8AC3E}">
        <p14:creationId xmlns:p14="http://schemas.microsoft.com/office/powerpoint/2010/main" val="34297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Freeform 36">
            <a:extLst>
              <a:ext uri="{FF2B5EF4-FFF2-40B4-BE49-F238E27FC236}">
                <a16:creationId xmlns:a16="http://schemas.microsoft.com/office/drawing/2014/main" xmlns=""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12" name="Freeform: Shape 11">
            <a:extLst>
              <a:ext uri="{FF2B5EF4-FFF2-40B4-BE49-F238E27FC236}">
                <a16:creationId xmlns:a16="http://schemas.microsoft.com/office/drawing/2014/main" xmlns=""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428E7052-FA63-45FD-A176-3C8BC5BC7917}"/>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What are Supportive Measures?</a:t>
            </a:r>
          </a:p>
        </p:txBody>
      </p:sp>
      <p:sp>
        <p:nvSpPr>
          <p:cNvPr id="3" name="Content Placeholder 2">
            <a:extLst>
              <a:ext uri="{FF2B5EF4-FFF2-40B4-BE49-F238E27FC236}">
                <a16:creationId xmlns:a16="http://schemas.microsoft.com/office/drawing/2014/main" xmlns="" id="{DB750F90-DCB4-46C0-9DD9-78DBF0DC249F}"/>
              </a:ext>
            </a:extLst>
          </p:cNvPr>
          <p:cNvSpPr>
            <a:spLocks noGrp="1"/>
          </p:cNvSpPr>
          <p:nvPr>
            <p:ph idx="1"/>
          </p:nvPr>
        </p:nvSpPr>
        <p:spPr>
          <a:xfrm>
            <a:off x="5204109" y="1254034"/>
            <a:ext cx="6269434" cy="5146766"/>
          </a:xfrm>
        </p:spPr>
        <p:txBody>
          <a:bodyPr>
            <a:normAutofit/>
          </a:bodyPr>
          <a:lstStyle/>
          <a:p>
            <a:r>
              <a:rPr lang="en-US" dirty="0"/>
              <a:t>Non-disciplinary, non-punitive individual services designed to restore or preserve equal access to educational program or activity without unreasonably burdening the other party</a:t>
            </a:r>
            <a:br>
              <a:rPr lang="en-US" dirty="0"/>
            </a:br>
            <a:endParaRPr lang="en-US" dirty="0"/>
          </a:p>
          <a:p>
            <a:pPr lvl="1"/>
            <a:r>
              <a:rPr lang="en-US" dirty="0"/>
              <a:t>Without fee or charge</a:t>
            </a:r>
          </a:p>
          <a:p>
            <a:pPr lvl="1"/>
            <a:endParaRPr lang="en-US" dirty="0"/>
          </a:p>
          <a:p>
            <a:pPr lvl="1"/>
            <a:r>
              <a:rPr lang="en-US" dirty="0"/>
              <a:t>i.e. counseling, deadline extensions, modification of class/work schedules, restricting contact between parties, revised seating or assignments, increased monitoring, emergency removals</a:t>
            </a:r>
          </a:p>
        </p:txBody>
      </p:sp>
      <p:sp>
        <p:nvSpPr>
          <p:cNvPr id="4" name="Slide Number Placeholder 3">
            <a:extLst>
              <a:ext uri="{FF2B5EF4-FFF2-40B4-BE49-F238E27FC236}">
                <a16:creationId xmlns:a16="http://schemas.microsoft.com/office/drawing/2014/main" xmlns="" id="{21C2E925-9B84-49C5-8CC1-284574A575E1}"/>
              </a:ext>
            </a:extLst>
          </p:cNvPr>
          <p:cNvSpPr>
            <a:spLocks noGrp="1"/>
          </p:cNvSpPr>
          <p:nvPr>
            <p:ph type="sldNum" sz="quarter" idx="12"/>
          </p:nvPr>
        </p:nvSpPr>
        <p:spPr>
          <a:xfrm>
            <a:off x="11353801" y="6016957"/>
            <a:ext cx="838199" cy="767687"/>
          </a:xfrm>
        </p:spPr>
        <p:txBody>
          <a:bodyPr/>
          <a:lstStyle/>
          <a:p>
            <a:fld id="{D57F1E4F-1CFF-5643-939E-02111984F565}" type="slidenum">
              <a:rPr lang="en-US" sz="1600" smtClean="0"/>
              <a:t>20</a:t>
            </a:fld>
            <a:endParaRPr lang="en-US" sz="1600" dirty="0"/>
          </a:p>
        </p:txBody>
      </p:sp>
    </p:spTree>
    <p:extLst>
      <p:ext uri="{BB962C8B-B14F-4D97-AF65-F5344CB8AC3E}">
        <p14:creationId xmlns:p14="http://schemas.microsoft.com/office/powerpoint/2010/main" val="28642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2D000E40-A9AD-47E4-914E-71C34A581F0F}"/>
              </a:ext>
            </a:extLst>
          </p:cNvPr>
          <p:cNvSpPr>
            <a:spLocks noGrp="1"/>
          </p:cNvSpPr>
          <p:nvPr>
            <p:ph type="title"/>
          </p:nvPr>
        </p:nvSpPr>
        <p:spPr>
          <a:xfrm>
            <a:off x="806195" y="804672"/>
            <a:ext cx="3521359" cy="5248656"/>
          </a:xfrm>
        </p:spPr>
        <p:txBody>
          <a:bodyPr anchor="ctr">
            <a:normAutofit/>
          </a:bodyPr>
          <a:lstStyle/>
          <a:p>
            <a:pPr algn="ctr"/>
            <a:r>
              <a:rPr lang="en-US" dirty="0"/>
              <a:t>Focus on the Process</a:t>
            </a:r>
          </a:p>
        </p:txBody>
      </p:sp>
      <p:sp>
        <p:nvSpPr>
          <p:cNvPr id="3" name="Content Placeholder 2">
            <a:extLst>
              <a:ext uri="{FF2B5EF4-FFF2-40B4-BE49-F238E27FC236}">
                <a16:creationId xmlns:a16="http://schemas.microsoft.com/office/drawing/2014/main" xmlns="" id="{BB73B267-24CF-4996-ACEB-D7668A7C65F1}"/>
              </a:ext>
            </a:extLst>
          </p:cNvPr>
          <p:cNvSpPr>
            <a:spLocks noGrp="1"/>
          </p:cNvSpPr>
          <p:nvPr>
            <p:ph idx="1"/>
          </p:nvPr>
        </p:nvSpPr>
        <p:spPr>
          <a:xfrm>
            <a:off x="4654296" y="804671"/>
            <a:ext cx="6721496" cy="5248657"/>
          </a:xfrm>
        </p:spPr>
        <p:txBody>
          <a:bodyPr anchor="ctr">
            <a:normAutofit/>
          </a:bodyPr>
          <a:lstStyle/>
          <a:p>
            <a:pPr marL="457200" indent="-457200">
              <a:buFont typeface="+mj-lt"/>
              <a:buAutoNum type="arabicParenR"/>
            </a:pPr>
            <a:r>
              <a:rPr lang="en-US" dirty="0"/>
              <a:t>Treat both complainant and respondent equal</a:t>
            </a:r>
          </a:p>
          <a:p>
            <a:pPr marL="457200" indent="-457200">
              <a:buFont typeface="+mj-lt"/>
              <a:buAutoNum type="arabicParenR"/>
            </a:pPr>
            <a:r>
              <a:rPr lang="en-US" dirty="0"/>
              <a:t>Evaluate all relevant evidence objectively</a:t>
            </a:r>
          </a:p>
          <a:p>
            <a:pPr marL="457200" indent="-457200">
              <a:buFont typeface="+mj-lt"/>
              <a:buAutoNum type="arabicParenR"/>
            </a:pPr>
            <a:r>
              <a:rPr lang="en-US" dirty="0"/>
              <a:t>Title IX Coordinator, Investigator, and decision-maker are to be free from conflict of interest and trained to be impartial</a:t>
            </a:r>
          </a:p>
          <a:p>
            <a:pPr marL="457200" indent="-457200">
              <a:buFont typeface="+mj-lt"/>
              <a:buAutoNum type="arabicParenR"/>
            </a:pPr>
            <a:r>
              <a:rPr lang="en-US" dirty="0"/>
              <a:t>Presume innocence of respondent</a:t>
            </a:r>
          </a:p>
          <a:p>
            <a:pPr marL="457200" indent="-457200">
              <a:buFont typeface="+mj-lt"/>
              <a:buAutoNum type="arabicParenR"/>
            </a:pPr>
            <a:r>
              <a:rPr lang="en-US" dirty="0"/>
              <a:t>Prompt time frames for process</a:t>
            </a:r>
          </a:p>
          <a:p>
            <a:pPr marL="457200" indent="-457200">
              <a:buFont typeface="+mj-lt"/>
              <a:buAutoNum type="arabicParenR"/>
            </a:pPr>
            <a:r>
              <a:rPr lang="en-US" dirty="0"/>
              <a:t>Range of remedies and sanctions which may be imposed</a:t>
            </a:r>
          </a:p>
          <a:p>
            <a:pPr marL="457200" indent="-457200">
              <a:buFont typeface="+mj-lt"/>
              <a:buAutoNum type="arabicParenR"/>
            </a:pPr>
            <a:r>
              <a:rPr lang="en-US" dirty="0"/>
              <a:t>Standard of proof –preponderance of evidence</a:t>
            </a:r>
          </a:p>
          <a:p>
            <a:pPr marL="457200" indent="-457200">
              <a:buFont typeface="+mj-lt"/>
              <a:buAutoNum type="arabicParenR"/>
            </a:pPr>
            <a:r>
              <a:rPr lang="en-US" dirty="0"/>
              <a:t>Appeal procedures</a:t>
            </a:r>
          </a:p>
          <a:p>
            <a:pPr marL="457200" indent="-457200">
              <a:buFont typeface="+mj-lt"/>
              <a:buAutoNum type="arabicParenR"/>
            </a:pPr>
            <a:r>
              <a:rPr lang="en-US" dirty="0"/>
              <a:t>Privileged (with waiver)</a:t>
            </a:r>
          </a:p>
        </p:txBody>
      </p:sp>
      <p:sp>
        <p:nvSpPr>
          <p:cNvPr id="4" name="Slide Number Placeholder 3">
            <a:extLst>
              <a:ext uri="{FF2B5EF4-FFF2-40B4-BE49-F238E27FC236}">
                <a16:creationId xmlns:a16="http://schemas.microsoft.com/office/drawing/2014/main" xmlns="" id="{0305A927-EAF5-4824-B85F-F44DBE5ADF07}"/>
              </a:ext>
            </a:extLst>
          </p:cNvPr>
          <p:cNvSpPr>
            <a:spLocks noGrp="1"/>
          </p:cNvSpPr>
          <p:nvPr>
            <p:ph type="sldNum" sz="quarter" idx="12"/>
          </p:nvPr>
        </p:nvSpPr>
        <p:spPr>
          <a:xfrm>
            <a:off x="10864335" y="5563840"/>
            <a:ext cx="838199" cy="767687"/>
          </a:xfrm>
        </p:spPr>
        <p:txBody>
          <a:bodyPr/>
          <a:lstStyle/>
          <a:p>
            <a:fld id="{D57F1E4F-1CFF-5643-939E-02111984F565}" type="slidenum">
              <a:rPr lang="en-US" sz="1600" smtClean="0"/>
              <a:t>21</a:t>
            </a:fld>
            <a:endParaRPr lang="en-US" sz="1600" dirty="0"/>
          </a:p>
        </p:txBody>
      </p:sp>
    </p:spTree>
    <p:extLst>
      <p:ext uri="{BB962C8B-B14F-4D97-AF65-F5344CB8AC3E}">
        <p14:creationId xmlns:p14="http://schemas.microsoft.com/office/powerpoint/2010/main" val="6870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xmlns=""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3" name="Content Placeholder 2">
            <a:extLst>
              <a:ext uri="{FF2B5EF4-FFF2-40B4-BE49-F238E27FC236}">
                <a16:creationId xmlns:a16="http://schemas.microsoft.com/office/drawing/2014/main" xmlns="" id="{FE98E586-97E7-428C-A5C5-2CBAB70F245C}"/>
              </a:ext>
            </a:extLst>
          </p:cNvPr>
          <p:cNvSpPr>
            <a:spLocks noGrp="1"/>
          </p:cNvSpPr>
          <p:nvPr>
            <p:ph idx="1"/>
          </p:nvPr>
        </p:nvSpPr>
        <p:spPr>
          <a:xfrm>
            <a:off x="1068388" y="1645920"/>
            <a:ext cx="5919503" cy="4470821"/>
          </a:xfrm>
        </p:spPr>
        <p:txBody>
          <a:bodyPr>
            <a:normAutofit/>
          </a:bodyPr>
          <a:lstStyle/>
          <a:p>
            <a:r>
              <a:rPr lang="en-US" dirty="0"/>
              <a:t>A presumption of innocence throughout the grievance process;</a:t>
            </a:r>
          </a:p>
          <a:p>
            <a:r>
              <a:rPr lang="en-US" dirty="0"/>
              <a:t>Written notice of allegations against the accused;</a:t>
            </a:r>
          </a:p>
          <a:p>
            <a:r>
              <a:rPr lang="en-US" dirty="0"/>
              <a:t>An equal opportunity for both parties to present and review all the evidence;</a:t>
            </a:r>
          </a:p>
          <a:p>
            <a:r>
              <a:rPr lang="en-US" dirty="0"/>
              <a:t>Opportunity to submit written questions to challenge credibility of both parties</a:t>
            </a:r>
          </a:p>
        </p:txBody>
      </p:sp>
      <p:sp>
        <p:nvSpPr>
          <p:cNvPr id="14" name="Freeform: Shape 13">
            <a:extLst>
              <a:ext uri="{FF2B5EF4-FFF2-40B4-BE49-F238E27FC236}">
                <a16:creationId xmlns:a16="http://schemas.microsoft.com/office/drawing/2014/main" xmlns=""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F325164-3CA8-4B8C-891F-058F86FF3EE6}"/>
              </a:ext>
            </a:extLst>
          </p:cNvPr>
          <p:cNvSpPr>
            <a:spLocks noGrp="1"/>
          </p:cNvSpPr>
          <p:nvPr>
            <p:ph type="title"/>
          </p:nvPr>
        </p:nvSpPr>
        <p:spPr>
          <a:xfrm>
            <a:off x="8015978" y="1645920"/>
            <a:ext cx="3522879" cy="4470821"/>
          </a:xfrm>
        </p:spPr>
        <p:txBody>
          <a:bodyPr>
            <a:normAutofit/>
          </a:bodyPr>
          <a:lstStyle/>
          <a:p>
            <a:r>
              <a:rPr lang="en-US" dirty="0">
                <a:solidFill>
                  <a:srgbClr val="FFFFFF"/>
                </a:solidFill>
              </a:rPr>
              <a:t>Focus On Due Process</a:t>
            </a:r>
          </a:p>
        </p:txBody>
      </p:sp>
      <p:sp>
        <p:nvSpPr>
          <p:cNvPr id="4" name="Slide Number Placeholder 3">
            <a:extLst>
              <a:ext uri="{FF2B5EF4-FFF2-40B4-BE49-F238E27FC236}">
                <a16:creationId xmlns:a16="http://schemas.microsoft.com/office/drawing/2014/main" xmlns="" id="{22E87DBF-B390-463F-930F-71BDDCFD7D76}"/>
              </a:ext>
            </a:extLst>
          </p:cNvPr>
          <p:cNvSpPr>
            <a:spLocks noGrp="1"/>
          </p:cNvSpPr>
          <p:nvPr>
            <p:ph type="sldNum" sz="quarter" idx="12"/>
          </p:nvPr>
        </p:nvSpPr>
        <p:spPr>
          <a:xfrm>
            <a:off x="11332955" y="6077099"/>
            <a:ext cx="838199" cy="767687"/>
          </a:xfrm>
        </p:spPr>
        <p:txBody>
          <a:bodyPr/>
          <a:lstStyle/>
          <a:p>
            <a:fld id="{D57F1E4F-1CFF-5643-939E-02111984F565}" type="slidenum">
              <a:rPr lang="en-US" sz="1600" smtClean="0"/>
              <a:t>22</a:t>
            </a:fld>
            <a:endParaRPr lang="en-US" sz="1600" dirty="0"/>
          </a:p>
        </p:txBody>
      </p:sp>
    </p:spTree>
    <p:extLst>
      <p:ext uri="{BB962C8B-B14F-4D97-AF65-F5344CB8AC3E}">
        <p14:creationId xmlns:p14="http://schemas.microsoft.com/office/powerpoint/2010/main" val="1362986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5FC7B-B4A6-4479-B3C0-DFFEAEF8DAFC}"/>
              </a:ext>
            </a:extLst>
          </p:cNvPr>
          <p:cNvSpPr>
            <a:spLocks noGrp="1"/>
          </p:cNvSpPr>
          <p:nvPr>
            <p:ph type="title"/>
          </p:nvPr>
        </p:nvSpPr>
        <p:spPr/>
        <p:txBody>
          <a:bodyPr/>
          <a:lstStyle/>
          <a:p>
            <a:r>
              <a:rPr lang="en-US" dirty="0"/>
              <a:t>Formal Complaint</a:t>
            </a:r>
          </a:p>
        </p:txBody>
      </p:sp>
      <p:sp>
        <p:nvSpPr>
          <p:cNvPr id="3" name="Content Placeholder 2">
            <a:extLst>
              <a:ext uri="{FF2B5EF4-FFF2-40B4-BE49-F238E27FC236}">
                <a16:creationId xmlns:a16="http://schemas.microsoft.com/office/drawing/2014/main" xmlns="" id="{D89E414E-7903-4413-8E5E-EE912B0187EA}"/>
              </a:ext>
            </a:extLst>
          </p:cNvPr>
          <p:cNvSpPr>
            <a:spLocks noGrp="1"/>
          </p:cNvSpPr>
          <p:nvPr>
            <p:ph idx="1"/>
          </p:nvPr>
        </p:nvSpPr>
        <p:spPr>
          <a:xfrm>
            <a:off x="1103312" y="1261642"/>
            <a:ext cx="9281659" cy="5143640"/>
          </a:xfrm>
        </p:spPr>
        <p:txBody>
          <a:bodyPr>
            <a:normAutofit/>
          </a:bodyPr>
          <a:lstStyle/>
          <a:p>
            <a:r>
              <a:rPr lang="en-US" dirty="0"/>
              <a:t>Upon receipt, recipient must provide written notice to the known parties that includes:</a:t>
            </a:r>
          </a:p>
          <a:p>
            <a:pPr marL="800100" lvl="1" indent="-342900">
              <a:buFont typeface="+mj-lt"/>
              <a:buAutoNum type="arabicParenR"/>
            </a:pPr>
            <a:r>
              <a:rPr lang="en-US" dirty="0"/>
              <a:t>Notice of grievance process and informal resolution</a:t>
            </a:r>
          </a:p>
          <a:p>
            <a:pPr marL="800100" lvl="1" indent="-342900">
              <a:buFont typeface="+mj-lt"/>
              <a:buAutoNum type="arabicParenR"/>
            </a:pPr>
            <a:r>
              <a:rPr lang="en-US" dirty="0"/>
              <a:t>Notice of allegations in sufficient detail and time to allow preparation of response </a:t>
            </a:r>
            <a:r>
              <a:rPr lang="en-US" u="sng" dirty="0"/>
              <a:t>prior</a:t>
            </a:r>
            <a:r>
              <a:rPr lang="en-US" dirty="0"/>
              <a:t> to initial interview</a:t>
            </a:r>
          </a:p>
          <a:p>
            <a:pPr marL="800100" lvl="1" indent="-342900">
              <a:buFont typeface="+mj-lt"/>
              <a:buAutoNum type="arabicParenR"/>
            </a:pPr>
            <a:r>
              <a:rPr lang="en-US" dirty="0"/>
              <a:t>Identities of known parties, alleged conduct, date and location of conduct, if known</a:t>
            </a:r>
          </a:p>
          <a:p>
            <a:pPr marL="800100" lvl="1" indent="-342900">
              <a:buFont typeface="+mj-lt"/>
              <a:buAutoNum type="arabicParenR"/>
            </a:pPr>
            <a:r>
              <a:rPr lang="en-US" dirty="0"/>
              <a:t>Statement that respondent is not responsible for alleged conduct; determination made at conclusion of process</a:t>
            </a:r>
          </a:p>
          <a:p>
            <a:pPr marL="800100" lvl="1" indent="-342900">
              <a:buFont typeface="+mj-lt"/>
              <a:buAutoNum type="arabicParenR"/>
            </a:pPr>
            <a:r>
              <a:rPr lang="en-US" dirty="0"/>
              <a:t>Notice that parties may inspect and review evidence</a:t>
            </a:r>
          </a:p>
          <a:p>
            <a:pPr marL="800100" lvl="1" indent="-342900">
              <a:buFont typeface="+mj-lt"/>
              <a:buAutoNum type="arabicParenR"/>
            </a:pPr>
            <a:r>
              <a:rPr lang="en-US" dirty="0"/>
              <a:t>Notice of any provision in student code of conduct regarding making false statement</a:t>
            </a:r>
          </a:p>
        </p:txBody>
      </p:sp>
      <p:sp>
        <p:nvSpPr>
          <p:cNvPr id="4" name="Slide Number Placeholder 3">
            <a:extLst>
              <a:ext uri="{FF2B5EF4-FFF2-40B4-BE49-F238E27FC236}">
                <a16:creationId xmlns:a16="http://schemas.microsoft.com/office/drawing/2014/main" xmlns="" id="{BFE5CFF8-4174-4269-AF7A-621F5479DB32}"/>
              </a:ext>
            </a:extLst>
          </p:cNvPr>
          <p:cNvSpPr>
            <a:spLocks noGrp="1"/>
          </p:cNvSpPr>
          <p:nvPr>
            <p:ph type="sldNum" sz="quarter" idx="12"/>
          </p:nvPr>
        </p:nvSpPr>
        <p:spPr>
          <a:xfrm>
            <a:off x="11353801" y="6021438"/>
            <a:ext cx="838199" cy="767687"/>
          </a:xfrm>
        </p:spPr>
        <p:txBody>
          <a:bodyPr/>
          <a:lstStyle/>
          <a:p>
            <a:fld id="{D57F1E4F-1CFF-5643-939E-02111984F565}" type="slidenum">
              <a:rPr lang="en-US" sz="1600" smtClean="0"/>
              <a:t>23</a:t>
            </a:fld>
            <a:endParaRPr lang="en-US" sz="1600" dirty="0"/>
          </a:p>
        </p:txBody>
      </p:sp>
    </p:spTree>
    <p:extLst>
      <p:ext uri="{BB962C8B-B14F-4D97-AF65-F5344CB8AC3E}">
        <p14:creationId xmlns:p14="http://schemas.microsoft.com/office/powerpoint/2010/main" val="8542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96BAB-DB7B-4980-9A11-D1A36B68F343}"/>
              </a:ext>
            </a:extLst>
          </p:cNvPr>
          <p:cNvSpPr>
            <a:spLocks noGrp="1"/>
          </p:cNvSpPr>
          <p:nvPr>
            <p:ph type="title"/>
          </p:nvPr>
        </p:nvSpPr>
        <p:spPr/>
        <p:txBody>
          <a:bodyPr/>
          <a:lstStyle/>
          <a:p>
            <a:r>
              <a:rPr lang="en-US" dirty="0"/>
              <a:t>Investigation</a:t>
            </a:r>
          </a:p>
        </p:txBody>
      </p:sp>
      <p:sp>
        <p:nvSpPr>
          <p:cNvPr id="3" name="Content Placeholder 2">
            <a:extLst>
              <a:ext uri="{FF2B5EF4-FFF2-40B4-BE49-F238E27FC236}">
                <a16:creationId xmlns:a16="http://schemas.microsoft.com/office/drawing/2014/main" xmlns="" id="{81ABC8A3-76D9-43AB-AFCE-401AAADF5339}"/>
              </a:ext>
            </a:extLst>
          </p:cNvPr>
          <p:cNvSpPr>
            <a:spLocks noGrp="1"/>
          </p:cNvSpPr>
          <p:nvPr>
            <p:ph idx="1"/>
          </p:nvPr>
        </p:nvSpPr>
        <p:spPr>
          <a:xfrm>
            <a:off x="1103312" y="1273216"/>
            <a:ext cx="9268597" cy="5132066"/>
          </a:xfrm>
        </p:spPr>
        <p:txBody>
          <a:bodyPr>
            <a:normAutofit/>
          </a:bodyPr>
          <a:lstStyle/>
          <a:p>
            <a:r>
              <a:rPr lang="en-US" dirty="0"/>
              <a:t>Decision-maker must be someone other than Title IX Coordinator or Investigator</a:t>
            </a:r>
          </a:p>
          <a:p>
            <a:r>
              <a:rPr lang="en-US" dirty="0"/>
              <a:t>Burden of gathering evidence and determination of responsibility is on recipient</a:t>
            </a:r>
          </a:p>
          <a:p>
            <a:r>
              <a:rPr lang="en-US" dirty="0"/>
              <a:t>Certain evidence is protected unless waiver signed</a:t>
            </a:r>
          </a:p>
          <a:p>
            <a:r>
              <a:rPr lang="en-US" dirty="0"/>
              <a:t>Give all parties same opportunity to present witnesses and evidence</a:t>
            </a:r>
          </a:p>
          <a:p>
            <a:r>
              <a:rPr lang="en-US" dirty="0"/>
              <a:t>Can’t restrict parties’ obligation to discuss allegations or gather  and present relevant evidence</a:t>
            </a:r>
          </a:p>
          <a:p>
            <a:r>
              <a:rPr lang="en-US" dirty="0"/>
              <a:t>Provide parties with written notice of day, time, location, participants and purpose of each investigation interview with sufficient time for party to prepare</a:t>
            </a:r>
          </a:p>
          <a:p>
            <a:r>
              <a:rPr lang="en-US" dirty="0"/>
              <a:t>Provide complainant and respondent with at least 10 days to review evidence prior to investigative written report, and opportunity to respond</a:t>
            </a:r>
          </a:p>
        </p:txBody>
      </p:sp>
      <p:sp>
        <p:nvSpPr>
          <p:cNvPr id="4" name="Slide Number Placeholder 3">
            <a:extLst>
              <a:ext uri="{FF2B5EF4-FFF2-40B4-BE49-F238E27FC236}">
                <a16:creationId xmlns:a16="http://schemas.microsoft.com/office/drawing/2014/main" xmlns="" id="{3D2FA4D5-8F29-4579-9EA9-3B228DA97906}"/>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t>24</a:t>
            </a:fld>
            <a:endParaRPr lang="en-US" sz="1600" dirty="0"/>
          </a:p>
        </p:txBody>
      </p:sp>
    </p:spTree>
    <p:extLst>
      <p:ext uri="{BB962C8B-B14F-4D97-AF65-F5344CB8AC3E}">
        <p14:creationId xmlns:p14="http://schemas.microsoft.com/office/powerpoint/2010/main" val="42489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910D8-DAFA-4BE0-BCE4-E1BA001C4A9A}"/>
              </a:ext>
            </a:extLst>
          </p:cNvPr>
          <p:cNvSpPr>
            <a:spLocks noGrp="1"/>
          </p:cNvSpPr>
          <p:nvPr>
            <p:ph type="title"/>
          </p:nvPr>
        </p:nvSpPr>
        <p:spPr/>
        <p:txBody>
          <a:bodyPr/>
          <a:lstStyle/>
          <a:p>
            <a:r>
              <a:rPr lang="en-US" dirty="0"/>
              <a:t>Determination of Responsibility	</a:t>
            </a:r>
          </a:p>
        </p:txBody>
      </p:sp>
      <p:sp>
        <p:nvSpPr>
          <p:cNvPr id="3" name="Content Placeholder 2">
            <a:extLst>
              <a:ext uri="{FF2B5EF4-FFF2-40B4-BE49-F238E27FC236}">
                <a16:creationId xmlns:a16="http://schemas.microsoft.com/office/drawing/2014/main" xmlns="" id="{5AA566CA-FDC0-4DE8-A3C8-6885C013C0BD}"/>
              </a:ext>
            </a:extLst>
          </p:cNvPr>
          <p:cNvSpPr>
            <a:spLocks noGrp="1"/>
          </p:cNvSpPr>
          <p:nvPr>
            <p:ph idx="1"/>
          </p:nvPr>
        </p:nvSpPr>
        <p:spPr>
          <a:xfrm>
            <a:off x="1103312" y="1307940"/>
            <a:ext cx="9960928" cy="5359078"/>
          </a:xfrm>
        </p:spPr>
        <p:txBody>
          <a:bodyPr>
            <a:normAutofit/>
          </a:bodyPr>
          <a:lstStyle/>
          <a:p>
            <a:r>
              <a:rPr lang="en-US" dirty="0"/>
              <a:t>Decision maker can’t be Title IX Coordinator or investigator</a:t>
            </a:r>
          </a:p>
          <a:p>
            <a:r>
              <a:rPr lang="en-US" dirty="0"/>
              <a:t>Must issue written determination that includes:</a:t>
            </a:r>
          </a:p>
          <a:p>
            <a:pPr lvl="1"/>
            <a:r>
              <a:rPr lang="en-US" dirty="0"/>
              <a:t>Allegations</a:t>
            </a:r>
          </a:p>
          <a:p>
            <a:pPr lvl="1"/>
            <a:r>
              <a:rPr lang="en-US" dirty="0"/>
              <a:t>Description of procedural steps taken, making notification to and interview of parties and witnesses</a:t>
            </a:r>
          </a:p>
          <a:p>
            <a:pPr lvl="1"/>
            <a:r>
              <a:rPr lang="en-US" dirty="0"/>
              <a:t>Finding of facts</a:t>
            </a:r>
          </a:p>
          <a:p>
            <a:pPr lvl="1"/>
            <a:r>
              <a:rPr lang="en-US" dirty="0"/>
              <a:t>Application of code of conduct</a:t>
            </a:r>
          </a:p>
          <a:p>
            <a:pPr lvl="1"/>
            <a:r>
              <a:rPr lang="en-US" dirty="0"/>
              <a:t>Statement of and rationale for result as to each allegation</a:t>
            </a:r>
          </a:p>
          <a:p>
            <a:pPr lvl="2"/>
            <a:r>
              <a:rPr lang="en-US" dirty="0"/>
              <a:t>Must Include</a:t>
            </a:r>
          </a:p>
          <a:p>
            <a:pPr lvl="3"/>
            <a:r>
              <a:rPr lang="en-US" sz="1600" dirty="0"/>
              <a:t>Determination of responsibility</a:t>
            </a:r>
          </a:p>
          <a:p>
            <a:pPr lvl="3"/>
            <a:r>
              <a:rPr lang="en-US" sz="1600" dirty="0"/>
              <a:t>Discipline sanctions, whether remedies to restore/preserve, equal access to educational program/activity will be provided by recipient to complainant</a:t>
            </a:r>
          </a:p>
          <a:p>
            <a:pPr marL="1371600" lvl="3" indent="0">
              <a:buNone/>
            </a:pPr>
            <a:endParaRPr lang="en-US" dirty="0"/>
          </a:p>
        </p:txBody>
      </p:sp>
      <p:sp>
        <p:nvSpPr>
          <p:cNvPr id="4" name="Slide Number Placeholder 3">
            <a:extLst>
              <a:ext uri="{FF2B5EF4-FFF2-40B4-BE49-F238E27FC236}">
                <a16:creationId xmlns:a16="http://schemas.microsoft.com/office/drawing/2014/main" xmlns="" id="{C79F551F-3E6D-4A77-B61A-11AC72F6F2AD}"/>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t>25</a:t>
            </a:fld>
            <a:endParaRPr lang="en-US" sz="1600" dirty="0"/>
          </a:p>
        </p:txBody>
      </p:sp>
    </p:spTree>
    <p:extLst>
      <p:ext uri="{BB962C8B-B14F-4D97-AF65-F5344CB8AC3E}">
        <p14:creationId xmlns:p14="http://schemas.microsoft.com/office/powerpoint/2010/main" val="38286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E3C37-4858-49CD-95E5-8BF682546C42}"/>
              </a:ext>
            </a:extLst>
          </p:cNvPr>
          <p:cNvSpPr>
            <a:spLocks noGrp="1"/>
          </p:cNvSpPr>
          <p:nvPr>
            <p:ph type="title"/>
          </p:nvPr>
        </p:nvSpPr>
        <p:spPr/>
        <p:txBody>
          <a:bodyPr/>
          <a:lstStyle/>
          <a:p>
            <a:r>
              <a:rPr lang="en-US" dirty="0"/>
              <a:t>Appeals</a:t>
            </a:r>
          </a:p>
        </p:txBody>
      </p:sp>
      <p:sp>
        <p:nvSpPr>
          <p:cNvPr id="3" name="Content Placeholder 2">
            <a:extLst>
              <a:ext uri="{FF2B5EF4-FFF2-40B4-BE49-F238E27FC236}">
                <a16:creationId xmlns:a16="http://schemas.microsoft.com/office/drawing/2014/main" xmlns="" id="{56CAC3C2-7AF8-4744-A30D-E6241B8556C1}"/>
              </a:ext>
            </a:extLst>
          </p:cNvPr>
          <p:cNvSpPr>
            <a:spLocks noGrp="1"/>
          </p:cNvSpPr>
          <p:nvPr>
            <p:ph idx="1"/>
          </p:nvPr>
        </p:nvSpPr>
        <p:spPr>
          <a:xfrm>
            <a:off x="1103312" y="1423852"/>
            <a:ext cx="8946541" cy="4824548"/>
          </a:xfrm>
        </p:spPr>
        <p:txBody>
          <a:bodyPr/>
          <a:lstStyle/>
          <a:p>
            <a:r>
              <a:rPr lang="en-US" sz="2400" dirty="0"/>
              <a:t>Must offer to both parties for:</a:t>
            </a:r>
            <a:br>
              <a:rPr lang="en-US" sz="2400" dirty="0"/>
            </a:br>
            <a:endParaRPr lang="en-US" sz="2400" dirty="0"/>
          </a:p>
          <a:p>
            <a:pPr marL="800100" lvl="1" indent="-342900">
              <a:buFont typeface="+mj-lt"/>
              <a:buAutoNum type="arabicParenR"/>
            </a:pPr>
            <a:r>
              <a:rPr lang="en-US" sz="2000" dirty="0"/>
              <a:t>Determination of responsibility</a:t>
            </a:r>
            <a:br>
              <a:rPr lang="en-US" sz="2000" dirty="0"/>
            </a:br>
            <a:endParaRPr lang="en-US" sz="2000" dirty="0"/>
          </a:p>
          <a:p>
            <a:pPr marL="800100" lvl="1" indent="-342900">
              <a:buFont typeface="+mj-lt"/>
              <a:buAutoNum type="arabicParenR"/>
            </a:pPr>
            <a:r>
              <a:rPr lang="en-US" sz="2000" dirty="0"/>
              <a:t>Dismissal</a:t>
            </a:r>
          </a:p>
          <a:p>
            <a:pPr marL="1314450" lvl="3" indent="0">
              <a:buNone/>
            </a:pPr>
            <a:r>
              <a:rPr lang="en-US" sz="1800" dirty="0"/>
              <a:t>As to the following bases:</a:t>
            </a:r>
          </a:p>
          <a:p>
            <a:pPr marL="1657350" lvl="3" indent="-342900">
              <a:buFont typeface="+mj-lt"/>
              <a:buAutoNum type="alphaLcParenR"/>
            </a:pPr>
            <a:r>
              <a:rPr lang="en-US" sz="1800" dirty="0"/>
              <a:t>Procedural irregularity that affects the outcome</a:t>
            </a:r>
          </a:p>
          <a:p>
            <a:pPr marL="1657350" lvl="3" indent="-342900">
              <a:buFont typeface="+mj-lt"/>
              <a:buAutoNum type="alphaLcParenR"/>
            </a:pPr>
            <a:r>
              <a:rPr lang="en-US" sz="1800" dirty="0"/>
              <a:t>New evidence not reasonably available at time of determination</a:t>
            </a:r>
          </a:p>
          <a:p>
            <a:pPr marL="1657350" lvl="3" indent="-342900">
              <a:buFont typeface="+mj-lt"/>
              <a:buAutoNum type="alphaLcParenR"/>
            </a:pPr>
            <a:r>
              <a:rPr lang="en-US" sz="1800" dirty="0"/>
              <a:t>Conflict of interest on part of Title IX Coordinator, Investigator or decision-maker</a:t>
            </a:r>
          </a:p>
        </p:txBody>
      </p:sp>
      <p:sp>
        <p:nvSpPr>
          <p:cNvPr id="4" name="Slide Number Placeholder 3">
            <a:extLst>
              <a:ext uri="{FF2B5EF4-FFF2-40B4-BE49-F238E27FC236}">
                <a16:creationId xmlns:a16="http://schemas.microsoft.com/office/drawing/2014/main" xmlns="" id="{C50EC6E1-D8BC-4521-AC78-2B093F7890FD}"/>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t>26</a:t>
            </a:fld>
            <a:endParaRPr lang="en-US" sz="1600" dirty="0"/>
          </a:p>
        </p:txBody>
      </p:sp>
    </p:spTree>
    <p:extLst>
      <p:ext uri="{BB962C8B-B14F-4D97-AF65-F5344CB8AC3E}">
        <p14:creationId xmlns:p14="http://schemas.microsoft.com/office/powerpoint/2010/main" val="41070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 name="Picture 8">
            <a:extLst>
              <a:ext uri="{FF2B5EF4-FFF2-40B4-BE49-F238E27FC236}">
                <a16:creationId xmlns:a16="http://schemas.microsoft.com/office/drawing/2014/main" xmlns=""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4" name="Oval 10">
            <a:extLst>
              <a:ext uri="{FF2B5EF4-FFF2-40B4-BE49-F238E27FC236}">
                <a16:creationId xmlns:a16="http://schemas.microsoft.com/office/drawing/2014/main" xmlns=""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12">
            <a:extLst>
              <a:ext uri="{FF2B5EF4-FFF2-40B4-BE49-F238E27FC236}">
                <a16:creationId xmlns:a16="http://schemas.microsoft.com/office/drawing/2014/main" xmlns=""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6" name="Picture 14">
            <a:extLst>
              <a:ext uri="{FF2B5EF4-FFF2-40B4-BE49-F238E27FC236}">
                <a16:creationId xmlns:a16="http://schemas.microsoft.com/office/drawing/2014/main" xmlns=""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 name="Rectangle 16">
            <a:extLst>
              <a:ext uri="{FF2B5EF4-FFF2-40B4-BE49-F238E27FC236}">
                <a16:creationId xmlns:a16="http://schemas.microsoft.com/office/drawing/2014/main" xmlns=""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8" name="Rectangle 18">
            <a:extLst>
              <a:ext uri="{FF2B5EF4-FFF2-40B4-BE49-F238E27FC236}">
                <a16:creationId xmlns:a16="http://schemas.microsoft.com/office/drawing/2014/main" xmlns=""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6">
            <a:extLst>
              <a:ext uri="{FF2B5EF4-FFF2-40B4-BE49-F238E27FC236}">
                <a16:creationId xmlns:a16="http://schemas.microsoft.com/office/drawing/2014/main" xmlns=""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xmlns=""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E6912FE-D2CC-41B4-B55C-7CFBB6056A53}"/>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chemeClr val="tx2"/>
                </a:solidFill>
                <a:latin typeface="+mj-lt"/>
                <a:ea typeface="+mj-ea"/>
                <a:cs typeface="+mj-cs"/>
              </a:rPr>
              <a:t>Putting All This Together…</a:t>
            </a:r>
          </a:p>
        </p:txBody>
      </p:sp>
      <p:sp>
        <p:nvSpPr>
          <p:cNvPr id="3" name="Slide Number Placeholder 2">
            <a:extLst>
              <a:ext uri="{FF2B5EF4-FFF2-40B4-BE49-F238E27FC236}">
                <a16:creationId xmlns:a16="http://schemas.microsoft.com/office/drawing/2014/main" xmlns="" id="{2CCF0774-FB68-4BE7-857F-C5C356E5115B}"/>
              </a:ext>
            </a:extLst>
          </p:cNvPr>
          <p:cNvSpPr>
            <a:spLocks noGrp="1"/>
          </p:cNvSpPr>
          <p:nvPr>
            <p:ph type="sldNum" sz="quarter" idx="12"/>
          </p:nvPr>
        </p:nvSpPr>
        <p:spPr>
          <a:xfrm>
            <a:off x="11353496" y="6090313"/>
            <a:ext cx="838199" cy="767687"/>
          </a:xfrm>
        </p:spPr>
        <p:txBody>
          <a:bodyPr/>
          <a:lstStyle/>
          <a:p>
            <a:fld id="{D57F1E4F-1CFF-5643-939E-02111984F565}" type="slidenum">
              <a:rPr lang="en-US" sz="1600" smtClean="0">
                <a:solidFill>
                  <a:schemeClr val="bg1"/>
                </a:solidFill>
              </a:rPr>
              <a:t>27</a:t>
            </a:fld>
            <a:endParaRPr lang="en-US" sz="1600" dirty="0">
              <a:solidFill>
                <a:schemeClr val="bg1"/>
              </a:solidFill>
            </a:endParaRPr>
          </a:p>
        </p:txBody>
      </p:sp>
    </p:spTree>
    <p:extLst>
      <p:ext uri="{BB962C8B-B14F-4D97-AF65-F5344CB8AC3E}">
        <p14:creationId xmlns:p14="http://schemas.microsoft.com/office/powerpoint/2010/main" val="1466727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xmlns="" id="{61FEBC38-2320-414A-A3F3-23958170AA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9">
            <a:extLst>
              <a:ext uri="{FF2B5EF4-FFF2-40B4-BE49-F238E27FC236}">
                <a16:creationId xmlns:a16="http://schemas.microsoft.com/office/drawing/2014/main" xmlns="" id="{17F17AD0-4668-46E4-B248-CD980B04F8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a:effectLst>
            <a:outerShdw blurRad="50800" dist="50800" dir="5400000" algn="ctr" rotWithShape="0">
              <a:srgbClr val="5F5F5F">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ell phone&#10;&#10;Description automatically generated">
            <a:extLst>
              <a:ext uri="{FF2B5EF4-FFF2-40B4-BE49-F238E27FC236}">
                <a16:creationId xmlns:a16="http://schemas.microsoft.com/office/drawing/2014/main" xmlns="" id="{58740B38-ADE5-4C22-BF15-F93527652662}"/>
              </a:ext>
            </a:extLst>
          </p:cNvPr>
          <p:cNvPicPr>
            <a:picLocks noChangeAspect="1"/>
          </p:cNvPicPr>
          <p:nvPr/>
        </p:nvPicPr>
        <p:blipFill>
          <a:blip r:embed="rId3"/>
          <a:stretch>
            <a:fillRect/>
          </a:stretch>
        </p:blipFill>
        <p:spPr>
          <a:xfrm>
            <a:off x="477012" y="480060"/>
            <a:ext cx="11237976" cy="5897880"/>
          </a:xfrm>
          <a:prstGeom prst="rect">
            <a:avLst/>
          </a:prstGeom>
        </p:spPr>
      </p:pic>
      <p:sp>
        <p:nvSpPr>
          <p:cNvPr id="2" name="Slide Number Placeholder 1">
            <a:extLst>
              <a:ext uri="{FF2B5EF4-FFF2-40B4-BE49-F238E27FC236}">
                <a16:creationId xmlns:a16="http://schemas.microsoft.com/office/drawing/2014/main" xmlns="" id="{1886EEA7-9BD1-4A3D-BB29-493A48C54997}"/>
              </a:ext>
            </a:extLst>
          </p:cNvPr>
          <p:cNvSpPr>
            <a:spLocks noGrp="1"/>
          </p:cNvSpPr>
          <p:nvPr>
            <p:ph type="sldNum" sz="quarter" idx="12"/>
          </p:nvPr>
        </p:nvSpPr>
        <p:spPr>
          <a:xfrm>
            <a:off x="10876789" y="5610253"/>
            <a:ext cx="838199" cy="767687"/>
          </a:xfrm>
        </p:spPr>
        <p:txBody>
          <a:bodyPr/>
          <a:lstStyle/>
          <a:p>
            <a:fld id="{D57F1E4F-1CFF-5643-939E-02111984F565}" type="slidenum">
              <a:rPr lang="en-US" sz="1600" smtClean="0">
                <a:solidFill>
                  <a:schemeClr val="tx1"/>
                </a:solidFill>
              </a:rPr>
              <a:t>28</a:t>
            </a:fld>
            <a:endParaRPr lang="en-US" sz="1600" dirty="0">
              <a:solidFill>
                <a:schemeClr val="tx1"/>
              </a:solidFill>
            </a:endParaRPr>
          </a:p>
        </p:txBody>
      </p:sp>
    </p:spTree>
    <p:extLst>
      <p:ext uri="{BB962C8B-B14F-4D97-AF65-F5344CB8AC3E}">
        <p14:creationId xmlns:p14="http://schemas.microsoft.com/office/powerpoint/2010/main" val="225984889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xmlns="" id="{61FEBC38-2320-414A-A3F3-23958170AA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9">
            <a:extLst>
              <a:ext uri="{FF2B5EF4-FFF2-40B4-BE49-F238E27FC236}">
                <a16:creationId xmlns:a16="http://schemas.microsoft.com/office/drawing/2014/main" xmlns="" id="{17F17AD0-4668-46E4-B248-CD980B04F8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a:effectLst>
            <a:outerShdw blurRad="50800" dist="50800" dir="5400000" algn="ctr" rotWithShape="0">
              <a:srgbClr val="5F5F5F">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ell phone&#10;&#10;Description automatically generated">
            <a:extLst>
              <a:ext uri="{FF2B5EF4-FFF2-40B4-BE49-F238E27FC236}">
                <a16:creationId xmlns:a16="http://schemas.microsoft.com/office/drawing/2014/main" xmlns="" id="{58740B38-ADE5-4C22-BF15-F93527652662}"/>
              </a:ext>
            </a:extLst>
          </p:cNvPr>
          <p:cNvPicPr>
            <a:picLocks noChangeAspect="1"/>
          </p:cNvPicPr>
          <p:nvPr/>
        </p:nvPicPr>
        <p:blipFill>
          <a:blip r:embed="rId3"/>
          <a:stretch>
            <a:fillRect/>
          </a:stretch>
        </p:blipFill>
        <p:spPr>
          <a:xfrm>
            <a:off x="1" y="0"/>
            <a:ext cx="12191999" cy="6858000"/>
          </a:xfrm>
          <a:prstGeom prst="rect">
            <a:avLst/>
          </a:prstGeom>
        </p:spPr>
      </p:pic>
      <p:sp>
        <p:nvSpPr>
          <p:cNvPr id="4" name="TextBox 3">
            <a:extLst>
              <a:ext uri="{FF2B5EF4-FFF2-40B4-BE49-F238E27FC236}">
                <a16:creationId xmlns:a16="http://schemas.microsoft.com/office/drawing/2014/main" xmlns="" id="{DC8CBDFA-3707-4947-8DFF-BD1C9DD88182}"/>
              </a:ext>
            </a:extLst>
          </p:cNvPr>
          <p:cNvSpPr txBox="1"/>
          <p:nvPr/>
        </p:nvSpPr>
        <p:spPr>
          <a:xfrm>
            <a:off x="233172" y="1646692"/>
            <a:ext cx="11481816" cy="923330"/>
          </a:xfrm>
          <a:prstGeom prst="rect">
            <a:avLst/>
          </a:prstGeom>
          <a:solidFill>
            <a:schemeClr val="accent5">
              <a:lumMod val="20000"/>
              <a:lumOff val="80000"/>
            </a:schemeClr>
          </a:solidFill>
        </p:spPr>
        <p:txBody>
          <a:bodyPr wrap="square" rtlCol="0">
            <a:spAutoFit/>
          </a:bodyPr>
          <a:lstStyle/>
          <a:p>
            <a:r>
              <a:rPr lang="en-US" b="1" dirty="0"/>
              <a:t>Actual knowledge </a:t>
            </a:r>
            <a:r>
              <a:rPr lang="en-US" dirty="0"/>
              <a:t>means</a:t>
            </a:r>
            <a:r>
              <a:rPr lang="en-US" b="1" dirty="0"/>
              <a:t> </a:t>
            </a:r>
            <a:r>
              <a:rPr lang="en-US" dirty="0"/>
              <a:t>notice of sexual harassment or allegations of sexual harassment to the District’s Title IX Coordinator or to any official or employee of the District. This notice requirement is not met when the only District official or employee with actual knowledge is the respondent.  </a:t>
            </a:r>
          </a:p>
        </p:txBody>
      </p:sp>
      <p:sp>
        <p:nvSpPr>
          <p:cNvPr id="5" name="TextBox 4">
            <a:extLst>
              <a:ext uri="{FF2B5EF4-FFF2-40B4-BE49-F238E27FC236}">
                <a16:creationId xmlns:a16="http://schemas.microsoft.com/office/drawing/2014/main" xmlns="" id="{255768BD-7E8C-43C0-B260-C217C8BB9CBE}"/>
              </a:ext>
            </a:extLst>
          </p:cNvPr>
          <p:cNvSpPr txBox="1"/>
          <p:nvPr/>
        </p:nvSpPr>
        <p:spPr>
          <a:xfrm>
            <a:off x="219456" y="2987040"/>
            <a:ext cx="11481816" cy="1200329"/>
          </a:xfrm>
          <a:prstGeom prst="rect">
            <a:avLst/>
          </a:prstGeom>
          <a:solidFill>
            <a:schemeClr val="accent5">
              <a:lumMod val="20000"/>
              <a:lumOff val="80000"/>
            </a:schemeClr>
          </a:solidFill>
        </p:spPr>
        <p:txBody>
          <a:bodyPr wrap="square" rtlCol="0">
            <a:spAutoFit/>
          </a:bodyPr>
          <a:lstStyle/>
          <a:p>
            <a:r>
              <a:rPr lang="en-US" b="1" dirty="0"/>
              <a:t>Complainant</a:t>
            </a:r>
            <a:r>
              <a:rPr lang="en-US" dirty="0"/>
              <a:t> means an individual who is alleged to be the victim of conduct that could constitute sexual harassment. If the complainant is under the age of 18, the parent or legal guardian can file a complaint and act on behalf of the student. </a:t>
            </a:r>
          </a:p>
          <a:p>
            <a:endParaRPr lang="en-US" dirty="0"/>
          </a:p>
        </p:txBody>
      </p:sp>
      <p:sp>
        <p:nvSpPr>
          <p:cNvPr id="6" name="TextBox 5">
            <a:extLst>
              <a:ext uri="{FF2B5EF4-FFF2-40B4-BE49-F238E27FC236}">
                <a16:creationId xmlns:a16="http://schemas.microsoft.com/office/drawing/2014/main" xmlns="" id="{69E2C743-51D8-4419-A288-52BD4D885677}"/>
              </a:ext>
            </a:extLst>
          </p:cNvPr>
          <p:cNvSpPr txBox="1"/>
          <p:nvPr/>
        </p:nvSpPr>
        <p:spPr>
          <a:xfrm>
            <a:off x="341375" y="3200400"/>
            <a:ext cx="11247120" cy="646331"/>
          </a:xfrm>
          <a:prstGeom prst="rect">
            <a:avLst/>
          </a:prstGeom>
          <a:solidFill>
            <a:schemeClr val="accent5">
              <a:lumMod val="20000"/>
              <a:lumOff val="80000"/>
            </a:schemeClr>
          </a:solidFill>
        </p:spPr>
        <p:txBody>
          <a:bodyPr wrap="none" rtlCol="0">
            <a:spAutoFit/>
          </a:bodyPr>
          <a:lstStyle/>
          <a:p>
            <a:r>
              <a:rPr lang="en-US" b="1" dirty="0"/>
              <a:t>Days</a:t>
            </a:r>
            <a:r>
              <a:rPr lang="en-US" dirty="0"/>
              <a:t> for the purpose of this policy means “school days.”</a:t>
            </a:r>
          </a:p>
          <a:p>
            <a:endParaRPr lang="en-US" dirty="0"/>
          </a:p>
        </p:txBody>
      </p:sp>
      <p:sp>
        <p:nvSpPr>
          <p:cNvPr id="7" name="TextBox 6">
            <a:extLst>
              <a:ext uri="{FF2B5EF4-FFF2-40B4-BE49-F238E27FC236}">
                <a16:creationId xmlns:a16="http://schemas.microsoft.com/office/drawing/2014/main" xmlns="" id="{668F2E29-E7BD-44DE-BEFF-151EA46682D4}"/>
              </a:ext>
            </a:extLst>
          </p:cNvPr>
          <p:cNvSpPr txBox="1"/>
          <p:nvPr/>
        </p:nvSpPr>
        <p:spPr>
          <a:xfrm>
            <a:off x="426720" y="4389120"/>
            <a:ext cx="11237976" cy="646331"/>
          </a:xfrm>
          <a:prstGeom prst="rect">
            <a:avLst/>
          </a:prstGeom>
          <a:solidFill>
            <a:schemeClr val="accent5">
              <a:lumMod val="20000"/>
              <a:lumOff val="80000"/>
            </a:schemeClr>
          </a:solidFill>
        </p:spPr>
        <p:txBody>
          <a:bodyPr wrap="square" rtlCol="0">
            <a:spAutoFit/>
          </a:bodyPr>
          <a:lstStyle/>
          <a:p>
            <a:r>
              <a:rPr lang="en-US" b="1" dirty="0"/>
              <a:t>Deliberately indifferent</a:t>
            </a:r>
            <a:r>
              <a:rPr lang="en-US" dirty="0"/>
              <a:t> means a response to sexual harassment that is clearly unreasonable in light of the known circumstances. </a:t>
            </a:r>
          </a:p>
        </p:txBody>
      </p:sp>
      <p:sp>
        <p:nvSpPr>
          <p:cNvPr id="2" name="Slide Number Placeholder 1">
            <a:extLst>
              <a:ext uri="{FF2B5EF4-FFF2-40B4-BE49-F238E27FC236}">
                <a16:creationId xmlns:a16="http://schemas.microsoft.com/office/drawing/2014/main" xmlns="" id="{3F61F504-6D1A-4957-A754-9A505068F300}"/>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solidFill>
                  <a:schemeClr val="tx1"/>
                </a:solidFill>
              </a:rPr>
              <a:t>29</a:t>
            </a:fld>
            <a:endParaRPr lang="en-US" sz="1600" dirty="0">
              <a:solidFill>
                <a:schemeClr val="tx1"/>
              </a:solidFill>
            </a:endParaRPr>
          </a:p>
        </p:txBody>
      </p:sp>
    </p:spTree>
    <p:extLst>
      <p:ext uri="{BB962C8B-B14F-4D97-AF65-F5344CB8AC3E}">
        <p14:creationId xmlns:p14="http://schemas.microsoft.com/office/powerpoint/2010/main" val="2053561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Freeform 36">
            <a:extLst>
              <a:ext uri="{FF2B5EF4-FFF2-40B4-BE49-F238E27FC236}">
                <a16:creationId xmlns:a16="http://schemas.microsoft.com/office/drawing/2014/main" xmlns=""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12" name="Freeform: Shape 11">
            <a:extLst>
              <a:ext uri="{FF2B5EF4-FFF2-40B4-BE49-F238E27FC236}">
                <a16:creationId xmlns:a16="http://schemas.microsoft.com/office/drawing/2014/main" xmlns=""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E9406B9B-F561-472F-991E-8891456FB09F}"/>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What does Title IX Actually Say?</a:t>
            </a:r>
          </a:p>
        </p:txBody>
      </p:sp>
      <p:sp>
        <p:nvSpPr>
          <p:cNvPr id="3" name="Content Placeholder 2">
            <a:extLst>
              <a:ext uri="{FF2B5EF4-FFF2-40B4-BE49-F238E27FC236}">
                <a16:creationId xmlns:a16="http://schemas.microsoft.com/office/drawing/2014/main" xmlns="" id="{01CF6EC6-9306-46E6-B975-480604529BE0}"/>
              </a:ext>
            </a:extLst>
          </p:cNvPr>
          <p:cNvSpPr>
            <a:spLocks noGrp="1"/>
          </p:cNvSpPr>
          <p:nvPr>
            <p:ph idx="1"/>
          </p:nvPr>
        </p:nvSpPr>
        <p:spPr>
          <a:xfrm>
            <a:off x="5204109" y="1645920"/>
            <a:ext cx="6269434" cy="4470821"/>
          </a:xfrm>
        </p:spPr>
        <p:txBody>
          <a:bodyPr>
            <a:normAutofit/>
          </a:bodyPr>
          <a:lstStyle/>
          <a:p>
            <a:r>
              <a:rPr lang="en-US" sz="2800" dirty="0"/>
              <a:t>No person in the United States shall, on the basis of sex, be excluded from participation in, be denied the benefits of, or be subjected to discrimination under any education program or activity receiving Federal financial assistance </a:t>
            </a:r>
          </a:p>
        </p:txBody>
      </p:sp>
      <p:sp>
        <p:nvSpPr>
          <p:cNvPr id="4" name="Slide Number Placeholder 3">
            <a:extLst>
              <a:ext uri="{FF2B5EF4-FFF2-40B4-BE49-F238E27FC236}">
                <a16:creationId xmlns:a16="http://schemas.microsoft.com/office/drawing/2014/main" xmlns="" id="{4152DC03-6DD3-46D5-8BA9-CF8A1272F204}"/>
              </a:ext>
            </a:extLst>
          </p:cNvPr>
          <p:cNvSpPr>
            <a:spLocks noGrp="1"/>
          </p:cNvSpPr>
          <p:nvPr>
            <p:ph type="sldNum" sz="quarter" idx="12"/>
          </p:nvPr>
        </p:nvSpPr>
        <p:spPr>
          <a:xfrm>
            <a:off x="11342148" y="6077099"/>
            <a:ext cx="838199" cy="767687"/>
          </a:xfrm>
        </p:spPr>
        <p:txBody>
          <a:bodyPr/>
          <a:lstStyle/>
          <a:p>
            <a:fld id="{D57F1E4F-1CFF-5643-939E-02111984F565}" type="slidenum">
              <a:rPr lang="en-US" sz="1600" smtClean="0"/>
              <a:t>3</a:t>
            </a:fld>
            <a:endParaRPr lang="en-US" sz="1600" dirty="0"/>
          </a:p>
        </p:txBody>
      </p:sp>
    </p:spTree>
    <p:extLst>
      <p:ext uri="{BB962C8B-B14F-4D97-AF65-F5344CB8AC3E}">
        <p14:creationId xmlns:p14="http://schemas.microsoft.com/office/powerpoint/2010/main" val="203684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xmlns="" id="{61FEBC38-2320-414A-A3F3-23958170AA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9">
            <a:extLst>
              <a:ext uri="{FF2B5EF4-FFF2-40B4-BE49-F238E27FC236}">
                <a16:creationId xmlns:a16="http://schemas.microsoft.com/office/drawing/2014/main" xmlns="" id="{17F17AD0-4668-46E4-B248-CD980B04F8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a:effectLst>
            <a:outerShdw blurRad="50800" dist="50800" dir="5400000" algn="ctr" rotWithShape="0">
              <a:srgbClr val="5F5F5F">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ell phone&#10;&#10;Description automatically generated">
            <a:extLst>
              <a:ext uri="{FF2B5EF4-FFF2-40B4-BE49-F238E27FC236}">
                <a16:creationId xmlns:a16="http://schemas.microsoft.com/office/drawing/2014/main" xmlns="" id="{58740B38-ADE5-4C22-BF15-F93527652662}"/>
              </a:ext>
            </a:extLst>
          </p:cNvPr>
          <p:cNvPicPr>
            <a:picLocks noChangeAspect="1"/>
          </p:cNvPicPr>
          <p:nvPr/>
        </p:nvPicPr>
        <p:blipFill>
          <a:blip r:embed="rId3"/>
          <a:stretch>
            <a:fillRect/>
          </a:stretch>
        </p:blipFill>
        <p:spPr>
          <a:xfrm>
            <a:off x="-1" y="0"/>
            <a:ext cx="12191999" cy="6858000"/>
          </a:xfrm>
          <a:prstGeom prst="rect">
            <a:avLst/>
          </a:prstGeom>
        </p:spPr>
      </p:pic>
      <p:sp>
        <p:nvSpPr>
          <p:cNvPr id="2" name="TextBox 1">
            <a:extLst>
              <a:ext uri="{FF2B5EF4-FFF2-40B4-BE49-F238E27FC236}">
                <a16:creationId xmlns:a16="http://schemas.microsoft.com/office/drawing/2014/main" xmlns="" id="{BC699514-079B-4785-BDE6-9354FCC729D5}"/>
              </a:ext>
            </a:extLst>
          </p:cNvPr>
          <p:cNvSpPr txBox="1"/>
          <p:nvPr/>
        </p:nvSpPr>
        <p:spPr>
          <a:xfrm>
            <a:off x="548640" y="914400"/>
            <a:ext cx="11152632" cy="3693319"/>
          </a:xfrm>
          <a:prstGeom prst="rect">
            <a:avLst/>
          </a:prstGeom>
          <a:solidFill>
            <a:schemeClr val="accent5">
              <a:lumMod val="20000"/>
              <a:lumOff val="80000"/>
            </a:schemeClr>
          </a:solidFill>
        </p:spPr>
        <p:txBody>
          <a:bodyPr wrap="square" rtlCol="0">
            <a:spAutoFit/>
          </a:bodyPr>
          <a:lstStyle/>
          <a:p>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Formal complaint</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means a document filed by a complainant or signed by the Title IX Coordinator alleging sexual harassment against a respondent and requesting that the District investigate the allegation of sexual harassment. At the time of filing a formal complaint, a complainant must be participating in or attempting to participate in a District education program or activity. A formal complaint may be filed with the Title IX Coordinator in person, by mail, or by electronic mail, by using the contact information listed for the Title IX Coordinator in the District’s nondiscrimination notice posted on its website. As used in this policy, the phrase “document filed by a complainant” means a document or electronic submission (such as by electronic mail or through an online portal provided by the District) that contains the complainant's physical or digital signature, or otherwise indicates that the complainant is the person filing the formal complaint. Where the Title IX Coordinator signs a formal complaint, the Title IX Coordinator is not a complainant or otherwise a party under this policy. </a:t>
            </a:r>
            <a:endParaRPr lang="en-US" sz="1800" dirty="0">
              <a:effectLst/>
              <a:latin typeface="Times New Roman" panose="02020603050405020304" pitchFamily="18" charset="0"/>
              <a:ea typeface="Times New Roman" panose="02020603050405020304" pitchFamily="18" charset="0"/>
            </a:endParaRPr>
          </a:p>
          <a:p>
            <a:endParaRPr lang="en-US" b="1" dirty="0"/>
          </a:p>
        </p:txBody>
      </p:sp>
      <p:sp>
        <p:nvSpPr>
          <p:cNvPr id="6" name="TextBox 5">
            <a:extLst>
              <a:ext uri="{FF2B5EF4-FFF2-40B4-BE49-F238E27FC236}">
                <a16:creationId xmlns:a16="http://schemas.microsoft.com/office/drawing/2014/main" xmlns="" id="{2C21CD8A-A36D-4924-B2C7-0D675741CA37}"/>
              </a:ext>
            </a:extLst>
          </p:cNvPr>
          <p:cNvSpPr txBox="1"/>
          <p:nvPr/>
        </p:nvSpPr>
        <p:spPr>
          <a:xfrm>
            <a:off x="502921" y="3749040"/>
            <a:ext cx="10863998" cy="646331"/>
          </a:xfrm>
          <a:prstGeom prst="rect">
            <a:avLst/>
          </a:prstGeom>
          <a:solidFill>
            <a:schemeClr val="accent5">
              <a:lumMod val="20000"/>
              <a:lumOff val="80000"/>
            </a:schemeClr>
          </a:solidFill>
        </p:spPr>
        <p:txBody>
          <a:bodyPr wrap="square" rtlCol="0">
            <a:spAutoFit/>
          </a:bodyPr>
          <a:lstStyle/>
          <a:p>
            <a:r>
              <a:rPr lang="en-US" b="1" dirty="0"/>
              <a:t>Respondent </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means an individual who has been reported to be the perpetrator of conduct that could constitute sexual harassment. </a:t>
            </a:r>
            <a:endParaRPr lang="en-US" b="1" dirty="0"/>
          </a:p>
        </p:txBody>
      </p:sp>
      <p:sp>
        <p:nvSpPr>
          <p:cNvPr id="4" name="Slide Number Placeholder 3">
            <a:extLst>
              <a:ext uri="{FF2B5EF4-FFF2-40B4-BE49-F238E27FC236}">
                <a16:creationId xmlns:a16="http://schemas.microsoft.com/office/drawing/2014/main" xmlns="" id="{48188754-C784-49E1-8303-B6B99B67389A}"/>
              </a:ext>
            </a:extLst>
          </p:cNvPr>
          <p:cNvSpPr>
            <a:spLocks noGrp="1"/>
          </p:cNvSpPr>
          <p:nvPr>
            <p:ph type="sldNum" sz="quarter" idx="12"/>
          </p:nvPr>
        </p:nvSpPr>
        <p:spPr>
          <a:xfrm>
            <a:off x="11353799" y="6090313"/>
            <a:ext cx="838199" cy="767687"/>
          </a:xfrm>
        </p:spPr>
        <p:txBody>
          <a:bodyPr/>
          <a:lstStyle/>
          <a:p>
            <a:fld id="{D57F1E4F-1CFF-5643-939E-02111984F565}" type="slidenum">
              <a:rPr lang="en-US" sz="1600" smtClean="0">
                <a:solidFill>
                  <a:schemeClr val="tx1"/>
                </a:solidFill>
              </a:rPr>
              <a:t>30</a:t>
            </a:fld>
            <a:endParaRPr lang="en-US" sz="1600" dirty="0">
              <a:solidFill>
                <a:schemeClr val="tx1"/>
              </a:solidFill>
            </a:endParaRPr>
          </a:p>
        </p:txBody>
      </p:sp>
    </p:spTree>
    <p:extLst>
      <p:ext uri="{BB962C8B-B14F-4D97-AF65-F5344CB8AC3E}">
        <p14:creationId xmlns:p14="http://schemas.microsoft.com/office/powerpoint/2010/main" val="2506483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58740B38-ADE5-4C22-BF15-F9352765266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27E666C9-A8B6-4D0B-84C9-89B954125D3C}"/>
              </a:ext>
            </a:extLst>
          </p:cNvPr>
          <p:cNvSpPr txBox="1"/>
          <p:nvPr/>
        </p:nvSpPr>
        <p:spPr>
          <a:xfrm>
            <a:off x="520861" y="670560"/>
            <a:ext cx="11280995" cy="5632311"/>
          </a:xfrm>
          <a:prstGeom prst="rect">
            <a:avLst/>
          </a:prstGeom>
          <a:solidFill>
            <a:schemeClr val="accent5">
              <a:lumMod val="20000"/>
              <a:lumOff val="80000"/>
            </a:schemeClr>
          </a:solidFill>
        </p:spPr>
        <p:txBody>
          <a:bodyPr wrap="square" rtlCol="0">
            <a:spAutoFit/>
          </a:bodyPr>
          <a:lstStyle/>
          <a:p>
            <a:pPr marL="0" marR="0">
              <a:spcBef>
                <a:spcPts val="0"/>
              </a:spcBef>
              <a:spcAft>
                <a:spcPts val="0"/>
              </a:spcAft>
            </a:pPr>
            <a:r>
              <a:rPr lang="en-US" sz="1800" b="1" dirty="0">
                <a:solidFill>
                  <a:schemeClr val="bg1"/>
                </a:solidFill>
                <a:effectLst/>
                <a:latin typeface="Verdana" panose="020B0604030504040204" pitchFamily="34" charset="0"/>
                <a:ea typeface="Times New Roman" panose="02020603050405020304" pitchFamily="18" charset="0"/>
              </a:rPr>
              <a:t>Sexual harassment</a:t>
            </a:r>
            <a:r>
              <a:rPr lang="en-US" sz="1800" dirty="0">
                <a:solidFill>
                  <a:schemeClr val="bg1"/>
                </a:solidFill>
                <a:effectLst/>
                <a:latin typeface="Verdana" panose="020B0604030504040204" pitchFamily="34" charset="0"/>
                <a:ea typeface="Times New Roman" panose="02020603050405020304" pitchFamily="18" charset="0"/>
              </a:rPr>
              <a:t> means conduct on the basis of sex that satisfies one or more of the following: </a:t>
            </a:r>
            <a:br>
              <a:rPr lang="en-US" sz="1800" dirty="0">
                <a:solidFill>
                  <a:schemeClr val="bg1"/>
                </a:solidFill>
                <a:effectLst/>
                <a:latin typeface="Verdana" panose="020B0604030504040204" pitchFamily="34" charset="0"/>
                <a:ea typeface="Times New Roman" panose="02020603050405020304" pitchFamily="18" charset="0"/>
              </a:rPr>
            </a:br>
            <a:endParaRPr lang="en-US" sz="1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An employee of the District conditioning the provision of a District aid, benefit, or service on an individual’s participation in unwelcome sexual conduct; </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Unwelcome conduct determined by a reasonable person to be so severe, pervasive, and objectively offensive that it effectively denies a person equal access to the District’s education program or activity; or</a:t>
            </a:r>
            <a:endPar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“Sexual assault”</a:t>
            </a:r>
            <a:r>
              <a:rPr lang="en-US" sz="1800" dirty="0">
                <a:solidFill>
                  <a:schemeClr val="bg1"/>
                </a:solidFill>
                <a:effectLst/>
                <a:latin typeface="Verdana" panose="020B060403050404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an offense classified as a forcible or nonforcible sex offense under the uniform crime reporting system of the Federal Bureau of Investigation; or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dirty="0">
                <a:effectLst/>
                <a:latin typeface="Verdana" panose="020B060403050404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52400" marR="0" indent="304800">
              <a:spcBef>
                <a:spcPts val="0"/>
              </a:spcBef>
              <a:spcAft>
                <a:spcPts val="0"/>
              </a:spcAft>
            </a:pPr>
            <a:r>
              <a:rPr lang="en-US" sz="1800" dirty="0">
                <a:solidFill>
                  <a:schemeClr val="bg1"/>
                </a:solidFill>
                <a:effectLst/>
                <a:latin typeface="Verdana" panose="020B0604030504040204" pitchFamily="34" charset="0"/>
                <a:ea typeface="Times New Roman" panose="02020603050405020304" pitchFamily="18" charset="0"/>
              </a:rPr>
              <a:t>“Dating Violence”- sex-based</a:t>
            </a:r>
            <a:r>
              <a:rPr lang="en-US" sz="1800" dirty="0">
                <a:effectLst/>
                <a:latin typeface="Verdana" panose="020B0604030504040204" pitchFamily="34" charset="0"/>
                <a:ea typeface="Times New Roman" panose="02020603050405020304" pitchFamily="18" charset="0"/>
              </a:rPr>
              <a:t>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violence committed by a person-</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 who is or has been in a social relationship of a romantic or intimate nature with the victim; and</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(B) where the existence of such a relationship shall be determined based on a consideration of the following factors:</a:t>
            </a:r>
            <a:endParaRPr lang="en-US" sz="1800" dirty="0">
              <a:effectLst/>
              <a:latin typeface="Times New Roman" panose="02020603050405020304" pitchFamily="18" charset="0"/>
              <a:ea typeface="Times New Roman" panose="02020603050405020304" pitchFamily="18" charset="0"/>
            </a:endParaRPr>
          </a:p>
          <a:p>
            <a:pPr marL="457200" marR="0" indent="1524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 The length of the relationship.</a:t>
            </a:r>
            <a:endParaRPr lang="en-US" sz="1800" dirty="0">
              <a:effectLst/>
              <a:latin typeface="Times New Roman" panose="02020603050405020304" pitchFamily="18" charset="0"/>
              <a:ea typeface="Times New Roman" panose="02020603050405020304" pitchFamily="18" charset="0"/>
            </a:endParaRPr>
          </a:p>
          <a:p>
            <a:pPr marL="457200" marR="0" indent="1524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(ii) The type of relationship.</a:t>
            </a:r>
            <a:endParaRPr lang="en-US" sz="1800" dirty="0">
              <a:effectLst/>
              <a:latin typeface="Times New Roman" panose="02020603050405020304" pitchFamily="18" charset="0"/>
              <a:ea typeface="Times New Roman" panose="02020603050405020304" pitchFamily="18" charset="0"/>
            </a:endParaRPr>
          </a:p>
          <a:p>
            <a:pPr marL="457200" marR="0" indent="1524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(iii) The frequency of interaction between the persons involved in the relationship; or</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Verdana" panose="020B0604030504040204" pitchFamily="34" charset="0"/>
                <a:ea typeface="Times New Roman" panose="02020603050405020304" pitchFamily="18" charset="0"/>
              </a:rPr>
              <a:t> </a:t>
            </a:r>
          </a:p>
        </p:txBody>
      </p:sp>
      <p:sp>
        <p:nvSpPr>
          <p:cNvPr id="4" name="Slide Number Placeholder 3">
            <a:extLst>
              <a:ext uri="{FF2B5EF4-FFF2-40B4-BE49-F238E27FC236}">
                <a16:creationId xmlns:a16="http://schemas.microsoft.com/office/drawing/2014/main" xmlns="" id="{D37E0A11-7FF5-4C33-B0F0-060BCF170C3E}"/>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solidFill>
                  <a:schemeClr val="bg1"/>
                </a:solidFill>
              </a:rPr>
              <a:t>31</a:t>
            </a:fld>
            <a:endParaRPr lang="en-US" sz="1600" dirty="0">
              <a:solidFill>
                <a:schemeClr val="bg1"/>
              </a:solidFill>
            </a:endParaRPr>
          </a:p>
        </p:txBody>
      </p:sp>
    </p:spTree>
    <p:extLst>
      <p:ext uri="{BB962C8B-B14F-4D97-AF65-F5344CB8AC3E}">
        <p14:creationId xmlns:p14="http://schemas.microsoft.com/office/powerpoint/2010/main" val="2357392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58740B38-ADE5-4C22-BF15-F9352765266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27E666C9-A8B6-4D0B-84C9-89B954125D3C}"/>
              </a:ext>
            </a:extLst>
          </p:cNvPr>
          <p:cNvSpPr txBox="1"/>
          <p:nvPr/>
        </p:nvSpPr>
        <p:spPr>
          <a:xfrm>
            <a:off x="520861" y="1463040"/>
            <a:ext cx="11280995" cy="4297680"/>
          </a:xfrm>
          <a:prstGeom prst="rect">
            <a:avLst/>
          </a:prstGeom>
          <a:solidFill>
            <a:schemeClr val="accent5">
              <a:lumMod val="20000"/>
              <a:lumOff val="80000"/>
            </a:schemeClr>
          </a:solidFill>
        </p:spPr>
        <p:txBody>
          <a:bodyPr wrap="square" rtlCol="0">
            <a:spAutoFit/>
          </a:bodyPr>
          <a:lstStyle/>
          <a:p>
            <a:pPr marL="457200" marR="0">
              <a:spcBef>
                <a:spcPts val="0"/>
              </a:spcBef>
              <a:spcAft>
                <a:spcPts val="0"/>
              </a:spcAft>
            </a:pPr>
            <a:r>
              <a:rPr lang="en-US" sz="1800" dirty="0">
                <a:effectLst/>
                <a:latin typeface="Verdana" panose="020B0604030504040204" pitchFamily="34" charset="0"/>
                <a:ea typeface="Times New Roman" panose="02020603050405020304" pitchFamily="18" charset="0"/>
              </a:rPr>
              <a:t> </a:t>
            </a:r>
          </a:p>
          <a:p>
            <a:pPr marL="0" marR="0">
              <a:spcBef>
                <a:spcPts val="0"/>
              </a:spcBef>
              <a:spcAft>
                <a:spcPts val="0"/>
              </a:spcAft>
            </a:pPr>
            <a:r>
              <a:rPr lang="en-US" sz="1800" dirty="0">
                <a:solidFill>
                  <a:schemeClr val="bg1"/>
                </a:solidFill>
                <a:effectLst/>
                <a:latin typeface="Verdana" panose="020B0604030504040204" pitchFamily="34" charset="0"/>
                <a:ea typeface="Times New Roman" panose="02020603050405020304" pitchFamily="18" charset="0"/>
              </a:rPr>
              <a:t>“Domestic Violence”- sex-based violence which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includes 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the jurisdiction receiving grant monies, or by any other person against an adult or youth victim who is protected from that person's acts under the domestic or family violence laws of the jurisdiction; </a:t>
            </a:r>
            <a:r>
              <a:rPr lang="en-US" sz="1800" dirty="0">
                <a:solidFill>
                  <a:schemeClr val="bg1"/>
                </a:solidFill>
                <a:effectLst/>
                <a:latin typeface="Verdana" panose="020B0604030504040204" pitchFamily="34" charset="0"/>
                <a:ea typeface="Times New Roman" panose="02020603050405020304" pitchFamily="18" charset="0"/>
              </a:rPr>
              <a:t>or </a:t>
            </a:r>
            <a:endParaRPr lang="en-US" sz="1800" dirty="0">
              <a:solidFill>
                <a:schemeClr val="bg1"/>
              </a:solidFill>
              <a:effectLst/>
              <a:latin typeface="Times New Roman" panose="02020603050405020304" pitchFamily="18" charset="0"/>
              <a:ea typeface="Times New Roman" panose="02020603050405020304" pitchFamily="18" charset="0"/>
            </a:endParaRPr>
          </a:p>
          <a:p>
            <a:pPr marL="152400" marR="0" indent="152400">
              <a:spcBef>
                <a:spcPts val="0"/>
              </a:spcBef>
              <a:spcAft>
                <a:spcPts val="0"/>
              </a:spcAft>
            </a:pPr>
            <a:r>
              <a:rPr lang="en-US" sz="1800" dirty="0">
                <a:solidFill>
                  <a:schemeClr val="bg1"/>
                </a:solidFill>
                <a:effectLst/>
                <a:latin typeface="Verdana" panose="020B0604030504040204" pitchFamily="34" charset="0"/>
                <a:ea typeface="Times New Roman" panose="02020603050405020304" pitchFamily="18" charset="0"/>
              </a:rPr>
              <a:t>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chemeClr val="bg1"/>
                </a:solidFill>
                <a:effectLst/>
                <a:latin typeface="Verdana" panose="020B0604030504040204" pitchFamily="34" charset="0"/>
                <a:ea typeface="Times New Roman" panose="02020603050405020304" pitchFamily="18" charset="0"/>
              </a:rPr>
              <a:t>“Sex-based Stalking” -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engaging in a course of conduct directed at a specific person that would cause a reasonable person to-</a:t>
            </a:r>
            <a:endParaRPr lang="en-US" sz="1800" dirty="0">
              <a:effectLst/>
              <a:latin typeface="Times New Roman" panose="02020603050405020304" pitchFamily="18" charset="0"/>
              <a:ea typeface="Times New Roman" panose="02020603050405020304" pitchFamily="18" charset="0"/>
            </a:endParaRPr>
          </a:p>
          <a:p>
            <a:pPr marL="304800" marR="0" indent="1524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 fear for his or her safety or the safety of others; or</a:t>
            </a:r>
            <a:endParaRPr lang="en-US" sz="1800" dirty="0">
              <a:effectLst/>
              <a:latin typeface="Times New Roman" panose="02020603050405020304" pitchFamily="18" charset="0"/>
              <a:ea typeface="Times New Roman" panose="02020603050405020304" pitchFamily="18" charset="0"/>
            </a:endParaRPr>
          </a:p>
          <a:p>
            <a:pPr marL="304800" marR="0" indent="1524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(B) suffer substantial emotional distress.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F3BF0A6-226D-4809-A8F9-8DD6B29EBCA3}"/>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solidFill>
                  <a:schemeClr val="bg1"/>
                </a:solidFill>
              </a:rPr>
              <a:t>32</a:t>
            </a:fld>
            <a:endParaRPr lang="en-US" sz="1600" dirty="0">
              <a:solidFill>
                <a:schemeClr val="bg1"/>
              </a:solidFill>
            </a:endParaRPr>
          </a:p>
        </p:txBody>
      </p:sp>
    </p:spTree>
    <p:extLst>
      <p:ext uri="{BB962C8B-B14F-4D97-AF65-F5344CB8AC3E}">
        <p14:creationId xmlns:p14="http://schemas.microsoft.com/office/powerpoint/2010/main" val="331308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58740B38-ADE5-4C22-BF15-F9352765266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8C4EFF1F-5A37-4F4B-8ADF-79E75D382DB5}"/>
              </a:ext>
            </a:extLst>
          </p:cNvPr>
          <p:cNvSpPr txBox="1"/>
          <p:nvPr/>
        </p:nvSpPr>
        <p:spPr>
          <a:xfrm>
            <a:off x="532435" y="1005840"/>
            <a:ext cx="11147501" cy="5394960"/>
          </a:xfrm>
          <a:prstGeom prst="rect">
            <a:avLst/>
          </a:prstGeom>
          <a:solidFill>
            <a:schemeClr val="accent5">
              <a:lumMod val="20000"/>
              <a:lumOff val="80000"/>
            </a:schemeClr>
          </a:solidFill>
        </p:spPr>
        <p:txBody>
          <a:bodyPr wrap="square" rtlCol="0">
            <a:spAutoFit/>
          </a:bodyPr>
          <a:lstStyle/>
          <a:p>
            <a:r>
              <a:rPr lang="en-US" sz="18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Supportive measures means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non-disciplinary, non-punitive individualized services offered as appropriate, as reasonably available, and without fee or charge to the complainant or the respondent before or after the filing of a formal complaint or where no formal complaint has been filed. Such measures are designed to restore or preserve equal access to the recipient's education program or activity without unreasonably burdening the other party, including measures designed to protect the safety of all parties or the District's educational environment, or deter sexual harassment. The District shall presume that the respondent is not responsible for the alleged conduct until a determination regarding responsibility is made at the conclusion of the grievance process.  The grievance process will be followed before the imposition of any disciplinary sanctions or other actions that are not supportive measures against a respondent.  Supportive measures may include counseling, extensions of deadlines or other course-related adjustments, modifications of work or class schedules, campus escort services, mutual restrictions on contact between the parties, changes in work locations, leaves of absence, increased security and monitoring of certain areas of the campus, and other similar measures. </a:t>
            </a:r>
            <a:r>
              <a:rPr lang="en-US" dirty="0">
                <a:solidFill>
                  <a:schemeClr val="bg1"/>
                </a:solidFill>
                <a:latin typeface="Verdana" panose="020B0604030504040204" pitchFamily="34" charset="0"/>
                <a:ea typeface="Verdana" panose="020B0604030504040204" pitchFamily="34" charset="0"/>
              </a:rPr>
              <a:t>The District shall maintain as confidential any supportive measures provided to the complainant or respondent, to the extent that maintaining such confidentiality would not impair the ability of the District to provide the supportive measures. The Title IX Coordinator is responsible for coordinating the effective implementation of supportive measures. </a:t>
            </a:r>
          </a:p>
          <a:p>
            <a:r>
              <a:rPr lang="en-US" dirty="0">
                <a:solidFill>
                  <a:schemeClr val="bg1"/>
                </a:solidFill>
              </a:rPr>
              <a:t> </a:t>
            </a:r>
          </a:p>
          <a:p>
            <a:endParaRPr lang="en-US" dirty="0"/>
          </a:p>
        </p:txBody>
      </p:sp>
      <p:sp>
        <p:nvSpPr>
          <p:cNvPr id="4" name="Slide Number Placeholder 3">
            <a:extLst>
              <a:ext uri="{FF2B5EF4-FFF2-40B4-BE49-F238E27FC236}">
                <a16:creationId xmlns:a16="http://schemas.microsoft.com/office/drawing/2014/main" xmlns="" id="{A1479D28-FA31-4A07-B371-2563C2814947}"/>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solidFill>
                  <a:schemeClr val="bg1"/>
                </a:solidFill>
              </a:rPr>
              <a:t>33</a:t>
            </a:fld>
            <a:endParaRPr lang="en-US" sz="1600" dirty="0">
              <a:solidFill>
                <a:schemeClr val="bg1"/>
              </a:solidFill>
            </a:endParaRPr>
          </a:p>
        </p:txBody>
      </p:sp>
    </p:spTree>
    <p:extLst>
      <p:ext uri="{BB962C8B-B14F-4D97-AF65-F5344CB8AC3E}">
        <p14:creationId xmlns:p14="http://schemas.microsoft.com/office/powerpoint/2010/main" val="35396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398001367"/>
              </p:ext>
            </p:extLst>
          </p:nvPr>
        </p:nvGraphicFramePr>
        <p:xfrm>
          <a:off x="0" y="914400"/>
          <a:ext cx="12192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idx="4294967295"/>
          </p:nvPr>
        </p:nvSpPr>
        <p:spPr>
          <a:xfrm>
            <a:off x="0" y="0"/>
            <a:ext cx="12115800" cy="762000"/>
          </a:xfrm>
        </p:spPr>
        <p:txBody>
          <a:bodyPr/>
          <a:lstStyle/>
          <a:p>
            <a:pPr algn="ctr"/>
            <a:r>
              <a:rPr lang="en-US" b="1" cap="all" dirty="0"/>
              <a:t>Title ix sexual harassment timeline</a:t>
            </a:r>
            <a:endParaRPr lang="en-US" b="1" dirty="0"/>
          </a:p>
        </p:txBody>
      </p:sp>
      <p:sp>
        <p:nvSpPr>
          <p:cNvPr id="2" name="Slide Number Placeholder 1">
            <a:extLst>
              <a:ext uri="{FF2B5EF4-FFF2-40B4-BE49-F238E27FC236}">
                <a16:creationId xmlns:a16="http://schemas.microsoft.com/office/drawing/2014/main" xmlns="" id="{5DA63790-E84B-4FD5-BD66-142895E29EED}"/>
              </a:ext>
            </a:extLst>
          </p:cNvPr>
          <p:cNvSpPr>
            <a:spLocks noGrp="1"/>
          </p:cNvSpPr>
          <p:nvPr>
            <p:ph type="sldNum" sz="quarter" idx="12"/>
          </p:nvPr>
        </p:nvSpPr>
        <p:spPr>
          <a:xfrm>
            <a:off x="11422130" y="6302870"/>
            <a:ext cx="551167" cy="365125"/>
          </a:xfrm>
        </p:spPr>
        <p:txBody>
          <a:bodyPr/>
          <a:lstStyle/>
          <a:p>
            <a:fld id="{D5BBC35B-A44B-4119-B8DA-DE9E3DFADA20}" type="slidenum">
              <a:rPr kumimoji="0" lang="en-US" sz="1600" smtClean="0"/>
              <a:pPr/>
              <a:t>34</a:t>
            </a:fld>
            <a:endParaRPr kumimoji="0" 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76000"/>
                <a:satMod val="180000"/>
              </a:schemeClr>
              <a:schemeClr val="bg1">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6993C3A-0E30-417B-B76B-0B62A3462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70020" y="0"/>
            <a:ext cx="11421979"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Slide Number Placeholder 1">
            <a:extLst>
              <a:ext uri="{FF2B5EF4-FFF2-40B4-BE49-F238E27FC236}">
                <a16:creationId xmlns:a16="http://schemas.microsoft.com/office/drawing/2014/main" xmlns="" id="{06A628AA-DBBC-4F22-9123-E85679F18F66}"/>
              </a:ext>
            </a:extLst>
          </p:cNvPr>
          <p:cNvSpPr>
            <a:spLocks noGrp="1"/>
          </p:cNvSpPr>
          <p:nvPr>
            <p:ph type="sldNum" sz="quarter" idx="12"/>
          </p:nvPr>
        </p:nvSpPr>
        <p:spPr>
          <a:xfrm>
            <a:off x="11421980" y="6393914"/>
            <a:ext cx="551167" cy="365125"/>
          </a:xfrm>
        </p:spPr>
        <p:txBody>
          <a:bodyPr/>
          <a:lstStyle/>
          <a:p>
            <a:fld id="{D5BBC35B-A44B-4119-B8DA-DE9E3DFADA20}" type="slidenum">
              <a:rPr kumimoji="0" lang="en-US" sz="1600" smtClean="0"/>
              <a:pPr/>
              <a:t>35</a:t>
            </a:fld>
            <a:endParaRPr kumimoji="0" lang="en-US" sz="1600" dirty="0"/>
          </a:p>
        </p:txBody>
      </p:sp>
    </p:spTree>
    <p:extLst>
      <p:ext uri="{BB962C8B-B14F-4D97-AF65-F5344CB8AC3E}">
        <p14:creationId xmlns:p14="http://schemas.microsoft.com/office/powerpoint/2010/main" val="1053222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 y="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487DE017-0057-44C7-8D32-9DD1848E7C96}"/>
              </a:ext>
            </a:extLst>
          </p:cNvPr>
          <p:cNvSpPr txBox="1"/>
          <p:nvPr/>
        </p:nvSpPr>
        <p:spPr>
          <a:xfrm>
            <a:off x="625032" y="640080"/>
            <a:ext cx="11155680" cy="5943600"/>
          </a:xfrm>
          <a:prstGeom prst="rect">
            <a:avLst/>
          </a:prstGeom>
          <a:solidFill>
            <a:schemeClr val="accent5">
              <a:lumMod val="20000"/>
              <a:lumOff val="80000"/>
            </a:schemeClr>
          </a:solidFill>
        </p:spPr>
        <p:txBody>
          <a:bodyPr wrap="square" rtlCol="0">
            <a:spAutoFit/>
          </a:bodyPr>
          <a:lstStyle/>
          <a:p>
            <a:pPr marL="342900" marR="0" lvl="0" indent="-342900">
              <a:spcBef>
                <a:spcPts val="0"/>
              </a:spcBef>
              <a:spcAft>
                <a:spcPts val="0"/>
              </a:spcAft>
              <a:buFont typeface="+mj-lt"/>
              <a:buAutoNum type="arabicPeriod"/>
              <a:tabLst>
                <a:tab pos="457200" algn="l"/>
              </a:tabLst>
            </a:pP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Formal Complaint: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Upon receipt of a formal complaint, the District shall within 10 days provide the following written notice to the parties who are known: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 Notice of the District’s grievance process;  </a:t>
            </a:r>
            <a:endParaRPr lang="en-US" sz="2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(B) Notice of the allegations potentially constituting sexual harassment, including sufficient details known at the time and with sufficient time to prepare a response before any initial interview. Sufficient details include the identities of the parties involved in the incident, if known, the conduct allegedly constituting sexual harassment, and the date and location of the alleged incident, if known. The written notice shall include a statement that the respondent is presumed not responsible for the alleged conduct and that a determination regarding responsibility is made at the conclusion of the grievance process. The written notice shall inform the parties that they may have an advisor of their choice, who may be, but is not required to be, an attorney, and may inspect and review evidence. The written notice shall inform the parties of any provision in the code of conduct that prohibits knowingly making false statements or knowingly submitting false information during the grievance process. The notice shall describe the range of or list the possible disciplinary sanctions and remedies that the District may implement following any determination of responsibility.</a:t>
            </a:r>
            <a:endParaRPr lang="en-US" sz="2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 If, in the course of an investigation, the District decides to investigate allegations about the complainant or respondent that are not included in the notice provided pursuant to paragraph (4)(B), the District shall provide notice of the additional allegations to the parties whose identities are known.</a:t>
            </a:r>
            <a:endParaRPr lang="en-US" sz="2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E1F9BAAF-B129-4632-8E5F-368EF7437E52}"/>
              </a:ext>
            </a:extLst>
          </p:cNvPr>
          <p:cNvSpPr>
            <a:spLocks noGrp="1"/>
          </p:cNvSpPr>
          <p:nvPr>
            <p:ph type="sldNum" sz="quarter" idx="12"/>
          </p:nvPr>
        </p:nvSpPr>
        <p:spPr>
          <a:xfrm>
            <a:off x="11505128" y="6401117"/>
            <a:ext cx="551167" cy="365125"/>
          </a:xfrm>
        </p:spPr>
        <p:txBody>
          <a:bodyPr/>
          <a:lstStyle/>
          <a:p>
            <a:fld id="{D5BBC35B-A44B-4119-B8DA-DE9E3DFADA20}" type="slidenum">
              <a:rPr kumimoji="0" lang="en-US" sz="1600" smtClean="0"/>
              <a:pPr/>
              <a:t>36</a:t>
            </a:fld>
            <a:endParaRPr kumimoji="0" lang="en-US" sz="1600" dirty="0"/>
          </a:p>
        </p:txBody>
      </p:sp>
    </p:spTree>
    <p:extLst>
      <p:ext uri="{BB962C8B-B14F-4D97-AF65-F5344CB8AC3E}">
        <p14:creationId xmlns:p14="http://schemas.microsoft.com/office/powerpoint/2010/main" val="327212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 y="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829FCA12-39B5-46C8-BCF5-A3DB9157F987}"/>
              </a:ext>
            </a:extLst>
          </p:cNvPr>
          <p:cNvSpPr txBox="1"/>
          <p:nvPr/>
        </p:nvSpPr>
        <p:spPr>
          <a:xfrm>
            <a:off x="499872" y="1072896"/>
            <a:ext cx="11362944" cy="4247317"/>
          </a:xfrm>
          <a:prstGeom prst="rect">
            <a:avLst/>
          </a:prstGeom>
          <a:solidFill>
            <a:schemeClr val="accent5">
              <a:lumMod val="20000"/>
              <a:lumOff val="80000"/>
            </a:schemeClr>
          </a:solidFill>
        </p:spPr>
        <p:txBody>
          <a:bodyPr wrap="square" rtlCol="0">
            <a:spAutoFit/>
          </a:bodyPr>
          <a:lstStyle/>
          <a:p>
            <a:pPr marL="457200" marR="0" indent="-228600">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5.</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Dismissal of a formal complaint</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The District shall investigate the allegations in a formal complaint. If the conduct alleged in the formal complaint would not constitute sexual harassment as defined herein even if proved or did not occur in the District's education program or activity, or in the United States, then the District shall dismiss the formal complaint with regard to that conduct for purposes of sexual harassment under Title IX; such a dismissal does not preclude action under another provision of the District’s  code of conduct.</a:t>
            </a:r>
            <a:endParaRPr lang="en-US" sz="2000" dirty="0">
              <a:effectLst/>
              <a:latin typeface="Times New Roman" panose="02020603050405020304" pitchFamily="18" charset="0"/>
              <a:ea typeface="Times New Roman" panose="02020603050405020304" pitchFamily="18" charset="0"/>
            </a:endParaRPr>
          </a:p>
          <a:p>
            <a:pPr marL="3048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 The District may dismiss the formal complaint or any allegations therein, if at any time during the investigation: A complainant notifies the Title IX Coordinator in writing that the complainant would like to withdraw the formal complaint or any allegations therein; the respondent is no longer enrolled or employed by the District; or specific circumstances prevent the District from gathering evidence sufficient to reach a determination as to the formal complaint or allegations therein.</a:t>
            </a:r>
            <a:endParaRPr lang="en-US" sz="2000" dirty="0">
              <a:effectLst/>
              <a:latin typeface="Times New Roman" panose="02020603050405020304" pitchFamily="18" charset="0"/>
              <a:ea typeface="Times New Roman" panose="02020603050405020304" pitchFamily="18" charset="0"/>
            </a:endParaRPr>
          </a:p>
          <a:p>
            <a:pPr marL="3048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(B) Upon a dismissal required or permitted pursuant to paragraph (5), the District shall promptly send written notice of and reason(s) for the dismissal simultaneously to the parties.</a:t>
            </a:r>
            <a:endParaRPr lang="en-US" sz="20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DCA4331-E722-42A4-9572-94BD0AF625E8}"/>
              </a:ext>
            </a:extLst>
          </p:cNvPr>
          <p:cNvSpPr>
            <a:spLocks noGrp="1"/>
          </p:cNvSpPr>
          <p:nvPr>
            <p:ph type="sldNum" sz="quarter" idx="12"/>
          </p:nvPr>
        </p:nvSpPr>
        <p:spPr>
          <a:xfrm>
            <a:off x="11474370" y="6411569"/>
            <a:ext cx="551167" cy="365125"/>
          </a:xfrm>
        </p:spPr>
        <p:txBody>
          <a:bodyPr/>
          <a:lstStyle/>
          <a:p>
            <a:fld id="{D5BBC35B-A44B-4119-B8DA-DE9E3DFADA20}" type="slidenum">
              <a:rPr kumimoji="0" lang="en-US" sz="1600" smtClean="0"/>
              <a:pPr/>
              <a:t>37</a:t>
            </a:fld>
            <a:endParaRPr kumimoji="0" lang="en-US" sz="1600" dirty="0"/>
          </a:p>
        </p:txBody>
      </p:sp>
    </p:spTree>
    <p:extLst>
      <p:ext uri="{BB962C8B-B14F-4D97-AF65-F5344CB8AC3E}">
        <p14:creationId xmlns:p14="http://schemas.microsoft.com/office/powerpoint/2010/main" val="24578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1440" y="9144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A35DA4BB-8945-4155-9889-2CFD0F9529D4}"/>
              </a:ext>
            </a:extLst>
          </p:cNvPr>
          <p:cNvSpPr txBox="1"/>
          <p:nvPr/>
        </p:nvSpPr>
        <p:spPr>
          <a:xfrm>
            <a:off x="613458" y="548640"/>
            <a:ext cx="11247120" cy="1600438"/>
          </a:xfrm>
          <a:prstGeom prst="rect">
            <a:avLst/>
          </a:prstGeom>
          <a:solidFill>
            <a:schemeClr val="accent5">
              <a:lumMod val="20000"/>
              <a:lumOff val="80000"/>
            </a:schemeClr>
          </a:solidFill>
        </p:spPr>
        <p:txBody>
          <a:bodyPr wrap="square" rtlCol="0">
            <a:spAutoFit/>
          </a:bodyPr>
          <a:lstStyle/>
          <a:p>
            <a:pPr marL="457200" marR="0" indent="-228600">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6</a:t>
            </a:r>
            <a:r>
              <a:rPr lang="en-US" sz="16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t>
            </a: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r>
              <a:rPr lang="en-US" sz="16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Consolidation of formal complaints.</a:t>
            </a: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The District may consolidate formal complaints as to allegations of sexual harassment against more than one respondent, or by more than one complainant against one or more respondents, or by one party against the other party, where the allegations of sexual harassment arise out of the same facts or circumstances. Where a grievance process involves more than one complainant or more than one respondent, references to the singular “party,” “complainant,” or “respondent” include the plural, as applicable.</a:t>
            </a:r>
            <a:endParaRPr lang="en-US"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68457271-5058-481E-82E9-AD90D6733EEB}"/>
              </a:ext>
            </a:extLst>
          </p:cNvPr>
          <p:cNvSpPr txBox="1"/>
          <p:nvPr/>
        </p:nvSpPr>
        <p:spPr>
          <a:xfrm>
            <a:off x="573024" y="2834640"/>
            <a:ext cx="11247120" cy="3754874"/>
          </a:xfrm>
          <a:prstGeom prst="rect">
            <a:avLst/>
          </a:prstGeom>
          <a:solidFill>
            <a:schemeClr val="accent5">
              <a:lumMod val="20000"/>
              <a:lumOff val="80000"/>
            </a:schemeClr>
          </a:solidFill>
        </p:spPr>
        <p:txBody>
          <a:bodyPr wrap="square" rtlCol="0">
            <a:spAutoFit/>
          </a:bodyPr>
          <a:lstStyle/>
          <a:p>
            <a:pPr marL="457200" marR="0" indent="-228600">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7</a:t>
            </a:r>
            <a:r>
              <a:rPr lang="en-US" sz="16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t>
            </a: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r>
              <a:rPr lang="en-US" sz="16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Investigation of a formal complaint. </a:t>
            </a: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After providing written notice to the parties of the receipt of a formal complaint, the District shall have 15 days to investigate. </a:t>
            </a:r>
            <a:r>
              <a:rPr lang="en-US" sz="16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When investigating a formal complaint and throughout the grievance process, the District shall—</a:t>
            </a:r>
            <a:endParaRPr lang="en-US" dirty="0">
              <a:effectLst/>
              <a:latin typeface="Times New Roman" panose="02020603050405020304" pitchFamily="18" charset="0"/>
              <a:ea typeface="Times New Roman" panose="02020603050405020304" pitchFamily="18" charset="0"/>
            </a:endParaRPr>
          </a:p>
          <a:p>
            <a:pPr marL="647700" marR="0" indent="-342900">
              <a:spcBef>
                <a:spcPts val="0"/>
              </a:spcBef>
              <a:spcAft>
                <a:spcPts val="0"/>
              </a:spcAft>
              <a:buAutoNum type="alphaUcParenBoth"/>
            </a:pP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Assume the burden of proof and the burden of gathering evidence sufficient to reach a determination regarding responsibility and not place such burdens on the parties provided that the District cannot access, consider, disclose, or otherwise use a party's records that are made or maintained by a physician, psychiatrist, psychologist, or other recognized professional or paraprofessional acting in the professional's or paraprofessional's capacity, or assisting in that capacity, and which are made and maintained in connection with the provision of treatment to the party, unless the District obtains that party's voluntary, written consent to do so; </a:t>
            </a:r>
            <a:b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br>
            <a:endPar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endParaRPr>
          </a:p>
          <a:p>
            <a:pPr marL="762000" marR="0" indent="-457200">
              <a:spcBef>
                <a:spcPts val="0"/>
              </a:spcBef>
              <a:spcAft>
                <a:spcPts val="0"/>
              </a:spcAft>
              <a:buAutoNum type="alphaUcParenBoth"/>
            </a:pPr>
            <a:r>
              <a:rPr lang="en-US"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(B) Provide an equal opportunity for the parties to present witnesses, including fact and expert witnesses, and other inculpatory and exculpatory evidence;</a:t>
            </a:r>
            <a:endParaRPr lang="en-US" sz="2000" dirty="0">
              <a:effectLst/>
              <a:latin typeface="Times New Roman" panose="02020603050405020304" pitchFamily="18" charset="0"/>
              <a:ea typeface="Times New Roman" panose="02020603050405020304" pitchFamily="18" charset="0"/>
            </a:endParaRPr>
          </a:p>
          <a:p>
            <a:pPr marL="30480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D76B5A01-00C3-4B7E-8BAF-DA8019B2A6A7}"/>
              </a:ext>
            </a:extLst>
          </p:cNvPr>
          <p:cNvSpPr>
            <a:spLocks noGrp="1"/>
          </p:cNvSpPr>
          <p:nvPr>
            <p:ph type="sldNum" sz="quarter" idx="12"/>
          </p:nvPr>
        </p:nvSpPr>
        <p:spPr>
          <a:xfrm>
            <a:off x="11544560" y="6492875"/>
            <a:ext cx="551167" cy="365125"/>
          </a:xfrm>
        </p:spPr>
        <p:txBody>
          <a:bodyPr/>
          <a:lstStyle/>
          <a:p>
            <a:fld id="{D5BBC35B-A44B-4119-B8DA-DE9E3DFADA20}" type="slidenum">
              <a:rPr kumimoji="0" lang="en-US" sz="1600" smtClean="0"/>
              <a:pPr/>
              <a:t>38</a:t>
            </a:fld>
            <a:endParaRPr kumimoji="0" lang="en-US" sz="1600" dirty="0"/>
          </a:p>
        </p:txBody>
      </p:sp>
    </p:spTree>
    <p:extLst>
      <p:ext uri="{BB962C8B-B14F-4D97-AF65-F5344CB8AC3E}">
        <p14:creationId xmlns:p14="http://schemas.microsoft.com/office/powerpoint/2010/main" val="31236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 y="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C40948F3-2407-4FDD-8AF2-05545792747F}"/>
              </a:ext>
            </a:extLst>
          </p:cNvPr>
          <p:cNvSpPr txBox="1"/>
          <p:nvPr/>
        </p:nvSpPr>
        <p:spPr>
          <a:xfrm>
            <a:off x="613458" y="625032"/>
            <a:ext cx="11188398" cy="5755422"/>
          </a:xfrm>
          <a:prstGeom prst="rect">
            <a:avLst/>
          </a:prstGeom>
          <a:solidFill>
            <a:schemeClr val="accent5">
              <a:lumMod val="20000"/>
              <a:lumOff val="80000"/>
            </a:schemeClr>
          </a:solidFill>
        </p:spPr>
        <p:txBody>
          <a:bodyPr wrap="square" rtlCol="0">
            <a:spAutoFit/>
          </a:bodyPr>
          <a:lstStyle/>
          <a:p>
            <a:pPr marL="304800" marR="0">
              <a:spcBef>
                <a:spcPts val="0"/>
              </a:spcBef>
              <a:spcAft>
                <a:spcPts val="0"/>
              </a:spcAft>
            </a:pP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 Not restrict the ability of either party to discuss the allegations under investigation or to gather and present relevant evidence;</a:t>
            </a:r>
            <a:endParaRPr lang="en-US" dirty="0">
              <a:effectLst/>
              <a:latin typeface="Times New Roman" panose="02020603050405020304" pitchFamily="18" charset="0"/>
              <a:ea typeface="Times New Roman" panose="02020603050405020304" pitchFamily="18" charset="0"/>
            </a:endParaRPr>
          </a:p>
          <a:p>
            <a:pPr marL="304800" marR="0">
              <a:spcBef>
                <a:spcPts val="0"/>
              </a:spcBef>
              <a:spcAft>
                <a:spcPts val="0"/>
              </a:spcAft>
            </a:pP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(D) Provide the parties with the same opportunities to have others present during any grievance proceeding, including the opportunity to be accompanied to any related meeting or proceeding by the advisor of their choice, who may be, but is not required to be, an attorney, and not limit the choice or presence of advisor for either the complainant or respondent in any meeting or grievance proceeding; however, the District may establish restrictions regarding the extent to which the advisor may participate in the proceedings, as long as the restrictions apply equally to both parties;</a:t>
            </a:r>
            <a:endParaRPr lang="en-US" dirty="0">
              <a:effectLst/>
              <a:latin typeface="Times New Roman" panose="02020603050405020304" pitchFamily="18" charset="0"/>
              <a:ea typeface="Times New Roman" panose="02020603050405020304" pitchFamily="18" charset="0"/>
            </a:endParaRPr>
          </a:p>
          <a:p>
            <a:pPr marL="304800" marR="0">
              <a:spcBef>
                <a:spcPts val="0"/>
              </a:spcBef>
              <a:spcAft>
                <a:spcPts val="0"/>
              </a:spcAft>
            </a:pP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 Provide, to a party whose participation is invited or expected, written notice of the date, time, location, participants, and purpose of all investigative interviews or other meetings, with sufficient time for the party to prepare to participate;</a:t>
            </a:r>
            <a:endParaRPr lang="en-US" dirty="0">
              <a:effectLst/>
              <a:latin typeface="Times New Roman" panose="02020603050405020304" pitchFamily="18" charset="0"/>
              <a:ea typeface="Times New Roman" panose="02020603050405020304" pitchFamily="18" charset="0"/>
            </a:endParaRPr>
          </a:p>
          <a:p>
            <a:pPr marL="304800" marR="0">
              <a:spcBef>
                <a:spcPts val="0"/>
              </a:spcBef>
              <a:spcAft>
                <a:spcPts val="0"/>
              </a:spcAft>
            </a:pPr>
            <a:r>
              <a:rPr lang="en-US" sz="16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(F) Provide both parties an equal opportunity to inspect and review any non-privileged evidence obtained as part of the investigation that is directly related to the allegations raised in a formal complaint, including the evidence upon which the District does not intend to rely in reaching a determination regarding responsibility and inculpatory or exculpatory evidence whether obtained from a party or other source, so that each party can meaningfully respond to the evidence prior to conclusion of the investigation. Prior to completion of the investigative report, the District shall send to each party and the party's advisor, if any, the evidence subject to inspection and review in an electronic format or a hard copy, and the parties shall have at least 10 days to submit a written response, which the investigator will consider prior to completion of the investigative report. The District shall make all such evidence subject to the parties' inspection and review available at any meeting to give each party equal opportunity to refer to such evidence during the meeting, including for purposes of cross-examination; and</a:t>
            </a:r>
            <a:endParaRPr lang="en-US"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D7C2F7B-2E14-49DD-98DA-5D9376D28AB4}"/>
              </a:ext>
            </a:extLst>
          </p:cNvPr>
          <p:cNvSpPr>
            <a:spLocks noGrp="1"/>
          </p:cNvSpPr>
          <p:nvPr>
            <p:ph type="sldNum" sz="quarter" idx="12"/>
          </p:nvPr>
        </p:nvSpPr>
        <p:spPr>
          <a:xfrm>
            <a:off x="11445761" y="6380454"/>
            <a:ext cx="551167" cy="365125"/>
          </a:xfrm>
        </p:spPr>
        <p:txBody>
          <a:bodyPr/>
          <a:lstStyle/>
          <a:p>
            <a:fld id="{D5BBC35B-A44B-4119-B8DA-DE9E3DFADA20}" type="slidenum">
              <a:rPr kumimoji="0" lang="en-US" sz="1600" smtClean="0"/>
              <a:pPr/>
              <a:t>39</a:t>
            </a:fld>
            <a:endParaRPr kumimoji="0" lang="en-US" sz="1600" dirty="0"/>
          </a:p>
        </p:txBody>
      </p:sp>
    </p:spTree>
    <p:extLst>
      <p:ext uri="{BB962C8B-B14F-4D97-AF65-F5344CB8AC3E}">
        <p14:creationId xmlns:p14="http://schemas.microsoft.com/office/powerpoint/2010/main" val="169319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A6889F3E-2194-4EEB-A92A-663990B45DB6}"/>
              </a:ext>
            </a:extLst>
          </p:cNvPr>
          <p:cNvSpPr>
            <a:spLocks noGrp="1"/>
          </p:cNvSpPr>
          <p:nvPr>
            <p:ph type="title"/>
          </p:nvPr>
        </p:nvSpPr>
        <p:spPr>
          <a:xfrm>
            <a:off x="806195" y="804672"/>
            <a:ext cx="3521359" cy="5248656"/>
          </a:xfrm>
        </p:spPr>
        <p:txBody>
          <a:bodyPr anchor="ctr">
            <a:normAutofit/>
          </a:bodyPr>
          <a:lstStyle/>
          <a:p>
            <a:pPr algn="ctr"/>
            <a:r>
              <a:rPr lang="en-US" dirty="0"/>
              <a:t>The United States Supreme Court on Title IX</a:t>
            </a:r>
          </a:p>
        </p:txBody>
      </p:sp>
      <p:sp>
        <p:nvSpPr>
          <p:cNvPr id="3" name="Content Placeholder 2">
            <a:extLst>
              <a:ext uri="{FF2B5EF4-FFF2-40B4-BE49-F238E27FC236}">
                <a16:creationId xmlns:a16="http://schemas.microsoft.com/office/drawing/2014/main" xmlns="" id="{3D773DC4-660F-4A74-9991-E4CA521D176B}"/>
              </a:ext>
            </a:extLst>
          </p:cNvPr>
          <p:cNvSpPr>
            <a:spLocks noGrp="1"/>
          </p:cNvSpPr>
          <p:nvPr>
            <p:ph idx="1"/>
          </p:nvPr>
        </p:nvSpPr>
        <p:spPr>
          <a:xfrm>
            <a:off x="4975861" y="804671"/>
            <a:ext cx="6399930" cy="5248657"/>
          </a:xfrm>
        </p:spPr>
        <p:txBody>
          <a:bodyPr anchor="ctr">
            <a:normAutofit/>
          </a:bodyPr>
          <a:lstStyle/>
          <a:p>
            <a:pPr marL="457200" indent="-457200">
              <a:lnSpc>
                <a:spcPct val="90000"/>
              </a:lnSpc>
              <a:buFont typeface="+mj-lt"/>
              <a:buAutoNum type="arabicParenR"/>
            </a:pPr>
            <a:r>
              <a:rPr lang="en-US" u="sng" dirty="0"/>
              <a:t>Cannon v University of Chicago </a:t>
            </a:r>
            <a:r>
              <a:rPr lang="en-US" dirty="0"/>
              <a:t>(1979), private right of action exists under Title IX</a:t>
            </a:r>
          </a:p>
          <a:p>
            <a:pPr marL="457200" indent="-457200">
              <a:lnSpc>
                <a:spcPct val="90000"/>
              </a:lnSpc>
              <a:buFont typeface="+mj-lt"/>
              <a:buAutoNum type="arabicParenR"/>
            </a:pPr>
            <a:r>
              <a:rPr lang="en-US" u="sng" dirty="0"/>
              <a:t>Franklin v. Gwinnett County Pub. Sch.</a:t>
            </a:r>
            <a:r>
              <a:rPr lang="en-US" dirty="0"/>
              <a:t> (1992), recognizing an implied cause of action for monetary damages under Title IX against education institutions receiving federal funds</a:t>
            </a:r>
          </a:p>
          <a:p>
            <a:pPr marL="457200" indent="-457200">
              <a:lnSpc>
                <a:spcPct val="90000"/>
              </a:lnSpc>
              <a:buFont typeface="+mj-lt"/>
              <a:buAutoNum type="arabicParenR"/>
            </a:pPr>
            <a:r>
              <a:rPr lang="en-US" u="sng" dirty="0"/>
              <a:t>Gebser v. Lago Vista Indep. Sch. Dist. </a:t>
            </a:r>
            <a:r>
              <a:rPr lang="en-US" dirty="0"/>
              <a:t>(1998), the plaintiff must establish that </a:t>
            </a:r>
            <a:r>
              <a:rPr lang="en-US" b="1" dirty="0"/>
              <a:t>an official with authority to institute corrective measures </a:t>
            </a:r>
            <a:r>
              <a:rPr lang="en-US" dirty="0"/>
              <a:t>(a) had </a:t>
            </a:r>
            <a:r>
              <a:rPr lang="en-US" b="1" dirty="0"/>
              <a:t>actual notice </a:t>
            </a:r>
            <a:r>
              <a:rPr lang="en-US" dirty="0"/>
              <a:t>of the teacher’s misconduct and (b) was </a:t>
            </a:r>
            <a:r>
              <a:rPr lang="en-US" b="1" dirty="0"/>
              <a:t>deliberately indifferent </a:t>
            </a:r>
            <a:r>
              <a:rPr lang="en-US" dirty="0"/>
              <a:t>in responding to it. </a:t>
            </a:r>
          </a:p>
          <a:p>
            <a:pPr marL="457200" indent="-457200">
              <a:lnSpc>
                <a:spcPct val="90000"/>
              </a:lnSpc>
              <a:buFont typeface="+mj-lt"/>
              <a:buAutoNum type="arabicParenR"/>
            </a:pPr>
            <a:r>
              <a:rPr lang="en-US" u="sng" dirty="0"/>
              <a:t>Davis v. Monroe County Board of Education </a:t>
            </a:r>
            <a:r>
              <a:rPr lang="en-US" dirty="0"/>
              <a:t>(1999), the conduct of the perpetrator must be so severe, pervasive and objectively offensive that it denies the victim equal access to educational opportunities or benefits</a:t>
            </a:r>
          </a:p>
        </p:txBody>
      </p:sp>
      <p:sp>
        <p:nvSpPr>
          <p:cNvPr id="4" name="Slide Number Placeholder 3">
            <a:extLst>
              <a:ext uri="{FF2B5EF4-FFF2-40B4-BE49-F238E27FC236}">
                <a16:creationId xmlns:a16="http://schemas.microsoft.com/office/drawing/2014/main" xmlns="" id="{20E2C501-75F4-426E-9689-66EA2DBF6CF9}"/>
              </a:ext>
            </a:extLst>
          </p:cNvPr>
          <p:cNvSpPr>
            <a:spLocks noGrp="1"/>
          </p:cNvSpPr>
          <p:nvPr>
            <p:ph type="sldNum" sz="quarter" idx="12"/>
          </p:nvPr>
        </p:nvSpPr>
        <p:spPr>
          <a:xfrm>
            <a:off x="10859157" y="5551964"/>
            <a:ext cx="838199" cy="767687"/>
          </a:xfrm>
        </p:spPr>
        <p:txBody>
          <a:bodyPr/>
          <a:lstStyle/>
          <a:p>
            <a:fld id="{D57F1E4F-1CFF-5643-939E-02111984F565}" type="slidenum">
              <a:rPr lang="en-US" sz="1600" smtClean="0"/>
              <a:t>4</a:t>
            </a:fld>
            <a:endParaRPr lang="en-US" sz="1600" dirty="0"/>
          </a:p>
        </p:txBody>
      </p:sp>
    </p:spTree>
    <p:extLst>
      <p:ext uri="{BB962C8B-B14F-4D97-AF65-F5344CB8AC3E}">
        <p14:creationId xmlns:p14="http://schemas.microsoft.com/office/powerpoint/2010/main" val="179631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 y="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559BF2EE-E6A5-46C9-871D-8D3D2B74F44F}"/>
              </a:ext>
            </a:extLst>
          </p:cNvPr>
          <p:cNvSpPr txBox="1"/>
          <p:nvPr/>
        </p:nvSpPr>
        <p:spPr>
          <a:xfrm>
            <a:off x="950976" y="1341120"/>
            <a:ext cx="10826496" cy="1200329"/>
          </a:xfrm>
          <a:prstGeom prst="rect">
            <a:avLst/>
          </a:prstGeom>
          <a:solidFill>
            <a:schemeClr val="accent5">
              <a:lumMod val="20000"/>
              <a:lumOff val="80000"/>
            </a:schemeClr>
          </a:solidFill>
        </p:spPr>
        <p:txBody>
          <a:bodyPr wrap="square" rtlCol="0">
            <a:spAutoFit/>
          </a:bodyPr>
          <a:lstStyle/>
          <a:p>
            <a:pPr marL="3048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(G) Create within 5 days an investigative report that fairly summarizes relevant evidence, and at least 10 days prior to the determination regarding responsibility, send to each party and the party's advisor, if any, the investigative report in an electronic format or a hard copy, for their review and written response.</a:t>
            </a: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2A85855E-F22F-484C-BE5B-137162981DEC}"/>
              </a:ext>
            </a:extLst>
          </p:cNvPr>
          <p:cNvSpPr txBox="1"/>
          <p:nvPr/>
        </p:nvSpPr>
        <p:spPr>
          <a:xfrm>
            <a:off x="987552" y="3218688"/>
            <a:ext cx="10826496" cy="1754326"/>
          </a:xfrm>
          <a:prstGeom prst="rect">
            <a:avLst/>
          </a:prstGeom>
          <a:solidFill>
            <a:schemeClr val="accent5">
              <a:lumMod val="20000"/>
              <a:lumOff val="80000"/>
            </a:schemeClr>
          </a:solidFill>
        </p:spPr>
        <p:txBody>
          <a:bodyPr wrap="square" rtlCol="0">
            <a:spAutoFit/>
          </a:bodyPr>
          <a:lstStyle/>
          <a:p>
            <a:pPr marL="3048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(H)</a:t>
            </a:r>
            <a:r>
              <a:rPr lang="en-US" sz="1800" dirty="0">
                <a:solidFill>
                  <a:srgbClr val="000000"/>
                </a:solidFill>
                <a:effectLst/>
                <a:latin typeface="Verdana" panose="020B0604030504040204" pitchFamily="34" charset="0"/>
                <a:ea typeface="Times New Roman" panose="02020603050405020304" pitchFamily="18" charset="0"/>
              </a:rPr>
              <a:t> If at any point in the investigation of reported sexual harassment of a student, the investigator determines that the reported harassment should more properly be termed abuse, the reported incident or situation shall be referred pursuant to the established protocol for child abuse investigation. Reported sexual harassment determined not to be sexual harassment as defined under Title IX may</a:t>
            </a:r>
            <a:r>
              <a:rPr lang="en-US" sz="1800" dirty="0">
                <a:solidFill>
                  <a:srgbClr val="FF0000"/>
                </a:solidFill>
                <a:effectLst/>
                <a:latin typeface="Verdana" panose="020B0604030504040204" pitchFamily="34" charset="0"/>
                <a:ea typeface="Times New Roman" panose="02020603050405020304" pitchFamily="18" charset="0"/>
              </a:rPr>
              <a:t> </a:t>
            </a:r>
            <a:r>
              <a:rPr lang="en-US" sz="1800" dirty="0">
                <a:solidFill>
                  <a:srgbClr val="000000"/>
                </a:solidFill>
                <a:effectLst/>
                <a:latin typeface="Verdana" panose="020B0604030504040204" pitchFamily="34" charset="0"/>
                <a:ea typeface="Times New Roman" panose="02020603050405020304" pitchFamily="18" charset="0"/>
              </a:rPr>
              <a:t>be investigated in accordance with Policy JAA.  </a:t>
            </a:r>
            <a:endParaRPr lang="en-US" sz="1800" dirty="0">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34CD7225-FB13-4D10-90D2-5D9EBA4412F7}"/>
              </a:ext>
            </a:extLst>
          </p:cNvPr>
          <p:cNvSpPr>
            <a:spLocks noGrp="1"/>
          </p:cNvSpPr>
          <p:nvPr>
            <p:ph type="sldNum" sz="quarter" idx="12"/>
          </p:nvPr>
        </p:nvSpPr>
        <p:spPr>
          <a:xfrm>
            <a:off x="11501888" y="6492875"/>
            <a:ext cx="551167" cy="365125"/>
          </a:xfrm>
        </p:spPr>
        <p:txBody>
          <a:bodyPr/>
          <a:lstStyle/>
          <a:p>
            <a:fld id="{D5BBC35B-A44B-4119-B8DA-DE9E3DFADA20}" type="slidenum">
              <a:rPr kumimoji="0" lang="en-US" sz="1600" smtClean="0"/>
              <a:pPr/>
              <a:t>40</a:t>
            </a:fld>
            <a:endParaRPr kumimoji="0" lang="en-US" sz="1600" dirty="0"/>
          </a:p>
        </p:txBody>
      </p:sp>
    </p:spTree>
    <p:extLst>
      <p:ext uri="{BB962C8B-B14F-4D97-AF65-F5344CB8AC3E}">
        <p14:creationId xmlns:p14="http://schemas.microsoft.com/office/powerpoint/2010/main" val="296174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 y="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3D5721BD-8A60-4970-8BE4-2D19B92B483E}"/>
              </a:ext>
            </a:extLst>
          </p:cNvPr>
          <p:cNvSpPr txBox="1"/>
          <p:nvPr/>
        </p:nvSpPr>
        <p:spPr>
          <a:xfrm>
            <a:off x="670560" y="963168"/>
            <a:ext cx="11241024" cy="4247317"/>
          </a:xfrm>
          <a:prstGeom prst="rect">
            <a:avLst/>
          </a:prstGeom>
          <a:solidFill>
            <a:schemeClr val="accent5">
              <a:lumMod val="20000"/>
              <a:lumOff val="80000"/>
            </a:schemeClr>
          </a:solidFill>
        </p:spPr>
        <p:txBody>
          <a:bodyPr wrap="square" rtlCol="0">
            <a:spAutoFit/>
          </a:bodyPr>
          <a:lstStyle/>
          <a:p>
            <a:pPr marL="457200" marR="0" indent="-228600">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8.</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Questions.</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After the District has sent the investigative report to the parties and before reaching a determination regarding responsibility, the decision-maker(s) shall afford a 10 day period for each party to have the opportunity to submit written, relevant questions that a party wants asked of any party or witness, provide each party with the answers, and allow for additional, limited follow-up questions from each party. 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respect to the respondent and are offered to prove consent. The District shall not require, allow, rely upon, or otherwise use questions or evidence that constitute, or seek disclosure of, information protected under a legally recognized privilege, unless the person holding such privilege has waived the privilege. The decision-maker(s) shall explain to the party proposing the questions any decision to exclude a question as not relevant.</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8BB92418-6F2C-48A6-A24C-E8A44BB7632F}"/>
              </a:ext>
            </a:extLst>
          </p:cNvPr>
          <p:cNvSpPr>
            <a:spLocks noGrp="1"/>
          </p:cNvSpPr>
          <p:nvPr>
            <p:ph type="sldNum" sz="quarter" idx="12"/>
          </p:nvPr>
        </p:nvSpPr>
        <p:spPr>
          <a:xfrm>
            <a:off x="11360417" y="6358288"/>
            <a:ext cx="551167" cy="365125"/>
          </a:xfrm>
        </p:spPr>
        <p:txBody>
          <a:bodyPr/>
          <a:lstStyle/>
          <a:p>
            <a:fld id="{D5BBC35B-A44B-4119-B8DA-DE9E3DFADA20}" type="slidenum">
              <a:rPr kumimoji="0" lang="en-US" sz="1600" smtClean="0"/>
              <a:pPr/>
              <a:t>41</a:t>
            </a:fld>
            <a:endParaRPr kumimoji="0" lang="en-US" sz="1600" dirty="0"/>
          </a:p>
        </p:txBody>
      </p:sp>
    </p:spTree>
    <p:extLst>
      <p:ext uri="{BB962C8B-B14F-4D97-AF65-F5344CB8AC3E}">
        <p14:creationId xmlns:p14="http://schemas.microsoft.com/office/powerpoint/2010/main" val="85972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 y="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BBE78092-0ACD-4FFC-8080-5C076FFE2850}"/>
              </a:ext>
            </a:extLst>
          </p:cNvPr>
          <p:cNvSpPr txBox="1"/>
          <p:nvPr/>
        </p:nvSpPr>
        <p:spPr>
          <a:xfrm>
            <a:off x="597408" y="1371600"/>
            <a:ext cx="11247120" cy="4114800"/>
          </a:xfrm>
          <a:prstGeom prst="rect">
            <a:avLst/>
          </a:prstGeom>
          <a:solidFill>
            <a:schemeClr val="accent5">
              <a:lumMod val="20000"/>
              <a:lumOff val="80000"/>
            </a:schemeClr>
          </a:solidFill>
        </p:spPr>
        <p:txBody>
          <a:bodyPr wrap="square" rtlCol="0">
            <a:spAutoFit/>
          </a:bodyPr>
          <a:lstStyle/>
          <a:p>
            <a:pPr marL="457200" marR="0" indent="-228600">
              <a:spcBef>
                <a:spcPts val="0"/>
              </a:spcBef>
              <a:spcAft>
                <a:spcPts val="0"/>
              </a:spcAft>
            </a:pPr>
            <a:r>
              <a:rPr lang="en-US" sz="1800" b="1"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Determination regarding responsibility. </a:t>
            </a: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The decision-maker(s), who cannot be the same person(s) as the Title IX Coordinator or the investigator(s), shall, within 10 days of the conclusion of the question and answer period, issue a written determination regarding responsibility. To reach this determination, the District shall apply the preponderance of the evidence standard of evidence to formal complaints against students, to formal complaints against employees and to all complaints of sexual harassment.</a:t>
            </a: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The written determination shall include—</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(A) Identification of the allegations potentially constituting sexual harassment as defined in this policy;</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(B) A description of the procedural steps taken from the receipt of the formal complaint through the determination, including any notifications to the parties, interviews with parties and witnesses, site visits, and methods used to gather other evidence;</a:t>
            </a: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 Findings of fact supporting the determination;</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(D) Conclusions regarding the application of the District’s code of conduct to the facts;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07CFD649-184A-499F-A2D4-ACF79723EC61}"/>
              </a:ext>
            </a:extLst>
          </p:cNvPr>
          <p:cNvSpPr>
            <a:spLocks noGrp="1"/>
          </p:cNvSpPr>
          <p:nvPr>
            <p:ph type="sldNum" sz="quarter" idx="12"/>
          </p:nvPr>
        </p:nvSpPr>
        <p:spPr>
          <a:xfrm>
            <a:off x="11450619" y="6382039"/>
            <a:ext cx="551167" cy="365125"/>
          </a:xfrm>
        </p:spPr>
        <p:txBody>
          <a:bodyPr/>
          <a:lstStyle/>
          <a:p>
            <a:fld id="{D5BBC35B-A44B-4119-B8DA-DE9E3DFADA20}" type="slidenum">
              <a:rPr kumimoji="0" lang="en-US" sz="1600" smtClean="0"/>
              <a:pPr/>
              <a:t>42</a:t>
            </a:fld>
            <a:endParaRPr kumimoji="0" lang="en-US" sz="1600" dirty="0"/>
          </a:p>
        </p:txBody>
      </p:sp>
    </p:spTree>
    <p:extLst>
      <p:ext uri="{BB962C8B-B14F-4D97-AF65-F5344CB8AC3E}">
        <p14:creationId xmlns:p14="http://schemas.microsoft.com/office/powerpoint/2010/main" val="418101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8FE6B6-FF6A-457D-8BDB-50F8C005AC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 y="0"/>
            <a:ext cx="12192000" cy="685800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xmlns="" id="{3B0BCF4D-C5A2-46D6-BAC1-0769C7920ABD}"/>
              </a:ext>
            </a:extLst>
          </p:cNvPr>
          <p:cNvSpPr txBox="1"/>
          <p:nvPr/>
        </p:nvSpPr>
        <p:spPr>
          <a:xfrm>
            <a:off x="633984" y="1267968"/>
            <a:ext cx="10960608" cy="3693319"/>
          </a:xfrm>
          <a:prstGeom prst="rect">
            <a:avLst/>
          </a:prstGeom>
          <a:solidFill>
            <a:schemeClr val="accent5">
              <a:lumMod val="20000"/>
              <a:lumOff val="80000"/>
            </a:schemeClr>
          </a:solidFill>
        </p:spPr>
        <p:txBody>
          <a:bodyPr wrap="square" rtlCol="0">
            <a:spAutoFit/>
          </a:bodyPr>
          <a:lstStyle/>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 A statement of, and rationale for, the result as to each allegation, including a determination regarding responsibility, any disciplinary sanctions the District imposes on the respondent, and whether remedies designed to restore or preserve equal access to the District's education program or activity will be provided by the District to the complainant; and</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(F) The District's procedures and permissible bases for the complainant and respondent to appeal.</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(G) The District shall provide the written determination to the parties simultaneously. The determination regarding responsibility becomes final either on the date that the District provides the parties with the written determination of the result of the appeal, if an appeal is filed, or if an appeal is not filed, the date on which an appeal would no longer be considered timely.</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(H) The Title IX Coordinator is responsible for effective implementation of any remedies.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B93B43B1-DAB4-46CD-86BE-CC524B3E099F}"/>
              </a:ext>
            </a:extLst>
          </p:cNvPr>
          <p:cNvSpPr>
            <a:spLocks noGrp="1"/>
          </p:cNvSpPr>
          <p:nvPr>
            <p:ph type="sldNum" sz="quarter" idx="12"/>
          </p:nvPr>
        </p:nvSpPr>
        <p:spPr>
          <a:xfrm>
            <a:off x="11462495" y="6393914"/>
            <a:ext cx="551167" cy="365125"/>
          </a:xfrm>
        </p:spPr>
        <p:txBody>
          <a:bodyPr/>
          <a:lstStyle/>
          <a:p>
            <a:fld id="{D5BBC35B-A44B-4119-B8DA-DE9E3DFADA20}" type="slidenum">
              <a:rPr kumimoji="0" lang="en-US" sz="1600" smtClean="0"/>
              <a:pPr/>
              <a:t>43</a:t>
            </a:fld>
            <a:endParaRPr kumimoji="0" lang="en-US" sz="1600" dirty="0"/>
          </a:p>
        </p:txBody>
      </p:sp>
    </p:spTree>
    <p:extLst>
      <p:ext uri="{BB962C8B-B14F-4D97-AF65-F5344CB8AC3E}">
        <p14:creationId xmlns:p14="http://schemas.microsoft.com/office/powerpoint/2010/main" val="34646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Freeform 36">
            <a:extLst>
              <a:ext uri="{FF2B5EF4-FFF2-40B4-BE49-F238E27FC236}">
                <a16:creationId xmlns:a16="http://schemas.microsoft.com/office/drawing/2014/main" xmlns=""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12" name="Freeform: Shape 11">
            <a:extLst>
              <a:ext uri="{FF2B5EF4-FFF2-40B4-BE49-F238E27FC236}">
                <a16:creationId xmlns:a16="http://schemas.microsoft.com/office/drawing/2014/main" xmlns=""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76C032B4-9103-4BA0-A781-1EFEAD2BC4DB}"/>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Office of Civil Rights:  Guidance and Dear Colleague Letters</a:t>
            </a:r>
          </a:p>
        </p:txBody>
      </p:sp>
      <p:sp>
        <p:nvSpPr>
          <p:cNvPr id="3" name="Content Placeholder 2">
            <a:extLst>
              <a:ext uri="{FF2B5EF4-FFF2-40B4-BE49-F238E27FC236}">
                <a16:creationId xmlns:a16="http://schemas.microsoft.com/office/drawing/2014/main" xmlns="" id="{94D93B17-75E8-46C8-9ADF-D5C033D014E0}"/>
              </a:ext>
            </a:extLst>
          </p:cNvPr>
          <p:cNvSpPr>
            <a:spLocks noGrp="1"/>
          </p:cNvSpPr>
          <p:nvPr>
            <p:ph idx="1"/>
          </p:nvPr>
        </p:nvSpPr>
        <p:spPr>
          <a:xfrm>
            <a:off x="5204109" y="1645920"/>
            <a:ext cx="6269434" cy="4470821"/>
          </a:xfrm>
        </p:spPr>
        <p:txBody>
          <a:bodyPr>
            <a:normAutofit/>
          </a:bodyPr>
          <a:lstStyle/>
          <a:p>
            <a:r>
              <a:rPr lang="en-US" dirty="0"/>
              <a:t>2001 Guidance</a:t>
            </a:r>
          </a:p>
          <a:p>
            <a:r>
              <a:rPr lang="en-US" dirty="0"/>
              <a:t>10/2001 Dear Colleague Letter</a:t>
            </a:r>
          </a:p>
          <a:p>
            <a:r>
              <a:rPr lang="en-US" dirty="0"/>
              <a:t>4/2011 Dear Colleague Letter</a:t>
            </a:r>
          </a:p>
          <a:p>
            <a:r>
              <a:rPr lang="en-US" dirty="0"/>
              <a:t>4/2014 Dear Colleague Letter</a:t>
            </a:r>
          </a:p>
          <a:p>
            <a:r>
              <a:rPr lang="en-US" dirty="0"/>
              <a:t>4/2015 Dear Colleague Letter</a:t>
            </a:r>
          </a:p>
          <a:p>
            <a:r>
              <a:rPr lang="en-US" dirty="0"/>
              <a:t>5/2016 Dear Colleague Letter</a:t>
            </a:r>
          </a:p>
          <a:p>
            <a:r>
              <a:rPr lang="en-US" dirty="0"/>
              <a:t>9/2017 Dear Colleague Letter</a:t>
            </a:r>
          </a:p>
          <a:p>
            <a:endParaRPr lang="en-US" dirty="0"/>
          </a:p>
        </p:txBody>
      </p:sp>
      <p:sp>
        <p:nvSpPr>
          <p:cNvPr id="4" name="Slide Number Placeholder 3">
            <a:extLst>
              <a:ext uri="{FF2B5EF4-FFF2-40B4-BE49-F238E27FC236}">
                <a16:creationId xmlns:a16="http://schemas.microsoft.com/office/drawing/2014/main" xmlns="" id="{7021933E-B98A-4678-BBB4-D39B2D29DA3E}"/>
              </a:ext>
            </a:extLst>
          </p:cNvPr>
          <p:cNvSpPr>
            <a:spLocks noGrp="1"/>
          </p:cNvSpPr>
          <p:nvPr>
            <p:ph type="sldNum" sz="quarter" idx="12"/>
          </p:nvPr>
        </p:nvSpPr>
        <p:spPr>
          <a:xfrm>
            <a:off x="11342148" y="6077099"/>
            <a:ext cx="838199" cy="767687"/>
          </a:xfrm>
        </p:spPr>
        <p:txBody>
          <a:bodyPr/>
          <a:lstStyle/>
          <a:p>
            <a:fld id="{D57F1E4F-1CFF-5643-939E-02111984F565}" type="slidenum">
              <a:rPr lang="en-US" sz="1600" smtClean="0"/>
              <a:t>5</a:t>
            </a:fld>
            <a:endParaRPr lang="en-US" sz="1600" dirty="0"/>
          </a:p>
        </p:txBody>
      </p:sp>
    </p:spTree>
    <p:extLst>
      <p:ext uri="{BB962C8B-B14F-4D97-AF65-F5344CB8AC3E}">
        <p14:creationId xmlns:p14="http://schemas.microsoft.com/office/powerpoint/2010/main" val="260791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244359-4C4A-442E-B463-A5ED27515D78}"/>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xmlns="" id="{7294D4AE-CFCB-40B4-AE1B-5E0A3B753D14}"/>
              </a:ext>
            </a:extLst>
          </p:cNvPr>
          <p:cNvSpPr>
            <a:spLocks noGrp="1"/>
          </p:cNvSpPr>
          <p:nvPr>
            <p:ph sz="half" idx="2"/>
          </p:nvPr>
        </p:nvSpPr>
        <p:spPr/>
        <p:txBody>
          <a:bodyPr/>
          <a:lstStyle/>
          <a:p>
            <a:r>
              <a:rPr lang="en-US" dirty="0"/>
              <a:t>10/2001 Dear Colleague Letter</a:t>
            </a:r>
          </a:p>
          <a:p>
            <a:r>
              <a:rPr lang="en-US" dirty="0"/>
              <a:t>4/2011 Dear Colleague Letter</a:t>
            </a:r>
          </a:p>
          <a:p>
            <a:r>
              <a:rPr lang="en-US" dirty="0"/>
              <a:t>4/2014 Dear Colleague Letter</a:t>
            </a:r>
          </a:p>
          <a:p>
            <a:r>
              <a:rPr lang="en-US" dirty="0"/>
              <a:t>4/2015 Dear Colleague Letter</a:t>
            </a:r>
          </a:p>
          <a:p>
            <a:r>
              <a:rPr lang="en-US" dirty="0"/>
              <a:t>5/2016 Dear Colleague Letter</a:t>
            </a:r>
          </a:p>
          <a:p>
            <a:r>
              <a:rPr lang="en-US" dirty="0"/>
              <a:t>9/2017 Dear Colleague Letter</a:t>
            </a:r>
          </a:p>
          <a:p>
            <a:endParaRPr lang="en-US" dirty="0"/>
          </a:p>
        </p:txBody>
      </p:sp>
      <p:pic>
        <p:nvPicPr>
          <p:cNvPr id="1026" name="Picture 2">
            <a:extLst>
              <a:ext uri="{FF2B5EF4-FFF2-40B4-BE49-F238E27FC236}">
                <a16:creationId xmlns:a16="http://schemas.microsoft.com/office/drawing/2014/main" xmlns="" id="{88B66AE7-516C-460F-B815-C70AD2EC2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056093"/>
            <a:ext cx="4547151" cy="41957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92F67AEC-E2A5-4705-A4F6-BCC48B200EF7}"/>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t>6</a:t>
            </a:fld>
            <a:endParaRPr lang="en-US" sz="1600" dirty="0"/>
          </a:p>
        </p:txBody>
      </p:sp>
    </p:spTree>
    <p:extLst>
      <p:ext uri="{BB962C8B-B14F-4D97-AF65-F5344CB8AC3E}">
        <p14:creationId xmlns:p14="http://schemas.microsoft.com/office/powerpoint/2010/main" val="381993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xmlns=""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xmlns=""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xmlns=""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xmlns=""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xmlns=""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xmlns=""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xmlns=""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xmlns="" id="{B8EBECBF-B76F-4389-BE08-1A2DEB231D46}"/>
              </a:ext>
            </a:extLst>
          </p:cNvPr>
          <p:cNvPicPr>
            <a:picLocks noChangeAspect="1" noChangeArrowheads="1"/>
          </p:cNvPicPr>
          <p:nvPr/>
        </p:nvPicPr>
        <p:blipFill rotWithShape="1">
          <a:blip r:embed="rId6">
            <a:alphaModFix amt="40000"/>
            <a:extLst>
              <a:ext uri="{28A0092B-C50C-407E-A947-70E740481C1C}">
                <a14:useLocalDpi xmlns:a14="http://schemas.microsoft.com/office/drawing/2010/main" val="0"/>
              </a:ext>
            </a:extLst>
          </a:blip>
          <a:srcRect r="111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256066AA-4367-4A15-97C3-43458FA3D481}"/>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dirty="0">
                <a:solidFill>
                  <a:schemeClr val="tx1"/>
                </a:solidFill>
              </a:rPr>
              <a:t>May 6, 2020 New Title IX Regulations</a:t>
            </a:r>
          </a:p>
        </p:txBody>
      </p:sp>
      <p:sp>
        <p:nvSpPr>
          <p:cNvPr id="3" name="Text Placeholder 2">
            <a:extLst>
              <a:ext uri="{FF2B5EF4-FFF2-40B4-BE49-F238E27FC236}">
                <a16:creationId xmlns:a16="http://schemas.microsoft.com/office/drawing/2014/main" xmlns="" id="{22892A6D-6B13-4C92-836C-EC8598E54424}"/>
              </a:ext>
            </a:extLst>
          </p:cNvPr>
          <p:cNvSpPr>
            <a:spLocks noGrp="1"/>
          </p:cNvSpPr>
          <p:nvPr>
            <p:ph type="body" idx="1"/>
          </p:nvPr>
        </p:nvSpPr>
        <p:spPr>
          <a:xfrm>
            <a:off x="1154955" y="4777380"/>
            <a:ext cx="8825658" cy="861420"/>
          </a:xfrm>
        </p:spPr>
        <p:txBody>
          <a:bodyPr vert="horz" lIns="91440" tIns="45720" rIns="91440" bIns="45720" rtlCol="0" anchor="t">
            <a:normAutofit/>
          </a:bodyPr>
          <a:lstStyle/>
          <a:p>
            <a:r>
              <a:rPr lang="en-US" dirty="0">
                <a:solidFill>
                  <a:schemeClr val="tx1"/>
                </a:solidFill>
              </a:rPr>
              <a:t>Effective August 14, 2020 </a:t>
            </a:r>
          </a:p>
        </p:txBody>
      </p:sp>
      <p:sp>
        <p:nvSpPr>
          <p:cNvPr id="4" name="Slide Number Placeholder 3">
            <a:extLst>
              <a:ext uri="{FF2B5EF4-FFF2-40B4-BE49-F238E27FC236}">
                <a16:creationId xmlns:a16="http://schemas.microsoft.com/office/drawing/2014/main" xmlns="" id="{79A6E3BA-FB05-441B-9D8B-384CDC689A27}"/>
              </a:ext>
            </a:extLst>
          </p:cNvPr>
          <p:cNvSpPr>
            <a:spLocks noGrp="1"/>
          </p:cNvSpPr>
          <p:nvPr>
            <p:ph type="sldNum" sz="quarter" idx="12"/>
          </p:nvPr>
        </p:nvSpPr>
        <p:spPr>
          <a:xfrm>
            <a:off x="11353781" y="6090303"/>
            <a:ext cx="838199" cy="767687"/>
          </a:xfrm>
        </p:spPr>
        <p:txBody>
          <a:bodyPr/>
          <a:lstStyle/>
          <a:p>
            <a:fld id="{D57F1E4F-1CFF-5643-939E-02111984F565}" type="slidenum">
              <a:rPr lang="en-US" sz="1600" smtClean="0"/>
              <a:t>7</a:t>
            </a:fld>
            <a:endParaRPr lang="en-US" sz="1600" dirty="0"/>
          </a:p>
        </p:txBody>
      </p:sp>
    </p:spTree>
    <p:extLst>
      <p:ext uri="{BB962C8B-B14F-4D97-AF65-F5344CB8AC3E}">
        <p14:creationId xmlns:p14="http://schemas.microsoft.com/office/powerpoint/2010/main" val="107960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a:extLst>
              <a:ext uri="{FF2B5EF4-FFF2-40B4-BE49-F238E27FC236}">
                <a16:creationId xmlns:a16="http://schemas.microsoft.com/office/drawing/2014/main" xmlns="" id="{3747A099-9B1C-417F-9CF3-D2064E04CEAB}"/>
              </a:ext>
            </a:extLst>
          </p:cNvPr>
          <p:cNvSpPr>
            <a:spLocks noGrp="1"/>
          </p:cNvSpPr>
          <p:nvPr>
            <p:ph type="title"/>
          </p:nvPr>
        </p:nvSpPr>
        <p:spPr>
          <a:xfrm>
            <a:off x="806195" y="804672"/>
            <a:ext cx="3521359" cy="5248656"/>
          </a:xfrm>
        </p:spPr>
        <p:txBody>
          <a:bodyPr anchor="ctr">
            <a:normAutofit/>
          </a:bodyPr>
          <a:lstStyle/>
          <a:p>
            <a:pPr algn="ctr"/>
            <a:r>
              <a:rPr lang="en-US" dirty="0"/>
              <a:t>Important Terms</a:t>
            </a:r>
          </a:p>
        </p:txBody>
      </p:sp>
      <p:sp>
        <p:nvSpPr>
          <p:cNvPr id="5" name="Content Placeholder 4">
            <a:extLst>
              <a:ext uri="{FF2B5EF4-FFF2-40B4-BE49-F238E27FC236}">
                <a16:creationId xmlns:a16="http://schemas.microsoft.com/office/drawing/2014/main" xmlns="" id="{84E1AE23-BF50-4B2D-90CE-DDA48A3CE12D}"/>
              </a:ext>
            </a:extLst>
          </p:cNvPr>
          <p:cNvSpPr>
            <a:spLocks noGrp="1"/>
          </p:cNvSpPr>
          <p:nvPr>
            <p:ph idx="1"/>
          </p:nvPr>
        </p:nvSpPr>
        <p:spPr>
          <a:xfrm>
            <a:off x="4975861" y="804671"/>
            <a:ext cx="6399930" cy="5248657"/>
          </a:xfrm>
        </p:spPr>
        <p:txBody>
          <a:bodyPr anchor="ctr">
            <a:normAutofit/>
          </a:bodyPr>
          <a:lstStyle/>
          <a:p>
            <a:r>
              <a:rPr lang="en-US" sz="2400" dirty="0"/>
              <a:t>Actual Knowledge</a:t>
            </a:r>
            <a:br>
              <a:rPr lang="en-US" sz="2400" dirty="0"/>
            </a:br>
            <a:endParaRPr lang="en-US" sz="2400" dirty="0"/>
          </a:p>
          <a:p>
            <a:pPr lvl="1"/>
            <a:r>
              <a:rPr lang="en-US" sz="2000" dirty="0"/>
              <a:t>Notice of sexual harassment or allegations of sexual harassment to a school’s Title IX Coordinator or any official of the school who has authority to institute corrective measures, </a:t>
            </a:r>
            <a:r>
              <a:rPr lang="en-US" sz="2000" b="1" dirty="0"/>
              <a:t>or to any employee of an elementary and secondary school. </a:t>
            </a:r>
          </a:p>
        </p:txBody>
      </p:sp>
      <p:sp>
        <p:nvSpPr>
          <p:cNvPr id="2" name="Slide Number Placeholder 1">
            <a:extLst>
              <a:ext uri="{FF2B5EF4-FFF2-40B4-BE49-F238E27FC236}">
                <a16:creationId xmlns:a16="http://schemas.microsoft.com/office/drawing/2014/main" xmlns="" id="{B1BD3C59-D458-4883-8911-D0B2B2428C74}"/>
              </a:ext>
            </a:extLst>
          </p:cNvPr>
          <p:cNvSpPr>
            <a:spLocks noGrp="1"/>
          </p:cNvSpPr>
          <p:nvPr>
            <p:ph type="sldNum" sz="quarter" idx="12"/>
          </p:nvPr>
        </p:nvSpPr>
        <p:spPr>
          <a:xfrm>
            <a:off x="10859157" y="5575714"/>
            <a:ext cx="838199" cy="767687"/>
          </a:xfrm>
        </p:spPr>
        <p:txBody>
          <a:bodyPr/>
          <a:lstStyle/>
          <a:p>
            <a:fld id="{D57F1E4F-1CFF-5643-939E-02111984F565}" type="slidenum">
              <a:rPr lang="en-US" sz="1600" smtClean="0"/>
              <a:t>8</a:t>
            </a:fld>
            <a:endParaRPr lang="en-US" sz="1600" dirty="0"/>
          </a:p>
        </p:txBody>
      </p:sp>
    </p:spTree>
    <p:extLst>
      <p:ext uri="{BB962C8B-B14F-4D97-AF65-F5344CB8AC3E}">
        <p14:creationId xmlns:p14="http://schemas.microsoft.com/office/powerpoint/2010/main" val="41204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9BC8C-C066-4543-912C-EDFA36B36A6D}"/>
              </a:ext>
            </a:extLst>
          </p:cNvPr>
          <p:cNvSpPr>
            <a:spLocks noGrp="1"/>
          </p:cNvSpPr>
          <p:nvPr>
            <p:ph type="title"/>
          </p:nvPr>
        </p:nvSpPr>
        <p:spPr/>
        <p:txBody>
          <a:bodyPr/>
          <a:lstStyle/>
          <a:p>
            <a:r>
              <a:rPr lang="en-US" dirty="0"/>
              <a:t>Sexual Harassment</a:t>
            </a:r>
          </a:p>
        </p:txBody>
      </p:sp>
      <p:sp>
        <p:nvSpPr>
          <p:cNvPr id="6" name="TextBox 5">
            <a:extLst>
              <a:ext uri="{FF2B5EF4-FFF2-40B4-BE49-F238E27FC236}">
                <a16:creationId xmlns:a16="http://schemas.microsoft.com/office/drawing/2014/main" xmlns="" id="{178CFAB0-97EE-4A96-9A73-1803E3AE4812}"/>
              </a:ext>
            </a:extLst>
          </p:cNvPr>
          <p:cNvSpPr txBox="1"/>
          <p:nvPr/>
        </p:nvSpPr>
        <p:spPr>
          <a:xfrm>
            <a:off x="1608881" y="1853248"/>
            <a:ext cx="9071311" cy="1323439"/>
          </a:xfrm>
          <a:prstGeom prst="rect">
            <a:avLst/>
          </a:prstGeom>
          <a:solidFill>
            <a:schemeClr val="accent4">
              <a:lumMod val="40000"/>
              <a:lumOff val="60000"/>
            </a:schemeClr>
          </a:solidFill>
        </p:spPr>
        <p:txBody>
          <a:bodyPr wrap="square" rtlCol="0">
            <a:spAutoFit/>
          </a:bodyPr>
          <a:lstStyle/>
          <a:p>
            <a:r>
              <a:rPr lang="en-US" sz="2000" dirty="0">
                <a:solidFill>
                  <a:schemeClr val="bg2"/>
                </a:solidFill>
              </a:rPr>
              <a:t>Quid Pro Quo</a:t>
            </a:r>
          </a:p>
          <a:p>
            <a:r>
              <a:rPr lang="en-US" sz="2000" dirty="0">
                <a:solidFill>
                  <a:schemeClr val="bg2"/>
                </a:solidFill>
              </a:rPr>
              <a:t>	An employee of the recipient conditioning the provision of aid, benefit, or service of the recipient on an individual’s participation in unwelcome sexual conduct</a:t>
            </a:r>
          </a:p>
        </p:txBody>
      </p:sp>
      <p:sp>
        <p:nvSpPr>
          <p:cNvPr id="7" name="TextBox 6">
            <a:extLst>
              <a:ext uri="{FF2B5EF4-FFF2-40B4-BE49-F238E27FC236}">
                <a16:creationId xmlns:a16="http://schemas.microsoft.com/office/drawing/2014/main" xmlns="" id="{DA629C08-F811-420B-A0F0-21BE9835193C}"/>
              </a:ext>
            </a:extLst>
          </p:cNvPr>
          <p:cNvSpPr txBox="1"/>
          <p:nvPr/>
        </p:nvSpPr>
        <p:spPr>
          <a:xfrm>
            <a:off x="1694688" y="3572256"/>
            <a:ext cx="9983823" cy="1323439"/>
          </a:xfrm>
          <a:prstGeom prst="rect">
            <a:avLst/>
          </a:prstGeom>
          <a:solidFill>
            <a:schemeClr val="accent4">
              <a:lumMod val="40000"/>
              <a:lumOff val="60000"/>
            </a:schemeClr>
          </a:solidFill>
        </p:spPr>
        <p:txBody>
          <a:bodyPr wrap="none" rtlCol="0">
            <a:spAutoFit/>
          </a:bodyPr>
          <a:lstStyle/>
          <a:p>
            <a:r>
              <a:rPr lang="en-US" sz="2000" dirty="0">
                <a:solidFill>
                  <a:schemeClr val="bg2"/>
                </a:solidFill>
              </a:rPr>
              <a:t>Hostile Environment</a:t>
            </a:r>
          </a:p>
          <a:p>
            <a:r>
              <a:rPr lang="en-US" sz="2000" dirty="0">
                <a:solidFill>
                  <a:schemeClr val="bg2"/>
                </a:solidFill>
              </a:rPr>
              <a:t>	Unwelcome conduct determined by a reasonable person to be so severe, </a:t>
            </a:r>
          </a:p>
          <a:p>
            <a:r>
              <a:rPr lang="en-US" sz="2000" dirty="0">
                <a:solidFill>
                  <a:schemeClr val="bg2"/>
                </a:solidFill>
              </a:rPr>
              <a:t>pervasive, and objectionably offensive that it effectively denies a person equal</a:t>
            </a:r>
          </a:p>
          <a:p>
            <a:r>
              <a:rPr lang="en-US" sz="2000" dirty="0">
                <a:solidFill>
                  <a:schemeClr val="bg2"/>
                </a:solidFill>
              </a:rPr>
              <a:t>access to the recipient’s educational program or activity </a:t>
            </a:r>
          </a:p>
        </p:txBody>
      </p:sp>
      <p:sp>
        <p:nvSpPr>
          <p:cNvPr id="8" name="TextBox 7">
            <a:extLst>
              <a:ext uri="{FF2B5EF4-FFF2-40B4-BE49-F238E27FC236}">
                <a16:creationId xmlns:a16="http://schemas.microsoft.com/office/drawing/2014/main" xmlns="" id="{4D084D1A-D219-4AF1-9639-C980A433EA46}"/>
              </a:ext>
            </a:extLst>
          </p:cNvPr>
          <p:cNvSpPr txBox="1"/>
          <p:nvPr/>
        </p:nvSpPr>
        <p:spPr>
          <a:xfrm>
            <a:off x="1694688" y="5291328"/>
            <a:ext cx="7715574" cy="646331"/>
          </a:xfrm>
          <a:prstGeom prst="rect">
            <a:avLst/>
          </a:prstGeom>
          <a:solidFill>
            <a:schemeClr val="accent4">
              <a:lumMod val="40000"/>
              <a:lumOff val="60000"/>
            </a:schemeClr>
          </a:solidFill>
        </p:spPr>
        <p:txBody>
          <a:bodyPr wrap="none" rtlCol="0">
            <a:spAutoFit/>
          </a:bodyPr>
          <a:lstStyle/>
          <a:p>
            <a:r>
              <a:rPr lang="en-US" dirty="0">
                <a:solidFill>
                  <a:schemeClr val="bg2"/>
                </a:solidFill>
              </a:rPr>
              <a:t>Clery Act/Violence Against Women Act</a:t>
            </a:r>
          </a:p>
          <a:p>
            <a:r>
              <a:rPr lang="en-US" dirty="0">
                <a:solidFill>
                  <a:schemeClr val="bg2"/>
                </a:solidFill>
              </a:rPr>
              <a:t>	sexual assault – example: seduction, incest, indecent exposure</a:t>
            </a:r>
          </a:p>
        </p:txBody>
      </p:sp>
      <p:sp>
        <p:nvSpPr>
          <p:cNvPr id="3" name="Slide Number Placeholder 2">
            <a:extLst>
              <a:ext uri="{FF2B5EF4-FFF2-40B4-BE49-F238E27FC236}">
                <a16:creationId xmlns:a16="http://schemas.microsoft.com/office/drawing/2014/main" xmlns="" id="{B5C43EF2-D835-419F-9761-A1CE510C541F}"/>
              </a:ext>
            </a:extLst>
          </p:cNvPr>
          <p:cNvSpPr>
            <a:spLocks noGrp="1"/>
          </p:cNvSpPr>
          <p:nvPr>
            <p:ph type="sldNum" sz="quarter" idx="12"/>
          </p:nvPr>
        </p:nvSpPr>
        <p:spPr>
          <a:xfrm>
            <a:off x="11353801" y="6090313"/>
            <a:ext cx="838199" cy="767687"/>
          </a:xfrm>
        </p:spPr>
        <p:txBody>
          <a:bodyPr/>
          <a:lstStyle/>
          <a:p>
            <a:fld id="{D57F1E4F-1CFF-5643-939E-02111984F565}" type="slidenum">
              <a:rPr lang="en-US" sz="1600" smtClean="0"/>
              <a:t>9</a:t>
            </a:fld>
            <a:endParaRPr lang="en-US" sz="1600" dirty="0"/>
          </a:p>
        </p:txBody>
      </p:sp>
    </p:spTree>
    <p:extLst>
      <p:ext uri="{BB962C8B-B14F-4D97-AF65-F5344CB8AC3E}">
        <p14:creationId xmlns:p14="http://schemas.microsoft.com/office/powerpoint/2010/main" val="10146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2849</Words>
  <Application>Microsoft Office PowerPoint</Application>
  <PresentationFormat>Widescreen</PresentationFormat>
  <Paragraphs>258</Paragraphs>
  <Slides>43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Century Gothic</vt:lpstr>
      <vt:lpstr>Corbel</vt:lpstr>
      <vt:lpstr>Times New Roman</vt:lpstr>
      <vt:lpstr>Verdana</vt:lpstr>
      <vt:lpstr>Wingdings</vt:lpstr>
      <vt:lpstr>Wingdings 3</vt:lpstr>
      <vt:lpstr>Ion</vt:lpstr>
      <vt:lpstr>Parallax</vt:lpstr>
      <vt:lpstr>New Title IX Regulations</vt:lpstr>
      <vt:lpstr>Main Changes:</vt:lpstr>
      <vt:lpstr>What does Title IX Actually Say?</vt:lpstr>
      <vt:lpstr>The United States Supreme Court on Title IX</vt:lpstr>
      <vt:lpstr>Office of Civil Rights:  Guidance and Dear Colleague Letters</vt:lpstr>
      <vt:lpstr>PowerPoint Presentation</vt:lpstr>
      <vt:lpstr>May 6, 2020 New Title IX Regulations</vt:lpstr>
      <vt:lpstr>Important Terms</vt:lpstr>
      <vt:lpstr>Sexual Harassment</vt:lpstr>
      <vt:lpstr>Domestic Violence</vt:lpstr>
      <vt:lpstr>Dating Violence</vt:lpstr>
      <vt:lpstr>Stalking</vt:lpstr>
      <vt:lpstr>Complainant</vt:lpstr>
      <vt:lpstr>Respondent</vt:lpstr>
      <vt:lpstr>The Obligation to Respond</vt:lpstr>
      <vt:lpstr>Program or Activity  </vt:lpstr>
      <vt:lpstr>Who Has to have Actual Knowledge? </vt:lpstr>
      <vt:lpstr>How are Districts Supposed to Respond? </vt:lpstr>
      <vt:lpstr>Regardless, District MUST respond:</vt:lpstr>
      <vt:lpstr>What are Supportive Measures?</vt:lpstr>
      <vt:lpstr>Focus on the Process</vt:lpstr>
      <vt:lpstr>Focus On Due Process</vt:lpstr>
      <vt:lpstr>Formal Complaint</vt:lpstr>
      <vt:lpstr>Investigation</vt:lpstr>
      <vt:lpstr>Determination of Responsibility </vt:lpstr>
      <vt:lpstr>Appeals</vt:lpstr>
      <vt:lpstr>Putting All This Together…</vt:lpstr>
      <vt:lpstr>PowerPoint Presentation</vt:lpstr>
      <vt:lpstr>PowerPoint Presentation</vt:lpstr>
      <vt:lpstr>PowerPoint Presentation</vt:lpstr>
      <vt:lpstr>PowerPoint Presentation</vt:lpstr>
      <vt:lpstr>PowerPoint Presentation</vt:lpstr>
      <vt:lpstr>PowerPoint Presentation</vt:lpstr>
      <vt:lpstr>Title ix sexual harassment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Title IX Regulations</dc:title>
  <dc:creator>Rhonda Stevens</dc:creator>
  <cp:lastModifiedBy>Henry Acree</cp:lastModifiedBy>
  <cp:revision>25</cp:revision>
  <dcterms:created xsi:type="dcterms:W3CDTF">2020-08-27T19:03:34Z</dcterms:created>
  <dcterms:modified xsi:type="dcterms:W3CDTF">2021-01-14T14:52:14Z</dcterms:modified>
</cp:coreProperties>
</file>