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EBF1-54A4-4B62-8293-8A6B0CABDF38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31EB-4B3F-477C-8365-C6277D327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25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EBF1-54A4-4B62-8293-8A6B0CABDF38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31EB-4B3F-477C-8365-C6277D327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4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EBF1-54A4-4B62-8293-8A6B0CABDF38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31EB-4B3F-477C-8365-C6277D327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06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EBF1-54A4-4B62-8293-8A6B0CABDF38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31EB-4B3F-477C-8365-C6277D3273C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3006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EBF1-54A4-4B62-8293-8A6B0CABDF38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31EB-4B3F-477C-8365-C6277D327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54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EBF1-54A4-4B62-8293-8A6B0CABDF38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31EB-4B3F-477C-8365-C6277D327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04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EBF1-54A4-4B62-8293-8A6B0CABDF38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31EB-4B3F-477C-8365-C6277D327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1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EBF1-54A4-4B62-8293-8A6B0CABDF38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31EB-4B3F-477C-8365-C6277D327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523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EBF1-54A4-4B62-8293-8A6B0CABDF38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31EB-4B3F-477C-8365-C6277D327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1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EBF1-54A4-4B62-8293-8A6B0CABDF38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31EB-4B3F-477C-8365-C6277D327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6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EBF1-54A4-4B62-8293-8A6B0CABDF38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31EB-4B3F-477C-8365-C6277D327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4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EBF1-54A4-4B62-8293-8A6B0CABDF38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31EB-4B3F-477C-8365-C6277D327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2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EBF1-54A4-4B62-8293-8A6B0CABDF38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31EB-4B3F-477C-8365-C6277D327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6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EBF1-54A4-4B62-8293-8A6B0CABDF38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31EB-4B3F-477C-8365-C6277D327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2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EBF1-54A4-4B62-8293-8A6B0CABDF38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31EB-4B3F-477C-8365-C6277D327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58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EBF1-54A4-4B62-8293-8A6B0CABDF38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31EB-4B3F-477C-8365-C6277D327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3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EBF1-54A4-4B62-8293-8A6B0CABDF38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31EB-4B3F-477C-8365-C6277D327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30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0E4EBF1-54A4-4B62-8293-8A6B0CABDF38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D31EB-4B3F-477C-8365-C6277D327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724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Diversity and Inclusion: The Reality Gap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https://www.youtube.com/watch?v=MtD8A__a8WQ</a:t>
            </a:r>
          </a:p>
        </p:txBody>
      </p:sp>
    </p:spTree>
    <p:extLst>
      <p:ext uri="{BB962C8B-B14F-4D97-AF65-F5344CB8AC3E}">
        <p14:creationId xmlns:p14="http://schemas.microsoft.com/office/powerpoint/2010/main" val="2086807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Responsible? Why have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CEO’s</a:t>
            </a:r>
          </a:p>
          <a:p>
            <a:pPr lvl="1"/>
            <a:r>
              <a:rPr lang="en-US" dirty="0" smtClean="0"/>
              <a:t>They must take responsibility and drive accountability among leaders at all levels</a:t>
            </a:r>
          </a:p>
          <a:p>
            <a:pPr lvl="1"/>
            <a:r>
              <a:rPr lang="en-US" dirty="0" smtClean="0"/>
              <a:t>Over two-thirds(69 percent) of executives rate this as issue as important </a:t>
            </a:r>
          </a:p>
          <a:p>
            <a:endParaRPr lang="en-US" dirty="0"/>
          </a:p>
          <a:p>
            <a:r>
              <a:rPr lang="en-US" dirty="0" smtClean="0"/>
              <a:t>Why have it?</a:t>
            </a:r>
          </a:p>
          <a:p>
            <a:pPr lvl="1"/>
            <a:r>
              <a:rPr lang="en-US" dirty="0" smtClean="0"/>
              <a:t>Enhance employee engagement </a:t>
            </a:r>
          </a:p>
          <a:p>
            <a:pPr lvl="1"/>
            <a:r>
              <a:rPr lang="en-US" dirty="0" smtClean="0"/>
              <a:t>Improve brand</a:t>
            </a:r>
          </a:p>
          <a:p>
            <a:pPr lvl="2"/>
            <a:r>
              <a:rPr lang="en-US" dirty="0" smtClean="0"/>
              <a:t>Make the company name look better</a:t>
            </a:r>
          </a:p>
          <a:p>
            <a:pPr lvl="2"/>
            <a:r>
              <a:rPr lang="en-US" dirty="0" smtClean="0"/>
              <a:t>Drive performance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196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 Don’t Lie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48% of companies consider themselves adequate at dealing with this issue</a:t>
            </a:r>
          </a:p>
          <a:p>
            <a:r>
              <a:rPr lang="en-US" dirty="0" smtClean="0"/>
              <a:t>69% consider themselves adequate in supporting a variety of family models in the workforce</a:t>
            </a:r>
          </a:p>
          <a:p>
            <a:r>
              <a:rPr lang="en-US" dirty="0" smtClean="0"/>
              <a:t>Diversity and inclusion now impact brand, corporate purpose and performance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86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Transparent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mean?</a:t>
            </a:r>
          </a:p>
          <a:p>
            <a:pPr lvl="1"/>
            <a:r>
              <a:rPr lang="en-US" dirty="0" smtClean="0"/>
              <a:t>It means companies are now letting everyone in and what happens behind closed doors and so there are no surprises</a:t>
            </a:r>
          </a:p>
          <a:p>
            <a:pPr lvl="1"/>
            <a:r>
              <a:rPr lang="en-US" dirty="0" smtClean="0"/>
              <a:t>Employees, especially millennials are beginning to demand diverse teams at work and equal respect.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039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 Studies Show?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show that diverse and inclusive teams are more innovative, engaged and creative in their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549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Reality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all of these ideas, promises and demands look enticing, the results are slow. Hence the reality gap. </a:t>
            </a:r>
          </a:p>
          <a:p>
            <a:r>
              <a:rPr lang="en-US" dirty="0" smtClean="0"/>
              <a:t>So what has to happen?</a:t>
            </a:r>
          </a:p>
          <a:p>
            <a:pPr lvl="1"/>
            <a:r>
              <a:rPr lang="en-US" dirty="0" smtClean="0"/>
              <a:t>Instead of CEO’s continuing to delegate this problem to lower level executives, they most get the job done themselves.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217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the problem be fixed?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answer is training</a:t>
            </a:r>
          </a:p>
          <a:p>
            <a:r>
              <a:rPr lang="en-US" dirty="0" smtClean="0"/>
              <a:t>College classes, professional workshops, team meetings</a:t>
            </a:r>
          </a:p>
          <a:p>
            <a:r>
              <a:rPr lang="en-US" dirty="0" smtClean="0"/>
              <a:t>But this isn’t the only way</a:t>
            </a:r>
          </a:p>
          <a:p>
            <a:pPr lvl="1"/>
            <a:r>
              <a:rPr lang="en-US" dirty="0" smtClean="0"/>
              <a:t>The owners need to have a full understanding of how this gap can negatively affect their business</a:t>
            </a:r>
          </a:p>
        </p:txBody>
      </p:sp>
    </p:spTree>
    <p:extLst>
      <p:ext uri="{BB962C8B-B14F-4D97-AF65-F5344CB8AC3E}">
        <p14:creationId xmlns:p14="http://schemas.microsoft.com/office/powerpoint/2010/main" val="144860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189</TotalTime>
  <Words>266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Diversity and Inclusion: The Reality Gap</vt:lpstr>
      <vt:lpstr>Who is Responsible? Why have it?</vt:lpstr>
      <vt:lpstr>Numbers Don’t Lie</vt:lpstr>
      <vt:lpstr>Being Transparent </vt:lpstr>
      <vt:lpstr>What do the Studies Show?</vt:lpstr>
      <vt:lpstr>What is the Reality Gap</vt:lpstr>
      <vt:lpstr>How can the problem be fixed?</vt:lpstr>
    </vt:vector>
  </TitlesOfParts>
  <Company>MCPSS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 and Inclusion: The Reality Gap</dc:title>
  <dc:creator>Gates, Samuel E/Baker</dc:creator>
  <cp:lastModifiedBy>Gates, Samuel E/Baker</cp:lastModifiedBy>
  <cp:revision>5</cp:revision>
  <dcterms:created xsi:type="dcterms:W3CDTF">2017-09-28T13:23:25Z</dcterms:created>
  <dcterms:modified xsi:type="dcterms:W3CDTF">2017-09-28T16:33:03Z</dcterms:modified>
</cp:coreProperties>
</file>