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6" r:id="rId5"/>
    <p:sldId id="261" r:id="rId6"/>
    <p:sldId id="262" r:id="rId7"/>
    <p:sldId id="263" r:id="rId8"/>
    <p:sldId id="264" r:id="rId9"/>
    <p:sldId id="265" r:id="rId10"/>
    <p:sldId id="267" r:id="rId11"/>
    <p:sldId id="260" r:id="rId12"/>
    <p:sldId id="259" r:id="rId13"/>
    <p:sldId id="268" r:id="rId14"/>
    <p:sldId id="269" r:id="rId15"/>
    <p:sldId id="270" r:id="rId16"/>
    <p:sldId id="271" r:id="rId17"/>
    <p:sldId id="272" r:id="rId18"/>
    <p:sldId id="286" r:id="rId19"/>
    <p:sldId id="279" r:id="rId20"/>
    <p:sldId id="273" r:id="rId21"/>
    <p:sldId id="274" r:id="rId22"/>
    <p:sldId id="276" r:id="rId23"/>
    <p:sldId id="284" r:id="rId24"/>
    <p:sldId id="281" r:id="rId25"/>
    <p:sldId id="282" r:id="rId26"/>
    <p:sldId id="283" r:id="rId27"/>
    <p:sldId id="275" r:id="rId28"/>
    <p:sldId id="285" r:id="rId29"/>
    <p:sldId id="277" r:id="rId30"/>
    <p:sldId id="278" r:id="rId31"/>
    <p:sldId id="280"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21798-D7BB-41F0-823F-0D4CBB93CF50}" type="datetimeFigureOut">
              <a:rPr lang="en-US" smtClean="0"/>
              <a:pPr/>
              <a:t>8/17/15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62C9D-A7F8-47DD-AE12-249BD059AA5D}" type="slidenum">
              <a:rPr lang="en-US" smtClean="0"/>
              <a:pPr/>
              <a:t>‹#›</a:t>
            </a:fld>
            <a:endParaRPr lang="en-US"/>
          </a:p>
        </p:txBody>
      </p:sp>
    </p:spTree>
    <p:extLst>
      <p:ext uri="{BB962C8B-B14F-4D97-AF65-F5344CB8AC3E}">
        <p14:creationId xmlns:p14="http://schemas.microsoft.com/office/powerpoint/2010/main" val="362126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(8/17/15 09:49) -----</a:t>
            </a:r>
          </a:p>
          <a:p>
            <a:r>
              <a:rPr lang="en-US"/>
              <a:t>Why do you think these cases take 2 to 4 years to try?</a:t>
            </a:r>
          </a:p>
          <a:p>
            <a:r>
              <a:rPr lang="en-US"/>
              <a:t>What are some things that have to be done to prove guilt in these cases?</a:t>
            </a:r>
          </a:p>
        </p:txBody>
      </p:sp>
      <p:sp>
        <p:nvSpPr>
          <p:cNvPr id="4" name="Slide Number Placeholder 3"/>
          <p:cNvSpPr>
            <a:spLocks noGrp="1"/>
          </p:cNvSpPr>
          <p:nvPr>
            <p:ph type="sldNum" sz="quarter" idx="10"/>
          </p:nvPr>
        </p:nvSpPr>
        <p:spPr/>
        <p:txBody>
          <a:bodyPr/>
          <a:lstStyle/>
          <a:p>
            <a:fld id="{C3362C9D-A7F8-47DD-AE12-249BD059AA5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(8/17/15 12:24) -----</a:t>
            </a:r>
          </a:p>
          <a:p>
            <a:r>
              <a:rPr lang="en-US"/>
              <a:t>Can you think of any "Class Action Lawsuits" you have heard of?</a:t>
            </a:r>
          </a:p>
          <a:p>
            <a:r>
              <a:rPr lang="en-US"/>
              <a:t>What are the details?</a:t>
            </a:r>
          </a:p>
        </p:txBody>
      </p:sp>
      <p:sp>
        <p:nvSpPr>
          <p:cNvPr id="4" name="Slide Number Placeholder 3"/>
          <p:cNvSpPr>
            <a:spLocks noGrp="1"/>
          </p:cNvSpPr>
          <p:nvPr>
            <p:ph type="sldNum" sz="quarter" idx="10"/>
          </p:nvPr>
        </p:nvSpPr>
        <p:spPr/>
        <p:txBody>
          <a:bodyPr/>
          <a:lstStyle/>
          <a:p>
            <a:fld id="{C3362C9D-A7F8-47DD-AE12-249BD059AA5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(8/17/15 10:06) -----</a:t>
            </a:r>
          </a:p>
          <a:p>
            <a:r>
              <a:rPr lang="en-US"/>
              <a:t>What would be some examples of small claims?</a:t>
            </a:r>
          </a:p>
        </p:txBody>
      </p:sp>
      <p:sp>
        <p:nvSpPr>
          <p:cNvPr id="4" name="Slide Number Placeholder 3"/>
          <p:cNvSpPr>
            <a:spLocks noGrp="1"/>
          </p:cNvSpPr>
          <p:nvPr>
            <p:ph type="sldNum" sz="quarter" idx="10"/>
          </p:nvPr>
        </p:nvSpPr>
        <p:spPr/>
        <p:txBody>
          <a:bodyPr/>
          <a:lstStyle/>
          <a:p>
            <a:fld id="{C3362C9D-A7F8-47DD-AE12-249BD059AA5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(8/17/15 10:06) -----</a:t>
            </a:r>
          </a:p>
          <a:p>
            <a:r>
              <a:rPr lang="en-US"/>
              <a:t>Why is there such a difference in the statute of limitations for these cases?</a:t>
            </a:r>
          </a:p>
          <a:p>
            <a:r>
              <a:rPr lang="en-US"/>
              <a:t>-What type of cases would have a longer statute of limitations?</a:t>
            </a:r>
          </a:p>
          <a:p>
            <a:r>
              <a:rPr lang="en-US"/>
              <a:t>-Shorters SOL?</a:t>
            </a:r>
          </a:p>
        </p:txBody>
      </p:sp>
      <p:sp>
        <p:nvSpPr>
          <p:cNvPr id="4" name="Slide Number Placeholder 3"/>
          <p:cNvSpPr>
            <a:spLocks noGrp="1"/>
          </p:cNvSpPr>
          <p:nvPr>
            <p:ph type="sldNum" sz="quarter" idx="10"/>
          </p:nvPr>
        </p:nvSpPr>
        <p:spPr/>
        <p:txBody>
          <a:bodyPr/>
          <a:lstStyle/>
          <a:p>
            <a:fld id="{C3362C9D-A7F8-47DD-AE12-249BD059AA5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cases you found?</a:t>
            </a:r>
          </a:p>
          <a:p>
            <a:r>
              <a:rPr lang="en-US" dirty="0" smtClean="0"/>
              <a:t>Did they all involve</a:t>
            </a:r>
            <a:r>
              <a:rPr lang="en-US" baseline="0" dirty="0" smtClean="0"/>
              <a:t> big corporations/businesses?</a:t>
            </a:r>
          </a:p>
          <a:p>
            <a:r>
              <a:rPr lang="en-US" baseline="0" dirty="0" smtClean="0"/>
              <a:t>Can you justify the </a:t>
            </a:r>
            <a:r>
              <a:rPr lang="en-US" baseline="0" dirty="0" err="1" smtClean="0"/>
              <a:t>plantiffs</a:t>
            </a:r>
            <a:r>
              <a:rPr lang="en-US" baseline="0" dirty="0" smtClean="0"/>
              <a:t> case?  Or was </a:t>
            </a:r>
            <a:r>
              <a:rPr lang="en-US" baseline="0" smtClean="0"/>
              <a:t>it frivolous? </a:t>
            </a:r>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32</a:t>
            </a:fld>
            <a:endParaRPr lang="en-US"/>
          </a:p>
        </p:txBody>
      </p:sp>
    </p:spTree>
    <p:extLst>
      <p:ext uri="{BB962C8B-B14F-4D97-AF65-F5344CB8AC3E}">
        <p14:creationId xmlns:p14="http://schemas.microsoft.com/office/powerpoint/2010/main" val="127402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(8/17/15 12:24) -----</a:t>
            </a:r>
          </a:p>
          <a:p>
            <a:r>
              <a:rPr lang="en-US"/>
              <a:t>Can you think of any instances in which it would be beneficial to opt out of a Class Action Lawsuit?</a:t>
            </a:r>
          </a:p>
        </p:txBody>
      </p:sp>
      <p:sp>
        <p:nvSpPr>
          <p:cNvPr id="4" name="Slide Number Placeholder 3"/>
          <p:cNvSpPr>
            <a:spLocks noGrp="1"/>
          </p:cNvSpPr>
          <p:nvPr>
            <p:ph type="sldNum" sz="quarter" idx="10"/>
          </p:nvPr>
        </p:nvSpPr>
        <p:spPr/>
        <p:txBody>
          <a:bodyPr/>
          <a:lstStyle/>
          <a:p>
            <a:fld id="{C3362C9D-A7F8-47DD-AE12-249BD059AA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(8/17/15 09:49) -----</a:t>
            </a:r>
          </a:p>
          <a:p>
            <a:r>
              <a:rPr lang="en-US"/>
              <a:t>Why are settlemets typically reached in Class Action Lawsuits?</a:t>
            </a:r>
          </a:p>
          <a:p>
            <a:r>
              <a:rPr lang="en-US"/>
              <a:t>-Lawyer fees </a:t>
            </a:r>
          </a:p>
          <a:p>
            <a:r>
              <a:rPr lang="en-US"/>
              <a:t>-Time</a:t>
            </a:r>
          </a:p>
          <a:p>
            <a:r>
              <a:rPr lang="en-US"/>
              <a:t>-Media Exposure</a:t>
            </a:r>
          </a:p>
          <a:p>
            <a:r>
              <a:rPr lang="en-US"/>
              <a:t>-Amount of $ the companies have</a:t>
            </a:r>
          </a:p>
        </p:txBody>
      </p:sp>
      <p:sp>
        <p:nvSpPr>
          <p:cNvPr id="4" name="Slide Number Placeholder 3"/>
          <p:cNvSpPr>
            <a:spLocks noGrp="1"/>
          </p:cNvSpPr>
          <p:nvPr>
            <p:ph type="sldNum" sz="quarter" idx="10"/>
          </p:nvPr>
        </p:nvSpPr>
        <p:spPr/>
        <p:txBody>
          <a:bodyPr/>
          <a:lstStyle/>
          <a:p>
            <a:fld id="{C3362C9D-A7F8-47DD-AE12-249BD059AA5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62C9D-A7F8-47DD-AE12-249BD059AA5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AA6BAE8-D452-411E-B503-46B1FBE83838}" type="datetimeFigureOut">
              <a:rPr lang="en-US" smtClean="0"/>
              <a:pPr/>
              <a:t>8/17/15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87C4847-06C7-4774-A7FF-668AFB1EA8E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6BAE8-D452-411E-B503-46B1FBE83838}"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6BAE8-D452-411E-B503-46B1FBE83838}"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6BAE8-D452-411E-B503-46B1FBE83838}"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A6BAE8-D452-411E-B503-46B1FBE83838}"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87C4847-06C7-4774-A7FF-668AFB1EA8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A6BAE8-D452-411E-B503-46B1FBE83838}" type="datetimeFigureOut">
              <a:rPr lang="en-US" smtClean="0"/>
              <a:pPr/>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A6BAE8-D452-411E-B503-46B1FBE83838}" type="datetimeFigureOut">
              <a:rPr lang="en-US" smtClean="0"/>
              <a:pPr/>
              <a:t>8/17/15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A6BAE8-D452-411E-B503-46B1FBE83838}" type="datetimeFigureOut">
              <a:rPr lang="en-US" smtClean="0"/>
              <a:pPr/>
              <a:t>8/17/15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6BAE8-D452-411E-B503-46B1FBE83838}" type="datetimeFigureOut">
              <a:rPr lang="en-US" smtClean="0"/>
              <a:pPr/>
              <a:t>8/17/15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A6BAE8-D452-411E-B503-46B1FBE83838}" type="datetimeFigureOut">
              <a:rPr lang="en-US" smtClean="0"/>
              <a:pPr/>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A6BAE8-D452-411E-B503-46B1FBE83838}" type="datetimeFigureOut">
              <a:rPr lang="en-US" smtClean="0"/>
              <a:pPr/>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C4847-06C7-4774-A7FF-668AFB1EA8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AA6BAE8-D452-411E-B503-46B1FBE83838}" type="datetimeFigureOut">
              <a:rPr lang="en-US" smtClean="0"/>
              <a:pPr/>
              <a:t>8/17/15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87C4847-06C7-4774-A7FF-668AFB1EA8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Action lawsuits</a:t>
            </a:r>
            <a:endParaRPr lang="en-US" dirty="0"/>
          </a:p>
        </p:txBody>
      </p:sp>
      <p:sp>
        <p:nvSpPr>
          <p:cNvPr id="3" name="Subtitle 2"/>
          <p:cNvSpPr>
            <a:spLocks noGrp="1"/>
          </p:cNvSpPr>
          <p:nvPr>
            <p:ph type="subTitle" idx="1"/>
          </p:nvPr>
        </p:nvSpPr>
        <p:spPr/>
        <p:txBody>
          <a:bodyPr>
            <a:normAutofit/>
          </a:bodyPr>
          <a:lstStyle/>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RECOVERY DIVIDED?</a:t>
            </a:r>
            <a:endParaRPr lang="en-US" dirty="0"/>
          </a:p>
        </p:txBody>
      </p:sp>
      <p:sp>
        <p:nvSpPr>
          <p:cNvPr id="3" name="Content Placeholder 2"/>
          <p:cNvSpPr>
            <a:spLocks noGrp="1"/>
          </p:cNvSpPr>
          <p:nvPr>
            <p:ph idx="1"/>
          </p:nvPr>
        </p:nvSpPr>
        <p:spPr/>
        <p:txBody>
          <a:bodyPr anchor="ctr"/>
          <a:lstStyle/>
          <a:p>
            <a:r>
              <a:rPr lang="en-US" dirty="0" smtClean="0"/>
              <a:t>The court decides how to divide any recovery at the end of a class action suit. </a:t>
            </a:r>
          </a:p>
          <a:p>
            <a:r>
              <a:rPr lang="en-US" dirty="0" smtClean="0"/>
              <a:t>The attorneys are awarded costs and fees, often calculated as a percentage of the entire recovery, the Lead Plaintiff(s) receive an amount partly determined by their participation in the lawsuit, and the rest of the recovery is divided among the class members.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LONG DO CLASS ACTION LAWSUITS TAKE?</a:t>
            </a:r>
            <a:endParaRPr lang="en-US" sz="3200" dirty="0"/>
          </a:p>
        </p:txBody>
      </p:sp>
      <p:sp>
        <p:nvSpPr>
          <p:cNvPr id="3" name="Content Placeholder 2"/>
          <p:cNvSpPr>
            <a:spLocks noGrp="1"/>
          </p:cNvSpPr>
          <p:nvPr>
            <p:ph idx="1"/>
          </p:nvPr>
        </p:nvSpPr>
        <p:spPr/>
        <p:txBody>
          <a:bodyPr anchor="ctr"/>
          <a:lstStyle/>
          <a:p>
            <a:pPr>
              <a:buNone/>
            </a:pPr>
            <a:endParaRPr lang="en-US" dirty="0" smtClean="0"/>
          </a:p>
          <a:p>
            <a:r>
              <a:rPr lang="en-US" dirty="0" smtClean="0"/>
              <a:t>The typical class action case takes approximately </a:t>
            </a:r>
            <a:r>
              <a:rPr lang="en-US" i="1" dirty="0" smtClean="0"/>
              <a:t>two </a:t>
            </a:r>
            <a:r>
              <a:rPr lang="en-US" dirty="0" smtClean="0"/>
              <a:t>to</a:t>
            </a:r>
            <a:r>
              <a:rPr lang="en-US" i="1" dirty="0" smtClean="0"/>
              <a:t> four </a:t>
            </a:r>
            <a:r>
              <a:rPr lang="en-US" dirty="0" smtClean="0"/>
              <a:t>years from the time the initial complaint is filed until it is concluded.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4000" dirty="0" smtClean="0"/>
              <a:t>CLASS ACTION LAWSUITS:</a:t>
            </a:r>
            <a:br>
              <a:rPr lang="en-US" sz="4000" dirty="0" smtClean="0"/>
            </a:br>
            <a:r>
              <a:rPr lang="en-US" sz="4000" dirty="0" smtClean="0"/>
              <a:t>A FEW EXAMPLES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dirty="0" smtClean="0"/>
              <a:t>Pacific Gas &amp; Electric (1993)</a:t>
            </a:r>
            <a:endParaRPr lang="en-US" dirty="0"/>
          </a:p>
        </p:txBody>
      </p:sp>
      <p:sp>
        <p:nvSpPr>
          <p:cNvPr id="4" name="Text Placeholder 3"/>
          <p:cNvSpPr>
            <a:spLocks noGrp="1"/>
          </p:cNvSpPr>
          <p:nvPr>
            <p:ph type="body" idx="2"/>
          </p:nvPr>
        </p:nvSpPr>
        <p:spPr/>
        <p:txBody>
          <a:bodyPr>
            <a:normAutofit/>
          </a:bodyPr>
          <a:lstStyle/>
          <a:p>
            <a:endParaRPr lang="en-US" dirty="0"/>
          </a:p>
        </p:txBody>
      </p:sp>
      <p:sp>
        <p:nvSpPr>
          <p:cNvPr id="3" name="Content Placeholder 2"/>
          <p:cNvSpPr>
            <a:spLocks noGrp="1"/>
          </p:cNvSpPr>
          <p:nvPr>
            <p:ph sz="half" idx="1"/>
          </p:nvPr>
        </p:nvSpPr>
        <p:spPr/>
        <p:txBody>
          <a:bodyPr anchor="t">
            <a:normAutofit fontScale="77500" lnSpcReduction="20000"/>
          </a:bodyPr>
          <a:lstStyle/>
          <a:p>
            <a:r>
              <a:rPr lang="en-US" b="1" dirty="0" smtClean="0"/>
              <a:t>CLAIM:</a:t>
            </a:r>
            <a:r>
              <a:rPr lang="en-US" dirty="0" smtClean="0"/>
              <a:t> </a:t>
            </a:r>
          </a:p>
          <a:p>
            <a:pPr lvl="1"/>
            <a:r>
              <a:rPr lang="en-US" dirty="0" smtClean="0"/>
              <a:t>A class action lawsuit was filed alleging that the electric company was aware of the fact that harmful chemicals were being used in production, which were seeping into the ground water and contaminating the water supply. </a:t>
            </a:r>
          </a:p>
          <a:p>
            <a:pPr lvl="1"/>
            <a:r>
              <a:rPr lang="en-US" dirty="0" smtClean="0"/>
              <a:t>This caused </a:t>
            </a:r>
            <a:r>
              <a:rPr lang="en-US" dirty="0" err="1" smtClean="0"/>
              <a:t>Hinkley</a:t>
            </a:r>
            <a:r>
              <a:rPr lang="en-US" dirty="0" smtClean="0"/>
              <a:t> residents to become ill, suffer from various forms of cancer, and suffer from a variety of fertility problems.</a:t>
            </a:r>
          </a:p>
          <a:p>
            <a:r>
              <a:rPr lang="en-US" b="1" dirty="0" smtClean="0"/>
              <a:t>RESULT:</a:t>
            </a:r>
            <a:r>
              <a:rPr lang="en-US" dirty="0" smtClean="0"/>
              <a:t> </a:t>
            </a:r>
          </a:p>
          <a:p>
            <a:pPr lvl="1"/>
            <a:r>
              <a:rPr lang="en-US" dirty="0" smtClean="0"/>
              <a:t>The court ruled in favor of the </a:t>
            </a:r>
            <a:r>
              <a:rPr lang="en-US" dirty="0" err="1" smtClean="0"/>
              <a:t>Hinkley</a:t>
            </a:r>
            <a:r>
              <a:rPr lang="en-US" dirty="0" smtClean="0"/>
              <a:t> citizens and the energy company was forced to pay out millions of dollars to victims. </a:t>
            </a:r>
          </a:p>
          <a:p>
            <a:pPr lvl="1"/>
            <a:r>
              <a:rPr lang="en-US" dirty="0" smtClean="0"/>
              <a:t>$295 million was reportedly set aside for about 1,100 people (which worked out to about $268,000 per person).</a:t>
            </a:r>
          </a:p>
          <a:p>
            <a:pPr lvl="1"/>
            <a:r>
              <a:rPr lang="en-US" dirty="0" smtClean="0"/>
              <a:t>This case was the inspiration for the 2000 major motion picture </a:t>
            </a:r>
            <a:r>
              <a:rPr lang="en-US" i="1" dirty="0" smtClean="0"/>
              <a:t>Erin </a:t>
            </a:r>
            <a:r>
              <a:rPr lang="en-US" i="1" dirty="0" err="1" smtClean="0"/>
              <a:t>Brockovich</a:t>
            </a:r>
            <a:r>
              <a:rPr lang="en-US" dirty="0" smtClean="0"/>
              <a:t>, starring Julia Roberts. </a:t>
            </a:r>
          </a:p>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57200" y="1219200"/>
            <a:ext cx="3276600" cy="4978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t>Eveleth Mines (1984)</a:t>
            </a:r>
            <a:br>
              <a:rPr lang="en-US" b="1" dirty="0" smtClean="0"/>
            </a:b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nchor="b">
            <a:normAutofit fontScale="92500" lnSpcReduction="20000"/>
          </a:bodyPr>
          <a:lstStyle/>
          <a:p>
            <a:r>
              <a:rPr lang="en-US" b="1" dirty="0" smtClean="0"/>
              <a:t>CLAIM:</a:t>
            </a:r>
            <a:r>
              <a:rPr lang="en-US" dirty="0" smtClean="0"/>
              <a:t> </a:t>
            </a:r>
          </a:p>
          <a:p>
            <a:pPr lvl="1"/>
            <a:r>
              <a:rPr lang="en-US" i="1" dirty="0" smtClean="0"/>
              <a:t>Jenson vs. Eveleth Mines </a:t>
            </a:r>
            <a:r>
              <a:rPr lang="en-US" dirty="0" smtClean="0"/>
              <a:t>was a 1984 landmark class action sexual harassment suit. </a:t>
            </a:r>
          </a:p>
          <a:p>
            <a:pPr lvl="1"/>
            <a:r>
              <a:rPr lang="en-US" dirty="0" smtClean="0"/>
              <a:t>In 1974 the U.S. government forced steel companies to allocate over 20% of their jobs to women and minorities - this led to alleged widespread abuses and sexual harassment of women working in the mines.</a:t>
            </a:r>
          </a:p>
          <a:p>
            <a:r>
              <a:rPr lang="en-US" b="1" dirty="0" smtClean="0"/>
              <a:t>RESULT:</a:t>
            </a:r>
            <a:r>
              <a:rPr lang="en-US" dirty="0" smtClean="0"/>
              <a:t> </a:t>
            </a:r>
          </a:p>
          <a:p>
            <a:pPr lvl="1"/>
            <a:r>
              <a:rPr lang="en-US" dirty="0" smtClean="0"/>
              <a:t>The court ruled in favor of the women who brought the case against the mining company. </a:t>
            </a:r>
          </a:p>
          <a:p>
            <a:pPr lvl="1"/>
            <a:r>
              <a:rPr lang="en-US" dirty="0" smtClean="0"/>
              <a:t>The case later became the inspiration for the 2005 major motion picture </a:t>
            </a:r>
            <a:r>
              <a:rPr lang="en-US" i="1" dirty="0" smtClean="0"/>
              <a:t>North Country</a:t>
            </a:r>
            <a:r>
              <a:rPr lang="en-US" dirty="0" smtClean="0"/>
              <a:t>, starring </a:t>
            </a:r>
            <a:r>
              <a:rPr lang="en-US" dirty="0" err="1" smtClean="0"/>
              <a:t>Charlize</a:t>
            </a:r>
            <a:r>
              <a:rPr lang="en-US" dirty="0" smtClean="0"/>
              <a:t> </a:t>
            </a:r>
            <a:r>
              <a:rPr lang="en-US" dirty="0" err="1" smtClean="0"/>
              <a:t>Theron</a:t>
            </a:r>
            <a:r>
              <a:rPr lang="en-US" dirty="0" smtClean="0"/>
              <a: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1219200"/>
            <a:ext cx="3314700"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en-US" b="1" i="1" dirty="0" smtClean="0"/>
              <a:t>Anderson vs. </a:t>
            </a:r>
            <a:r>
              <a:rPr lang="en-US" b="1" i="1" dirty="0" err="1" smtClean="0"/>
              <a:t>Cryovac</a:t>
            </a:r>
            <a:r>
              <a:rPr lang="en-US" b="1" dirty="0" smtClean="0"/>
              <a:t/>
            </a:r>
            <a:br>
              <a:rPr lang="en-US" b="1" dirty="0" smtClean="0"/>
            </a:br>
            <a:r>
              <a:rPr lang="en-US" b="1" dirty="0" smtClean="0"/>
              <a:t>(1982)</a:t>
            </a:r>
            <a:br>
              <a:rPr lang="en-US" b="1" dirty="0" smtClean="0"/>
            </a:b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nchor="b">
            <a:normAutofit fontScale="92500" lnSpcReduction="20000"/>
          </a:bodyPr>
          <a:lstStyle/>
          <a:p>
            <a:r>
              <a:rPr lang="en-US" b="1" dirty="0" smtClean="0"/>
              <a:t>CLAIM:</a:t>
            </a:r>
            <a:r>
              <a:rPr lang="en-US" dirty="0" smtClean="0"/>
              <a:t> </a:t>
            </a:r>
          </a:p>
          <a:p>
            <a:pPr lvl="1"/>
            <a:r>
              <a:rPr lang="en-US" dirty="0" smtClean="0"/>
              <a:t>Woburn, Mass., a city with an unusually high incidence of leukemia in the 1980s, eventually filed suit against a company accused of contamination. </a:t>
            </a:r>
          </a:p>
          <a:p>
            <a:pPr lvl="1"/>
            <a:r>
              <a:rPr lang="en-US" dirty="0" smtClean="0"/>
              <a:t>The company supposedly contaminated the city's drinking water supply with carcinogens.</a:t>
            </a:r>
          </a:p>
          <a:p>
            <a:r>
              <a:rPr lang="en-US" b="1" dirty="0" smtClean="0"/>
              <a:t>RESULT:</a:t>
            </a:r>
            <a:r>
              <a:rPr lang="en-US" dirty="0" smtClean="0"/>
              <a:t> </a:t>
            </a:r>
          </a:p>
          <a:p>
            <a:pPr lvl="1"/>
            <a:r>
              <a:rPr lang="en-US" dirty="0" smtClean="0"/>
              <a:t>A multi-million dollar settlement was reached on behalf of Woburn residents</a:t>
            </a:r>
          </a:p>
          <a:p>
            <a:pPr lvl="1"/>
            <a:r>
              <a:rPr lang="en-US" dirty="0" smtClean="0"/>
              <a:t>This case became the basis for a 1998 major motion picture, </a:t>
            </a:r>
            <a:r>
              <a:rPr lang="en-US" i="1" dirty="0" smtClean="0"/>
              <a:t>A Civil Action</a:t>
            </a:r>
            <a:r>
              <a:rPr lang="en-US" dirty="0" smtClean="0"/>
              <a:t>, starring Robert Duvall and John Travolta.</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04800" y="1447800"/>
            <a:ext cx="3486150" cy="4648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b="1" dirty="0" smtClean="0"/>
              <a:t>Fen-</a:t>
            </a:r>
            <a:r>
              <a:rPr lang="en-US" b="1" dirty="0" err="1" smtClean="0"/>
              <a:t>Phen</a:t>
            </a:r>
            <a:r>
              <a:rPr lang="en-US" b="1" dirty="0" smtClean="0"/>
              <a:t> (1999)</a:t>
            </a:r>
            <a:br>
              <a:rPr lang="en-US" b="1" dirty="0" smtClean="0"/>
            </a:b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nchor="b">
            <a:normAutofit fontScale="92500" lnSpcReduction="20000"/>
          </a:bodyPr>
          <a:lstStyle/>
          <a:p>
            <a:r>
              <a:rPr lang="en-US" b="1" dirty="0" smtClean="0"/>
              <a:t>CLAIM:</a:t>
            </a:r>
            <a:r>
              <a:rPr lang="en-US" dirty="0" smtClean="0"/>
              <a:t> </a:t>
            </a:r>
          </a:p>
          <a:p>
            <a:pPr lvl="1"/>
            <a:r>
              <a:rPr lang="en-US" dirty="0" smtClean="0"/>
              <a:t>In September 1997, the FDA removed "Fen-</a:t>
            </a:r>
            <a:r>
              <a:rPr lang="en-US" dirty="0" err="1" smtClean="0"/>
              <a:t>Phen</a:t>
            </a:r>
            <a:r>
              <a:rPr lang="en-US" dirty="0" smtClean="0"/>
              <a:t>" diet drugs from the U.S. marketplace in response to signs of serious heart complications connected to the drug's use. </a:t>
            </a:r>
          </a:p>
          <a:p>
            <a:pPr lvl="1"/>
            <a:r>
              <a:rPr lang="en-US" dirty="0" smtClean="0"/>
              <a:t>It wasn't long before a class action lawsuit was organized and brought against the drug's manufacturer.</a:t>
            </a:r>
          </a:p>
          <a:p>
            <a:r>
              <a:rPr lang="en-US" b="1" dirty="0" smtClean="0"/>
              <a:t>RESULT:</a:t>
            </a:r>
            <a:r>
              <a:rPr lang="en-US" dirty="0" smtClean="0"/>
              <a:t> </a:t>
            </a:r>
          </a:p>
          <a:p>
            <a:pPr lvl="1"/>
            <a:r>
              <a:rPr lang="en-US" dirty="0" smtClean="0"/>
              <a:t>On October 7, 1999, American Home Products Corporation (now Wyeth) agreed to a class action settlement valued at approximately $4.75 billion to pay the claims of patients injured.</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1219200"/>
            <a:ext cx="3257550" cy="434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b="1" dirty="0" err="1" smtClean="0"/>
              <a:t>Facebook</a:t>
            </a:r>
            <a:r>
              <a:rPr lang="en-US" b="1" dirty="0" smtClean="0"/>
              <a:t> (2009)</a:t>
            </a:r>
            <a:br>
              <a:rPr lang="en-US" b="1" dirty="0" smtClean="0"/>
            </a:b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nchor="b">
            <a:normAutofit fontScale="85000" lnSpcReduction="20000"/>
          </a:bodyPr>
          <a:lstStyle/>
          <a:p>
            <a:r>
              <a:rPr lang="en-US" b="1" dirty="0" smtClean="0"/>
              <a:t>CLAIM:</a:t>
            </a:r>
            <a:r>
              <a:rPr lang="en-US" dirty="0" smtClean="0"/>
              <a:t> </a:t>
            </a:r>
          </a:p>
          <a:p>
            <a:pPr lvl="1"/>
            <a:r>
              <a:rPr lang="en-US" dirty="0" smtClean="0"/>
              <a:t>Beacon was an advertising program launched in November 2007 which allowed the transmission of consumer-related information between partner retailers, </a:t>
            </a:r>
            <a:r>
              <a:rPr lang="en-US" dirty="0" err="1" smtClean="0"/>
              <a:t>Facebook</a:t>
            </a:r>
            <a:r>
              <a:rPr lang="en-US" dirty="0" smtClean="0"/>
              <a:t>, and </a:t>
            </a:r>
            <a:r>
              <a:rPr lang="en-US" dirty="0" err="1" smtClean="0"/>
              <a:t>Facebook</a:t>
            </a:r>
            <a:r>
              <a:rPr lang="en-US" dirty="0" smtClean="0"/>
              <a:t> friends. </a:t>
            </a:r>
          </a:p>
          <a:p>
            <a:pPr lvl="1"/>
            <a:r>
              <a:rPr lang="en-US" dirty="0" smtClean="0"/>
              <a:t>Some users took issue with the program and the lawyers were called in... Beacon has been seen as invasive of users' privacy by publishing information about specific purchases and other activities.</a:t>
            </a:r>
          </a:p>
          <a:p>
            <a:r>
              <a:rPr lang="en-US" b="1" dirty="0" smtClean="0"/>
              <a:t>RESULT:</a:t>
            </a:r>
            <a:r>
              <a:rPr lang="en-US" dirty="0" smtClean="0"/>
              <a:t> </a:t>
            </a:r>
          </a:p>
          <a:p>
            <a:pPr lvl="1"/>
            <a:r>
              <a:rPr lang="en-US" dirty="0" smtClean="0"/>
              <a:t>The company settled the class action suit in September of 2009, agreeing to establish a privacy foundation funded with $9.5 million. Beacon is also no longer in operation.</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57200" y="1524000"/>
            <a:ext cx="3257550" cy="434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126162"/>
          </a:xfrm>
        </p:spPr>
        <p:txBody>
          <a:bodyPr/>
          <a:lstStyle/>
          <a:p>
            <a:r>
              <a:rPr lang="en-US" dirty="0" smtClean="0"/>
              <a:t>Reactions?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202362"/>
          </a:xfrm>
        </p:spPr>
        <p:txBody>
          <a:bodyPr/>
          <a:lstStyle/>
          <a:p>
            <a:r>
              <a:rPr lang="en-US" dirty="0" smtClean="0"/>
              <a:t>Questions?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IS A CLASS ACTION LAWSUIT?</a:t>
            </a:r>
            <a:endParaRPr lang="en-US" sz="3200" dirty="0"/>
          </a:p>
        </p:txBody>
      </p:sp>
      <p:sp>
        <p:nvSpPr>
          <p:cNvPr id="5" name="Content Placeholder 4"/>
          <p:cNvSpPr>
            <a:spLocks noGrp="1"/>
          </p:cNvSpPr>
          <p:nvPr>
            <p:ph idx="1"/>
          </p:nvPr>
        </p:nvSpPr>
        <p:spPr/>
        <p:txBody>
          <a:bodyPr anchor="ctr"/>
          <a:lstStyle/>
          <a:p>
            <a:r>
              <a:rPr lang="en-US" sz="3600" dirty="0" smtClean="0"/>
              <a:t>A Class Action is a </a:t>
            </a:r>
            <a:r>
              <a:rPr lang="en-US" sz="3600" i="1" dirty="0" smtClean="0"/>
              <a:t>civil lawsuit </a:t>
            </a:r>
            <a:r>
              <a:rPr lang="en-US" sz="3600" dirty="0" smtClean="0"/>
              <a:t>brought on behalf of </a:t>
            </a:r>
            <a:r>
              <a:rPr lang="en-US" sz="3600" i="1" dirty="0" smtClean="0"/>
              <a:t>many people </a:t>
            </a:r>
            <a:r>
              <a:rPr lang="en-US" sz="3600" dirty="0" smtClean="0"/>
              <a:t>who have been harmed in a similar manner. </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09600"/>
            <a:ext cx="8382000" cy="522288"/>
          </a:xfrm>
        </p:spPr>
        <p:txBody>
          <a:bodyPr>
            <a:normAutofit fontScale="90000"/>
          </a:bodyPr>
          <a:lstStyle/>
          <a:p>
            <a:r>
              <a:rPr lang="en-US" sz="4000" dirty="0" smtClean="0"/>
              <a:t>JUSTICE FOR THE LITTLE GUY</a:t>
            </a:r>
            <a:endParaRPr lang="en-US" sz="4000" dirty="0"/>
          </a:p>
        </p:txBody>
      </p:sp>
      <p:sp>
        <p:nvSpPr>
          <p:cNvPr id="6" name="Subtitle 5"/>
          <p:cNvSpPr>
            <a:spLocks noGrp="1"/>
          </p:cNvSpPr>
          <p:nvPr>
            <p:ph type="body" sz="half" idx="2"/>
          </p:nvPr>
        </p:nvSpPr>
        <p:spPr>
          <a:xfrm>
            <a:off x="1828800" y="5943600"/>
            <a:ext cx="5486400" cy="530352"/>
          </a:xfrm>
        </p:spPr>
        <p:txBody>
          <a:bodyPr>
            <a:normAutofit/>
          </a:bodyPr>
          <a:lstStyle/>
          <a:p>
            <a:r>
              <a:rPr lang="en-US" sz="2400" dirty="0" smtClean="0"/>
              <a:t>Bringing a claim in Small Claims Court</a:t>
            </a:r>
            <a:endParaRPr lang="en-US" sz="2400" dirty="0"/>
          </a:p>
        </p:txBody>
      </p:sp>
      <p:pic>
        <p:nvPicPr>
          <p:cNvPr id="6147" name="Picture 3"/>
          <p:cNvPicPr>
            <a:picLocks noGrp="1" noChangeAspect="1" noChangeArrowheads="1"/>
          </p:cNvPicPr>
          <p:nvPr>
            <p:ph type="pic" idx="1"/>
          </p:nvPr>
        </p:nvPicPr>
        <p:blipFill>
          <a:blip r:embed="rId3" cstate="print"/>
          <a:srcRect t="1928" b="1928"/>
          <a:stretch>
            <a:fillRect/>
          </a:stretch>
        </p:blipFill>
        <p:spPr bwMode="auto">
          <a:xfrm>
            <a:off x="1905000" y="1600200"/>
            <a:ext cx="5486400" cy="3962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SMALL CLAIMS COURT: WHO CAN BE SUED?</a:t>
            </a:r>
            <a:endParaRPr lang="en-US" sz="2800" dirty="0"/>
          </a:p>
        </p:txBody>
      </p:sp>
      <p:sp>
        <p:nvSpPr>
          <p:cNvPr id="3" name="Content Placeholder 2"/>
          <p:cNvSpPr>
            <a:spLocks noGrp="1"/>
          </p:cNvSpPr>
          <p:nvPr>
            <p:ph idx="1"/>
          </p:nvPr>
        </p:nvSpPr>
        <p:spPr/>
        <p:txBody>
          <a:bodyPr anchor="ctr"/>
          <a:lstStyle/>
          <a:p>
            <a:r>
              <a:rPr lang="en-US" dirty="0" smtClean="0"/>
              <a:t>Any individual, business, partnership, or corporation may bring a small claims suit for </a:t>
            </a:r>
            <a:r>
              <a:rPr lang="en-US" b="1" i="1" dirty="0" smtClean="0"/>
              <a:t>recovery of money only </a:t>
            </a:r>
            <a:r>
              <a:rPr lang="en-US" dirty="0" smtClean="0"/>
              <a:t>for an amount </a:t>
            </a:r>
            <a:r>
              <a:rPr lang="en-US" b="1" i="1" dirty="0" smtClean="0"/>
              <a:t>up to $5,000.</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CASES</a:t>
            </a:r>
            <a:endParaRPr lang="en-US" dirty="0"/>
          </a:p>
        </p:txBody>
      </p:sp>
      <p:sp>
        <p:nvSpPr>
          <p:cNvPr id="3" name="Content Placeholder 2"/>
          <p:cNvSpPr>
            <a:spLocks noGrp="1"/>
          </p:cNvSpPr>
          <p:nvPr>
            <p:ph idx="1"/>
          </p:nvPr>
        </p:nvSpPr>
        <p:spPr/>
        <p:txBody>
          <a:bodyPr anchor="ctr"/>
          <a:lstStyle/>
          <a:p>
            <a:r>
              <a:rPr lang="en-US" dirty="0" smtClean="0"/>
              <a:t>Typical cases involve, but are not limited to: </a:t>
            </a:r>
          </a:p>
          <a:p>
            <a:pPr lvl="1"/>
            <a:r>
              <a:rPr lang="en-US" dirty="0" smtClean="0"/>
              <a:t>Auto accidents</a:t>
            </a:r>
          </a:p>
          <a:p>
            <a:pPr lvl="1"/>
            <a:r>
              <a:rPr lang="en-US" dirty="0" smtClean="0"/>
              <a:t>Property damage</a:t>
            </a:r>
          </a:p>
          <a:p>
            <a:pPr lvl="1"/>
            <a:r>
              <a:rPr lang="en-US" dirty="0" smtClean="0"/>
              <a:t>Landlord/tenant disputes </a:t>
            </a:r>
          </a:p>
          <a:p>
            <a:pPr lvl="1"/>
            <a:r>
              <a:rPr lang="en-US" dirty="0" smtClean="0"/>
              <a:t>Collection of personal debts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DO I HAVE TO FILE?</a:t>
            </a:r>
            <a:endParaRPr lang="en-US" dirty="0"/>
          </a:p>
        </p:txBody>
      </p:sp>
      <p:sp>
        <p:nvSpPr>
          <p:cNvPr id="3" name="Content Placeholder 2"/>
          <p:cNvSpPr>
            <a:spLocks noGrp="1"/>
          </p:cNvSpPr>
          <p:nvPr>
            <p:ph idx="1"/>
          </p:nvPr>
        </p:nvSpPr>
        <p:spPr/>
        <p:txBody>
          <a:bodyPr anchor="ctr"/>
          <a:lstStyle/>
          <a:p>
            <a:r>
              <a:rPr lang="en-US" dirty="0" smtClean="0"/>
              <a:t>Time limits range from one (1) to ten (10) years.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COST?</a:t>
            </a:r>
            <a:endParaRPr lang="en-US" dirty="0"/>
          </a:p>
        </p:txBody>
      </p:sp>
      <p:sp>
        <p:nvSpPr>
          <p:cNvPr id="3" name="Content Placeholder 2"/>
          <p:cNvSpPr>
            <a:spLocks noGrp="1"/>
          </p:cNvSpPr>
          <p:nvPr>
            <p:ph idx="1"/>
          </p:nvPr>
        </p:nvSpPr>
        <p:spPr/>
        <p:txBody>
          <a:bodyPr anchor="ctr">
            <a:normAutofit/>
          </a:bodyPr>
          <a:lstStyle/>
          <a:p>
            <a:r>
              <a:rPr lang="en-US" dirty="0" smtClean="0"/>
              <a:t>You must pay the court clerk a filing fee at the time the suit is filed. </a:t>
            </a:r>
          </a:p>
          <a:p>
            <a:pPr lvl="1"/>
            <a:r>
              <a:rPr lang="en-US" dirty="0" smtClean="0"/>
              <a:t>The filing fee ranges between $14 to $29 depending on whether the county you file the lawsuit in supports a dispute resolution center. </a:t>
            </a:r>
          </a:p>
          <a:p>
            <a:r>
              <a:rPr lang="en-US" dirty="0" smtClean="0"/>
              <a:t>If you win your case, you are entitled to recover your costs of filing and service fees.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STARTED?</a:t>
            </a:r>
            <a:endParaRPr lang="en-US" dirty="0"/>
          </a:p>
        </p:txBody>
      </p:sp>
      <p:sp>
        <p:nvSpPr>
          <p:cNvPr id="3" name="Content Placeholder 2"/>
          <p:cNvSpPr>
            <a:spLocks noGrp="1"/>
          </p:cNvSpPr>
          <p:nvPr>
            <p:ph idx="1"/>
          </p:nvPr>
        </p:nvSpPr>
        <p:spPr/>
        <p:txBody>
          <a:bodyPr>
            <a:normAutofit/>
          </a:bodyPr>
          <a:lstStyle/>
          <a:p>
            <a:r>
              <a:rPr lang="en-US" dirty="0" smtClean="0"/>
              <a:t>First you will prepare a Notice of Small Claim form that is provided by the clerk of the court. </a:t>
            </a:r>
          </a:p>
          <a:p>
            <a:pPr lvl="1"/>
            <a:r>
              <a:rPr lang="en-US" dirty="0" smtClean="0"/>
              <a:t>You are required to sign the Notice in the presence of the clerk, unless otherwise instructed by the court. </a:t>
            </a:r>
          </a:p>
          <a:p>
            <a:r>
              <a:rPr lang="en-US" dirty="0" smtClean="0"/>
              <a:t>On the Notice form a hearing date, trial date, or response date will be entered by the clerk. </a:t>
            </a:r>
          </a:p>
          <a:p>
            <a:r>
              <a:rPr lang="en-US" dirty="0" smtClean="0"/>
              <a:t>It is the plaintiff's responsibility to accurately identify the defendant, provide a proper address and, if possible, provide a phone number.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THE NOTICE</a:t>
            </a:r>
            <a:endParaRPr lang="en-US" dirty="0"/>
          </a:p>
        </p:txBody>
      </p:sp>
      <p:sp>
        <p:nvSpPr>
          <p:cNvPr id="3" name="Content Placeholder 2"/>
          <p:cNvSpPr>
            <a:spLocks noGrp="1"/>
          </p:cNvSpPr>
          <p:nvPr>
            <p:ph idx="1"/>
          </p:nvPr>
        </p:nvSpPr>
        <p:spPr/>
        <p:txBody>
          <a:bodyPr anchor="ctr"/>
          <a:lstStyle/>
          <a:p>
            <a:r>
              <a:rPr lang="en-US" dirty="0" smtClean="0"/>
              <a:t>The Notice of Small Claim must be served on the defendant not less than ten (10) days before the first hearing. </a:t>
            </a:r>
          </a:p>
          <a:p>
            <a:r>
              <a:rPr lang="en-US" dirty="0" smtClean="0"/>
              <a:t>A return of service, or mail return receipt bearing the defendant's signature, must be filed at or before the time of the first hearing. </a:t>
            </a:r>
          </a:p>
          <a:p>
            <a:r>
              <a:rPr lang="en-US" dirty="0" smtClean="0"/>
              <a:t>You cannot personally serve the claim.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all" dirty="0" smtClean="0"/>
              <a:t>The Parties Present Their Cases</a:t>
            </a:r>
            <a:endParaRPr lang="en-US" sz="3200" cap="all" dirty="0"/>
          </a:p>
        </p:txBody>
      </p:sp>
      <p:sp>
        <p:nvSpPr>
          <p:cNvPr id="3" name="Content Placeholder 2"/>
          <p:cNvSpPr>
            <a:spLocks noGrp="1"/>
          </p:cNvSpPr>
          <p:nvPr>
            <p:ph idx="1"/>
          </p:nvPr>
        </p:nvSpPr>
        <p:spPr/>
        <p:txBody>
          <a:bodyPr anchor="ctr"/>
          <a:lstStyle/>
          <a:p>
            <a:r>
              <a:rPr lang="en-US" dirty="0" smtClean="0"/>
              <a:t>Attorneys and paralegals are EXCLUDED from appearing or participating with the plaintiff or defendant in a small claims suit unless the judge grants permission. </a:t>
            </a:r>
          </a:p>
          <a:p>
            <a:r>
              <a:rPr lang="en-US" dirty="0" smtClean="0"/>
              <a:t>You may, however, consult an attorney before you go to court or after.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TRIAL</a:t>
            </a:r>
            <a:endParaRPr lang="en-US" dirty="0"/>
          </a:p>
        </p:txBody>
      </p:sp>
      <p:sp>
        <p:nvSpPr>
          <p:cNvPr id="3" name="Content Placeholder 2"/>
          <p:cNvSpPr>
            <a:spLocks noGrp="1"/>
          </p:cNvSpPr>
          <p:nvPr>
            <p:ph idx="1"/>
          </p:nvPr>
        </p:nvSpPr>
        <p:spPr/>
        <p:txBody>
          <a:bodyPr anchor="ctr">
            <a:normAutofit fontScale="92500" lnSpcReduction="10000"/>
          </a:bodyPr>
          <a:lstStyle/>
          <a:p>
            <a:r>
              <a:rPr lang="en-US" dirty="0" smtClean="0"/>
              <a:t>To prepare for the trial, collect all papers, photographs, receipts, estimates, canceled checks, or other documents that concern the case. </a:t>
            </a:r>
          </a:p>
          <a:p>
            <a:r>
              <a:rPr lang="en-US" dirty="0" smtClean="0"/>
              <a:t>It may be helpful to write down ahead of time the facts of the case in the order that they occurred. This will help you to organize your thoughts and to make a clear presentation of your story to the judge. </a:t>
            </a:r>
          </a:p>
          <a:p>
            <a:r>
              <a:rPr lang="en-US" dirty="0" smtClean="0"/>
              <a:t>It is also a good idea to sit through a small claims court session before the date of your hearing. This will give you first-hand information about the way small claim cases are heard.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TRIAL</a:t>
            </a:r>
            <a:endParaRPr lang="en-US" dirty="0"/>
          </a:p>
        </p:txBody>
      </p:sp>
      <p:sp>
        <p:nvSpPr>
          <p:cNvPr id="3" name="Content Placeholder 2"/>
          <p:cNvSpPr>
            <a:spLocks noGrp="1"/>
          </p:cNvSpPr>
          <p:nvPr>
            <p:ph idx="1"/>
          </p:nvPr>
        </p:nvSpPr>
        <p:spPr/>
        <p:txBody>
          <a:bodyPr anchor="ctr">
            <a:normAutofit/>
          </a:bodyPr>
          <a:lstStyle/>
          <a:p>
            <a:r>
              <a:rPr lang="en-US" dirty="0" smtClean="0"/>
              <a:t>Your case will be heard by a District Court Judge, Commissioner or judge pro-tem. </a:t>
            </a:r>
          </a:p>
          <a:p>
            <a:pPr lvl="1"/>
            <a:r>
              <a:rPr lang="en-US" dirty="0" smtClean="0"/>
              <a:t>A commissioner has all the responsibilities and powers of a judge. </a:t>
            </a:r>
          </a:p>
          <a:p>
            <a:pPr lvl="1"/>
            <a:r>
              <a:rPr lang="en-US" dirty="0" smtClean="0"/>
              <a:t>A judge pro-tem is an attorney who is hired to fill in for judicial vacations and sick leave. </a:t>
            </a:r>
          </a:p>
          <a:p>
            <a:r>
              <a:rPr lang="en-US" dirty="0" smtClean="0"/>
              <a:t>Each party will have a chance to tell their side of the story. </a:t>
            </a:r>
          </a:p>
          <a:p>
            <a:r>
              <a:rPr lang="en-US" dirty="0" smtClean="0"/>
              <a:t>The judge may decide the case at the time of the hearing or mail it to the parties later.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CLASS ACTION LAWSUITS: THE BASICS</a:t>
            </a:r>
            <a:endParaRPr lang="en-US" sz="3200" dirty="0"/>
          </a:p>
        </p:txBody>
      </p:sp>
      <p:sp>
        <p:nvSpPr>
          <p:cNvPr id="3" name="Content Placeholder 2"/>
          <p:cNvSpPr>
            <a:spLocks noGrp="1"/>
          </p:cNvSpPr>
          <p:nvPr>
            <p:ph idx="1"/>
          </p:nvPr>
        </p:nvSpPr>
        <p:spPr/>
        <p:txBody>
          <a:bodyPr anchor="ctr">
            <a:normAutofit fontScale="92500"/>
          </a:bodyPr>
          <a:lstStyle/>
          <a:p>
            <a:r>
              <a:rPr lang="en-US" dirty="0" smtClean="0"/>
              <a:t>A number of people suffer the same or similar harm</a:t>
            </a:r>
          </a:p>
          <a:p>
            <a:r>
              <a:rPr lang="en-US" dirty="0" smtClean="0"/>
              <a:t>An attorney is hired by one of the harmed individuals </a:t>
            </a:r>
          </a:p>
          <a:p>
            <a:pPr lvl="1"/>
            <a:r>
              <a:rPr lang="en-US" dirty="0" smtClean="0"/>
              <a:t>The attorney does some research and files a suit for one or more parties.  </a:t>
            </a:r>
          </a:p>
          <a:p>
            <a:pPr lvl="1"/>
            <a:r>
              <a:rPr lang="en-US" dirty="0" smtClean="0"/>
              <a:t>The attorney asks that the court certify the case as a "class action" where all people in the class can get redress. </a:t>
            </a:r>
          </a:p>
          <a:p>
            <a:r>
              <a:rPr lang="en-US" dirty="0" smtClean="0"/>
              <a:t>A class action cannot be prosecuted unless </a:t>
            </a:r>
            <a:r>
              <a:rPr lang="en-US" i="1" dirty="0" smtClean="0"/>
              <a:t>at least one </a:t>
            </a:r>
            <a:r>
              <a:rPr lang="en-US" dirty="0" smtClean="0"/>
              <a:t>person harmed by the conduct is willing to serve as a class representative (Lead Plaintiff).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IF YOU WANT TO APPEAL THE DECISION...</a:t>
            </a:r>
            <a:endParaRPr lang="en-US" sz="2800" dirty="0"/>
          </a:p>
        </p:txBody>
      </p:sp>
      <p:sp>
        <p:nvSpPr>
          <p:cNvPr id="3" name="Content Placeholder 2"/>
          <p:cNvSpPr>
            <a:spLocks noGrp="1"/>
          </p:cNvSpPr>
          <p:nvPr>
            <p:ph idx="1"/>
          </p:nvPr>
        </p:nvSpPr>
        <p:spPr/>
        <p:txBody>
          <a:bodyPr/>
          <a:lstStyle/>
          <a:p>
            <a:r>
              <a:rPr lang="en-US" dirty="0" smtClean="0"/>
              <a:t>The party who files a claim or counterclaim cannot appeal unless the amount claimed exceeds $1,000. </a:t>
            </a:r>
          </a:p>
          <a:p>
            <a:r>
              <a:rPr lang="en-US" dirty="0" smtClean="0"/>
              <a:t>No party may appeal a judgment where the amount claimed is less than $250. </a:t>
            </a:r>
          </a:p>
          <a:p>
            <a:r>
              <a:rPr lang="en-US" dirty="0" smtClean="0"/>
              <a:t>An appeal must be filed within 30 days of the entry of the judgment and all required fees must be paid at that time.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Questions?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ACTIVITY</a:t>
            </a:r>
            <a:endParaRPr lang="en-US" sz="4000" dirty="0"/>
          </a:p>
        </p:txBody>
      </p:sp>
      <p:sp>
        <p:nvSpPr>
          <p:cNvPr id="3" name="Text Placeholder 2"/>
          <p:cNvSpPr>
            <a:spLocks noGrp="1"/>
          </p:cNvSpPr>
          <p:nvPr>
            <p:ph type="body" idx="2"/>
          </p:nvPr>
        </p:nvSpPr>
        <p:spPr/>
        <p:txBody>
          <a:bodyPr/>
          <a:lstStyle/>
          <a:p>
            <a:r>
              <a:rPr lang="en-US" dirty="0" smtClean="0"/>
              <a:t>Class action Lawsuit </a:t>
            </a:r>
            <a:r>
              <a:rPr lang="en-US" smtClean="0"/>
              <a:t>Group Activity</a:t>
            </a:r>
            <a:endParaRPr lang="en-US"/>
          </a:p>
        </p:txBody>
      </p:sp>
      <p:sp>
        <p:nvSpPr>
          <p:cNvPr id="4" name="Content Placeholder 3"/>
          <p:cNvSpPr>
            <a:spLocks noGrp="1"/>
          </p:cNvSpPr>
          <p:nvPr>
            <p:ph sz="half" idx="1"/>
          </p:nvPr>
        </p:nvSpPr>
        <p:spPr/>
        <p:txBody>
          <a:bodyPr>
            <a:normAutofit fontScale="92500" lnSpcReduction="10000"/>
          </a:bodyPr>
          <a:lstStyle/>
          <a:p>
            <a:pPr marL="137160" indent="0">
              <a:buNone/>
            </a:pPr>
            <a:r>
              <a:rPr lang="en-US" dirty="0" smtClean="0"/>
              <a:t>Use technology to look up any class action lawsuit.</a:t>
            </a:r>
          </a:p>
          <a:p>
            <a:pPr marL="137160" indent="0">
              <a:buNone/>
            </a:pPr>
            <a:r>
              <a:rPr lang="en-US" dirty="0" smtClean="0"/>
              <a:t>-Name of the case</a:t>
            </a:r>
          </a:p>
          <a:p>
            <a:pPr marL="137160" indent="0">
              <a:buNone/>
            </a:pPr>
            <a:r>
              <a:rPr lang="en-US" dirty="0" smtClean="0"/>
              <a:t>-What the </a:t>
            </a:r>
            <a:r>
              <a:rPr lang="en-US" dirty="0" err="1" smtClean="0"/>
              <a:t>plantiff</a:t>
            </a:r>
            <a:r>
              <a:rPr lang="en-US" dirty="0" smtClean="0"/>
              <a:t> is claiming</a:t>
            </a:r>
            <a:endParaRPr lang="en-US" dirty="0"/>
          </a:p>
          <a:p>
            <a:pPr marL="137160" indent="0">
              <a:buNone/>
            </a:pPr>
            <a:r>
              <a:rPr lang="en-US" dirty="0" smtClean="0"/>
              <a:t>-Details of the case</a:t>
            </a:r>
          </a:p>
          <a:p>
            <a:pPr marL="137160" indent="0">
              <a:buNone/>
            </a:pPr>
            <a:r>
              <a:rPr lang="en-US" dirty="0" smtClean="0"/>
              <a:t>-Has there been a </a:t>
            </a:r>
            <a:r>
              <a:rPr lang="en-US" dirty="0" err="1" smtClean="0"/>
              <a:t>judgement</a:t>
            </a:r>
            <a:r>
              <a:rPr lang="en-US" dirty="0" smtClean="0"/>
              <a:t>?</a:t>
            </a:r>
          </a:p>
          <a:p>
            <a:pPr marL="137160" indent="0">
              <a:buNone/>
            </a:pPr>
            <a:r>
              <a:rPr lang="en-US" dirty="0"/>
              <a:t>	</a:t>
            </a:r>
            <a:r>
              <a:rPr lang="en-US" dirty="0" smtClean="0"/>
              <a:t>-if so, what it was</a:t>
            </a:r>
          </a:p>
          <a:p>
            <a:pPr marL="137160" indent="0">
              <a:buNone/>
            </a:pPr>
            <a:r>
              <a:rPr lang="en-US" dirty="0"/>
              <a:t>	</a:t>
            </a:r>
            <a:r>
              <a:rPr lang="en-US" dirty="0" smtClean="0"/>
              <a:t>-was it a settlement?</a:t>
            </a:r>
          </a:p>
          <a:p>
            <a:pPr marL="137160" indent="0">
              <a:buNone/>
            </a:pPr>
            <a:r>
              <a:rPr lang="en-US" dirty="0" smtClean="0"/>
              <a:t>-What damages/amount is </a:t>
            </a:r>
            <a:r>
              <a:rPr lang="en-US" dirty="0" err="1" smtClean="0"/>
              <a:t>seeked</a:t>
            </a:r>
            <a:r>
              <a:rPr lang="en-US" dirty="0" smtClean="0"/>
              <a:t> by </a:t>
            </a:r>
            <a:r>
              <a:rPr lang="en-US" dirty="0" err="1" smtClean="0"/>
              <a:t>plantiff</a:t>
            </a:r>
            <a:r>
              <a:rPr lang="en-US" dirty="0" smtClean="0"/>
              <a:t>?</a:t>
            </a:r>
          </a:p>
          <a:p>
            <a:pPr marL="137160" indent="0">
              <a:buNone/>
            </a:pPr>
            <a:r>
              <a:rPr lang="en-US" dirty="0" smtClean="0"/>
              <a:t>-What is your overall opinion of the case (if you were the judge/jury how would you rule on the case? Explain why you feel </a:t>
            </a:r>
            <a:r>
              <a:rPr lang="en-US" smtClean="0"/>
              <a:t>this way)</a:t>
            </a:r>
            <a:endParaRPr lang="en-US" dirty="0" smtClean="0"/>
          </a:p>
        </p:txBody>
      </p:sp>
    </p:spTree>
    <p:extLst>
      <p:ext uri="{BB962C8B-B14F-4D97-AF65-F5344CB8AC3E}">
        <p14:creationId xmlns:p14="http://schemas.microsoft.com/office/powerpoint/2010/main" val="4123750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DOES A CLASS </a:t>
            </a:r>
            <a:br>
              <a:rPr lang="en-US" sz="2800" dirty="0" smtClean="0"/>
            </a:br>
            <a:r>
              <a:rPr lang="en-US" sz="2800" dirty="0" smtClean="0"/>
              <a:t>BECOME CERTIFIED BY THE COURT?</a:t>
            </a:r>
            <a:endParaRPr lang="en-US" sz="2800" dirty="0"/>
          </a:p>
        </p:txBody>
      </p:sp>
      <p:sp>
        <p:nvSpPr>
          <p:cNvPr id="3" name="Content Placeholder 2"/>
          <p:cNvSpPr>
            <a:spLocks noGrp="1"/>
          </p:cNvSpPr>
          <p:nvPr>
            <p:ph idx="1"/>
          </p:nvPr>
        </p:nvSpPr>
        <p:spPr/>
        <p:txBody>
          <a:bodyPr anchor="ctr">
            <a:normAutofit fontScale="85000" lnSpcReduction="20000"/>
          </a:bodyPr>
          <a:lstStyle/>
          <a:p>
            <a:r>
              <a:rPr lang="en-US" dirty="0" smtClean="0"/>
              <a:t>To have the case certified, the Lead Plaintiff and class action attorneys must show that the case meets several criteria: </a:t>
            </a:r>
          </a:p>
          <a:p>
            <a:pPr lvl="1"/>
            <a:r>
              <a:rPr lang="en-US" dirty="0" smtClean="0"/>
              <a:t>There is a legal claim against the defendant(s). </a:t>
            </a:r>
          </a:p>
          <a:p>
            <a:pPr lvl="1"/>
            <a:r>
              <a:rPr lang="en-US" dirty="0" smtClean="0"/>
              <a:t>There is a </a:t>
            </a:r>
            <a:r>
              <a:rPr lang="en-US" i="1" dirty="0" smtClean="0"/>
              <a:t>significantly large </a:t>
            </a:r>
            <a:r>
              <a:rPr lang="en-US" dirty="0" smtClean="0"/>
              <a:t>group of people who have been injured in a similar way and the cases of members of the class involve similar issues of fact and law as the case of the Lead Plaintiff(s). 	</a:t>
            </a:r>
          </a:p>
          <a:p>
            <a:pPr lvl="2"/>
            <a:r>
              <a:rPr lang="en-US" dirty="0" smtClean="0"/>
              <a:t>Class certification might be denied, for example, if people have suffered different kinds of side effects from a defective drug. The differences in injury would require different evidence for many class members. </a:t>
            </a:r>
          </a:p>
          <a:p>
            <a:pPr lvl="1"/>
            <a:r>
              <a:rPr lang="en-US" dirty="0" smtClean="0"/>
              <a:t>The Lead Plaintiff is typical of the class members and has a reasonable plan and the ability to adequately represent the class. </a:t>
            </a:r>
          </a:p>
          <a:p>
            <a:pPr lvl="1"/>
            <a:r>
              <a:rPr lang="en-US" dirty="0" smtClean="0"/>
              <a:t>The Lead Plaintiff must also have no conflict with other class members.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ONCE THE CASE IS CERTIFIED...</a:t>
            </a:r>
            <a:endParaRPr lang="en-US" dirty="0"/>
          </a:p>
        </p:txBody>
      </p:sp>
      <p:sp>
        <p:nvSpPr>
          <p:cNvPr id="3" name="Content Placeholder 2"/>
          <p:cNvSpPr>
            <a:spLocks noGrp="1"/>
          </p:cNvSpPr>
          <p:nvPr>
            <p:ph idx="1"/>
          </p:nvPr>
        </p:nvSpPr>
        <p:spPr/>
        <p:txBody>
          <a:bodyPr anchor="ctr">
            <a:normAutofit fontScale="92500" lnSpcReduction="10000"/>
          </a:bodyPr>
          <a:lstStyle/>
          <a:p>
            <a:r>
              <a:rPr lang="en-US" dirty="0" smtClean="0"/>
              <a:t>The court will direct that NOTICE be given to all parties having a similar claim for the duration of a particular time period.  </a:t>
            </a:r>
          </a:p>
          <a:p>
            <a:r>
              <a:rPr lang="en-US" dirty="0" smtClean="0"/>
              <a:t>They are to be notified so that they may be informed and have input into the case.  </a:t>
            </a:r>
          </a:p>
          <a:p>
            <a:pPr lvl="1"/>
            <a:r>
              <a:rPr lang="en-US" dirty="0" smtClean="0"/>
              <a:t>This means that all class members are supposed to have equal input, rights to any money awards, remedies ordered by the court, and so forth. </a:t>
            </a:r>
          </a:p>
          <a:p>
            <a:r>
              <a:rPr lang="en-US" dirty="0" smtClean="0"/>
              <a:t>There are often several notices mailed to class members over the course of the case. </a:t>
            </a:r>
          </a:p>
          <a:p>
            <a:pPr lvl="2"/>
            <a:r>
              <a:rPr lang="en-US" dirty="0" smtClean="0"/>
              <a:t>The first notice is to allow all harmed parties to have equal input in the case </a:t>
            </a:r>
            <a:r>
              <a:rPr lang="en-US" b="1" dirty="0" smtClean="0"/>
              <a:t>AND </a:t>
            </a:r>
            <a:r>
              <a:rPr lang="en-US" dirty="0" smtClean="0"/>
              <a:t> to allow a harmed person the option to "opt-out."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DOES IT MEAN TO “OPT OUT”?</a:t>
            </a:r>
            <a:endParaRPr lang="en-US" sz="3200" dirty="0"/>
          </a:p>
        </p:txBody>
      </p:sp>
      <p:sp>
        <p:nvSpPr>
          <p:cNvPr id="3" name="Content Placeholder 2"/>
          <p:cNvSpPr>
            <a:spLocks noGrp="1"/>
          </p:cNvSpPr>
          <p:nvPr>
            <p:ph idx="1"/>
          </p:nvPr>
        </p:nvSpPr>
        <p:spPr/>
        <p:txBody>
          <a:bodyPr anchor="ctr">
            <a:normAutofit/>
          </a:bodyPr>
          <a:lstStyle/>
          <a:p>
            <a:r>
              <a:rPr lang="en-US" dirty="0" smtClean="0"/>
              <a:t>If a party "opts out," they have no further standing in the case. </a:t>
            </a:r>
          </a:p>
          <a:p>
            <a:r>
              <a:rPr lang="en-US" dirty="0" smtClean="0"/>
              <a:t>They can forget the whole matter OR bring an action on their own behalf BUT neither option gives them right to any damages won in the original case. </a:t>
            </a:r>
          </a:p>
          <a:p>
            <a:r>
              <a:rPr lang="en-US" dirty="0" smtClean="0"/>
              <a:t>If a party does NOT "opt out," they are generally deemed to be a party to the case, they are bound by the settlement, and are prohibited in taking any further action on the matter.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DON’T GET NOTICE?</a:t>
            </a:r>
            <a:endParaRPr lang="en-US" dirty="0"/>
          </a:p>
        </p:txBody>
      </p:sp>
      <p:sp>
        <p:nvSpPr>
          <p:cNvPr id="3" name="Content Placeholder 2"/>
          <p:cNvSpPr>
            <a:spLocks noGrp="1"/>
          </p:cNvSpPr>
          <p:nvPr>
            <p:ph idx="1"/>
          </p:nvPr>
        </p:nvSpPr>
        <p:spPr/>
        <p:txBody>
          <a:bodyPr anchor="ctr">
            <a:normAutofit/>
          </a:bodyPr>
          <a:lstStyle/>
          <a:p>
            <a:r>
              <a:rPr lang="en-US" dirty="0" smtClean="0"/>
              <a:t>If you don't get notice and have no idea of what is going on – TOO BAD! </a:t>
            </a:r>
            <a:r>
              <a:rPr lang="en-US" dirty="0" smtClean="0">
                <a:sym typeface="Wingdings" pitchFamily="2" charset="2"/>
              </a:rPr>
              <a:t></a:t>
            </a:r>
            <a:r>
              <a:rPr lang="en-US" dirty="0" smtClean="0"/>
              <a:t>  </a:t>
            </a:r>
          </a:p>
          <a:p>
            <a:r>
              <a:rPr lang="en-US" dirty="0" smtClean="0"/>
              <a:t>The court normally is required to direct that only the "</a:t>
            </a:r>
            <a:r>
              <a:rPr lang="en-US" b="1" i="1" dirty="0" smtClean="0"/>
              <a:t>best notice practical under the circumstances</a:t>
            </a:r>
            <a:r>
              <a:rPr lang="en-US" dirty="0" smtClean="0"/>
              <a:t> " be given . This typically requires notice by mail or sometimes publication.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a:t>
            </a:r>
            <a:endParaRPr lang="en-US" dirty="0"/>
          </a:p>
        </p:txBody>
      </p:sp>
      <p:sp>
        <p:nvSpPr>
          <p:cNvPr id="3" name="Content Placeholder 2"/>
          <p:cNvSpPr>
            <a:spLocks noGrp="1"/>
          </p:cNvSpPr>
          <p:nvPr>
            <p:ph idx="1"/>
          </p:nvPr>
        </p:nvSpPr>
        <p:spPr/>
        <p:txBody>
          <a:bodyPr anchor="ctr">
            <a:normAutofit/>
          </a:bodyPr>
          <a:lstStyle/>
          <a:p>
            <a:r>
              <a:rPr lang="en-US" dirty="0" smtClean="0"/>
              <a:t>At some point in time, the parties will either reach an agreement, which is presented to the court for its approval as to fairness, OR the case is tried before the court and the judge renders a decision.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FOR ALL?</a:t>
            </a:r>
            <a:endParaRPr lang="en-US" dirty="0"/>
          </a:p>
        </p:txBody>
      </p:sp>
      <p:sp>
        <p:nvSpPr>
          <p:cNvPr id="3" name="Content Placeholder 2"/>
          <p:cNvSpPr>
            <a:spLocks noGrp="1"/>
          </p:cNvSpPr>
          <p:nvPr>
            <p:ph idx="1"/>
          </p:nvPr>
        </p:nvSpPr>
        <p:spPr/>
        <p:txBody>
          <a:bodyPr anchor="ctr"/>
          <a:lstStyle/>
          <a:p>
            <a:r>
              <a:rPr lang="en-US" dirty="0" smtClean="0"/>
              <a:t>If the DEFENDANT WINS, the plaintiffs (class members) get nothing and are precluded from further action on the same complaint. </a:t>
            </a:r>
          </a:p>
          <a:p>
            <a:r>
              <a:rPr lang="en-US" dirty="0" smtClean="0"/>
              <a:t>If the PLAINTIFFS WIN, the judge assesses damages, orders the company to make a restitution payment, and orders notice be given where claim to the "pot" can be made.</a:t>
            </a:r>
          </a:p>
          <a:p>
            <a:pPr lvl="1"/>
            <a:r>
              <a:rPr lang="en-US" dirty="0" smtClean="0"/>
              <a:t>NOTE: MOST class action lawsuits are settled by agreement by the parties and approved as fair and equitable by the court. </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221</TotalTime>
  <Words>1966</Words>
  <Application>Microsoft Macintosh PowerPoint</Application>
  <PresentationFormat>On-screen Show (4:3)</PresentationFormat>
  <Paragraphs>193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Class Action lawsuits</vt:lpstr>
      <vt:lpstr>WHAT IS A CLASS ACTION LAWSUIT?</vt:lpstr>
      <vt:lpstr>CLASS ACTION LAWSUITS: THE BASICS</vt:lpstr>
      <vt:lpstr>HOW DOES A CLASS  BECOME CERTIFIED BY THE COURT?</vt:lpstr>
      <vt:lpstr>ONCE THE CASE IS CERTIFIED...</vt:lpstr>
      <vt:lpstr>WHAT DOES IT MEAN TO “OPT OUT”?</vt:lpstr>
      <vt:lpstr>WHAT IF YOU DON’T GET NOTICE?</vt:lpstr>
      <vt:lpstr>WHAT HAPPENS NEXT?</vt:lpstr>
      <vt:lpstr>JUSTICE FOR ALL?</vt:lpstr>
      <vt:lpstr>HOW IS RECOVERY DIVIDED?</vt:lpstr>
      <vt:lpstr>HOW LONG DO CLASS ACTION LAWSUITS TAKE?</vt:lpstr>
      <vt:lpstr>CLASS ACTION LAWSUITS: A FEW EXAMPLES</vt:lpstr>
      <vt:lpstr>Pacific Gas &amp; Electric (1993)</vt:lpstr>
      <vt:lpstr>Eveleth Mines (1984) </vt:lpstr>
      <vt:lpstr>Anderson vs. Cryovac (1982) </vt:lpstr>
      <vt:lpstr>Fen-Phen (1999) </vt:lpstr>
      <vt:lpstr>Facebook (2009) </vt:lpstr>
      <vt:lpstr>Reactions?</vt:lpstr>
      <vt:lpstr>Questions?</vt:lpstr>
      <vt:lpstr>JUSTICE FOR THE LITTLE GUY</vt:lpstr>
      <vt:lpstr>SMALL CLAIMS COURT: WHO CAN BE SUED?</vt:lpstr>
      <vt:lpstr>TYPICAL CASES</vt:lpstr>
      <vt:lpstr>HOW LONG DO I HAVE TO FILE?</vt:lpstr>
      <vt:lpstr>WHAT DOES IT COST?</vt:lpstr>
      <vt:lpstr>HOW DO I GET STARTED?</vt:lpstr>
      <vt:lpstr>SERVING THE NOTICE</vt:lpstr>
      <vt:lpstr>The Parties Present Their Cases</vt:lpstr>
      <vt:lpstr>PREPARING FOR TRIAL</vt:lpstr>
      <vt:lpstr>THE TRIAL</vt:lpstr>
      <vt:lpstr>IF YOU WANT TO APPEAL THE DECISION...</vt:lpstr>
      <vt:lpstr>Questions?</vt:lpstr>
      <vt:lpstr>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cmorray</dc:creator>
  <cp:lastModifiedBy>matt</cp:lastModifiedBy>
  <cp:revision>13</cp:revision>
  <dcterms:created xsi:type="dcterms:W3CDTF">2010-04-12T13:29:51Z</dcterms:created>
  <dcterms:modified xsi:type="dcterms:W3CDTF">2015-08-17T17:52:32Z</dcterms:modified>
</cp:coreProperties>
</file>