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9" r:id="rId4"/>
    <p:sldId id="258" r:id="rId5"/>
    <p:sldId id="260" r:id="rId6"/>
    <p:sldId id="261" r:id="rId7"/>
    <p:sldId id="262" r:id="rId8"/>
    <p:sldId id="263" r:id="rId9"/>
    <p:sldId id="266" r:id="rId10"/>
    <p:sldId id="267" r:id="rId11"/>
    <p:sldId id="268"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9" d="100"/>
          <a:sy n="89" d="100"/>
        </p:scale>
        <p:origin x="-13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8A04FA-F657-5F41-8BDC-93236E96B501}" type="datetimeFigureOut">
              <a:rPr lang="en-US" smtClean="0"/>
              <a:t>8/5/15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EB4AC0-0DE3-D34A-8BF5-649C1CCF16BE}" type="slidenum">
              <a:rPr lang="en-US" smtClean="0"/>
              <a:t>‹#›</a:t>
            </a:fld>
            <a:endParaRPr lang="en-US" dirty="0"/>
          </a:p>
        </p:txBody>
      </p:sp>
    </p:spTree>
    <p:extLst>
      <p:ext uri="{BB962C8B-B14F-4D97-AF65-F5344CB8AC3E}">
        <p14:creationId xmlns:p14="http://schemas.microsoft.com/office/powerpoint/2010/main" val="41889721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Break down the</a:t>
            </a:r>
            <a:r>
              <a:rPr lang="en-US" baseline="0" dirty="0" smtClean="0"/>
              <a:t> preamble by phrases.  Ask the kids to analyze what each phrase means.</a:t>
            </a:r>
            <a:endParaRPr lang="en-US" dirty="0"/>
          </a:p>
        </p:txBody>
      </p:sp>
      <p:sp>
        <p:nvSpPr>
          <p:cNvPr id="4" name="Slide Number Placeholder 3"/>
          <p:cNvSpPr>
            <a:spLocks noGrp="1"/>
          </p:cNvSpPr>
          <p:nvPr>
            <p:ph type="sldNum" sz="quarter" idx="10"/>
          </p:nvPr>
        </p:nvSpPr>
        <p:spPr/>
        <p:txBody>
          <a:bodyPr/>
          <a:lstStyle/>
          <a:p>
            <a:fld id="{4DEB4AC0-0DE3-D34A-8BF5-649C1CCF16BE}" type="slidenum">
              <a:rPr lang="en-US" smtClean="0"/>
              <a:t>3</a:t>
            </a:fld>
            <a:endParaRPr lang="en-US" dirty="0"/>
          </a:p>
        </p:txBody>
      </p:sp>
    </p:spTree>
    <p:extLst>
      <p:ext uri="{BB962C8B-B14F-4D97-AF65-F5344CB8AC3E}">
        <p14:creationId xmlns:p14="http://schemas.microsoft.com/office/powerpoint/2010/main" val="3703286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Amendment Activity – Pass out a list of amendments (1 to each student).  Have them analyze</a:t>
            </a:r>
            <a:r>
              <a:rPr lang="en-US" baseline="0" dirty="0" smtClean="0"/>
              <a:t> and present why they believe that amendment is important to our country.</a:t>
            </a:r>
            <a:endParaRPr lang="en-US" dirty="0"/>
          </a:p>
        </p:txBody>
      </p:sp>
      <p:sp>
        <p:nvSpPr>
          <p:cNvPr id="4" name="Slide Number Placeholder 3"/>
          <p:cNvSpPr>
            <a:spLocks noGrp="1"/>
          </p:cNvSpPr>
          <p:nvPr>
            <p:ph type="sldNum" sz="quarter" idx="10"/>
          </p:nvPr>
        </p:nvSpPr>
        <p:spPr/>
        <p:txBody>
          <a:bodyPr/>
          <a:lstStyle/>
          <a:p>
            <a:fld id="{4DEB4AC0-0DE3-D34A-8BF5-649C1CCF16BE}" type="slidenum">
              <a:rPr lang="en-US" smtClean="0"/>
              <a:t>4</a:t>
            </a:fld>
            <a:endParaRPr lang="en-US" dirty="0"/>
          </a:p>
        </p:txBody>
      </p:sp>
    </p:spTree>
    <p:extLst>
      <p:ext uri="{BB962C8B-B14F-4D97-AF65-F5344CB8AC3E}">
        <p14:creationId xmlns:p14="http://schemas.microsoft.com/office/powerpoint/2010/main" val="2306334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8/5/15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8/5/15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8/5/15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8/5/15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8/5/15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8/5/15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8/5/15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8/5/15</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tyeJ55o3El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www.youtube.com/watch?v=yx5d3haRG7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Chalkboard"/>
                <a:cs typeface="Chalkboard"/>
              </a:rPr>
              <a:t>FOUNDATIONS OF LAW</a:t>
            </a:r>
            <a:endParaRPr lang="en-US" b="1" dirty="0">
              <a:latin typeface="Chalkboard"/>
              <a:cs typeface="Chalkboard"/>
            </a:endParaRPr>
          </a:p>
        </p:txBody>
      </p:sp>
      <p:sp>
        <p:nvSpPr>
          <p:cNvPr id="3" name="Subtitle 2"/>
          <p:cNvSpPr>
            <a:spLocks noGrp="1"/>
          </p:cNvSpPr>
          <p:nvPr>
            <p:ph type="subTitle" idx="1"/>
          </p:nvPr>
        </p:nvSpPr>
        <p:spPr>
          <a:xfrm flipV="1">
            <a:off x="1322921" y="4215653"/>
            <a:ext cx="6498159"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46376416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Mississippi Court Districts</a:t>
            </a:r>
            <a:endParaRPr lang="en-US" dirty="0"/>
          </a:p>
        </p:txBody>
      </p:sp>
      <p:pic>
        <p:nvPicPr>
          <p:cNvPr id="4" name="Content Placeholder 3" descr="mississippi-congressional-districts.jpg"/>
          <p:cNvPicPr>
            <a:picLocks noGrp="1" noChangeAspect="1"/>
          </p:cNvPicPr>
          <p:nvPr>
            <p:ph idx="1"/>
          </p:nvPr>
        </p:nvPicPr>
        <p:blipFill>
          <a:blip r:embed="rId2">
            <a:extLst>
              <a:ext uri="{28A0092B-C50C-407E-A947-70E740481C1C}">
                <a14:useLocalDpi xmlns:a14="http://schemas.microsoft.com/office/drawing/2010/main" val="0"/>
              </a:ext>
            </a:extLst>
          </a:blip>
          <a:srcRect l="-92237" r="-92237"/>
          <a:stretch>
            <a:fillRect/>
          </a:stretch>
        </p:blipFill>
        <p:spPr>
          <a:xfrm>
            <a:off x="549275" y="1600200"/>
            <a:ext cx="8042275" cy="4343400"/>
          </a:xfrm>
        </p:spPr>
      </p:pic>
    </p:spTree>
    <p:extLst>
      <p:ext uri="{BB962C8B-B14F-4D97-AF65-F5344CB8AC3E}">
        <p14:creationId xmlns:p14="http://schemas.microsoft.com/office/powerpoint/2010/main" val="338623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laws passed?</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Laws begin as ideas. First, a representative sponsors a bill. The bill is then assigned to a committee for study. If released by the committee, the bill is put on a calendar to be voted on, debated or amended. If the bill passes by simple majority (218 of 435), the bill moves to the Senate. In the Senate, the bill is assigned to another committee and, if released, debated and voted on. Again, a simple majority (51 of 100) passes the bill. Finally, a conference committee made of House and Senate members works out any differences between the House and Senate versions of the bill. The resulting bill returns to the House and Senate for final approval. The Government Printing Office prints the revised bill in a process called enrolling. The President has 10 days to sign or veto the enrolled bill</a:t>
            </a:r>
            <a:r>
              <a:rPr lang="en-US" dirty="0" smtClean="0"/>
              <a:t>.</a:t>
            </a:r>
          </a:p>
          <a:p>
            <a:pPr marL="0" indent="0">
              <a:buNone/>
            </a:pPr>
            <a:r>
              <a:rPr lang="en-US" dirty="0" smtClean="0">
                <a:hlinkClick r:id="rId2"/>
              </a:rPr>
              <a:t>school house rock - bill</a:t>
            </a:r>
            <a:endParaRPr lang="en-US" dirty="0"/>
          </a:p>
          <a:p>
            <a:pPr marL="0" indent="0">
              <a:buNone/>
            </a:pPr>
            <a:endParaRPr lang="en-US" dirty="0"/>
          </a:p>
        </p:txBody>
      </p:sp>
    </p:spTree>
    <p:extLst>
      <p:ext uri="{BB962C8B-B14F-4D97-AF65-F5344CB8AC3E}">
        <p14:creationId xmlns:p14="http://schemas.microsoft.com/office/powerpoint/2010/main" val="1516133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Types of Law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Criminal Law</a:t>
            </a:r>
          </a:p>
          <a:p>
            <a:r>
              <a:rPr lang="en-US" dirty="0" smtClean="0"/>
              <a:t>Family Law</a:t>
            </a:r>
          </a:p>
          <a:p>
            <a:r>
              <a:rPr lang="en-US" dirty="0" smtClean="0"/>
              <a:t>Consumer Law/Contracts</a:t>
            </a:r>
          </a:p>
          <a:p>
            <a:r>
              <a:rPr lang="en-US" dirty="0" smtClean="0"/>
              <a:t>Individual Rights</a:t>
            </a:r>
          </a:p>
          <a:p>
            <a:r>
              <a:rPr lang="en-US" dirty="0" smtClean="0"/>
              <a:t>Torts</a:t>
            </a:r>
          </a:p>
          <a:p>
            <a:r>
              <a:rPr lang="en-US" dirty="0" smtClean="0"/>
              <a:t>Employment/Housing Law</a:t>
            </a:r>
          </a:p>
          <a:p>
            <a:r>
              <a:rPr lang="en-US" dirty="0" smtClean="0"/>
              <a:t>Intellectual Property Law</a:t>
            </a:r>
          </a:p>
          <a:p>
            <a:r>
              <a:rPr lang="en-US" dirty="0" smtClean="0"/>
              <a:t>ETC…</a:t>
            </a:r>
            <a:endParaRPr lang="en-US" dirty="0"/>
          </a:p>
        </p:txBody>
      </p:sp>
    </p:spTree>
    <p:extLst>
      <p:ext uri="{BB962C8B-B14F-4D97-AF65-F5344CB8AC3E}">
        <p14:creationId xmlns:p14="http://schemas.microsoft.com/office/powerpoint/2010/main" val="17791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 Constitution</a:t>
            </a:r>
            <a:endParaRPr lang="en-US" dirty="0"/>
          </a:p>
        </p:txBody>
      </p:sp>
      <p:sp>
        <p:nvSpPr>
          <p:cNvPr id="3" name="Content Placeholder 2"/>
          <p:cNvSpPr>
            <a:spLocks noGrp="1"/>
          </p:cNvSpPr>
          <p:nvPr>
            <p:ph idx="1"/>
          </p:nvPr>
        </p:nvSpPr>
        <p:spPr/>
        <p:txBody>
          <a:bodyPr/>
          <a:lstStyle/>
          <a:p>
            <a:r>
              <a:rPr lang="en-US" dirty="0" smtClean="0"/>
              <a:t>Signed September 17, 1787</a:t>
            </a:r>
          </a:p>
          <a:p>
            <a:r>
              <a:rPr lang="en-US" dirty="0" smtClean="0"/>
              <a:t>Established America’s national government and fundamental laws.</a:t>
            </a:r>
          </a:p>
          <a:p>
            <a:r>
              <a:rPr lang="en-US" dirty="0" smtClean="0"/>
              <a:t>Guaranteed certain basic right for it’s citizens.</a:t>
            </a:r>
          </a:p>
          <a:p>
            <a:r>
              <a:rPr lang="en-US" dirty="0" smtClean="0"/>
              <a:t>Established out 3 Branch System</a:t>
            </a:r>
          </a:p>
          <a:p>
            <a:pPr lvl="1"/>
            <a:r>
              <a:rPr lang="en-US" dirty="0" smtClean="0"/>
              <a:t>Executive</a:t>
            </a:r>
          </a:p>
          <a:p>
            <a:pPr lvl="1"/>
            <a:r>
              <a:rPr lang="en-US" dirty="0" smtClean="0"/>
              <a:t>Legislative</a:t>
            </a:r>
          </a:p>
          <a:p>
            <a:pPr lvl="1"/>
            <a:r>
              <a:rPr lang="en-US" dirty="0" smtClean="0"/>
              <a:t>Judicial</a:t>
            </a:r>
          </a:p>
        </p:txBody>
      </p:sp>
    </p:spTree>
    <p:extLst>
      <p:ext uri="{BB962C8B-B14F-4D97-AF65-F5344CB8AC3E}">
        <p14:creationId xmlns:p14="http://schemas.microsoft.com/office/powerpoint/2010/main" val="40469790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 of the Constitution</a:t>
            </a:r>
            <a:endParaRPr lang="en-US" dirty="0"/>
          </a:p>
        </p:txBody>
      </p:sp>
      <p:sp>
        <p:nvSpPr>
          <p:cNvPr id="3" name="Content Placeholder 2"/>
          <p:cNvSpPr>
            <a:spLocks noGrp="1"/>
          </p:cNvSpPr>
          <p:nvPr>
            <p:ph idx="1"/>
          </p:nvPr>
        </p:nvSpPr>
        <p:spPr/>
        <p:txBody>
          <a:bodyPr/>
          <a:lstStyle/>
          <a:p>
            <a:pPr marL="0" indent="0" algn="just">
              <a:buNone/>
            </a:pPr>
            <a:r>
              <a:rPr lang="en-US" dirty="0"/>
              <a:t>We the People of the United States, in Order to form a more perfect Union, establish Justice, insure </a:t>
            </a:r>
            <a:r>
              <a:rPr lang="en-US" dirty="0"/>
              <a:t>domestic </a:t>
            </a:r>
            <a:r>
              <a:rPr lang="en-US" dirty="0" smtClean="0"/>
              <a:t>Tranquility , </a:t>
            </a:r>
            <a:r>
              <a:rPr lang="en-US" dirty="0"/>
              <a:t>provide for the common </a:t>
            </a:r>
            <a:r>
              <a:rPr lang="en-US" dirty="0" smtClean="0"/>
              <a:t>defense, </a:t>
            </a:r>
            <a:r>
              <a:rPr lang="en-US" dirty="0"/>
              <a:t>promote the general </a:t>
            </a:r>
            <a:r>
              <a:rPr lang="en-US" dirty="0"/>
              <a:t>Welfare</a:t>
            </a:r>
            <a:r>
              <a:rPr lang="en-US" dirty="0"/>
              <a:t>, and secure the Blessings of Liberty to ourselves and our </a:t>
            </a:r>
            <a:r>
              <a:rPr lang="en-US" dirty="0"/>
              <a:t>Posterity</a:t>
            </a:r>
            <a:r>
              <a:rPr lang="en-US" dirty="0"/>
              <a:t>, do </a:t>
            </a:r>
            <a:r>
              <a:rPr lang="en-US" dirty="0"/>
              <a:t>ordain</a:t>
            </a:r>
            <a:r>
              <a:rPr lang="en-US" dirty="0"/>
              <a:t> and establish this Constitution for the United States of America</a:t>
            </a:r>
            <a:r>
              <a:rPr lang="en-US" dirty="0" smtClean="0"/>
              <a:t>.</a:t>
            </a:r>
          </a:p>
          <a:p>
            <a:pPr marL="0" indent="0" algn="just">
              <a:buNone/>
            </a:pPr>
            <a:r>
              <a:rPr lang="en-US" dirty="0" smtClean="0">
                <a:hlinkClick r:id="rId3"/>
              </a:rPr>
              <a:t>Barney Fife Preamble</a:t>
            </a:r>
            <a:endParaRPr lang="en-US" dirty="0" smtClean="0"/>
          </a:p>
          <a:p>
            <a:pPr marL="0" indent="0" algn="just">
              <a:buNone/>
            </a:pPr>
            <a:endParaRPr lang="en-US" dirty="0"/>
          </a:p>
        </p:txBody>
      </p:sp>
    </p:spTree>
    <p:extLst>
      <p:ext uri="{BB962C8B-B14F-4D97-AF65-F5344CB8AC3E}">
        <p14:creationId xmlns:p14="http://schemas.microsoft.com/office/powerpoint/2010/main" val="34023082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 </a:t>
            </a:r>
            <a:endParaRPr lang="en-US" dirty="0"/>
          </a:p>
        </p:txBody>
      </p:sp>
      <p:sp>
        <p:nvSpPr>
          <p:cNvPr id="3" name="Content Placeholder 2"/>
          <p:cNvSpPr>
            <a:spLocks noGrp="1"/>
          </p:cNvSpPr>
          <p:nvPr>
            <p:ph idx="1"/>
          </p:nvPr>
        </p:nvSpPr>
        <p:spPr/>
        <p:txBody>
          <a:bodyPr/>
          <a:lstStyle/>
          <a:p>
            <a:r>
              <a:rPr lang="en-US" dirty="0" smtClean="0"/>
              <a:t>Also known as the 10 Amendments</a:t>
            </a:r>
          </a:p>
          <a:p>
            <a:r>
              <a:rPr lang="en-US" dirty="0" smtClean="0"/>
              <a:t>Guaranteed individual basic freedoms such as speech and religion.</a:t>
            </a:r>
          </a:p>
          <a:p>
            <a:r>
              <a:rPr lang="en-US" dirty="0" smtClean="0"/>
              <a:t>To date, there are 27 constitutional amendments.</a:t>
            </a:r>
            <a:endParaRPr lang="en-US" dirty="0"/>
          </a:p>
        </p:txBody>
      </p:sp>
    </p:spTree>
    <p:extLst>
      <p:ext uri="{BB962C8B-B14F-4D97-AF65-F5344CB8AC3E}">
        <p14:creationId xmlns:p14="http://schemas.microsoft.com/office/powerpoint/2010/main" val="30400863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Branch</a:t>
            </a:r>
            <a:endParaRPr lang="en-US" dirty="0"/>
          </a:p>
        </p:txBody>
      </p:sp>
      <p:sp>
        <p:nvSpPr>
          <p:cNvPr id="3" name="Content Placeholder 2"/>
          <p:cNvSpPr>
            <a:spLocks noGrp="1"/>
          </p:cNvSpPr>
          <p:nvPr>
            <p:ph idx="1"/>
          </p:nvPr>
        </p:nvSpPr>
        <p:spPr/>
        <p:txBody>
          <a:bodyPr/>
          <a:lstStyle/>
          <a:p>
            <a:r>
              <a:rPr lang="en-US" dirty="0" smtClean="0"/>
              <a:t>Consists of the President, Vice-President, and 15 cabinet-level executive departments.</a:t>
            </a:r>
          </a:p>
          <a:p>
            <a:r>
              <a:rPr lang="en-US" dirty="0" smtClean="0"/>
              <a:t>President:	</a:t>
            </a:r>
          </a:p>
          <a:p>
            <a:pPr lvl="1"/>
            <a:r>
              <a:rPr lang="en-US" dirty="0" smtClean="0"/>
              <a:t>Commander-in-chief of our armed forces</a:t>
            </a:r>
          </a:p>
          <a:p>
            <a:pPr lvl="1"/>
            <a:r>
              <a:rPr lang="en-US" dirty="0" smtClean="0"/>
              <a:t>Leader of our country</a:t>
            </a:r>
          </a:p>
          <a:p>
            <a:pPr lvl="1"/>
            <a:r>
              <a:rPr lang="en-US" dirty="0" smtClean="0"/>
              <a:t>Recommends legislation to congress</a:t>
            </a:r>
          </a:p>
          <a:p>
            <a:pPr lvl="1"/>
            <a:r>
              <a:rPr lang="en-US" dirty="0" smtClean="0"/>
              <a:t>Appoints ambassadors to other nations</a:t>
            </a:r>
          </a:p>
          <a:p>
            <a:pPr lvl="1"/>
            <a:r>
              <a:rPr lang="en-US" dirty="0" smtClean="0"/>
              <a:t>Appoints supreme court justices</a:t>
            </a:r>
          </a:p>
          <a:p>
            <a:pPr marL="349250" lvl="1" indent="0">
              <a:buNone/>
            </a:pPr>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2896845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Branch (Cont’d)</a:t>
            </a:r>
            <a:endParaRPr lang="en-US" dirty="0"/>
          </a:p>
        </p:txBody>
      </p:sp>
      <p:sp>
        <p:nvSpPr>
          <p:cNvPr id="3" name="Content Placeholder 2"/>
          <p:cNvSpPr>
            <a:spLocks noGrp="1"/>
          </p:cNvSpPr>
          <p:nvPr>
            <p:ph idx="1"/>
          </p:nvPr>
        </p:nvSpPr>
        <p:spPr/>
        <p:txBody>
          <a:bodyPr/>
          <a:lstStyle/>
          <a:p>
            <a:r>
              <a:rPr lang="en-US" dirty="0" smtClean="0"/>
              <a:t>Vice President</a:t>
            </a:r>
          </a:p>
          <a:p>
            <a:pPr lvl="1"/>
            <a:r>
              <a:rPr lang="en-US" dirty="0" smtClean="0"/>
              <a:t>Replaces president in the event that the president is unable perform his duties</a:t>
            </a:r>
          </a:p>
          <a:p>
            <a:pPr lvl="1"/>
            <a:r>
              <a:rPr lang="en-US" dirty="0" smtClean="0"/>
              <a:t>Presides over the senate</a:t>
            </a:r>
          </a:p>
          <a:p>
            <a:pPr lvl="1"/>
            <a:r>
              <a:rPr lang="en-US" dirty="0" smtClean="0"/>
              <a:t>Is the “tie-breaking” vote in the case of a tie</a:t>
            </a:r>
            <a:endParaRPr lang="en-US" dirty="0"/>
          </a:p>
        </p:txBody>
      </p:sp>
    </p:spTree>
    <p:extLst>
      <p:ext uri="{BB962C8B-B14F-4D97-AF65-F5344CB8AC3E}">
        <p14:creationId xmlns:p14="http://schemas.microsoft.com/office/powerpoint/2010/main" val="1987326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Branch</a:t>
            </a:r>
            <a:endParaRPr lang="en-US" dirty="0"/>
          </a:p>
        </p:txBody>
      </p:sp>
      <p:sp>
        <p:nvSpPr>
          <p:cNvPr id="3" name="Content Placeholder 2"/>
          <p:cNvSpPr>
            <a:spLocks noGrp="1"/>
          </p:cNvSpPr>
          <p:nvPr>
            <p:ph idx="1"/>
          </p:nvPr>
        </p:nvSpPr>
        <p:spPr/>
        <p:txBody>
          <a:bodyPr/>
          <a:lstStyle/>
          <a:p>
            <a:r>
              <a:rPr lang="en-US" dirty="0" smtClean="0"/>
              <a:t>Known as the “Law-making” branch</a:t>
            </a:r>
          </a:p>
          <a:p>
            <a:r>
              <a:rPr lang="en-US" dirty="0" smtClean="0"/>
              <a:t>Made up of Congress (Senate and House of representatives)</a:t>
            </a:r>
          </a:p>
          <a:p>
            <a:r>
              <a:rPr lang="en-US" dirty="0" smtClean="0"/>
              <a:t>Write, debate, and pass bills to send to the president for approval or veto.</a:t>
            </a:r>
          </a:p>
          <a:p>
            <a:r>
              <a:rPr lang="en-US" dirty="0" smtClean="0"/>
              <a:t>Can override presidential veto with a 2/3 vote in both the senate and the house of representatives</a:t>
            </a:r>
          </a:p>
          <a:p>
            <a:r>
              <a:rPr lang="en-US" dirty="0" smtClean="0"/>
              <a:t>Has authority to declare war</a:t>
            </a:r>
          </a:p>
          <a:p>
            <a:pPr lvl="1"/>
            <a:endParaRPr lang="en-US" dirty="0"/>
          </a:p>
        </p:txBody>
      </p:sp>
    </p:spTree>
    <p:extLst>
      <p:ext uri="{BB962C8B-B14F-4D97-AF65-F5344CB8AC3E}">
        <p14:creationId xmlns:p14="http://schemas.microsoft.com/office/powerpoint/2010/main" val="2735581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Branch</a:t>
            </a:r>
            <a:endParaRPr lang="en-US" dirty="0"/>
          </a:p>
        </p:txBody>
      </p:sp>
      <p:sp>
        <p:nvSpPr>
          <p:cNvPr id="3" name="Content Placeholder 2"/>
          <p:cNvSpPr>
            <a:spLocks noGrp="1"/>
          </p:cNvSpPr>
          <p:nvPr>
            <p:ph idx="1"/>
          </p:nvPr>
        </p:nvSpPr>
        <p:spPr/>
        <p:txBody>
          <a:bodyPr/>
          <a:lstStyle/>
          <a:p>
            <a:r>
              <a:rPr lang="en-US" dirty="0" smtClean="0"/>
              <a:t>Decides if legislation is constitutional.</a:t>
            </a:r>
          </a:p>
          <a:p>
            <a:r>
              <a:rPr lang="en-US" dirty="0" smtClean="0"/>
              <a:t>Made up of our Court System</a:t>
            </a:r>
          </a:p>
          <a:p>
            <a:pPr lvl="1"/>
            <a:r>
              <a:rPr lang="en-US" dirty="0" smtClean="0"/>
              <a:t>United States Supreme Court</a:t>
            </a:r>
          </a:p>
          <a:p>
            <a:pPr lvl="1"/>
            <a:r>
              <a:rPr lang="en-US" dirty="0" smtClean="0"/>
              <a:t>United States Court of Appeals</a:t>
            </a:r>
          </a:p>
          <a:p>
            <a:pPr lvl="1"/>
            <a:r>
              <a:rPr lang="en-US" dirty="0" smtClean="0"/>
              <a:t>District Courts</a:t>
            </a:r>
          </a:p>
        </p:txBody>
      </p:sp>
    </p:spTree>
    <p:extLst>
      <p:ext uri="{BB962C8B-B14F-4D97-AF65-F5344CB8AC3E}">
        <p14:creationId xmlns:p14="http://schemas.microsoft.com/office/powerpoint/2010/main" val="4273172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159" y="0"/>
            <a:ext cx="7886700" cy="1325563"/>
          </a:xfrm>
        </p:spPr>
        <p:txBody>
          <a:bodyPr/>
          <a:lstStyle/>
          <a:p>
            <a:pPr algn="ctr"/>
            <a:r>
              <a:rPr lang="en-US" dirty="0" smtClean="0"/>
              <a:t>U.S. Federal Court Districts </a:t>
            </a:r>
            <a:endParaRPr lang="en-US" dirty="0"/>
          </a:p>
        </p:txBody>
      </p:sp>
      <p:pic>
        <p:nvPicPr>
          <p:cNvPr id="3074" name="Picture 2" descr="http://www.oblon.com/sites/all/themes/oblon/resources/img/usmap.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3159" y="1325563"/>
            <a:ext cx="7886700" cy="443944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73159" y="6622473"/>
            <a:ext cx="8473859" cy="276999"/>
          </a:xfrm>
          <a:prstGeom prst="rect">
            <a:avLst/>
          </a:prstGeom>
          <a:noFill/>
        </p:spPr>
        <p:txBody>
          <a:bodyPr wrap="square" rtlCol="0">
            <a:spAutoFit/>
          </a:bodyPr>
          <a:lstStyle/>
          <a:p>
            <a:r>
              <a:rPr lang="en-US" sz="1200" dirty="0" smtClean="0"/>
              <a:t>http://www.oblon.com/sites/all/themes/oblon/resources/img/usmap.jpg</a:t>
            </a:r>
            <a:endParaRPr lang="en-US" sz="1200" dirty="0"/>
          </a:p>
        </p:txBody>
      </p:sp>
    </p:spTree>
    <p:extLst>
      <p:ext uri="{BB962C8B-B14F-4D97-AF65-F5344CB8AC3E}">
        <p14:creationId xmlns:p14="http://schemas.microsoft.com/office/powerpoint/2010/main" val="422723981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103</TotalTime>
  <Words>555</Words>
  <Application>Microsoft Macintosh PowerPoint</Application>
  <PresentationFormat>On-screen Show (4:3)</PresentationFormat>
  <Paragraphs>61</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Breeze</vt:lpstr>
      <vt:lpstr>FOUNDATIONS OF LAW</vt:lpstr>
      <vt:lpstr>United States Constitution</vt:lpstr>
      <vt:lpstr>Preamble of the Constitution</vt:lpstr>
      <vt:lpstr>Bill of Rights </vt:lpstr>
      <vt:lpstr>Executive Branch</vt:lpstr>
      <vt:lpstr>Executive Branch (Cont’d)</vt:lpstr>
      <vt:lpstr>Legislative Branch</vt:lpstr>
      <vt:lpstr>Judicial Branch</vt:lpstr>
      <vt:lpstr>U.S. Federal Court Districts </vt:lpstr>
      <vt:lpstr>Mississippi Court Districts</vt:lpstr>
      <vt:lpstr>How are laws passed?</vt:lpstr>
      <vt:lpstr>Different Types of Law</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LAW</dc:title>
  <dc:creator>matt</dc:creator>
  <cp:lastModifiedBy>matt</cp:lastModifiedBy>
  <cp:revision>9</cp:revision>
  <dcterms:created xsi:type="dcterms:W3CDTF">2015-08-06T00:38:20Z</dcterms:created>
  <dcterms:modified xsi:type="dcterms:W3CDTF">2015-08-06T02:22:03Z</dcterms:modified>
</cp:coreProperties>
</file>