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9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0"/>
  </p:normalViewPr>
  <p:slideViewPr>
    <p:cSldViewPr snapToGrid="0" snapToObjects="1">
      <p:cViewPr>
        <p:scale>
          <a:sx n="77" d="100"/>
          <a:sy n="77" d="100"/>
        </p:scale>
        <p:origin x="11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0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3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6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9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2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2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4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5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CFD4-9096-4B43-B910-E368DA4C548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2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ounded Rectangle 209">
            <a:extLst>
              <a:ext uri="{FF2B5EF4-FFF2-40B4-BE49-F238E27FC236}">
                <a16:creationId xmlns:a16="http://schemas.microsoft.com/office/drawing/2014/main" id="{E8C4FB79-5470-CE42-8953-A1C0FCA9800A}"/>
              </a:ext>
            </a:extLst>
          </p:cNvPr>
          <p:cNvSpPr/>
          <p:nvPr/>
        </p:nvSpPr>
        <p:spPr>
          <a:xfrm>
            <a:off x="2983187" y="3967118"/>
            <a:ext cx="2924451" cy="3379363"/>
          </a:xfrm>
          <a:prstGeom prst="roundRect">
            <a:avLst>
              <a:gd name="adj" fmla="val 28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380DB799-539E-B941-B411-5BF7F33192C0}"/>
              </a:ext>
            </a:extLst>
          </p:cNvPr>
          <p:cNvSpPr/>
          <p:nvPr/>
        </p:nvSpPr>
        <p:spPr>
          <a:xfrm>
            <a:off x="5977597" y="3967117"/>
            <a:ext cx="1528104" cy="2258071"/>
          </a:xfrm>
          <a:prstGeom prst="roundRect">
            <a:avLst>
              <a:gd name="adj" fmla="val 832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23765A-3D50-AE42-859E-5D4C861B5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51" y="5994093"/>
            <a:ext cx="7480749" cy="3733800"/>
          </a:xfrm>
          <a:prstGeom prst="rect">
            <a:avLst/>
          </a:prstGeom>
        </p:spPr>
      </p:pic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E57C5BCF-963C-454A-BC0F-E97A520299A9}"/>
              </a:ext>
            </a:extLst>
          </p:cNvPr>
          <p:cNvSpPr/>
          <p:nvPr/>
        </p:nvSpPr>
        <p:spPr>
          <a:xfrm>
            <a:off x="190499" y="8039101"/>
            <a:ext cx="5283554" cy="456450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19488027-5ED7-C64A-B670-38F77F166313}"/>
              </a:ext>
            </a:extLst>
          </p:cNvPr>
          <p:cNvSpPr/>
          <p:nvPr/>
        </p:nvSpPr>
        <p:spPr>
          <a:xfrm>
            <a:off x="2983188" y="2594889"/>
            <a:ext cx="4522513" cy="392672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BA925795-F4F1-DC44-AAF4-57DAA0A096EE}"/>
              </a:ext>
            </a:extLst>
          </p:cNvPr>
          <p:cNvSpPr/>
          <p:nvPr/>
        </p:nvSpPr>
        <p:spPr>
          <a:xfrm>
            <a:off x="69751" y="2601870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E291639-8E6D-E043-812C-C252D6AFB030}"/>
              </a:ext>
            </a:extLst>
          </p:cNvPr>
          <p:cNvSpPr txBox="1"/>
          <p:nvPr/>
        </p:nvSpPr>
        <p:spPr>
          <a:xfrm>
            <a:off x="151941" y="2161812"/>
            <a:ext cx="2816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April 19</a:t>
            </a:r>
            <a:r>
              <a:rPr lang="en-US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-23</a:t>
            </a:r>
            <a:r>
              <a:rPr lang="en-US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rd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               </a:t>
            </a:r>
          </a:p>
        </p:txBody>
      </p:sp>
      <p:sp>
        <p:nvSpPr>
          <p:cNvPr id="208" name="Rounded Rectangle 207">
            <a:extLst>
              <a:ext uri="{FF2B5EF4-FFF2-40B4-BE49-F238E27FC236}">
                <a16:creationId xmlns:a16="http://schemas.microsoft.com/office/drawing/2014/main" id="{0E63D746-EECD-C94C-A361-E3E6AE1AFBF8}"/>
              </a:ext>
            </a:extLst>
          </p:cNvPr>
          <p:cNvSpPr/>
          <p:nvPr/>
        </p:nvSpPr>
        <p:spPr>
          <a:xfrm>
            <a:off x="2988788" y="2585392"/>
            <a:ext cx="4516913" cy="1297497"/>
          </a:xfrm>
          <a:prstGeom prst="roundRect">
            <a:avLst>
              <a:gd name="adj" fmla="val 891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ounded Rectangle 208">
            <a:extLst>
              <a:ext uri="{FF2B5EF4-FFF2-40B4-BE49-F238E27FC236}">
                <a16:creationId xmlns:a16="http://schemas.microsoft.com/office/drawing/2014/main" id="{57C2ACF1-492C-5D43-9AFC-B8156075F7A9}"/>
              </a:ext>
            </a:extLst>
          </p:cNvPr>
          <p:cNvSpPr/>
          <p:nvPr/>
        </p:nvSpPr>
        <p:spPr>
          <a:xfrm>
            <a:off x="151941" y="2590381"/>
            <a:ext cx="2731585" cy="2994947"/>
          </a:xfrm>
          <a:prstGeom prst="roundRect">
            <a:avLst>
              <a:gd name="adj" fmla="val 333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ounded Rectangle 210">
            <a:extLst>
              <a:ext uri="{FF2B5EF4-FFF2-40B4-BE49-F238E27FC236}">
                <a16:creationId xmlns:a16="http://schemas.microsoft.com/office/drawing/2014/main" id="{BD5C1C83-29AC-BF4E-81EB-9E997FD8F5B0}"/>
              </a:ext>
            </a:extLst>
          </p:cNvPr>
          <p:cNvSpPr/>
          <p:nvPr/>
        </p:nvSpPr>
        <p:spPr>
          <a:xfrm>
            <a:off x="190498" y="8048846"/>
            <a:ext cx="5283555" cy="1498103"/>
          </a:xfrm>
          <a:prstGeom prst="roundRect">
            <a:avLst>
              <a:gd name="adj" fmla="val 69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ounded Rectangle 211">
            <a:extLst>
              <a:ext uri="{FF2B5EF4-FFF2-40B4-BE49-F238E27FC236}">
                <a16:creationId xmlns:a16="http://schemas.microsoft.com/office/drawing/2014/main" id="{51F40435-12B7-9747-B63E-39E91F3A3B1A}"/>
              </a:ext>
            </a:extLst>
          </p:cNvPr>
          <p:cNvSpPr/>
          <p:nvPr/>
        </p:nvSpPr>
        <p:spPr>
          <a:xfrm>
            <a:off x="151941" y="5669556"/>
            <a:ext cx="2733796" cy="2295061"/>
          </a:xfrm>
          <a:prstGeom prst="roundRect">
            <a:avLst>
              <a:gd name="adj" fmla="val 604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ounded Rectangle 216">
            <a:extLst>
              <a:ext uri="{FF2B5EF4-FFF2-40B4-BE49-F238E27FC236}">
                <a16:creationId xmlns:a16="http://schemas.microsoft.com/office/drawing/2014/main" id="{234DB290-FD3D-C748-99FB-B36815BD4818}"/>
              </a:ext>
            </a:extLst>
          </p:cNvPr>
          <p:cNvSpPr/>
          <p:nvPr/>
        </p:nvSpPr>
        <p:spPr>
          <a:xfrm>
            <a:off x="69751" y="5688847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0" name="Rounded Rectangle 219">
            <a:extLst>
              <a:ext uri="{FF2B5EF4-FFF2-40B4-BE49-F238E27FC236}">
                <a16:creationId xmlns:a16="http://schemas.microsoft.com/office/drawing/2014/main" id="{5A1F397A-D23C-514E-A05F-3DD0FC3AA5E4}"/>
              </a:ext>
            </a:extLst>
          </p:cNvPr>
          <p:cNvSpPr/>
          <p:nvPr/>
        </p:nvSpPr>
        <p:spPr>
          <a:xfrm>
            <a:off x="2991282" y="3961712"/>
            <a:ext cx="2916355" cy="403697"/>
          </a:xfrm>
          <a:prstGeom prst="roundRect">
            <a:avLst>
              <a:gd name="adj" fmla="val 20624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B4FB16-BD56-0544-9F54-3C923ACF3F7A}"/>
              </a:ext>
            </a:extLst>
          </p:cNvPr>
          <p:cNvSpPr txBox="1"/>
          <p:nvPr/>
        </p:nvSpPr>
        <p:spPr>
          <a:xfrm>
            <a:off x="215643" y="3076693"/>
            <a:ext cx="2750073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Century Gothic" panose="020B0502020202020204" pitchFamily="34" charset="0"/>
              </a:rPr>
              <a:t>Reading- review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Writing-opinion writing 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Math-place value and comparing numbers  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Language-apostrophes in possessives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Spelling, reading, and math test on Friday</a:t>
            </a:r>
          </a:p>
        </p:txBody>
      </p:sp>
      <p:pic>
        <p:nvPicPr>
          <p:cNvPr id="225" name="Graphic 224" descr="OpenEnvelope">
            <a:extLst>
              <a:ext uri="{FF2B5EF4-FFF2-40B4-BE49-F238E27FC236}">
                <a16:creationId xmlns:a16="http://schemas.microsoft.com/office/drawing/2014/main" id="{98B888AE-CA0C-0C46-8FDD-114092C2E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6344" y="3051418"/>
            <a:ext cx="349381" cy="349381"/>
          </a:xfrm>
          <a:prstGeom prst="rect">
            <a:avLst/>
          </a:prstGeom>
        </p:spPr>
      </p:pic>
      <p:pic>
        <p:nvPicPr>
          <p:cNvPr id="229" name="Graphic 228" descr="Receiver">
            <a:extLst>
              <a:ext uri="{FF2B5EF4-FFF2-40B4-BE49-F238E27FC236}">
                <a16:creationId xmlns:a16="http://schemas.microsoft.com/office/drawing/2014/main" id="{540873EA-0149-3E4D-AA69-4169A60F9C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83952" y="3049912"/>
            <a:ext cx="365086" cy="365086"/>
          </a:xfrm>
          <a:prstGeom prst="rect">
            <a:avLst/>
          </a:prstGeom>
        </p:spPr>
      </p:pic>
      <p:sp>
        <p:nvSpPr>
          <p:cNvPr id="230" name="TextBox 229">
            <a:extLst>
              <a:ext uri="{FF2B5EF4-FFF2-40B4-BE49-F238E27FC236}">
                <a16:creationId xmlns:a16="http://schemas.microsoft.com/office/drawing/2014/main" id="{C26E74D6-050D-4D47-B04D-CB34EF5548A5}"/>
              </a:ext>
            </a:extLst>
          </p:cNvPr>
          <p:cNvSpPr txBox="1"/>
          <p:nvPr/>
        </p:nvSpPr>
        <p:spPr>
          <a:xfrm>
            <a:off x="0" y="6247908"/>
            <a:ext cx="27234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damp      law         charge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gravy      crater      raw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claw	     north       feeding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booth      boat        coat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charcoal   goal      toad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country     earth     early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woman     women 						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4E048B0-FD4A-7D47-A79F-F71A93C016DE}"/>
              </a:ext>
            </a:extLst>
          </p:cNvPr>
          <p:cNvSpPr txBox="1"/>
          <p:nvPr/>
        </p:nvSpPr>
        <p:spPr>
          <a:xfrm>
            <a:off x="190500" y="8651932"/>
            <a:ext cx="52835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latin typeface="Century Gothic" panose="020B0502020202020204" pitchFamily="34" charset="0"/>
              </a:rPr>
              <a:t>Friday, May 21</a:t>
            </a:r>
            <a:r>
              <a:rPr lang="en-US" sz="1300" b="1" baseline="30000" dirty="0">
                <a:latin typeface="Century Gothic" panose="020B0502020202020204" pitchFamily="34" charset="0"/>
              </a:rPr>
              <a:t>st</a:t>
            </a:r>
            <a:r>
              <a:rPr lang="en-US" sz="1300" b="1" dirty="0">
                <a:latin typeface="Century Gothic" panose="020B0502020202020204" pitchFamily="34" charset="0"/>
              </a:rPr>
              <a:t>- half day</a:t>
            </a:r>
          </a:p>
          <a:p>
            <a:pPr algn="ctr"/>
            <a:r>
              <a:rPr lang="en-US" sz="1300" b="1" dirty="0">
                <a:latin typeface="Century Gothic" panose="020B0502020202020204" pitchFamily="34" charset="0"/>
              </a:rPr>
              <a:t>Monday, May 24</a:t>
            </a:r>
            <a:r>
              <a:rPr lang="en-US" sz="1300" b="1" baseline="30000" dirty="0">
                <a:latin typeface="Century Gothic" panose="020B0502020202020204" pitchFamily="34" charset="0"/>
              </a:rPr>
              <a:t>th</a:t>
            </a:r>
            <a:r>
              <a:rPr lang="en-US" sz="1300" b="1" dirty="0">
                <a:latin typeface="Century Gothic" panose="020B0502020202020204" pitchFamily="34" charset="0"/>
              </a:rPr>
              <a:t> -half day</a:t>
            </a:r>
          </a:p>
          <a:p>
            <a:pPr algn="ctr"/>
            <a:r>
              <a:rPr lang="en-US" sz="1300" b="1" dirty="0">
                <a:latin typeface="Century Gothic" panose="020B0502020202020204" pitchFamily="34" charset="0"/>
              </a:rPr>
              <a:t>Tuesday, May 25</a:t>
            </a:r>
            <a:r>
              <a:rPr lang="en-US" sz="1300" b="1" baseline="30000" dirty="0">
                <a:latin typeface="Century Gothic" panose="020B0502020202020204" pitchFamily="34" charset="0"/>
              </a:rPr>
              <a:t>th</a:t>
            </a:r>
            <a:r>
              <a:rPr lang="en-US" sz="1300" b="1" dirty="0">
                <a:latin typeface="Century Gothic" panose="020B0502020202020204" pitchFamily="34" charset="0"/>
              </a:rPr>
              <a:t>-half day/Students’ Last Day</a:t>
            </a:r>
          </a:p>
          <a:p>
            <a:pPr algn="ctr"/>
            <a:endParaRPr lang="en-US" sz="1300" b="1" dirty="0">
              <a:latin typeface="Century Gothic" panose="020B0502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2ED43C-F0A9-4343-A1AE-8F710F9EA0BC}"/>
              </a:ext>
            </a:extLst>
          </p:cNvPr>
          <p:cNvSpPr txBox="1"/>
          <p:nvPr/>
        </p:nvSpPr>
        <p:spPr>
          <a:xfrm>
            <a:off x="3222628" y="3101071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662-429-9117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8CA3989-952A-EB44-973C-5883494F725E}"/>
              </a:ext>
            </a:extLst>
          </p:cNvPr>
          <p:cNvSpPr txBox="1"/>
          <p:nvPr/>
        </p:nvSpPr>
        <p:spPr>
          <a:xfrm>
            <a:off x="5507600" y="3101070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mariann.word@dcsms.org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77726184-C178-3048-B560-AB08C8E1D9C3}"/>
              </a:ext>
            </a:extLst>
          </p:cNvPr>
          <p:cNvSpPr/>
          <p:nvPr/>
        </p:nvSpPr>
        <p:spPr>
          <a:xfrm>
            <a:off x="5983217" y="3924678"/>
            <a:ext cx="1522484" cy="423221"/>
          </a:xfrm>
          <a:prstGeom prst="roundRect">
            <a:avLst>
              <a:gd name="adj" fmla="val 23258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3CCEE27-2483-2349-88C2-08B5498EF95C}"/>
              </a:ext>
            </a:extLst>
          </p:cNvPr>
          <p:cNvSpPr txBox="1"/>
          <p:nvPr/>
        </p:nvSpPr>
        <p:spPr>
          <a:xfrm>
            <a:off x="5911395" y="4564050"/>
            <a:ext cx="15943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</a:rPr>
              <a:t>Monday-Computer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Tuesday-Library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Wednesday-Music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Thursday-PE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0646AAE-A410-354D-BAE2-881A63BA4A80}"/>
              </a:ext>
            </a:extLst>
          </p:cNvPr>
          <p:cNvSpPr txBox="1"/>
          <p:nvPr/>
        </p:nvSpPr>
        <p:spPr>
          <a:xfrm>
            <a:off x="-118450" y="2597337"/>
            <a:ext cx="318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Skills for the Week</a:t>
            </a:r>
            <a:endParaRPr lang="en-US" sz="1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GphiloSLOTHical Medium" panose="02000603000000000000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3C5A413-15B7-324F-8A64-84C2046F30D3}"/>
              </a:ext>
            </a:extLst>
          </p:cNvPr>
          <p:cNvSpPr txBox="1"/>
          <p:nvPr/>
        </p:nvSpPr>
        <p:spPr>
          <a:xfrm>
            <a:off x="3787454" y="2537207"/>
            <a:ext cx="2802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Contact Me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6A1DDCE-2810-FE49-8F06-A64D94345CD0}"/>
              </a:ext>
            </a:extLst>
          </p:cNvPr>
          <p:cNvSpPr txBox="1"/>
          <p:nvPr/>
        </p:nvSpPr>
        <p:spPr>
          <a:xfrm>
            <a:off x="1163387" y="7977638"/>
            <a:ext cx="32820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Upcoming Events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8D10B9F-D0BB-344A-97D8-7523CB7FF8E5}"/>
              </a:ext>
            </a:extLst>
          </p:cNvPr>
          <p:cNvSpPr txBox="1"/>
          <p:nvPr/>
        </p:nvSpPr>
        <p:spPr>
          <a:xfrm>
            <a:off x="151941" y="5626037"/>
            <a:ext cx="2723489" cy="49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Spelling Words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BB5574C-681B-454E-9A10-9C1EADE38A3C}"/>
              </a:ext>
            </a:extLst>
          </p:cNvPr>
          <p:cNvSpPr txBox="1"/>
          <p:nvPr/>
        </p:nvSpPr>
        <p:spPr>
          <a:xfrm>
            <a:off x="2814082" y="3937862"/>
            <a:ext cx="32820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Vocabulary Words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2FB41F9-F556-D54C-9A98-AB4265A7EAA9}"/>
              </a:ext>
            </a:extLst>
          </p:cNvPr>
          <p:cNvSpPr txBox="1"/>
          <p:nvPr/>
        </p:nvSpPr>
        <p:spPr>
          <a:xfrm>
            <a:off x="5986038" y="3985454"/>
            <a:ext cx="1519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Activity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2F9F05-A4AB-47E3-BC7E-D0B43421385D}"/>
              </a:ext>
            </a:extLst>
          </p:cNvPr>
          <p:cNvSpPr txBox="1"/>
          <p:nvPr/>
        </p:nvSpPr>
        <p:spPr>
          <a:xfrm>
            <a:off x="4764751" y="3487729"/>
            <a:ext cx="3563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Text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32C391-4105-4208-8649-E48F416CEF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7857" y="3398922"/>
            <a:ext cx="450260" cy="45026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2113CF2-3847-40A6-BDC6-AEEC8E2E9E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751" y="-73746"/>
            <a:ext cx="7702649" cy="26760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C1F6CD-DA6A-41AB-9AFF-F1DCB95A3263}"/>
              </a:ext>
            </a:extLst>
          </p:cNvPr>
          <p:cNvSpPr txBox="1"/>
          <p:nvPr/>
        </p:nvSpPr>
        <p:spPr>
          <a:xfrm>
            <a:off x="2937725" y="4363105"/>
            <a:ext cx="2863113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subheading</a:t>
            </a:r>
            <a:r>
              <a:rPr lang="en-US" sz="1200" dirty="0"/>
              <a:t>- organizes the information into different sections</a:t>
            </a:r>
          </a:p>
          <a:p>
            <a:r>
              <a:rPr lang="en-US" sz="1200" u="sng" dirty="0"/>
              <a:t>index</a:t>
            </a:r>
            <a:r>
              <a:rPr lang="en-US" sz="1200" dirty="0"/>
              <a:t>-an alphabetical list of important topics and page numbers where they are located</a:t>
            </a:r>
          </a:p>
          <a:p>
            <a:r>
              <a:rPr lang="en-US" sz="1200" u="sng" dirty="0"/>
              <a:t>caption-</a:t>
            </a:r>
            <a:r>
              <a:rPr lang="en-US" sz="1200" dirty="0"/>
              <a:t>a short explanation under a picture that gives information about the picture</a:t>
            </a:r>
          </a:p>
          <a:p>
            <a:r>
              <a:rPr lang="en-US" sz="1200" u="sng" dirty="0"/>
              <a:t>glossary-</a:t>
            </a:r>
            <a:r>
              <a:rPr lang="en-US" sz="1200" dirty="0"/>
              <a:t>an alphabetical list of important words and their meanings found at the back of a text</a:t>
            </a:r>
          </a:p>
          <a:p>
            <a:r>
              <a:rPr lang="en-US" sz="1200" u="sng" dirty="0"/>
              <a:t>icon-</a:t>
            </a:r>
            <a:r>
              <a:rPr lang="en-US" sz="1200" dirty="0"/>
              <a:t>a small picture on a computer that represents a program or function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6721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1255</TotalTime>
  <Words>160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Nannini</dc:creator>
  <cp:lastModifiedBy>Mariann Word</cp:lastModifiedBy>
  <cp:revision>74</cp:revision>
  <cp:lastPrinted>2021-04-06T13:09:05Z</cp:lastPrinted>
  <dcterms:created xsi:type="dcterms:W3CDTF">2019-05-20T18:34:58Z</dcterms:created>
  <dcterms:modified xsi:type="dcterms:W3CDTF">2021-04-16T13:27:36Z</dcterms:modified>
</cp:coreProperties>
</file>