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84" r:id="rId3"/>
    <p:sldId id="272" r:id="rId4"/>
    <p:sldId id="257" r:id="rId5"/>
    <p:sldId id="294" r:id="rId6"/>
    <p:sldId id="278" r:id="rId7"/>
    <p:sldId id="269" r:id="rId8"/>
    <p:sldId id="260" r:id="rId9"/>
    <p:sldId id="279" r:id="rId10"/>
    <p:sldId id="280" r:id="rId11"/>
    <p:sldId id="265" r:id="rId12"/>
    <p:sldId id="287" r:id="rId13"/>
    <p:sldId id="286" r:id="rId14"/>
    <p:sldId id="288" r:id="rId15"/>
    <p:sldId id="271" r:id="rId16"/>
    <p:sldId id="276" r:id="rId17"/>
    <p:sldId id="270" r:id="rId18"/>
    <p:sldId id="274" r:id="rId19"/>
    <p:sldId id="289" r:id="rId20"/>
    <p:sldId id="291" r:id="rId21"/>
    <p:sldId id="292" r:id="rId22"/>
    <p:sldId id="293" r:id="rId23"/>
    <p:sldId id="273" r:id="rId24"/>
    <p:sldId id="268" r:id="rId25"/>
    <p:sldId id="277" r:id="rId26"/>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rgbClr val="FF0000"/>
        </a:solidFill>
        <a:latin typeface="Britannic Bold" panose="020B0903060703020204" pitchFamily="34" charset="0"/>
        <a:ea typeface="+mn-ea"/>
        <a:cs typeface="+mn-cs"/>
      </a:defRPr>
    </a:lvl1pPr>
    <a:lvl2pPr marL="457200" algn="l" rtl="0" eaLnBrk="0" fontAlgn="base" hangingPunct="0">
      <a:spcBef>
        <a:spcPct val="0"/>
      </a:spcBef>
      <a:spcAft>
        <a:spcPct val="0"/>
      </a:spcAft>
      <a:defRPr sz="3200" kern="1200">
        <a:solidFill>
          <a:srgbClr val="FF0000"/>
        </a:solidFill>
        <a:latin typeface="Britannic Bold" panose="020B0903060703020204" pitchFamily="34" charset="0"/>
        <a:ea typeface="+mn-ea"/>
        <a:cs typeface="+mn-cs"/>
      </a:defRPr>
    </a:lvl2pPr>
    <a:lvl3pPr marL="914400" algn="l" rtl="0" eaLnBrk="0" fontAlgn="base" hangingPunct="0">
      <a:spcBef>
        <a:spcPct val="0"/>
      </a:spcBef>
      <a:spcAft>
        <a:spcPct val="0"/>
      </a:spcAft>
      <a:defRPr sz="3200" kern="1200">
        <a:solidFill>
          <a:srgbClr val="FF0000"/>
        </a:solidFill>
        <a:latin typeface="Britannic Bold" panose="020B0903060703020204" pitchFamily="34" charset="0"/>
        <a:ea typeface="+mn-ea"/>
        <a:cs typeface="+mn-cs"/>
      </a:defRPr>
    </a:lvl3pPr>
    <a:lvl4pPr marL="1371600" algn="l" rtl="0" eaLnBrk="0" fontAlgn="base" hangingPunct="0">
      <a:spcBef>
        <a:spcPct val="0"/>
      </a:spcBef>
      <a:spcAft>
        <a:spcPct val="0"/>
      </a:spcAft>
      <a:defRPr sz="3200" kern="1200">
        <a:solidFill>
          <a:srgbClr val="FF0000"/>
        </a:solidFill>
        <a:latin typeface="Britannic Bold" panose="020B0903060703020204" pitchFamily="34" charset="0"/>
        <a:ea typeface="+mn-ea"/>
        <a:cs typeface="+mn-cs"/>
      </a:defRPr>
    </a:lvl4pPr>
    <a:lvl5pPr marL="1828800" algn="l" rtl="0" eaLnBrk="0" fontAlgn="base" hangingPunct="0">
      <a:spcBef>
        <a:spcPct val="0"/>
      </a:spcBef>
      <a:spcAft>
        <a:spcPct val="0"/>
      </a:spcAft>
      <a:defRPr sz="3200" kern="1200">
        <a:solidFill>
          <a:srgbClr val="FF0000"/>
        </a:solidFill>
        <a:latin typeface="Britannic Bold" panose="020B0903060703020204" pitchFamily="34" charset="0"/>
        <a:ea typeface="+mn-ea"/>
        <a:cs typeface="+mn-cs"/>
      </a:defRPr>
    </a:lvl5pPr>
    <a:lvl6pPr marL="2286000" algn="l" defTabSz="914400" rtl="0" eaLnBrk="1" latinLnBrk="0" hangingPunct="1">
      <a:defRPr sz="3200" kern="1200">
        <a:solidFill>
          <a:srgbClr val="FF0000"/>
        </a:solidFill>
        <a:latin typeface="Britannic Bold" panose="020B0903060703020204" pitchFamily="34" charset="0"/>
        <a:ea typeface="+mn-ea"/>
        <a:cs typeface="+mn-cs"/>
      </a:defRPr>
    </a:lvl6pPr>
    <a:lvl7pPr marL="2743200" algn="l" defTabSz="914400" rtl="0" eaLnBrk="1" latinLnBrk="0" hangingPunct="1">
      <a:defRPr sz="3200" kern="1200">
        <a:solidFill>
          <a:srgbClr val="FF0000"/>
        </a:solidFill>
        <a:latin typeface="Britannic Bold" panose="020B0903060703020204" pitchFamily="34" charset="0"/>
        <a:ea typeface="+mn-ea"/>
        <a:cs typeface="+mn-cs"/>
      </a:defRPr>
    </a:lvl7pPr>
    <a:lvl8pPr marL="3200400" algn="l" defTabSz="914400" rtl="0" eaLnBrk="1" latinLnBrk="0" hangingPunct="1">
      <a:defRPr sz="3200" kern="1200">
        <a:solidFill>
          <a:srgbClr val="FF0000"/>
        </a:solidFill>
        <a:latin typeface="Britannic Bold" panose="020B0903060703020204" pitchFamily="34" charset="0"/>
        <a:ea typeface="+mn-ea"/>
        <a:cs typeface="+mn-cs"/>
      </a:defRPr>
    </a:lvl8pPr>
    <a:lvl9pPr marL="3657600" algn="l" defTabSz="914400" rtl="0" eaLnBrk="1" latinLnBrk="0" hangingPunct="1">
      <a:defRPr sz="3200" kern="1200">
        <a:solidFill>
          <a:srgbClr val="FF0000"/>
        </a:solidFill>
        <a:latin typeface="Britannic Bold" panose="020B0903060703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00"/>
    <a:srgbClr val="292929"/>
    <a:srgbClr val="1C1C1C"/>
    <a:srgbClr val="800000"/>
    <a:srgbClr val="FF9933"/>
    <a:srgbClr val="11111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p:cViewPr varScale="1">
        <p:scale>
          <a:sx n="112" d="100"/>
          <a:sy n="112" d="100"/>
        </p:scale>
        <p:origin x="75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8729CC-63DE-4BB5-A1B4-CCCF687D9590}" type="slidenum">
              <a:rPr lang="en-US" altLang="en-US"/>
              <a:pPr>
                <a:defRPr/>
              </a:pPr>
              <a:t>‹#›</a:t>
            </a:fld>
            <a:endParaRPr lang="en-US" altLang="en-US"/>
          </a:p>
        </p:txBody>
      </p:sp>
    </p:spTree>
    <p:extLst>
      <p:ext uri="{BB962C8B-B14F-4D97-AF65-F5344CB8AC3E}">
        <p14:creationId xmlns:p14="http://schemas.microsoft.com/office/powerpoint/2010/main" val="60619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4F15E8-169B-46AA-9B53-261952C2EE17}" type="slidenum">
              <a:rPr lang="en-US" altLang="en-US"/>
              <a:pPr>
                <a:defRPr/>
              </a:pPr>
              <a:t>‹#›</a:t>
            </a:fld>
            <a:endParaRPr lang="en-US" altLang="en-US"/>
          </a:p>
        </p:txBody>
      </p:sp>
    </p:spTree>
    <p:extLst>
      <p:ext uri="{BB962C8B-B14F-4D97-AF65-F5344CB8AC3E}">
        <p14:creationId xmlns:p14="http://schemas.microsoft.com/office/powerpoint/2010/main" val="565298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34C72E-5691-42D1-A741-922F12E0709C}" type="slidenum">
              <a:rPr lang="en-US" altLang="en-US"/>
              <a:pPr>
                <a:defRPr/>
              </a:pPr>
              <a:t>‹#›</a:t>
            </a:fld>
            <a:endParaRPr lang="en-US" altLang="en-US"/>
          </a:p>
        </p:txBody>
      </p:sp>
    </p:spTree>
    <p:extLst>
      <p:ext uri="{BB962C8B-B14F-4D97-AF65-F5344CB8AC3E}">
        <p14:creationId xmlns:p14="http://schemas.microsoft.com/office/powerpoint/2010/main" val="3808607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44EF94-4072-496B-9657-76958E87570E}" type="slidenum">
              <a:rPr lang="en-US" altLang="en-US"/>
              <a:pPr>
                <a:defRPr/>
              </a:pPr>
              <a:t>‹#›</a:t>
            </a:fld>
            <a:endParaRPr lang="en-US" altLang="en-US"/>
          </a:p>
        </p:txBody>
      </p:sp>
    </p:spTree>
    <p:extLst>
      <p:ext uri="{BB962C8B-B14F-4D97-AF65-F5344CB8AC3E}">
        <p14:creationId xmlns:p14="http://schemas.microsoft.com/office/powerpoint/2010/main" val="60283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AD9988-648B-43B0-A3ED-CF95BA7B81C3}" type="slidenum">
              <a:rPr lang="en-US" altLang="en-US"/>
              <a:pPr>
                <a:defRPr/>
              </a:pPr>
              <a:t>‹#›</a:t>
            </a:fld>
            <a:endParaRPr lang="en-US" altLang="en-US"/>
          </a:p>
        </p:txBody>
      </p:sp>
    </p:spTree>
    <p:extLst>
      <p:ext uri="{BB962C8B-B14F-4D97-AF65-F5344CB8AC3E}">
        <p14:creationId xmlns:p14="http://schemas.microsoft.com/office/powerpoint/2010/main" val="2097628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3F6D74-98F6-43E4-B228-25F142E00D8F}" type="slidenum">
              <a:rPr lang="en-US" altLang="en-US"/>
              <a:pPr>
                <a:defRPr/>
              </a:pPr>
              <a:t>‹#›</a:t>
            </a:fld>
            <a:endParaRPr lang="en-US" altLang="en-US"/>
          </a:p>
        </p:txBody>
      </p:sp>
    </p:spTree>
    <p:extLst>
      <p:ext uri="{BB962C8B-B14F-4D97-AF65-F5344CB8AC3E}">
        <p14:creationId xmlns:p14="http://schemas.microsoft.com/office/powerpoint/2010/main" val="188683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DB7209-61AB-46FD-828E-0E656C7F1496}" type="slidenum">
              <a:rPr lang="en-US" altLang="en-US"/>
              <a:pPr>
                <a:defRPr/>
              </a:pPr>
              <a:t>‹#›</a:t>
            </a:fld>
            <a:endParaRPr lang="en-US" altLang="en-US"/>
          </a:p>
        </p:txBody>
      </p:sp>
    </p:spTree>
    <p:extLst>
      <p:ext uri="{BB962C8B-B14F-4D97-AF65-F5344CB8AC3E}">
        <p14:creationId xmlns:p14="http://schemas.microsoft.com/office/powerpoint/2010/main" val="3792040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434644-F4D0-4679-AE35-BEC4DD5C4F71}" type="slidenum">
              <a:rPr lang="en-US" altLang="en-US"/>
              <a:pPr>
                <a:defRPr/>
              </a:pPr>
              <a:t>‹#›</a:t>
            </a:fld>
            <a:endParaRPr lang="en-US" altLang="en-US"/>
          </a:p>
        </p:txBody>
      </p:sp>
    </p:spTree>
    <p:extLst>
      <p:ext uri="{BB962C8B-B14F-4D97-AF65-F5344CB8AC3E}">
        <p14:creationId xmlns:p14="http://schemas.microsoft.com/office/powerpoint/2010/main" val="814577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2AEB8B7-EB3B-4A89-BD68-C6A6151B5060}" type="slidenum">
              <a:rPr lang="en-US" altLang="en-US"/>
              <a:pPr>
                <a:defRPr/>
              </a:pPr>
              <a:t>‹#›</a:t>
            </a:fld>
            <a:endParaRPr lang="en-US" altLang="en-US"/>
          </a:p>
        </p:txBody>
      </p:sp>
    </p:spTree>
    <p:extLst>
      <p:ext uri="{BB962C8B-B14F-4D97-AF65-F5344CB8AC3E}">
        <p14:creationId xmlns:p14="http://schemas.microsoft.com/office/powerpoint/2010/main" val="3958462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47E881-FDEE-495D-B556-7DF2ADF2EFB0}" type="slidenum">
              <a:rPr lang="en-US" altLang="en-US"/>
              <a:pPr>
                <a:defRPr/>
              </a:pPr>
              <a:t>‹#›</a:t>
            </a:fld>
            <a:endParaRPr lang="en-US" altLang="en-US"/>
          </a:p>
        </p:txBody>
      </p:sp>
    </p:spTree>
    <p:extLst>
      <p:ext uri="{BB962C8B-B14F-4D97-AF65-F5344CB8AC3E}">
        <p14:creationId xmlns:p14="http://schemas.microsoft.com/office/powerpoint/2010/main" val="210311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2B64D3-DD5A-4BF7-A06B-C0829D1401C6}" type="slidenum">
              <a:rPr lang="en-US" altLang="en-US"/>
              <a:pPr>
                <a:defRPr/>
              </a:pPr>
              <a:t>‹#›</a:t>
            </a:fld>
            <a:endParaRPr lang="en-US" altLang="en-US"/>
          </a:p>
        </p:txBody>
      </p:sp>
    </p:spTree>
    <p:extLst>
      <p:ext uri="{BB962C8B-B14F-4D97-AF65-F5344CB8AC3E}">
        <p14:creationId xmlns:p14="http://schemas.microsoft.com/office/powerpoint/2010/main" val="119791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0000"/>
            </a:gs>
            <a:gs pos="100000">
              <a:srgbClr val="A50021"/>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chemeClr val="tx1"/>
                </a:solidFill>
              </a:defRPr>
            </a:lvl1pPr>
          </a:lstStyle>
          <a:p>
            <a:pPr>
              <a:defRPr/>
            </a:pPr>
            <a:fld id="{D781A54D-130A-41DE-AC40-4031ACB5706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Britannic Bold" pitchFamily="34" charset="0"/>
        </a:defRPr>
      </a:lvl2pPr>
      <a:lvl3pPr algn="ctr" rtl="0" eaLnBrk="0" fontAlgn="base" hangingPunct="0">
        <a:spcBef>
          <a:spcPct val="0"/>
        </a:spcBef>
        <a:spcAft>
          <a:spcPct val="0"/>
        </a:spcAft>
        <a:defRPr sz="4400">
          <a:solidFill>
            <a:schemeClr val="tx2"/>
          </a:solidFill>
          <a:latin typeface="Britannic Bold" pitchFamily="34" charset="0"/>
        </a:defRPr>
      </a:lvl3pPr>
      <a:lvl4pPr algn="ctr" rtl="0" eaLnBrk="0" fontAlgn="base" hangingPunct="0">
        <a:spcBef>
          <a:spcPct val="0"/>
        </a:spcBef>
        <a:spcAft>
          <a:spcPct val="0"/>
        </a:spcAft>
        <a:defRPr sz="4400">
          <a:solidFill>
            <a:schemeClr val="tx2"/>
          </a:solidFill>
          <a:latin typeface="Britannic Bold" pitchFamily="34" charset="0"/>
        </a:defRPr>
      </a:lvl4pPr>
      <a:lvl5pPr algn="ctr" rtl="0" eaLnBrk="0" fontAlgn="base" hangingPunct="0">
        <a:spcBef>
          <a:spcPct val="0"/>
        </a:spcBef>
        <a:spcAft>
          <a:spcPct val="0"/>
        </a:spcAft>
        <a:defRPr sz="4400">
          <a:solidFill>
            <a:schemeClr val="tx2"/>
          </a:solidFill>
          <a:latin typeface="Britannic Bold" pitchFamily="34" charset="0"/>
        </a:defRPr>
      </a:lvl5pPr>
      <a:lvl6pPr marL="457200" algn="ctr" rtl="0" fontAlgn="base">
        <a:spcBef>
          <a:spcPct val="0"/>
        </a:spcBef>
        <a:spcAft>
          <a:spcPct val="0"/>
        </a:spcAft>
        <a:defRPr sz="4400">
          <a:solidFill>
            <a:schemeClr val="tx2"/>
          </a:solidFill>
          <a:latin typeface="Britannic Bold" pitchFamily="34" charset="0"/>
        </a:defRPr>
      </a:lvl6pPr>
      <a:lvl7pPr marL="914400" algn="ctr" rtl="0" fontAlgn="base">
        <a:spcBef>
          <a:spcPct val="0"/>
        </a:spcBef>
        <a:spcAft>
          <a:spcPct val="0"/>
        </a:spcAft>
        <a:defRPr sz="4400">
          <a:solidFill>
            <a:schemeClr val="tx2"/>
          </a:solidFill>
          <a:latin typeface="Britannic Bold" pitchFamily="34" charset="0"/>
        </a:defRPr>
      </a:lvl7pPr>
      <a:lvl8pPr marL="1371600" algn="ctr" rtl="0" fontAlgn="base">
        <a:spcBef>
          <a:spcPct val="0"/>
        </a:spcBef>
        <a:spcAft>
          <a:spcPct val="0"/>
        </a:spcAft>
        <a:defRPr sz="4400">
          <a:solidFill>
            <a:schemeClr val="tx2"/>
          </a:solidFill>
          <a:latin typeface="Britannic Bold" pitchFamily="34" charset="0"/>
        </a:defRPr>
      </a:lvl8pPr>
      <a:lvl9pPr marL="1828800" algn="ctr" rtl="0" fontAlgn="base">
        <a:spcBef>
          <a:spcPct val="0"/>
        </a:spcBef>
        <a:spcAft>
          <a:spcPct val="0"/>
        </a:spcAft>
        <a:defRPr sz="4400">
          <a:solidFill>
            <a:schemeClr val="tx2"/>
          </a:solidFill>
          <a:latin typeface="Britannic Bold"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6.jpeg"/><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1676400" y="3200400"/>
            <a:ext cx="487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eaLnBrk="1" hangingPunct="1">
              <a:spcBef>
                <a:spcPct val="50000"/>
              </a:spcBef>
              <a:buFontTx/>
              <a:buNone/>
            </a:pPr>
            <a:r>
              <a:rPr lang="en-US" altLang="en-US" dirty="0">
                <a:solidFill>
                  <a:srgbClr val="CC0000"/>
                </a:solidFill>
                <a:latin typeface="Book Antiqua" panose="02040602050305030304" pitchFamily="18" charset="0"/>
              </a:rPr>
              <a:t>by William Shakespeare</a:t>
            </a:r>
          </a:p>
        </p:txBody>
      </p:sp>
      <p:sp>
        <p:nvSpPr>
          <p:cNvPr id="13316" name="Text Box 4"/>
          <p:cNvSpPr txBox="1">
            <a:spLocks noChangeArrowheads="1"/>
          </p:cNvSpPr>
          <p:nvPr/>
        </p:nvSpPr>
        <p:spPr bwMode="auto">
          <a:xfrm>
            <a:off x="1447800" y="5486400"/>
            <a:ext cx="6934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eaLnBrk="1" hangingPunct="1">
              <a:spcBef>
                <a:spcPct val="50000"/>
              </a:spcBef>
              <a:buFontTx/>
              <a:buNone/>
            </a:pPr>
            <a:r>
              <a:rPr lang="en-US" altLang="en-US">
                <a:solidFill>
                  <a:srgbClr val="FFCC00"/>
                </a:solidFill>
                <a:latin typeface="Magneto" panose="04030805050802020D02" pitchFamily="82" charset="0"/>
              </a:rPr>
              <a:t>fair is foul and foul is fair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13316"/>
                                        </p:tgtEl>
                                        <p:attrNameLst>
                                          <p:attrName>style.visibility</p:attrName>
                                        </p:attrNameLst>
                                      </p:cBhvr>
                                      <p:to>
                                        <p:strVal val="visible"/>
                                      </p:to>
                                    </p:set>
                                    <p:animEffect transition="in" filter="dissolve">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pic>
        <p:nvPicPr>
          <p:cNvPr id="10242" name="Picture 1026" descr="wit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438" y="0"/>
            <a:ext cx="53895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1027"/>
          <p:cNvSpPr txBox="1">
            <a:spLocks noChangeArrowheads="1"/>
          </p:cNvSpPr>
          <p:nvPr/>
        </p:nvSpPr>
        <p:spPr bwMode="auto">
          <a:xfrm>
            <a:off x="228600" y="838200"/>
            <a:ext cx="4343400" cy="564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eaLnBrk="1" hangingPunct="1">
              <a:spcBef>
                <a:spcPct val="50000"/>
              </a:spcBef>
            </a:pPr>
            <a:r>
              <a:rPr lang="en-US" altLang="en-US" sz="2800">
                <a:cs typeface="Times New Roman" panose="02020603050405020304" pitchFamily="18" charset="0"/>
              </a:rPr>
              <a:t>1930 – Lillian Boyliss, playing Lady M, died during the final dress rehearsal</a:t>
            </a:r>
          </a:p>
          <a:p>
            <a:pPr eaLnBrk="1" hangingPunct="1">
              <a:spcBef>
                <a:spcPct val="50000"/>
              </a:spcBef>
              <a:buFontTx/>
              <a:buNone/>
            </a:pPr>
            <a:r>
              <a:rPr lang="en-US" altLang="en-US" sz="2800">
                <a:cs typeface="Times New Roman" panose="02020603050405020304" pitchFamily="18" charset="0"/>
              </a:rPr>
              <a:t>•1947 – actor stabbed onstage during </a:t>
            </a:r>
          </a:p>
          <a:p>
            <a:pPr eaLnBrk="1" hangingPunct="1">
              <a:spcBef>
                <a:spcPct val="50000"/>
              </a:spcBef>
              <a:buFontTx/>
              <a:buNone/>
            </a:pPr>
            <a:r>
              <a:rPr lang="en-US" altLang="en-US" sz="2800">
                <a:cs typeface="Times New Roman" panose="02020603050405020304" pitchFamily="18" charset="0"/>
              </a:rPr>
              <a:t>swordfight and died</a:t>
            </a:r>
          </a:p>
          <a:p>
            <a:pPr eaLnBrk="1" hangingPunct="1">
              <a:spcBef>
                <a:spcPct val="50000"/>
              </a:spcBef>
              <a:buFontTx/>
              <a:buNone/>
            </a:pPr>
            <a:r>
              <a:rPr lang="en-US" altLang="en-US" sz="2800">
                <a:cs typeface="Times New Roman" panose="02020603050405020304" pitchFamily="18" charset="0"/>
              </a:rPr>
              <a:t>•1953 – Charlton Heston caught on fire</a:t>
            </a:r>
          </a:p>
          <a:p>
            <a:pPr eaLnBrk="1" hangingPunct="1">
              <a:spcBef>
                <a:spcPct val="50000"/>
              </a:spcBef>
              <a:buFontTx/>
              <a:buNone/>
            </a:pPr>
            <a:r>
              <a:rPr lang="en-US" altLang="en-US" sz="2800">
                <a:cs typeface="Times New Roman" panose="02020603050405020304" pitchFamily="18" charset="0"/>
              </a:rPr>
              <a:t>•1960s – actor playing Macbeth died onstage</a:t>
            </a:r>
          </a:p>
        </p:txBody>
      </p:sp>
      <p:sp>
        <p:nvSpPr>
          <p:cNvPr id="10244" name="Text Box 1028"/>
          <p:cNvSpPr txBox="1">
            <a:spLocks noChangeArrowheads="1"/>
          </p:cNvSpPr>
          <p:nvPr/>
        </p:nvSpPr>
        <p:spPr bwMode="auto">
          <a:xfrm>
            <a:off x="0" y="228600"/>
            <a:ext cx="3810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eaLnBrk="1" hangingPunct="1">
              <a:spcBef>
                <a:spcPct val="50000"/>
              </a:spcBef>
              <a:buFontTx/>
              <a:buNone/>
            </a:pPr>
            <a:r>
              <a:rPr lang="en-US" altLang="en-US">
                <a:solidFill>
                  <a:srgbClr val="FF0000"/>
                </a:solidFill>
              </a:rPr>
              <a:t> And more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dissolve">
                                      <p:cBhvr>
                                        <p:cTn id="12" dur="5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dissolve">
                                      <p:cBhvr>
                                        <p:cTn id="17" dur="500"/>
                                        <p:tgtEl>
                                          <p:spTgt spid="26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dissolve">
                                      <p:cBhvr>
                                        <p:cTn id="22" dur="500"/>
                                        <p:tgtEl>
                                          <p:spTgt spid="266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dissolve">
                                      <p:cBhvr>
                                        <p:cTn id="27"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tx2"/>
        </a:solid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304800" y="228600"/>
            <a:ext cx="8077200" cy="4114800"/>
          </a:xfrm>
        </p:spPr>
        <p:txBody>
          <a:bodyPr/>
          <a:lstStyle/>
          <a:p>
            <a:pPr eaLnBrk="1" hangingPunct="1">
              <a:buFontTx/>
              <a:buNone/>
            </a:pPr>
            <a:r>
              <a:rPr lang="en-US" altLang="en-US" smtClean="0"/>
              <a:t>Do not say the name “Macbeth” INSIDE a theater – refer to it as “the Scottish play”</a:t>
            </a:r>
          </a:p>
          <a:p>
            <a:pPr eaLnBrk="1" hangingPunct="1">
              <a:buFontTx/>
              <a:buNone/>
            </a:pPr>
            <a:endParaRPr lang="en-US" altLang="en-US" smtClean="0">
              <a:solidFill>
                <a:schemeClr val="tx2"/>
              </a:solidFill>
            </a:endParaRPr>
          </a:p>
          <a:p>
            <a:pPr eaLnBrk="1" hangingPunct="1">
              <a:buFontTx/>
              <a:buNone/>
            </a:pPr>
            <a:r>
              <a:rPr lang="en-US" altLang="en-US" smtClean="0"/>
              <a:t>To reverse the curse –</a:t>
            </a:r>
            <a:r>
              <a:rPr lang="en-US" altLang="en-US" smtClean="0">
                <a:cs typeface="Times New Roman" panose="02020603050405020304" pitchFamily="18" charset="0"/>
              </a:rPr>
              <a:t>cleanse the air with a quotation from </a:t>
            </a:r>
            <a:r>
              <a:rPr lang="en-US" altLang="en-US" i="1" smtClean="0">
                <a:cs typeface="Times New Roman" panose="02020603050405020304" pitchFamily="18" charset="0"/>
              </a:rPr>
              <a:t>Hamlet</a:t>
            </a:r>
            <a:r>
              <a:rPr lang="en-US" altLang="en-US" smtClean="0">
                <a:cs typeface="Times New Roman" panose="02020603050405020304" pitchFamily="18" charset="0"/>
              </a:rPr>
              <a:t>: </a:t>
            </a:r>
          </a:p>
          <a:p>
            <a:pPr eaLnBrk="1" hangingPunct="1">
              <a:buFontTx/>
              <a:buNone/>
            </a:pPr>
            <a:r>
              <a:rPr lang="en-US" altLang="en-US" smtClean="0">
                <a:solidFill>
                  <a:schemeClr val="tx2"/>
                </a:solidFill>
                <a:cs typeface="Times New Roman" panose="02020603050405020304" pitchFamily="18" charset="0"/>
              </a:rPr>
              <a:t>	</a:t>
            </a:r>
            <a:r>
              <a:rPr lang="en-US" altLang="en-US" sz="3600" smtClean="0">
                <a:solidFill>
                  <a:srgbClr val="CC0000"/>
                </a:solidFill>
                <a:cs typeface="Times New Roman" panose="02020603050405020304" pitchFamily="18" charset="0"/>
              </a:rPr>
              <a:t>"Angels and Ministers of Grace, defend us! </a:t>
            </a:r>
            <a:endParaRPr lang="en-US" altLang="en-US" sz="3600" smtClean="0">
              <a:solidFill>
                <a:srgbClr val="CC0000"/>
              </a:solidFill>
            </a:endParaRPr>
          </a:p>
        </p:txBody>
      </p:sp>
      <p:graphicFrame>
        <p:nvGraphicFramePr>
          <p:cNvPr id="2" name="Object 6"/>
          <p:cNvGraphicFramePr>
            <a:graphicFrameLocks noChangeAspect="1"/>
          </p:cNvGraphicFramePr>
          <p:nvPr/>
        </p:nvGraphicFramePr>
        <p:xfrm>
          <a:off x="1447800" y="4343400"/>
          <a:ext cx="6477000" cy="2298700"/>
        </p:xfrm>
        <a:graphic>
          <a:graphicData uri="http://schemas.openxmlformats.org/presentationml/2006/ole">
            <mc:AlternateContent xmlns:mc="http://schemas.openxmlformats.org/markup-compatibility/2006">
              <mc:Choice xmlns:v="urn:schemas-microsoft-com:vml" Requires="v">
                <p:oleObj spid="_x0000_s11269" name="Image File" r:id="rId3" imgW="1941576" imgH="688848" progId="ImageExpertImage">
                  <p:embed/>
                </p:oleObj>
              </mc:Choice>
              <mc:Fallback>
                <p:oleObj name="Image File" r:id="rId3" imgW="1941576" imgH="688848" progId="ImageExpertImag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343400"/>
                        <a:ext cx="6477000"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ssolve">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dissolve">
                                      <p:cBhvr>
                                        <p:cTn id="12" dur="500"/>
                                        <p:tgtEl>
                                          <p:spTgt spid="112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dissolve">
                                      <p:cBhvr>
                                        <p:cTn id="17"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381000"/>
            <a:ext cx="5334000" cy="1143000"/>
          </a:xfrm>
        </p:spPr>
        <p:txBody>
          <a:bodyPr/>
          <a:lstStyle/>
          <a:p>
            <a:pPr eaLnBrk="1" hangingPunct="1"/>
            <a:r>
              <a:rPr lang="en-US" altLang="en-US" smtClean="0"/>
              <a:t>Elizabethan Order of the Universe</a:t>
            </a:r>
          </a:p>
        </p:txBody>
      </p:sp>
      <p:sp>
        <p:nvSpPr>
          <p:cNvPr id="12291" name="Content Placeholder 2"/>
          <p:cNvSpPr>
            <a:spLocks noGrp="1"/>
          </p:cNvSpPr>
          <p:nvPr>
            <p:ph sz="half" idx="1"/>
          </p:nvPr>
        </p:nvSpPr>
        <p:spPr>
          <a:xfrm>
            <a:off x="381000" y="1981200"/>
            <a:ext cx="5181600" cy="4114800"/>
          </a:xfrm>
        </p:spPr>
        <p:txBody>
          <a:bodyPr/>
          <a:lstStyle/>
          <a:p>
            <a:pPr eaLnBrk="1" hangingPunct="1"/>
            <a:r>
              <a:rPr lang="en-US" altLang="en-US" sz="3600" smtClean="0"/>
              <a:t>Elizabethans believed the universe followed a divine order, a hierarchy  ordained by God. This divine order was called the “Great Chain of Being” </a:t>
            </a: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81000"/>
            <a:ext cx="3048000" cy="6245412"/>
          </a:xfrm>
          <a:prstGeom prst="rect">
            <a:avLst/>
          </a:prstGeom>
          <a:solidFill>
            <a:srgbClr val="C00000"/>
          </a:solidFill>
          <a:ln>
            <a:noFill/>
          </a:ln>
          <a:effectLst>
            <a:glow rad="127000">
              <a:srgbClr val="C00000"/>
            </a:glow>
            <a:outerShdw dist="35921" dir="2700000" algn="ctr" rotWithShape="0">
              <a:schemeClr val="bg2"/>
            </a:outerShdw>
            <a:softEdge rad="1270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31762803"/>
              </p:ext>
            </p:extLst>
          </p:nvPr>
        </p:nvGraphicFramePr>
        <p:xfrm>
          <a:off x="1143000" y="98425"/>
          <a:ext cx="6705600" cy="6686401"/>
        </p:xfrm>
        <a:graphic>
          <a:graphicData uri="http://schemas.openxmlformats.org/drawingml/2006/table">
            <a:tbl>
              <a:tblPr/>
              <a:tblGrid>
                <a:gridCol w="6705600"/>
              </a:tblGrid>
              <a:tr h="528436">
                <a:tc>
                  <a:txBody>
                    <a:bodyPr/>
                    <a:lstStyle/>
                    <a:p>
                      <a:pPr marR="0" indent="0" algn="ctr" rtl="0">
                        <a:spcBef>
                          <a:spcPts val="0"/>
                        </a:spcBef>
                        <a:spcAft>
                          <a:spcPts val="0"/>
                        </a:spcAft>
                      </a:pPr>
                      <a:r>
                        <a:rPr lang="en-US" sz="2000" b="1" kern="1400" dirty="0">
                          <a:solidFill>
                            <a:srgbClr val="000000"/>
                          </a:solidFill>
                          <a:effectLst/>
                          <a:latin typeface="Comic Sans MS"/>
                        </a:rPr>
                        <a:t>Elizabethan Order of the Universe</a:t>
                      </a:r>
                      <a:endParaRPr lang="en-US" sz="2000" kern="1400" dirty="0">
                        <a:solidFill>
                          <a:srgbClr val="000000"/>
                        </a:solidFill>
                        <a:effectLst/>
                        <a:latin typeface="Times New Roman"/>
                      </a:endParaRPr>
                    </a:p>
                  </a:txBody>
                  <a:tcPr marL="57150" marR="57150" marT="57157" marB="57157"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8736">
                <a:tc>
                  <a:txBody>
                    <a:bodyPr/>
                    <a:lstStyle/>
                    <a:p>
                      <a:pPr marR="0" indent="0" algn="ctr" rtl="0">
                        <a:spcBef>
                          <a:spcPts val="0"/>
                        </a:spcBef>
                        <a:spcAft>
                          <a:spcPts val="0"/>
                        </a:spcAft>
                      </a:pPr>
                      <a:r>
                        <a:rPr lang="en-US" sz="2000" kern="1400" dirty="0">
                          <a:solidFill>
                            <a:srgbClr val="000000"/>
                          </a:solidFill>
                          <a:effectLst/>
                          <a:latin typeface="Comic Sans MS"/>
                        </a:rPr>
                        <a:t>God</a:t>
                      </a:r>
                      <a:endParaRPr lang="en-US" sz="2000" kern="1400" dirty="0">
                        <a:solidFill>
                          <a:srgbClr val="000000"/>
                        </a:solidFill>
                        <a:effectLst/>
                        <a:latin typeface="Times New Roman"/>
                      </a:endParaRPr>
                    </a:p>
                  </a:txBody>
                  <a:tcPr marL="57150" marR="57150" marT="57157" marB="57157"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8736">
                <a:tc>
                  <a:txBody>
                    <a:bodyPr/>
                    <a:lstStyle/>
                    <a:p>
                      <a:pPr marR="0" indent="0" algn="ctr" rtl="0">
                        <a:spcBef>
                          <a:spcPts val="0"/>
                        </a:spcBef>
                        <a:spcAft>
                          <a:spcPts val="0"/>
                        </a:spcAft>
                      </a:pPr>
                      <a:r>
                        <a:rPr lang="en-US" sz="2000" kern="1400" dirty="0">
                          <a:solidFill>
                            <a:srgbClr val="000000"/>
                          </a:solidFill>
                          <a:effectLst/>
                          <a:latin typeface="Comic Sans MS"/>
                        </a:rPr>
                        <a:t>Angels</a:t>
                      </a:r>
                      <a:endParaRPr lang="en-US" sz="2000" kern="1400" dirty="0">
                        <a:solidFill>
                          <a:srgbClr val="000000"/>
                        </a:solidFill>
                        <a:effectLst/>
                        <a:latin typeface="Times New Roman"/>
                      </a:endParaRPr>
                    </a:p>
                  </a:txBody>
                  <a:tcPr marL="57150" marR="57150" marT="57157" marB="57157"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8736">
                <a:tc>
                  <a:txBody>
                    <a:bodyPr/>
                    <a:lstStyle/>
                    <a:p>
                      <a:pPr marR="0" indent="0" algn="ctr" rtl="0">
                        <a:spcBef>
                          <a:spcPts val="0"/>
                        </a:spcBef>
                        <a:spcAft>
                          <a:spcPts val="0"/>
                        </a:spcAft>
                      </a:pPr>
                      <a:r>
                        <a:rPr lang="en-US" sz="2000" kern="1400" dirty="0" smtClean="0">
                          <a:solidFill>
                            <a:srgbClr val="C00000"/>
                          </a:solidFill>
                          <a:effectLst/>
                          <a:latin typeface="Comic Sans MS"/>
                        </a:rPr>
                        <a:t>King </a:t>
                      </a:r>
                    </a:p>
                  </a:txBody>
                  <a:tcPr marL="57150" marR="57150" marT="57157" marB="57157"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8736">
                <a:tc>
                  <a:txBody>
                    <a:bodyPr/>
                    <a:lstStyle/>
                    <a:p>
                      <a:pPr marR="0" indent="0" algn="ctr" rtl="0">
                        <a:spcBef>
                          <a:spcPts val="0"/>
                        </a:spcBef>
                        <a:spcAft>
                          <a:spcPts val="0"/>
                        </a:spcAft>
                      </a:pPr>
                      <a:r>
                        <a:rPr lang="en-US" sz="2000" kern="1400" dirty="0" smtClean="0">
                          <a:solidFill>
                            <a:srgbClr val="C00000"/>
                          </a:solidFill>
                          <a:effectLst/>
                          <a:latin typeface="Comic Sans MS"/>
                        </a:rPr>
                        <a:t>Church</a:t>
                      </a:r>
                    </a:p>
                  </a:txBody>
                  <a:tcPr marL="57150" marR="57150" marT="57157" marB="57157"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8736">
                <a:tc>
                  <a:txBody>
                    <a:bodyPr/>
                    <a:lstStyle/>
                    <a:p>
                      <a:pPr marR="0" indent="0" algn="ctr" rtl="0">
                        <a:spcBef>
                          <a:spcPts val="0"/>
                        </a:spcBef>
                        <a:spcAft>
                          <a:spcPts val="0"/>
                        </a:spcAft>
                      </a:pPr>
                      <a:r>
                        <a:rPr lang="en-US" sz="2000" kern="1400" dirty="0" smtClean="0">
                          <a:solidFill>
                            <a:srgbClr val="C00000"/>
                          </a:solidFill>
                          <a:effectLst/>
                          <a:latin typeface="Comic Sans MS" pitchFamily="66" charset="0"/>
                        </a:rPr>
                        <a:t>Nobles</a:t>
                      </a:r>
                    </a:p>
                  </a:txBody>
                  <a:tcPr marL="57150" marR="57150" marT="57157" marB="57157"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8736">
                <a:tc>
                  <a:txBody>
                    <a:bodyPr/>
                    <a:lstStyle/>
                    <a:p>
                      <a:pPr marR="0" indent="0" algn="ctr" rtl="0">
                        <a:spcBef>
                          <a:spcPts val="0"/>
                        </a:spcBef>
                        <a:spcAft>
                          <a:spcPts val="0"/>
                        </a:spcAft>
                      </a:pPr>
                      <a:r>
                        <a:rPr lang="en-US" sz="2000" kern="1400" dirty="0" smtClean="0">
                          <a:solidFill>
                            <a:srgbClr val="C00000"/>
                          </a:solidFill>
                          <a:effectLst/>
                          <a:latin typeface="Comic Sans MS" pitchFamily="66" charset="0"/>
                        </a:rPr>
                        <a:t>knights</a:t>
                      </a:r>
                      <a:endParaRPr lang="en-US" sz="2000" kern="1400" dirty="0">
                        <a:solidFill>
                          <a:srgbClr val="C00000"/>
                        </a:solidFill>
                        <a:effectLst/>
                        <a:latin typeface="Comic Sans MS" pitchFamily="66" charset="0"/>
                      </a:endParaRPr>
                    </a:p>
                  </a:txBody>
                  <a:tcPr marL="57150" marR="57150" marT="57157" marB="57157"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8736">
                <a:tc>
                  <a:txBody>
                    <a:bodyPr/>
                    <a:lstStyle/>
                    <a:p>
                      <a:pPr marR="0" indent="0" algn="ctr" rtl="0">
                        <a:spcBef>
                          <a:spcPts val="0"/>
                        </a:spcBef>
                        <a:spcAft>
                          <a:spcPts val="0"/>
                        </a:spcAft>
                      </a:pPr>
                      <a:r>
                        <a:rPr lang="en-US" sz="2000" kern="1400" dirty="0" smtClean="0">
                          <a:solidFill>
                            <a:srgbClr val="C00000"/>
                          </a:solidFill>
                          <a:effectLst/>
                          <a:latin typeface="Comic Sans MS" pitchFamily="66" charset="0"/>
                        </a:rPr>
                        <a:t>gentlemen</a:t>
                      </a:r>
                      <a:endParaRPr lang="en-US" sz="2000" kern="1400" dirty="0">
                        <a:solidFill>
                          <a:srgbClr val="C00000"/>
                        </a:solidFill>
                        <a:effectLst/>
                        <a:latin typeface="Comic Sans MS" pitchFamily="66" charset="0"/>
                      </a:endParaRPr>
                    </a:p>
                  </a:txBody>
                  <a:tcPr marL="57150" marR="57150" marT="57157" marB="57157"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8736">
                <a:tc>
                  <a:txBody>
                    <a:bodyPr/>
                    <a:lstStyle/>
                    <a:p>
                      <a:pPr marR="0" indent="0" algn="ctr" rtl="0">
                        <a:spcBef>
                          <a:spcPts val="0"/>
                        </a:spcBef>
                        <a:spcAft>
                          <a:spcPts val="0"/>
                        </a:spcAft>
                      </a:pPr>
                      <a:r>
                        <a:rPr lang="en-US" sz="2000" kern="1400" dirty="0" smtClean="0">
                          <a:solidFill>
                            <a:srgbClr val="C00000"/>
                          </a:solidFill>
                          <a:effectLst/>
                          <a:latin typeface="Comic Sans MS" pitchFamily="66" charset="0"/>
                        </a:rPr>
                        <a:t>peasants</a:t>
                      </a:r>
                      <a:endParaRPr lang="en-US" sz="2000" kern="1400" dirty="0">
                        <a:solidFill>
                          <a:srgbClr val="C00000"/>
                        </a:solidFill>
                        <a:effectLst/>
                        <a:latin typeface="Comic Sans MS" pitchFamily="66" charset="0"/>
                      </a:endParaRPr>
                    </a:p>
                  </a:txBody>
                  <a:tcPr marL="57150" marR="57150" marT="57157" marB="57157"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8436">
                <a:tc>
                  <a:txBody>
                    <a:bodyPr/>
                    <a:lstStyle/>
                    <a:p>
                      <a:pPr marR="0" indent="0" algn="ctr" rtl="0">
                        <a:spcBef>
                          <a:spcPts val="0"/>
                        </a:spcBef>
                        <a:spcAft>
                          <a:spcPts val="0"/>
                        </a:spcAft>
                      </a:pPr>
                      <a:r>
                        <a:rPr lang="en-US" sz="2000" kern="1400" dirty="0">
                          <a:solidFill>
                            <a:srgbClr val="000000"/>
                          </a:solidFill>
                          <a:effectLst/>
                          <a:latin typeface="Comic Sans MS"/>
                        </a:rPr>
                        <a:t>Animals</a:t>
                      </a:r>
                      <a:endParaRPr lang="en-US" sz="2000" kern="1400" dirty="0">
                        <a:solidFill>
                          <a:srgbClr val="000000"/>
                        </a:solidFill>
                        <a:effectLst/>
                        <a:latin typeface="Times New Roman"/>
                      </a:endParaRPr>
                    </a:p>
                  </a:txBody>
                  <a:tcPr marL="57150" marR="57150" marT="57157" marB="57157"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8436">
                <a:tc>
                  <a:txBody>
                    <a:bodyPr/>
                    <a:lstStyle/>
                    <a:p>
                      <a:pPr marR="0" indent="0" algn="ctr" rtl="0">
                        <a:spcBef>
                          <a:spcPts val="0"/>
                        </a:spcBef>
                        <a:spcAft>
                          <a:spcPts val="0"/>
                        </a:spcAft>
                      </a:pPr>
                      <a:r>
                        <a:rPr lang="en-US" sz="2000" kern="1400" dirty="0">
                          <a:solidFill>
                            <a:srgbClr val="000000"/>
                          </a:solidFill>
                          <a:effectLst/>
                          <a:latin typeface="Comic Sans MS"/>
                        </a:rPr>
                        <a:t>Plants</a:t>
                      </a:r>
                      <a:endParaRPr lang="en-US" sz="2000" kern="1400" dirty="0">
                        <a:solidFill>
                          <a:srgbClr val="000000"/>
                        </a:solidFill>
                        <a:effectLst/>
                        <a:latin typeface="Times New Roman"/>
                      </a:endParaRPr>
                    </a:p>
                  </a:txBody>
                  <a:tcPr marL="57150" marR="57150" marT="57157" marB="57157"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8436">
                <a:tc>
                  <a:txBody>
                    <a:bodyPr/>
                    <a:lstStyle/>
                    <a:p>
                      <a:pPr marR="0" indent="0" algn="ctr" rtl="0">
                        <a:spcBef>
                          <a:spcPts val="0"/>
                        </a:spcBef>
                        <a:spcAft>
                          <a:spcPts val="0"/>
                        </a:spcAft>
                      </a:pPr>
                      <a:r>
                        <a:rPr lang="en-US" sz="2000" kern="1400" dirty="0">
                          <a:solidFill>
                            <a:srgbClr val="000000"/>
                          </a:solidFill>
                          <a:effectLst/>
                          <a:latin typeface="Comic Sans MS"/>
                        </a:rPr>
                        <a:t>Minerals</a:t>
                      </a:r>
                      <a:endParaRPr lang="en-US" sz="2000" kern="1400" dirty="0">
                        <a:solidFill>
                          <a:srgbClr val="000000"/>
                        </a:solidFill>
                        <a:effectLst/>
                        <a:latin typeface="Times New Roman"/>
                      </a:endParaRPr>
                    </a:p>
                  </a:txBody>
                  <a:tcPr marL="57150" marR="57150" marT="57157" marB="57157"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19745">
                <a:tc>
                  <a:txBody>
                    <a:bodyPr/>
                    <a:lstStyle/>
                    <a:p>
                      <a:pPr marR="0" indent="0" algn="l" rtl="0">
                        <a:spcBef>
                          <a:spcPts val="0"/>
                        </a:spcBef>
                        <a:spcAft>
                          <a:spcPts val="0"/>
                        </a:spcAft>
                      </a:pPr>
                      <a:r>
                        <a:rPr lang="en-US" sz="1800" kern="1400" dirty="0">
                          <a:solidFill>
                            <a:srgbClr val="000000"/>
                          </a:solidFill>
                          <a:effectLst/>
                          <a:latin typeface="Comic Sans MS"/>
                        </a:rPr>
                        <a:t>Within each category, further subdivisions can be made (i.e., the lion is the highest animal, gold the chief metal).  </a:t>
                      </a:r>
                      <a:r>
                        <a:rPr lang="en-US" sz="1800" b="1" kern="1400" dirty="0">
                          <a:solidFill>
                            <a:srgbClr val="000000"/>
                          </a:solidFill>
                          <a:effectLst/>
                          <a:latin typeface="Comic Sans MS"/>
                        </a:rPr>
                        <a:t>Within </a:t>
                      </a:r>
                      <a:r>
                        <a:rPr lang="en-US" sz="1800" b="1" i="1" kern="1400" dirty="0">
                          <a:solidFill>
                            <a:srgbClr val="000000"/>
                          </a:solidFill>
                          <a:effectLst/>
                          <a:latin typeface="Comic Sans MS"/>
                        </a:rPr>
                        <a:t>Macbeth, </a:t>
                      </a:r>
                      <a:r>
                        <a:rPr lang="en-US" sz="1800" b="1" kern="1400" dirty="0">
                          <a:solidFill>
                            <a:srgbClr val="000000"/>
                          </a:solidFill>
                          <a:effectLst/>
                          <a:latin typeface="Comic Sans MS"/>
                        </a:rPr>
                        <a:t>trace violations of this order and examples of disorder.</a:t>
                      </a:r>
                      <a:endParaRPr lang="en-US" sz="1800" kern="1400" dirty="0">
                        <a:solidFill>
                          <a:srgbClr val="000000"/>
                        </a:solidFill>
                        <a:effectLst/>
                        <a:latin typeface="Times New Roman"/>
                      </a:endParaRPr>
                    </a:p>
                  </a:txBody>
                  <a:tcPr marL="57150" marR="57150" marT="57157" marB="57157"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r>
            </a:tbl>
          </a:graphicData>
        </a:graphic>
      </p:graphicFrame>
      <p:sp>
        <p:nvSpPr>
          <p:cNvPr id="13342" name="Control 1"/>
          <p:cNvSpPr>
            <a:spLocks noChangeArrowheads="1" noChangeShapeType="1"/>
          </p:cNvSpPr>
          <p:nvPr/>
        </p:nvSpPr>
        <p:spPr bwMode="auto">
          <a:xfrm>
            <a:off x="10344150" y="2736850"/>
            <a:ext cx="2628900" cy="294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eaLnBrk="1" hangingPunct="1">
              <a:spcBef>
                <a:spcPct val="0"/>
              </a:spcBef>
              <a:buFontTx/>
              <a:buNone/>
            </a:pPr>
            <a:endParaRPr lang="en-US" altLang="en-US">
              <a:solidFill>
                <a:srgbClr val="FF0000"/>
              </a:solidFill>
            </a:endParaRPr>
          </a:p>
        </p:txBody>
      </p:sp>
      <p:sp>
        <p:nvSpPr>
          <p:cNvPr id="13343" name="Left Brace 3"/>
          <p:cNvSpPr>
            <a:spLocks/>
          </p:cNvSpPr>
          <p:nvPr/>
        </p:nvSpPr>
        <p:spPr bwMode="auto">
          <a:xfrm flipH="1">
            <a:off x="3749138" y="1600200"/>
            <a:ext cx="110081" cy="2362200"/>
          </a:xfrm>
          <a:prstGeom prst="leftBrace">
            <a:avLst>
              <a:gd name="adj1" fmla="val 8369"/>
              <a:gd name="adj2" fmla="val 50000"/>
            </a:avLst>
          </a:prstGeom>
          <a:solidFill>
            <a:srgbClr val="FF9900"/>
          </a:solidFill>
          <a:ln w="31750" algn="ctr">
            <a:solidFill>
              <a:schemeClr val="tx1"/>
            </a:solidFill>
            <a:round/>
            <a:headEnd/>
            <a:tailEnd/>
          </a:ln>
        </p:spPr>
        <p:txBody>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eaLnBrk="1" hangingPunct="1">
              <a:spcBef>
                <a:spcPct val="0"/>
              </a:spcBef>
              <a:buFontTx/>
              <a:buNone/>
            </a:pPr>
            <a:endParaRPr lang="en-US" altLang="en-US">
              <a:solidFill>
                <a:srgbClr val="FF0000"/>
              </a:solidFill>
            </a:endParaRPr>
          </a:p>
        </p:txBody>
      </p:sp>
      <p:sp>
        <p:nvSpPr>
          <p:cNvPr id="5" name="Rectangle 4"/>
          <p:cNvSpPr/>
          <p:nvPr/>
        </p:nvSpPr>
        <p:spPr>
          <a:xfrm>
            <a:off x="1424609" y="2275185"/>
            <a:ext cx="2286001" cy="461665"/>
          </a:xfrm>
          <a:prstGeom prst="rect">
            <a:avLst/>
          </a:prstGeom>
          <a:noFill/>
        </p:spPr>
        <p:txBody>
          <a:bodyPr>
            <a:spAutoFit/>
          </a:bodyPr>
          <a:lstStyle/>
          <a:p>
            <a:pPr algn="ctr" eaLnBrk="1" hangingPunct="1">
              <a:defRPr/>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MaNkind/</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endParaRPr>
          </a:p>
        </p:txBody>
      </p:sp>
      <p:sp>
        <p:nvSpPr>
          <p:cNvPr id="45" name="TextBox 44"/>
          <p:cNvSpPr txBox="1"/>
          <p:nvPr/>
        </p:nvSpPr>
        <p:spPr>
          <a:xfrm>
            <a:off x="1717414" y="2632075"/>
            <a:ext cx="1606529" cy="461665"/>
          </a:xfrm>
          <a:prstGeom prst="rect">
            <a:avLst/>
          </a:prstGeom>
          <a:noFill/>
        </p:spPr>
        <p:txBody>
          <a:bodyPr wrap="none" rtlCol="0">
            <a:spAutoFit/>
          </a:bodyPr>
          <a:lstStyle/>
          <a:p>
            <a:pPr algn="ctr" eaLnBrk="1" hangingPunct="1">
              <a:defRPr/>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Humans</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rol 1"/>
          <p:cNvSpPr>
            <a:spLocks noGrp="1" noChangeArrowheads="1" noChangeShapeType="1"/>
          </p:cNvSpPr>
          <p:nvPr>
            <p:ph type="title"/>
          </p:nvPr>
        </p:nvSpPr>
        <p:spPr>
          <a:xfrm>
            <a:off x="609600" y="304800"/>
            <a:ext cx="7772400" cy="1143000"/>
          </a:xfrm>
          <a:noFill/>
          <a:extLst>
            <a:ext uri="{91240B29-F687-4F45-9708-019B960494DF}">
              <a14:hiddenLine xmlns:a14="http://schemas.microsoft.com/office/drawing/2010/main" w="9525" algn="in">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nchor="t"/>
          <a:lstStyle/>
          <a:p>
            <a:pPr eaLnBrk="1" hangingPunct="1"/>
            <a:r>
              <a:rPr lang="en-US" altLang="en-US" smtClean="0"/>
              <a:t>Elizabethan Order of the Universe</a:t>
            </a:r>
          </a:p>
        </p:txBody>
      </p:sp>
      <p:sp>
        <p:nvSpPr>
          <p:cNvPr id="14339" name="Content Placeholder 6"/>
          <p:cNvSpPr>
            <a:spLocks noGrp="1"/>
          </p:cNvSpPr>
          <p:nvPr>
            <p:ph sz="half" idx="1"/>
          </p:nvPr>
        </p:nvSpPr>
        <p:spPr>
          <a:xfrm>
            <a:off x="685800" y="1905000"/>
            <a:ext cx="7620000" cy="4648200"/>
          </a:xfrm>
        </p:spPr>
        <p:txBody>
          <a:bodyPr/>
          <a:lstStyle/>
          <a:p>
            <a:pPr eaLnBrk="1" hangingPunct="1"/>
            <a:r>
              <a:rPr lang="en-US" altLang="en-US" smtClean="0"/>
              <a:t>Elizabethans believed any disruption in this order (i.e., a rabbit kills a lion or a peasant kills a nobleman) would result in chaos on earth.</a:t>
            </a:r>
          </a:p>
          <a:p>
            <a:pPr eaLnBrk="1" hangingPunct="1"/>
            <a:r>
              <a:rPr lang="en-US" altLang="en-US" smtClean="0"/>
              <a:t>The king was God’s representative on earth and in the highest position of any mortal.</a:t>
            </a:r>
          </a:p>
          <a:p>
            <a:pPr eaLnBrk="1" hangingPunct="1"/>
            <a:r>
              <a:rPr lang="en-US" altLang="en-US" smtClean="0"/>
              <a:t>What would the Elizabethan audience expect if a nobleman assassinated a king?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ext Box 1026"/>
          <p:cNvSpPr txBox="1">
            <a:spLocks noChangeArrowheads="1"/>
          </p:cNvSpPr>
          <p:nvPr/>
        </p:nvSpPr>
        <p:spPr bwMode="auto">
          <a:xfrm>
            <a:off x="6172200" y="1828800"/>
            <a:ext cx="274320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eaLnBrk="1" hangingPunct="1">
              <a:spcBef>
                <a:spcPct val="50000"/>
              </a:spcBef>
              <a:buFontTx/>
              <a:buNone/>
            </a:pPr>
            <a:r>
              <a:rPr lang="en-US" altLang="en-US" sz="4000">
                <a:solidFill>
                  <a:srgbClr val="FFCC00"/>
                </a:solidFill>
              </a:rPr>
              <a:t>Motifs –</a:t>
            </a:r>
          </a:p>
          <a:p>
            <a:pPr eaLnBrk="1" hangingPunct="1">
              <a:spcBef>
                <a:spcPct val="50000"/>
              </a:spcBef>
              <a:buFont typeface="Wingdings" panose="05000000000000000000" pitchFamily="2" charset="2"/>
              <a:buChar char="§"/>
            </a:pPr>
            <a:r>
              <a:rPr lang="en-US" altLang="en-US" sz="2400">
                <a:solidFill>
                  <a:srgbClr val="FFCC00"/>
                </a:solidFill>
              </a:rPr>
              <a:t> </a:t>
            </a:r>
            <a:r>
              <a:rPr lang="en-US" altLang="en-US">
                <a:solidFill>
                  <a:srgbClr val="FFCC00"/>
                </a:solidFill>
              </a:rPr>
              <a:t>blood</a:t>
            </a:r>
          </a:p>
          <a:p>
            <a:pPr eaLnBrk="1" hangingPunct="1">
              <a:spcBef>
                <a:spcPct val="50000"/>
              </a:spcBef>
              <a:buFont typeface="Wingdings" panose="05000000000000000000" pitchFamily="2" charset="2"/>
              <a:buChar char="§"/>
            </a:pPr>
            <a:r>
              <a:rPr lang="en-US" altLang="en-US">
                <a:solidFill>
                  <a:srgbClr val="FFCC00"/>
                </a:solidFill>
              </a:rPr>
              <a:t> false appearances</a:t>
            </a:r>
          </a:p>
          <a:p>
            <a:pPr eaLnBrk="1" hangingPunct="1">
              <a:spcBef>
                <a:spcPct val="50000"/>
              </a:spcBef>
              <a:buFont typeface="Wingdings" panose="05000000000000000000" pitchFamily="2" charset="2"/>
              <a:buChar char="§"/>
            </a:pPr>
            <a:r>
              <a:rPr lang="en-US" altLang="en-US">
                <a:solidFill>
                  <a:srgbClr val="FFCC00"/>
                </a:solidFill>
              </a:rPr>
              <a:t> hands</a:t>
            </a:r>
          </a:p>
          <a:p>
            <a:pPr eaLnBrk="1" hangingPunct="1">
              <a:spcBef>
                <a:spcPct val="50000"/>
              </a:spcBef>
              <a:buFont typeface="Wingdings" panose="05000000000000000000" pitchFamily="2" charset="2"/>
              <a:buChar char="§"/>
            </a:pPr>
            <a:r>
              <a:rPr lang="en-US" altLang="en-US">
                <a:solidFill>
                  <a:srgbClr val="FFCC00"/>
                </a:solidFill>
              </a:rPr>
              <a:t> animals</a:t>
            </a:r>
          </a:p>
          <a:p>
            <a:pPr eaLnBrk="1" hangingPunct="1">
              <a:spcBef>
                <a:spcPct val="50000"/>
              </a:spcBef>
              <a:buFont typeface="Wingdings" panose="05000000000000000000" pitchFamily="2" charset="2"/>
              <a:buChar char="§"/>
            </a:pPr>
            <a:r>
              <a:rPr lang="en-US" altLang="en-US">
                <a:solidFill>
                  <a:srgbClr val="FFCC00"/>
                </a:solidFill>
              </a:rPr>
              <a:t> sleep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dissolve">
                                      <p:cBhvr>
                                        <p:cTn id="7" dur="500"/>
                                        <p:tgtEl>
                                          <p:spTgt spid="174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dissolve">
                                      <p:cBhvr>
                                        <p:cTn id="12" dur="500"/>
                                        <p:tgtEl>
                                          <p:spTgt spid="174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0">
                                            <p:txEl>
                                              <p:pRg st="2" end="2"/>
                                            </p:txEl>
                                          </p:spTgt>
                                        </p:tgtEl>
                                        <p:attrNameLst>
                                          <p:attrName>style.visibility</p:attrName>
                                        </p:attrNameLst>
                                      </p:cBhvr>
                                      <p:to>
                                        <p:strVal val="visible"/>
                                      </p:to>
                                    </p:set>
                                    <p:animEffect transition="in" filter="dissolve">
                                      <p:cBhvr>
                                        <p:cTn id="17" dur="500"/>
                                        <p:tgtEl>
                                          <p:spTgt spid="174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10">
                                            <p:txEl>
                                              <p:pRg st="3" end="3"/>
                                            </p:txEl>
                                          </p:spTgt>
                                        </p:tgtEl>
                                        <p:attrNameLst>
                                          <p:attrName>style.visibility</p:attrName>
                                        </p:attrNameLst>
                                      </p:cBhvr>
                                      <p:to>
                                        <p:strVal val="visible"/>
                                      </p:to>
                                    </p:set>
                                    <p:animEffect transition="in" filter="dissolve">
                                      <p:cBhvr>
                                        <p:cTn id="22" dur="500"/>
                                        <p:tgtEl>
                                          <p:spTgt spid="1741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410">
                                            <p:txEl>
                                              <p:pRg st="4" end="4"/>
                                            </p:txEl>
                                          </p:spTgt>
                                        </p:tgtEl>
                                        <p:attrNameLst>
                                          <p:attrName>style.visibility</p:attrName>
                                        </p:attrNameLst>
                                      </p:cBhvr>
                                      <p:to>
                                        <p:strVal val="visible"/>
                                      </p:to>
                                    </p:set>
                                    <p:animEffect transition="in" filter="dissolve">
                                      <p:cBhvr>
                                        <p:cTn id="27" dur="500"/>
                                        <p:tgtEl>
                                          <p:spTgt spid="1741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410">
                                            <p:txEl>
                                              <p:pRg st="5" end="5"/>
                                            </p:txEl>
                                          </p:spTgt>
                                        </p:tgtEl>
                                        <p:attrNameLst>
                                          <p:attrName>style.visibility</p:attrName>
                                        </p:attrNameLst>
                                      </p:cBhvr>
                                      <p:to>
                                        <p:strVal val="visible"/>
                                      </p:to>
                                    </p:set>
                                    <p:animEffect transition="in" filter="dissolve">
                                      <p:cBhvr>
                                        <p:cTn id="32" dur="500"/>
                                        <p:tgtEl>
                                          <p:spTgt spid="174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b="8206"/>
          <a:stretch>
            <a:fillRect/>
          </a:stretch>
        </p:blipFill>
        <p:spPr bwMode="auto">
          <a:xfrm>
            <a:off x="4562475" y="228600"/>
            <a:ext cx="458152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4"/>
          <p:cNvSpPr txBox="1">
            <a:spLocks noChangeArrowheads="1"/>
          </p:cNvSpPr>
          <p:nvPr/>
        </p:nvSpPr>
        <p:spPr bwMode="auto">
          <a:xfrm>
            <a:off x="304800" y="1066800"/>
            <a:ext cx="419100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eaLnBrk="1" hangingPunct="1">
              <a:spcBef>
                <a:spcPct val="50000"/>
              </a:spcBef>
              <a:buFontTx/>
              <a:buNone/>
            </a:pPr>
            <a:r>
              <a:rPr lang="en-US" altLang="en-US">
                <a:solidFill>
                  <a:srgbClr val="FF0000"/>
                </a:solidFill>
              </a:rPr>
              <a:t>More motifs– </a:t>
            </a:r>
          </a:p>
          <a:p>
            <a:pPr eaLnBrk="1" hangingPunct="1">
              <a:spcBef>
                <a:spcPct val="50000"/>
              </a:spcBef>
            </a:pPr>
            <a:r>
              <a:rPr lang="en-US" altLang="en-US">
                <a:solidFill>
                  <a:srgbClr val="FF0000"/>
                </a:solidFill>
              </a:rPr>
              <a:t> darkness/sight</a:t>
            </a:r>
          </a:p>
          <a:p>
            <a:pPr eaLnBrk="1" hangingPunct="1">
              <a:spcBef>
                <a:spcPct val="50000"/>
              </a:spcBef>
            </a:pPr>
            <a:r>
              <a:rPr lang="en-US" altLang="en-US">
                <a:solidFill>
                  <a:srgbClr val="FF0000"/>
                </a:solidFill>
              </a:rPr>
              <a:t> manhood</a:t>
            </a:r>
          </a:p>
          <a:p>
            <a:pPr eaLnBrk="1" hangingPunct="1">
              <a:spcBef>
                <a:spcPct val="50000"/>
              </a:spcBef>
            </a:pPr>
            <a:r>
              <a:rPr lang="en-US" altLang="en-US">
                <a:solidFill>
                  <a:srgbClr val="FF0000"/>
                </a:solidFill>
              </a:rPr>
              <a:t> nature/unnatural</a:t>
            </a:r>
          </a:p>
          <a:p>
            <a:pPr eaLnBrk="1" hangingPunct="1">
              <a:spcBef>
                <a:spcPct val="50000"/>
              </a:spcBef>
            </a:pPr>
            <a:r>
              <a:rPr lang="en-US" altLang="en-US">
                <a:solidFill>
                  <a:srgbClr val="FF0000"/>
                </a:solidFill>
              </a:rPr>
              <a:t> birds</a:t>
            </a:r>
          </a:p>
          <a:p>
            <a:pPr eaLnBrk="1" hangingPunct="1">
              <a:spcBef>
                <a:spcPct val="50000"/>
              </a:spcBef>
            </a:pPr>
            <a:r>
              <a:rPr lang="en-US" altLang="en-US">
                <a:solidFill>
                  <a:srgbClr val="FF0000"/>
                </a:solidFill>
              </a:rPr>
              <a:t> clothing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dissolve">
                                      <p:cBhvr>
                                        <p:cTn id="7" dur="500"/>
                                        <p:tgtEl>
                                          <p:spTgt spid="225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2">
                                            <p:txEl>
                                              <p:pRg st="1" end="1"/>
                                            </p:txEl>
                                          </p:spTgt>
                                        </p:tgtEl>
                                        <p:attrNameLst>
                                          <p:attrName>style.visibility</p:attrName>
                                        </p:attrNameLst>
                                      </p:cBhvr>
                                      <p:to>
                                        <p:strVal val="visible"/>
                                      </p:to>
                                    </p:set>
                                    <p:animEffect transition="in" filter="dissolve">
                                      <p:cBhvr>
                                        <p:cTn id="12" dur="500"/>
                                        <p:tgtEl>
                                          <p:spTgt spid="2253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532">
                                            <p:txEl>
                                              <p:pRg st="2" end="2"/>
                                            </p:txEl>
                                          </p:spTgt>
                                        </p:tgtEl>
                                        <p:attrNameLst>
                                          <p:attrName>style.visibility</p:attrName>
                                        </p:attrNameLst>
                                      </p:cBhvr>
                                      <p:to>
                                        <p:strVal val="visible"/>
                                      </p:to>
                                    </p:set>
                                    <p:animEffect transition="in" filter="dissolve">
                                      <p:cBhvr>
                                        <p:cTn id="17" dur="500"/>
                                        <p:tgtEl>
                                          <p:spTgt spid="2253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532">
                                            <p:txEl>
                                              <p:pRg st="3" end="3"/>
                                            </p:txEl>
                                          </p:spTgt>
                                        </p:tgtEl>
                                        <p:attrNameLst>
                                          <p:attrName>style.visibility</p:attrName>
                                        </p:attrNameLst>
                                      </p:cBhvr>
                                      <p:to>
                                        <p:strVal val="visible"/>
                                      </p:to>
                                    </p:set>
                                    <p:animEffect transition="in" filter="dissolve">
                                      <p:cBhvr>
                                        <p:cTn id="22" dur="500"/>
                                        <p:tgtEl>
                                          <p:spTgt spid="2253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532">
                                            <p:txEl>
                                              <p:pRg st="4" end="4"/>
                                            </p:txEl>
                                          </p:spTgt>
                                        </p:tgtEl>
                                        <p:attrNameLst>
                                          <p:attrName>style.visibility</p:attrName>
                                        </p:attrNameLst>
                                      </p:cBhvr>
                                      <p:to>
                                        <p:strVal val="visible"/>
                                      </p:to>
                                    </p:set>
                                    <p:animEffect transition="in" filter="dissolve">
                                      <p:cBhvr>
                                        <p:cTn id="27" dur="500"/>
                                        <p:tgtEl>
                                          <p:spTgt spid="2253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532">
                                            <p:txEl>
                                              <p:pRg st="5" end="5"/>
                                            </p:txEl>
                                          </p:spTgt>
                                        </p:tgtEl>
                                        <p:attrNameLst>
                                          <p:attrName>style.visibility</p:attrName>
                                        </p:attrNameLst>
                                      </p:cBhvr>
                                      <p:to>
                                        <p:strVal val="visible"/>
                                      </p:to>
                                    </p:set>
                                    <p:animEffect transition="in" filter="dissolve">
                                      <p:cBhvr>
                                        <p:cTn id="32" dur="500"/>
                                        <p:tgtEl>
                                          <p:spTgt spid="225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1219200"/>
            <a:ext cx="426720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eaLnBrk="1" hangingPunct="1">
              <a:spcBef>
                <a:spcPct val="50000"/>
              </a:spcBef>
              <a:buFontTx/>
              <a:buNone/>
            </a:pPr>
            <a:r>
              <a:rPr lang="en-US" altLang="en-US" sz="4000">
                <a:solidFill>
                  <a:schemeClr val="tx2"/>
                </a:solidFill>
              </a:rPr>
              <a:t>Thematic Ideas–</a:t>
            </a:r>
          </a:p>
          <a:p>
            <a:pPr eaLnBrk="1" hangingPunct="1">
              <a:spcBef>
                <a:spcPct val="50000"/>
              </a:spcBef>
              <a:buFont typeface="Wingdings" panose="05000000000000000000" pitchFamily="2" charset="2"/>
              <a:buChar char="§"/>
            </a:pPr>
            <a:r>
              <a:rPr lang="en-US" altLang="en-US">
                <a:solidFill>
                  <a:schemeClr val="tx2"/>
                </a:solidFill>
              </a:rPr>
              <a:t> </a:t>
            </a:r>
            <a:r>
              <a:rPr lang="en-US" altLang="en-US" sz="3600">
                <a:solidFill>
                  <a:schemeClr val="tx2"/>
                </a:solidFill>
              </a:rPr>
              <a:t>lust for power</a:t>
            </a:r>
          </a:p>
          <a:p>
            <a:pPr eaLnBrk="1" hangingPunct="1">
              <a:spcBef>
                <a:spcPct val="50000"/>
              </a:spcBef>
              <a:buFont typeface="Wingdings" panose="05000000000000000000" pitchFamily="2" charset="2"/>
              <a:buChar char="§"/>
            </a:pPr>
            <a:r>
              <a:rPr lang="en-US" altLang="en-US" sz="3600">
                <a:solidFill>
                  <a:schemeClr val="tx2"/>
                </a:solidFill>
              </a:rPr>
              <a:t> effects of guilt</a:t>
            </a:r>
          </a:p>
        </p:txBody>
      </p:sp>
      <p:sp>
        <p:nvSpPr>
          <p:cNvPr id="16387" name="Text Box 3"/>
          <p:cNvSpPr txBox="1">
            <a:spLocks noChangeArrowheads="1"/>
          </p:cNvSpPr>
          <p:nvPr/>
        </p:nvSpPr>
        <p:spPr bwMode="auto">
          <a:xfrm>
            <a:off x="152400" y="3505200"/>
            <a:ext cx="44196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eaLnBrk="1" hangingPunct="1">
              <a:spcBef>
                <a:spcPct val="50000"/>
              </a:spcBef>
              <a:buFont typeface="Wingdings" panose="05000000000000000000" pitchFamily="2" charset="2"/>
              <a:buChar char="§"/>
            </a:pPr>
            <a:r>
              <a:rPr lang="en-US" altLang="en-US" sz="3600">
                <a:solidFill>
                  <a:schemeClr val="tx2"/>
                </a:solidFill>
              </a:rPr>
              <a:t>appearance vs. reality</a:t>
            </a:r>
          </a:p>
          <a:p>
            <a:pPr eaLnBrk="1" hangingPunct="1">
              <a:spcBef>
                <a:spcPct val="50000"/>
              </a:spcBef>
              <a:buFont typeface="Wingdings" panose="05000000000000000000" pitchFamily="2" charset="2"/>
              <a:buChar char="§"/>
            </a:pPr>
            <a:r>
              <a:rPr lang="en-US" altLang="en-US" sz="3600">
                <a:solidFill>
                  <a:schemeClr val="tx2"/>
                </a:solidFill>
              </a:rPr>
              <a:t> good/evil</a:t>
            </a:r>
          </a:p>
          <a:p>
            <a:pPr eaLnBrk="1" hangingPunct="1">
              <a:spcBef>
                <a:spcPct val="50000"/>
              </a:spcBef>
              <a:buFont typeface="Wingdings" panose="05000000000000000000" pitchFamily="2" charset="2"/>
              <a:buChar char="§"/>
            </a:pPr>
            <a:r>
              <a:rPr lang="en-US" altLang="en-US" sz="3600">
                <a:solidFill>
                  <a:schemeClr val="tx2"/>
                </a:solidFill>
              </a:rPr>
              <a:t> natural order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dissolve">
                                      <p:cBhvr>
                                        <p:cTn id="7" dur="500"/>
                                        <p:tgtEl>
                                          <p:spTgt spid="163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dissolve">
                                      <p:cBhvr>
                                        <p:cTn id="12" dur="500"/>
                                        <p:tgtEl>
                                          <p:spTgt spid="163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86">
                                            <p:txEl>
                                              <p:pRg st="2" end="2"/>
                                            </p:txEl>
                                          </p:spTgt>
                                        </p:tgtEl>
                                        <p:attrNameLst>
                                          <p:attrName>style.visibility</p:attrName>
                                        </p:attrNameLst>
                                      </p:cBhvr>
                                      <p:to>
                                        <p:strVal val="visible"/>
                                      </p:to>
                                    </p:set>
                                    <p:animEffect transition="in" filter="dissolve">
                                      <p:cBhvr>
                                        <p:cTn id="17" dur="500"/>
                                        <p:tgtEl>
                                          <p:spTgt spid="1638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387">
                                            <p:txEl>
                                              <p:pRg st="0" end="0"/>
                                            </p:txEl>
                                          </p:spTgt>
                                        </p:tgtEl>
                                        <p:attrNameLst>
                                          <p:attrName>style.visibility</p:attrName>
                                        </p:attrNameLst>
                                      </p:cBhvr>
                                      <p:to>
                                        <p:strVal val="visible"/>
                                      </p:to>
                                    </p:set>
                                    <p:animEffect transition="in" filter="dissolve">
                                      <p:cBhvr>
                                        <p:cTn id="22" dur="500"/>
                                        <p:tgtEl>
                                          <p:spTgt spid="1638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387">
                                            <p:txEl>
                                              <p:pRg st="1" end="1"/>
                                            </p:txEl>
                                          </p:spTgt>
                                        </p:tgtEl>
                                        <p:attrNameLst>
                                          <p:attrName>style.visibility</p:attrName>
                                        </p:attrNameLst>
                                      </p:cBhvr>
                                      <p:to>
                                        <p:strVal val="visible"/>
                                      </p:to>
                                    </p:set>
                                    <p:animEffect transition="in" filter="dissolve">
                                      <p:cBhvr>
                                        <p:cTn id="27" dur="500"/>
                                        <p:tgtEl>
                                          <p:spTgt spid="1638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387">
                                            <p:txEl>
                                              <p:pRg st="2" end="2"/>
                                            </p:txEl>
                                          </p:spTgt>
                                        </p:tgtEl>
                                        <p:attrNameLst>
                                          <p:attrName>style.visibility</p:attrName>
                                        </p:attrNameLst>
                                      </p:cBhvr>
                                      <p:to>
                                        <p:strVal val="visible"/>
                                      </p:to>
                                    </p:set>
                                    <p:animEffect transition="in" filter="dissolve">
                                      <p:cBhvr>
                                        <p:cTn id="32"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autoUpdateAnimBg="0"/>
      <p:bldP spid="1638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8600" y="1371600"/>
            <a:ext cx="2514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eaLnBrk="1" hangingPunct="1">
              <a:spcBef>
                <a:spcPct val="50000"/>
              </a:spcBef>
              <a:buFontTx/>
              <a:buNone/>
            </a:pPr>
            <a:r>
              <a:rPr lang="en-US" altLang="en-US" sz="4400">
                <a:solidFill>
                  <a:schemeClr val="tx2"/>
                </a:solidFill>
              </a:rPr>
              <a:t>TRAGEDY</a:t>
            </a:r>
          </a:p>
        </p:txBody>
      </p:sp>
      <p:sp>
        <p:nvSpPr>
          <p:cNvPr id="20483" name="Text Box 3"/>
          <p:cNvSpPr txBox="1">
            <a:spLocks noChangeArrowheads="1"/>
          </p:cNvSpPr>
          <p:nvPr/>
        </p:nvSpPr>
        <p:spPr bwMode="auto">
          <a:xfrm>
            <a:off x="2819400" y="609600"/>
            <a:ext cx="2895600" cy="545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eaLnBrk="1" hangingPunct="1">
              <a:spcBef>
                <a:spcPct val="50000"/>
              </a:spcBef>
              <a:buFontTx/>
              <a:buNone/>
            </a:pPr>
            <a:r>
              <a:rPr lang="en-US" altLang="en-US">
                <a:solidFill>
                  <a:schemeClr val="tx2"/>
                </a:solidFill>
              </a:rPr>
              <a:t>A literary work depicting serious events in which the main character, often high-ranking and dignified, comes to an unhappy end.</a:t>
            </a:r>
          </a:p>
        </p:txBody>
      </p:sp>
      <p:graphicFrame>
        <p:nvGraphicFramePr>
          <p:cNvPr id="18436" name="Object 4"/>
          <p:cNvGraphicFramePr>
            <a:graphicFrameLocks noChangeAspect="1"/>
          </p:cNvGraphicFramePr>
          <p:nvPr/>
        </p:nvGraphicFramePr>
        <p:xfrm>
          <a:off x="5867400" y="914400"/>
          <a:ext cx="3067050" cy="3683000"/>
        </p:xfrm>
        <a:graphic>
          <a:graphicData uri="http://schemas.openxmlformats.org/presentationml/2006/ole">
            <mc:AlternateContent xmlns:mc="http://schemas.openxmlformats.org/markup-compatibility/2006">
              <mc:Choice xmlns:v="urn:schemas-microsoft-com:vml" Requires="v">
                <p:oleObj spid="_x0000_s18439" name="Image File" r:id="rId3" imgW="5626100" imgH="6756400" progId="ImageExpertImage">
                  <p:embed/>
                </p:oleObj>
              </mc:Choice>
              <mc:Fallback>
                <p:oleObj name="Image File" r:id="rId3" imgW="5626100" imgH="6756400" progId="ImageExpertImag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914400"/>
                        <a:ext cx="3067050" cy="368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437" name="Picture 7" descr="macbeth%20b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514600"/>
            <a:ext cx="20764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dissolve">
                                      <p:cBhvr>
                                        <p:cTn id="7" dur="5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544513" y="346075"/>
            <a:ext cx="777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eaLnBrk="1" hangingPunct="1">
              <a:spcBef>
                <a:spcPct val="0"/>
              </a:spcBef>
              <a:buFontTx/>
              <a:buNone/>
            </a:pPr>
            <a:r>
              <a:rPr lang="en-US" altLang="en-US" b="1"/>
              <a:t>Characteristics of a Tragic Hero</a:t>
            </a:r>
            <a:endParaRPr lang="en-US" altLang="en-US"/>
          </a:p>
        </p:txBody>
      </p:sp>
      <p:sp>
        <p:nvSpPr>
          <p:cNvPr id="3" name="TextBox 2"/>
          <p:cNvSpPr txBox="1"/>
          <p:nvPr/>
        </p:nvSpPr>
        <p:spPr>
          <a:xfrm>
            <a:off x="685800" y="1600200"/>
            <a:ext cx="7772400" cy="2738438"/>
          </a:xfrm>
          <a:prstGeom prst="rect">
            <a:avLst/>
          </a:prstGeom>
          <a:noFill/>
        </p:spPr>
        <p:txBody>
          <a:bodyPr>
            <a:spAutoFit/>
          </a:bodyPr>
          <a:lstStyle/>
          <a:p>
            <a:pPr marL="457200" indent="-457200" eaLnBrk="1" hangingPunct="1">
              <a:buFont typeface="Arial" pitchFamily="34" charset="0"/>
              <a:buChar char="•"/>
              <a:defRPr/>
            </a:pPr>
            <a:r>
              <a:rPr lang="en-US" sz="2800" dirty="0">
                <a:solidFill>
                  <a:srgbClr val="FFC000"/>
                </a:solidFill>
              </a:rPr>
              <a:t>Must be of noble blood. The idea of “that could happen to me!” produces  a sense of fear in the audience.</a:t>
            </a:r>
          </a:p>
          <a:p>
            <a:pPr eaLnBrk="1" hangingPunct="1">
              <a:defRPr/>
            </a:pPr>
            <a:r>
              <a:rPr lang="en-US" dirty="0"/>
              <a:t> </a:t>
            </a:r>
          </a:p>
          <a:p>
            <a:pPr marL="457200" indent="-457200" eaLnBrk="1" hangingPunct="1">
              <a:buFont typeface="Arial" pitchFamily="34" charset="0"/>
              <a:buChar char="•"/>
              <a:defRPr/>
            </a:pPr>
            <a:r>
              <a:rPr lang="en-US" sz="2800" dirty="0">
                <a:solidFill>
                  <a:srgbClr val="FFCC00"/>
                </a:solidFill>
              </a:rPr>
              <a:t>Modern tragedy may show the tragic hero as “everyman,” not necessarily nobility.</a:t>
            </a:r>
          </a:p>
        </p:txBody>
      </p:sp>
      <p:pic>
        <p:nvPicPr>
          <p:cNvPr id="19460" name="Picture 2" descr="https://encrypted-tbn3.gstatic.com/images?q=tbn:ANd9GcQcqQm00rcbJm_njSZzDYCTBUZMfmm9SucyPjf_s6VLpN06kUc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463" y="247650"/>
            <a:ext cx="1878012" cy="104775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457200" y="381000"/>
            <a:ext cx="8610600" cy="1524000"/>
          </a:xfrm>
        </p:spPr>
        <p:txBody>
          <a:bodyPr/>
          <a:lstStyle/>
          <a:p>
            <a:pPr eaLnBrk="1" hangingPunct="1"/>
            <a:r>
              <a:rPr lang="en-US" altLang="en-US" dirty="0" smtClean="0"/>
              <a:t> Written in 1605 – 1606</a:t>
            </a:r>
          </a:p>
          <a:p>
            <a:pPr eaLnBrk="1" hangingPunct="1"/>
            <a:r>
              <a:rPr lang="en-US" altLang="en-US" dirty="0" smtClean="0"/>
              <a:t> Set in 11</a:t>
            </a:r>
            <a:r>
              <a:rPr lang="en-US" altLang="en-US" baseline="30000" dirty="0" smtClean="0"/>
              <a:t>th</a:t>
            </a:r>
            <a:r>
              <a:rPr lang="en-US" altLang="en-US" dirty="0" smtClean="0"/>
              <a:t> century Scotland = 1000 –1100</a:t>
            </a:r>
          </a:p>
        </p:txBody>
      </p:sp>
      <p:pic>
        <p:nvPicPr>
          <p:cNvPr id="3075" name="Picture 5" descr="macbeth0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2133600"/>
            <a:ext cx="57150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b="1" smtClean="0">
                <a:solidFill>
                  <a:schemeClr val="tx1"/>
                </a:solidFill>
              </a:rPr>
              <a:t>Characteristics of a </a:t>
            </a:r>
            <a:br>
              <a:rPr lang="en-US" altLang="en-US" b="1" smtClean="0">
                <a:solidFill>
                  <a:schemeClr val="tx1"/>
                </a:solidFill>
              </a:rPr>
            </a:br>
            <a:r>
              <a:rPr lang="en-US" altLang="en-US" b="1" smtClean="0">
                <a:solidFill>
                  <a:schemeClr val="tx1"/>
                </a:solidFill>
              </a:rPr>
              <a:t>Tragic Hero</a:t>
            </a:r>
            <a:r>
              <a:rPr lang="en-US" altLang="en-US" smtClean="0">
                <a:solidFill>
                  <a:schemeClr val="tx1"/>
                </a:solidFill>
              </a:rPr>
              <a:t/>
            </a:r>
            <a:br>
              <a:rPr lang="en-US" altLang="en-US" smtClean="0">
                <a:solidFill>
                  <a:schemeClr val="tx1"/>
                </a:solidFill>
              </a:rPr>
            </a:br>
            <a:endParaRPr lang="en-US" altLang="en-US" smtClean="0"/>
          </a:p>
        </p:txBody>
      </p:sp>
      <p:sp>
        <p:nvSpPr>
          <p:cNvPr id="20483" name="Content Placeholder 2"/>
          <p:cNvSpPr>
            <a:spLocks noGrp="1"/>
          </p:cNvSpPr>
          <p:nvPr>
            <p:ph idx="1"/>
          </p:nvPr>
        </p:nvSpPr>
        <p:spPr/>
        <p:txBody>
          <a:bodyPr/>
          <a:lstStyle/>
          <a:p>
            <a:pPr eaLnBrk="1" hangingPunct="1"/>
            <a:r>
              <a:rPr lang="en-US" altLang="en-US" sz="2400" smtClean="0">
                <a:solidFill>
                  <a:srgbClr val="FFC000"/>
                </a:solidFill>
              </a:rPr>
              <a:t>The tragic hero meets his fate because of a "tragic flaw" (</a:t>
            </a:r>
            <a:r>
              <a:rPr lang="en-US" altLang="en-US" sz="2400" b="1" smtClean="0">
                <a:solidFill>
                  <a:srgbClr val="FFC000"/>
                </a:solidFill>
              </a:rPr>
              <a:t>HARMATIA)</a:t>
            </a:r>
            <a:r>
              <a:rPr lang="en-US" altLang="en-US" sz="2400" smtClean="0">
                <a:solidFill>
                  <a:srgbClr val="FFC000"/>
                </a:solidFill>
              </a:rPr>
              <a:t>.  The tragic flaw is not a defect in character, but an error in judgment of the kind we all  make.  Since we all make mistakes, this generates "fear" in that we recognize our own potential for tragedy by committing the same errors.  It also generates "pity" because we do not blame the hero for his tragic fate.</a:t>
            </a:r>
          </a:p>
          <a:p>
            <a:pPr eaLnBrk="1" hangingPunct="1"/>
            <a:r>
              <a:rPr lang="en-US" altLang="en-US" sz="2400" smtClean="0">
                <a:solidFill>
                  <a:srgbClr val="FFC000"/>
                </a:solidFill>
              </a:rPr>
              <a:t>We quickly find out what Macbeth’s tragic flaw is, and how the witches use it to their advantage!</a:t>
            </a:r>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z="6000" b="1" dirty="0" smtClean="0">
                <a:solidFill>
                  <a:schemeClr val="tx1"/>
                </a:solidFill>
              </a:rPr>
              <a:t>Tragic Heroes are</a:t>
            </a:r>
            <a:r>
              <a:rPr lang="en-US" altLang="en-US" sz="6000" dirty="0" smtClean="0">
                <a:solidFill>
                  <a:schemeClr val="tx1"/>
                </a:solidFill>
              </a:rPr>
              <a:t/>
            </a:r>
            <a:br>
              <a:rPr lang="en-US" altLang="en-US" sz="6000" dirty="0" smtClean="0">
                <a:solidFill>
                  <a:schemeClr val="tx1"/>
                </a:solidFill>
              </a:rPr>
            </a:br>
            <a:endParaRPr lang="en-US" altLang="en-US" dirty="0" smtClean="0"/>
          </a:p>
        </p:txBody>
      </p:sp>
      <p:sp>
        <p:nvSpPr>
          <p:cNvPr id="3" name="Content Placeholder 2"/>
          <p:cNvSpPr>
            <a:spLocks noGrp="1"/>
          </p:cNvSpPr>
          <p:nvPr>
            <p:ph idx="1"/>
          </p:nvPr>
        </p:nvSpPr>
        <p:spPr>
          <a:xfrm>
            <a:off x="533400" y="1295400"/>
            <a:ext cx="8077200" cy="5334000"/>
          </a:xfrm>
        </p:spPr>
        <p:txBody>
          <a:bodyPr/>
          <a:lstStyle/>
          <a:p>
            <a:pPr eaLnBrk="1" hangingPunct="1">
              <a:defRPr/>
            </a:pPr>
            <a:r>
              <a:rPr lang="en-US" dirty="0" smtClean="0"/>
              <a:t>Born into nobility</a:t>
            </a:r>
          </a:p>
          <a:p>
            <a:pPr eaLnBrk="1" hangingPunct="1">
              <a:defRPr/>
            </a:pPr>
            <a:r>
              <a:rPr lang="en-US" dirty="0" smtClean="0"/>
              <a:t>Morally like the “average person” – neither better nor worse</a:t>
            </a:r>
          </a:p>
          <a:p>
            <a:pPr eaLnBrk="1" hangingPunct="1">
              <a:defRPr/>
            </a:pPr>
            <a:r>
              <a:rPr lang="en-US" dirty="0" smtClean="0"/>
              <a:t>Responsible for their own fate (in Shakespeare)</a:t>
            </a:r>
          </a:p>
          <a:p>
            <a:pPr eaLnBrk="1" hangingPunct="1">
              <a:defRPr/>
            </a:pPr>
            <a:r>
              <a:rPr lang="en-US" dirty="0" smtClean="0"/>
              <a:t>Endowed with a “tragic flaw” (</a:t>
            </a:r>
            <a:r>
              <a:rPr lang="en-US" dirty="0" err="1" smtClean="0"/>
              <a:t>harmatia</a:t>
            </a:r>
            <a:r>
              <a:rPr lang="en-US" dirty="0" smtClean="0"/>
              <a:t>) that makes them susceptible to fall from their position</a:t>
            </a:r>
          </a:p>
          <a:p>
            <a:pPr eaLnBrk="1" hangingPunct="1">
              <a:defRPr/>
            </a:pPr>
            <a:r>
              <a:rPr lang="en-US" dirty="0" smtClean="0"/>
              <a:t>Doomed to make a serious error in judgment</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76200"/>
            <a:ext cx="7772400" cy="1905000"/>
          </a:xfrm>
        </p:spPr>
        <p:txBody>
          <a:bodyPr/>
          <a:lstStyle/>
          <a:p>
            <a:pPr eaLnBrk="1" hangingPunct="1"/>
            <a:r>
              <a:rPr lang="en-US" altLang="en-US" sz="6000" b="1" dirty="0" smtClean="0">
                <a:solidFill>
                  <a:schemeClr val="tx1"/>
                </a:solidFill>
              </a:rPr>
              <a:t/>
            </a:r>
            <a:br>
              <a:rPr lang="en-US" altLang="en-US" sz="6000" b="1" dirty="0" smtClean="0">
                <a:solidFill>
                  <a:schemeClr val="tx1"/>
                </a:solidFill>
              </a:rPr>
            </a:br>
            <a:r>
              <a:rPr lang="en-US" altLang="en-US" sz="6000" b="1" dirty="0" smtClean="0">
                <a:solidFill>
                  <a:schemeClr val="tx1"/>
                </a:solidFill>
              </a:rPr>
              <a:t>Eventually tragic heroes</a:t>
            </a:r>
            <a:r>
              <a:rPr lang="en-US" altLang="en-US" sz="6000" dirty="0" smtClean="0">
                <a:solidFill>
                  <a:schemeClr val="tx1"/>
                </a:solidFill>
              </a:rPr>
              <a:t/>
            </a:r>
            <a:br>
              <a:rPr lang="en-US" altLang="en-US" sz="6000" dirty="0" smtClean="0">
                <a:solidFill>
                  <a:schemeClr val="tx1"/>
                </a:solidFill>
              </a:rPr>
            </a:br>
            <a:endParaRPr lang="en-US" altLang="en-US" dirty="0" smtClean="0"/>
          </a:p>
        </p:txBody>
      </p:sp>
      <p:sp>
        <p:nvSpPr>
          <p:cNvPr id="3" name="Content Placeholder 2"/>
          <p:cNvSpPr>
            <a:spLocks noGrp="1"/>
          </p:cNvSpPr>
          <p:nvPr>
            <p:ph idx="1"/>
          </p:nvPr>
        </p:nvSpPr>
        <p:spPr>
          <a:xfrm>
            <a:off x="381000" y="1981200"/>
            <a:ext cx="8077200" cy="4114800"/>
          </a:xfrm>
        </p:spPr>
        <p:txBody>
          <a:bodyPr/>
          <a:lstStyle/>
          <a:p>
            <a:pPr eaLnBrk="1" hangingPunct="1">
              <a:defRPr/>
            </a:pPr>
            <a:r>
              <a:rPr lang="en-US" dirty="0" smtClean="0"/>
              <a:t>· Fall from positions of respect or esteem</a:t>
            </a:r>
          </a:p>
          <a:p>
            <a:pPr marL="0" indent="0" eaLnBrk="1" hangingPunct="1">
              <a:buFontTx/>
              <a:buNone/>
              <a:defRPr/>
            </a:pPr>
            <a:endParaRPr lang="en-US" dirty="0" smtClean="0"/>
          </a:p>
          <a:p>
            <a:pPr eaLnBrk="1" hangingPunct="1">
              <a:defRPr/>
            </a:pPr>
            <a:r>
              <a:rPr lang="en-US" dirty="0" smtClean="0"/>
              <a:t>· Realize they have made an irreversible mistake</a:t>
            </a:r>
          </a:p>
          <a:p>
            <a:pPr marL="0" indent="0" eaLnBrk="1" hangingPunct="1">
              <a:buFontTx/>
              <a:buNone/>
              <a:defRPr/>
            </a:pPr>
            <a:endParaRPr lang="en-US" dirty="0" smtClean="0"/>
          </a:p>
          <a:p>
            <a:pPr eaLnBrk="1" hangingPunct="1">
              <a:defRPr/>
            </a:pPr>
            <a:r>
              <a:rPr lang="en-US" dirty="0" smtClean="0"/>
              <a:t>· Meet a tragic death and accept that death with honor</a:t>
            </a:r>
          </a:p>
          <a:p>
            <a:pPr marL="0" indent="0"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438400" y="609600"/>
            <a:ext cx="6705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algn="ctr" eaLnBrk="1" hangingPunct="1">
              <a:spcBef>
                <a:spcPct val="50000"/>
              </a:spcBef>
              <a:buFontTx/>
              <a:buNone/>
            </a:pPr>
            <a:r>
              <a:rPr lang="en-US" altLang="en-US" sz="4400">
                <a:solidFill>
                  <a:srgbClr val="CC0000"/>
                </a:solidFill>
              </a:rPr>
              <a:t>The Language of </a:t>
            </a:r>
            <a:r>
              <a:rPr lang="en-US" altLang="en-US" sz="4400" i="1">
                <a:solidFill>
                  <a:srgbClr val="CC0000"/>
                </a:solidFill>
              </a:rPr>
              <a:t>Macbeth</a:t>
            </a:r>
          </a:p>
        </p:txBody>
      </p:sp>
      <p:pic>
        <p:nvPicPr>
          <p:cNvPr id="23555" name="Picture 4" descr="dagg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962400"/>
            <a:ext cx="2057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p:cNvSpPr txBox="1">
            <a:spLocks noChangeArrowheads="1"/>
          </p:cNvSpPr>
          <p:nvPr/>
        </p:nvSpPr>
        <p:spPr bwMode="auto">
          <a:xfrm>
            <a:off x="381000" y="20574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eaLnBrk="1" hangingPunct="1">
              <a:spcBef>
                <a:spcPct val="50000"/>
              </a:spcBef>
              <a:buFontTx/>
              <a:buNone/>
            </a:pPr>
            <a:r>
              <a:rPr lang="en-US" altLang="en-US">
                <a:solidFill>
                  <a:srgbClr val="FF9900"/>
                </a:solidFill>
              </a:rPr>
              <a:t>Almost all of </a:t>
            </a:r>
            <a:r>
              <a:rPr lang="en-US" altLang="en-US" i="1">
                <a:solidFill>
                  <a:srgbClr val="FF9900"/>
                </a:solidFill>
              </a:rPr>
              <a:t>Macbeth</a:t>
            </a:r>
            <a:r>
              <a:rPr lang="en-US" altLang="en-US">
                <a:solidFill>
                  <a:srgbClr val="FF9900"/>
                </a:solidFill>
              </a:rPr>
              <a:t> is in blank verse, unrhymed iambic pentameter.</a:t>
            </a:r>
          </a:p>
        </p:txBody>
      </p:sp>
      <p:sp>
        <p:nvSpPr>
          <p:cNvPr id="19462" name="Text Box 6"/>
          <p:cNvSpPr txBox="1">
            <a:spLocks noChangeArrowheads="1"/>
          </p:cNvSpPr>
          <p:nvPr/>
        </p:nvSpPr>
        <p:spPr bwMode="auto">
          <a:xfrm>
            <a:off x="381000" y="32004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eaLnBrk="1" hangingPunct="1">
              <a:spcBef>
                <a:spcPct val="50000"/>
              </a:spcBef>
              <a:buFontTx/>
              <a:buNone/>
            </a:pPr>
            <a:r>
              <a:rPr lang="en-US" altLang="en-US">
                <a:solidFill>
                  <a:srgbClr val="FF0000"/>
                </a:solidFill>
              </a:rPr>
              <a:t>Macbeth and Lady Macbeth use blank verse.</a:t>
            </a:r>
          </a:p>
        </p:txBody>
      </p:sp>
      <p:sp>
        <p:nvSpPr>
          <p:cNvPr id="19463" name="Text Box 7"/>
          <p:cNvSpPr txBox="1">
            <a:spLocks noChangeArrowheads="1"/>
          </p:cNvSpPr>
          <p:nvPr/>
        </p:nvSpPr>
        <p:spPr bwMode="auto">
          <a:xfrm>
            <a:off x="381000" y="4038600"/>
            <a:ext cx="6400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eaLnBrk="1" hangingPunct="1">
              <a:spcBef>
                <a:spcPct val="50000"/>
              </a:spcBef>
              <a:buFontTx/>
              <a:buNone/>
            </a:pPr>
            <a:r>
              <a:rPr lang="en-US" altLang="en-US" dirty="0">
                <a:solidFill>
                  <a:srgbClr val="FF9900"/>
                </a:solidFill>
              </a:rPr>
              <a:t>The witches use rhymed iambic tetrameter.</a:t>
            </a:r>
          </a:p>
          <a:p>
            <a:pPr eaLnBrk="1" hangingPunct="1">
              <a:spcBef>
                <a:spcPct val="50000"/>
              </a:spcBef>
              <a:buFontTx/>
              <a:buNone/>
            </a:pPr>
            <a:r>
              <a:rPr lang="en-US" altLang="en-US" dirty="0">
                <a:solidFill>
                  <a:srgbClr val="FF0000"/>
                </a:solidFill>
              </a:rPr>
              <a:t>Notice who uses prose </a:t>
            </a:r>
            <a:r>
              <a:rPr lang="en-US" altLang="en-US" dirty="0" smtClean="0">
                <a:solidFill>
                  <a:srgbClr val="FF0000"/>
                </a:solidFill>
              </a:rPr>
              <a:t>(anything not in poetry)</a:t>
            </a:r>
            <a:endParaRPr lang="en-US" altLang="en-US" dirty="0">
              <a:solidFill>
                <a:srgbClr val="FF0000"/>
              </a:solidFill>
            </a:endParaRPr>
          </a:p>
        </p:txBody>
      </p:sp>
      <p:pic>
        <p:nvPicPr>
          <p:cNvPr id="23559" name="Picture 8" descr="macbeth_cr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2362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dissolve">
                                      <p:cBhvr>
                                        <p:cTn id="7" dur="500"/>
                                        <p:tgtEl>
                                          <p:spTgt spid="194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62"/>
                                        </p:tgtEl>
                                        <p:attrNameLst>
                                          <p:attrName>style.visibility</p:attrName>
                                        </p:attrNameLst>
                                      </p:cBhvr>
                                      <p:to>
                                        <p:strVal val="visible"/>
                                      </p:to>
                                    </p:set>
                                    <p:animEffect transition="in" filter="dissolve">
                                      <p:cBhvr>
                                        <p:cTn id="12" dur="500"/>
                                        <p:tgtEl>
                                          <p:spTgt spid="194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63">
                                            <p:txEl>
                                              <p:pRg st="0" end="0"/>
                                            </p:txEl>
                                          </p:spTgt>
                                        </p:tgtEl>
                                        <p:attrNameLst>
                                          <p:attrName>style.visibility</p:attrName>
                                        </p:attrNameLst>
                                      </p:cBhvr>
                                      <p:to>
                                        <p:strVal val="visible"/>
                                      </p:to>
                                    </p:set>
                                    <p:animEffect transition="in" filter="dissolve">
                                      <p:cBhvr>
                                        <p:cTn id="17" dur="500"/>
                                        <p:tgtEl>
                                          <p:spTgt spid="1946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463">
                                            <p:txEl>
                                              <p:pRg st="1" end="1"/>
                                            </p:txEl>
                                          </p:spTgt>
                                        </p:tgtEl>
                                        <p:attrNameLst>
                                          <p:attrName>style.visibility</p:attrName>
                                        </p:attrNameLst>
                                      </p:cBhvr>
                                      <p:to>
                                        <p:strVal val="visible"/>
                                      </p:to>
                                    </p:set>
                                    <p:animEffect transition="in" filter="dissolve">
                                      <p:cBhvr>
                                        <p:cTn id="22" dur="500"/>
                                        <p:tgtEl>
                                          <p:spTgt spid="194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utoUpdateAnimBg="0"/>
      <p:bldP spid="19462" grpId="0" autoUpdateAnimBg="0"/>
      <p:bldP spid="1946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81000" y="228600"/>
            <a:ext cx="6629400" cy="1169988"/>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eaLnBrk="1" hangingPunct="1">
              <a:spcBef>
                <a:spcPct val="50000"/>
              </a:spcBef>
              <a:buFontTx/>
              <a:buNone/>
            </a:pPr>
            <a:r>
              <a:rPr lang="en-US" altLang="en-US" sz="2800">
                <a:solidFill>
                  <a:srgbClr val="FF9900"/>
                </a:solidFill>
                <a:latin typeface="Magneto" panose="04030805050802020D02" pitchFamily="82" charset="0"/>
              </a:rPr>
              <a:t>Fair is foul and foul is fair,</a:t>
            </a:r>
          </a:p>
          <a:p>
            <a:pPr eaLnBrk="1" hangingPunct="1">
              <a:spcBef>
                <a:spcPct val="50000"/>
              </a:spcBef>
              <a:buFontTx/>
              <a:buNone/>
            </a:pPr>
            <a:r>
              <a:rPr lang="en-US" altLang="en-US" sz="2800">
                <a:solidFill>
                  <a:srgbClr val="FF9900"/>
                </a:solidFill>
                <a:latin typeface="Magneto" panose="04030805050802020D02" pitchFamily="82" charset="0"/>
              </a:rPr>
              <a:t>Hover through fog and filthy air.</a:t>
            </a:r>
          </a:p>
        </p:txBody>
      </p:sp>
      <p:sp>
        <p:nvSpPr>
          <p:cNvPr id="14339" name="Text Box 3"/>
          <p:cNvSpPr txBox="1">
            <a:spLocks noChangeArrowheads="1"/>
          </p:cNvSpPr>
          <p:nvPr/>
        </p:nvSpPr>
        <p:spPr bwMode="auto">
          <a:xfrm>
            <a:off x="1752600" y="5486400"/>
            <a:ext cx="7162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eaLnBrk="1" hangingPunct="1">
              <a:spcBef>
                <a:spcPct val="50000"/>
              </a:spcBef>
              <a:buFontTx/>
              <a:buNone/>
            </a:pPr>
            <a:r>
              <a:rPr lang="en-US" altLang="en-US" sz="2800">
                <a:solidFill>
                  <a:srgbClr val="FF9900"/>
                </a:solidFill>
                <a:latin typeface="Magneto" panose="04030805050802020D02" pitchFamily="82" charset="0"/>
              </a:rPr>
              <a:t>By the pricking of my thumbs,</a:t>
            </a:r>
          </a:p>
          <a:p>
            <a:pPr eaLnBrk="1" hangingPunct="1">
              <a:spcBef>
                <a:spcPct val="50000"/>
              </a:spcBef>
              <a:buFontTx/>
              <a:buNone/>
            </a:pPr>
            <a:r>
              <a:rPr lang="en-US" altLang="en-US" sz="2800">
                <a:solidFill>
                  <a:srgbClr val="FF9900"/>
                </a:solidFill>
                <a:latin typeface="Magneto" panose="04030805050802020D02" pitchFamily="82" charset="0"/>
              </a:rPr>
              <a:t>Something wicked this way comes.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dissolve">
                                      <p:cBhvr>
                                        <p:cTn id="12"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autoUpdateAnimBg="0"/>
      <p:bldP spid="1433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Text Box 1026"/>
          <p:cNvSpPr txBox="1">
            <a:spLocks noChangeArrowheads="1"/>
          </p:cNvSpPr>
          <p:nvPr/>
        </p:nvSpPr>
        <p:spPr bwMode="auto">
          <a:xfrm>
            <a:off x="152400" y="5853113"/>
            <a:ext cx="8610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eaLnBrk="1" hangingPunct="1">
              <a:spcBef>
                <a:spcPct val="50000"/>
              </a:spcBef>
              <a:buFontTx/>
              <a:buNone/>
            </a:pPr>
            <a:r>
              <a:rPr lang="en-US" altLang="en-US" sz="2000" dirty="0">
                <a:solidFill>
                  <a:srgbClr val="FF0000"/>
                </a:solidFill>
              </a:rPr>
              <a:t>PowerPoint presentation created </a:t>
            </a:r>
            <a:r>
              <a:rPr lang="en-US" altLang="en-US" sz="2000" dirty="0" smtClean="0">
                <a:solidFill>
                  <a:srgbClr val="FF0000"/>
                </a:solidFill>
              </a:rPr>
              <a:t>by     Jenny </a:t>
            </a:r>
            <a:r>
              <a:rPr lang="en-US" altLang="en-US" sz="2000" dirty="0">
                <a:solidFill>
                  <a:srgbClr val="FF0000"/>
                </a:solidFill>
              </a:rPr>
              <a:t>Burdette, </a:t>
            </a:r>
            <a:r>
              <a:rPr lang="en-US" altLang="en-US" sz="2000" dirty="0" err="1">
                <a:solidFill>
                  <a:srgbClr val="FF0000"/>
                </a:solidFill>
              </a:rPr>
              <a:t>Dacula</a:t>
            </a:r>
            <a:r>
              <a:rPr lang="en-US" altLang="en-US" sz="2000" dirty="0">
                <a:solidFill>
                  <a:srgbClr val="FF0000"/>
                </a:solidFill>
              </a:rPr>
              <a:t> High </a:t>
            </a:r>
            <a:r>
              <a:rPr lang="en-US" altLang="en-US" sz="2000" dirty="0" smtClean="0">
                <a:solidFill>
                  <a:srgbClr val="FF0000"/>
                </a:solidFill>
              </a:rPr>
              <a:t>School</a:t>
            </a:r>
          </a:p>
          <a:p>
            <a:pPr eaLnBrk="1" hangingPunct="1">
              <a:spcBef>
                <a:spcPct val="50000"/>
              </a:spcBef>
              <a:buFontTx/>
              <a:buNone/>
            </a:pPr>
            <a:r>
              <a:rPr lang="en-US" altLang="en-US" sz="2000" dirty="0" smtClean="0">
                <a:solidFill>
                  <a:srgbClr val="FF0000"/>
                </a:solidFill>
              </a:rPr>
              <a:t>Edited by Crystal </a:t>
            </a:r>
            <a:r>
              <a:rPr lang="en-US" altLang="en-US" sz="2000" dirty="0" err="1" smtClean="0">
                <a:solidFill>
                  <a:srgbClr val="FF0000"/>
                </a:solidFill>
              </a:rPr>
              <a:t>Russell,</a:t>
            </a:r>
            <a:r>
              <a:rPr lang="en-US" altLang="en-US" sz="2000" dirty="0" smtClean="0">
                <a:solidFill>
                  <a:srgbClr val="FF0000"/>
                </a:solidFill>
              </a:rPr>
              <a:t> Houston County High</a:t>
            </a:r>
            <a:endParaRPr lang="en-US" alt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dissolve">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33400" y="1981200"/>
            <a:ext cx="78486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algn="ctr" eaLnBrk="1" hangingPunct="1">
              <a:spcBef>
                <a:spcPct val="50000"/>
              </a:spcBef>
              <a:buFontTx/>
              <a:buNone/>
            </a:pPr>
            <a:r>
              <a:rPr lang="en-US" altLang="en-US"/>
              <a:t>The essential questions:</a:t>
            </a:r>
          </a:p>
          <a:p>
            <a:pPr eaLnBrk="1" hangingPunct="1">
              <a:spcBef>
                <a:spcPct val="50000"/>
              </a:spcBef>
            </a:pPr>
            <a:r>
              <a:rPr lang="en-US" altLang="en-US"/>
              <a:t> What is a tragedy? </a:t>
            </a:r>
          </a:p>
          <a:p>
            <a:pPr eaLnBrk="1" hangingPunct="1">
              <a:spcBef>
                <a:spcPct val="50000"/>
              </a:spcBef>
            </a:pPr>
            <a:r>
              <a:rPr lang="en-US" altLang="en-US"/>
              <a:t> Motifs and imagery in </a:t>
            </a:r>
            <a:r>
              <a:rPr lang="en-US" altLang="en-US" i="1"/>
              <a:t>Macbeth</a:t>
            </a:r>
            <a:r>
              <a:rPr lang="en-US" altLang="en-US"/>
              <a:t>?</a:t>
            </a:r>
          </a:p>
          <a:p>
            <a:pPr eaLnBrk="1" hangingPunct="1">
              <a:spcBef>
                <a:spcPct val="50000"/>
              </a:spcBef>
            </a:pPr>
            <a:r>
              <a:rPr lang="en-US" altLang="en-US"/>
              <a:t> Thematic ideas in </a:t>
            </a:r>
            <a:r>
              <a:rPr lang="en-US" altLang="en-US" i="1"/>
              <a:t>Macbeth</a:t>
            </a:r>
            <a:r>
              <a:rPr lang="en-US" altLang="en-US"/>
              <a:t>?</a:t>
            </a:r>
          </a:p>
          <a:p>
            <a:pPr eaLnBrk="1" hangingPunct="1">
              <a:spcBef>
                <a:spcPct val="50000"/>
              </a:spcBef>
            </a:pPr>
            <a:r>
              <a:rPr lang="en-US" altLang="en-US"/>
              <a:t> How does Shakespeare use motifs and imagery to develop theme?</a:t>
            </a:r>
          </a:p>
        </p:txBody>
      </p:sp>
      <p:graphicFrame>
        <p:nvGraphicFramePr>
          <p:cNvPr id="4099" name="Object 4"/>
          <p:cNvGraphicFramePr>
            <a:graphicFrameLocks noChangeAspect="1"/>
          </p:cNvGraphicFramePr>
          <p:nvPr/>
        </p:nvGraphicFramePr>
        <p:xfrm>
          <a:off x="533400" y="304800"/>
          <a:ext cx="1455738" cy="2209800"/>
        </p:xfrm>
        <a:graphic>
          <a:graphicData uri="http://schemas.openxmlformats.org/presentationml/2006/ole">
            <mc:AlternateContent xmlns:mc="http://schemas.openxmlformats.org/markup-compatibility/2006">
              <mc:Choice xmlns:v="urn:schemas-microsoft-com:vml" Requires="v">
                <p:oleObj spid="_x0000_s4103" name="Image File" r:id="rId3" imgW="722376" imgH="1097280" progId="ImageExpertImage">
                  <p:embed/>
                </p:oleObj>
              </mc:Choice>
              <mc:Fallback>
                <p:oleObj name="Image File" r:id="rId3" imgW="722376" imgH="1097280" progId="ImageExpertImag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04800"/>
                        <a:ext cx="1455738"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6"/>
          <p:cNvGraphicFramePr>
            <a:graphicFrameLocks noChangeAspect="1"/>
          </p:cNvGraphicFramePr>
          <p:nvPr/>
        </p:nvGraphicFramePr>
        <p:xfrm>
          <a:off x="7162800" y="304800"/>
          <a:ext cx="1455738" cy="2209800"/>
        </p:xfrm>
        <a:graphic>
          <a:graphicData uri="http://schemas.openxmlformats.org/presentationml/2006/ole">
            <mc:AlternateContent xmlns:mc="http://schemas.openxmlformats.org/markup-compatibility/2006">
              <mc:Choice xmlns:v="urn:schemas-microsoft-com:vml" Requires="v">
                <p:oleObj spid="_x0000_s4104" name="Image File" r:id="rId5" imgW="722376" imgH="1097280" progId="ImageExpertImage">
                  <p:embed/>
                </p:oleObj>
              </mc:Choice>
              <mc:Fallback>
                <p:oleObj name="Image File" r:id="rId5" imgW="722376" imgH="1097280" progId="ImageExpertImag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04800"/>
                        <a:ext cx="1455738"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dissolve">
                                      <p:cBhvr>
                                        <p:cTn id="7" dur="500"/>
                                        <p:tgtEl>
                                          <p:spTgt spid="184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dissolve">
                                      <p:cBhvr>
                                        <p:cTn id="12" dur="500"/>
                                        <p:tgtEl>
                                          <p:spTgt spid="1843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34">
                                            <p:txEl>
                                              <p:pRg st="2" end="2"/>
                                            </p:txEl>
                                          </p:spTgt>
                                        </p:tgtEl>
                                        <p:attrNameLst>
                                          <p:attrName>style.visibility</p:attrName>
                                        </p:attrNameLst>
                                      </p:cBhvr>
                                      <p:to>
                                        <p:strVal val="visible"/>
                                      </p:to>
                                    </p:set>
                                    <p:animEffect transition="in" filter="dissolve">
                                      <p:cBhvr>
                                        <p:cTn id="17" dur="500"/>
                                        <p:tgtEl>
                                          <p:spTgt spid="1843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434">
                                            <p:txEl>
                                              <p:pRg st="3" end="3"/>
                                            </p:txEl>
                                          </p:spTgt>
                                        </p:tgtEl>
                                        <p:attrNameLst>
                                          <p:attrName>style.visibility</p:attrName>
                                        </p:attrNameLst>
                                      </p:cBhvr>
                                      <p:to>
                                        <p:strVal val="visible"/>
                                      </p:to>
                                    </p:set>
                                    <p:animEffect transition="in" filter="dissolve">
                                      <p:cBhvr>
                                        <p:cTn id="22" dur="500"/>
                                        <p:tgtEl>
                                          <p:spTgt spid="1843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434">
                                            <p:txEl>
                                              <p:pRg st="4" end="4"/>
                                            </p:txEl>
                                          </p:spTgt>
                                        </p:tgtEl>
                                        <p:attrNameLst>
                                          <p:attrName>style.visibility</p:attrName>
                                        </p:attrNameLst>
                                      </p:cBhvr>
                                      <p:to>
                                        <p:strVal val="visible"/>
                                      </p:to>
                                    </p:set>
                                    <p:animEffect transition="in" filter="dissolve">
                                      <p:cBhvr>
                                        <p:cTn id="27" dur="500"/>
                                        <p:tgtEl>
                                          <p:spTgt spid="184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52400"/>
            <a:ext cx="7772400" cy="838200"/>
          </a:xfrm>
        </p:spPr>
        <p:txBody>
          <a:bodyPr/>
          <a:lstStyle/>
          <a:p>
            <a:pPr eaLnBrk="1" hangingPunct="1"/>
            <a:r>
              <a:rPr lang="en-US" altLang="en-US" smtClean="0"/>
              <a:t>King James </a:t>
            </a:r>
            <a:r>
              <a:rPr lang="en-US" altLang="en-US" sz="3200" smtClean="0"/>
              <a:t>(r 1603 – 1625)</a:t>
            </a:r>
          </a:p>
        </p:txBody>
      </p:sp>
      <p:sp>
        <p:nvSpPr>
          <p:cNvPr id="5123" name="Rectangle 3"/>
          <p:cNvSpPr>
            <a:spLocks noGrp="1" noChangeArrowheads="1"/>
          </p:cNvSpPr>
          <p:nvPr>
            <p:ph type="body" idx="1"/>
          </p:nvPr>
        </p:nvSpPr>
        <p:spPr/>
        <p:txBody>
          <a:bodyPr/>
          <a:lstStyle/>
          <a:p>
            <a:pPr eaLnBrk="1" hangingPunct="1"/>
            <a:r>
              <a:rPr lang="en-US" altLang="en-US" smtClean="0">
                <a:solidFill>
                  <a:srgbClr val="FF0000"/>
                </a:solidFill>
              </a:rPr>
              <a:t> </a:t>
            </a:r>
          </a:p>
        </p:txBody>
      </p:sp>
      <p:pic>
        <p:nvPicPr>
          <p:cNvPr id="5124" name="Picture 5" descr="2005_08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2505075"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2895600" y="914400"/>
            <a:ext cx="5943600" cy="585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eaLnBrk="1" hangingPunct="1">
              <a:spcBef>
                <a:spcPct val="50000"/>
              </a:spcBef>
              <a:buClr>
                <a:srgbClr val="FF9900"/>
              </a:buClr>
            </a:pPr>
            <a:r>
              <a:rPr lang="en-US" altLang="en-US" dirty="0">
                <a:solidFill>
                  <a:schemeClr val="tx2"/>
                </a:solidFill>
              </a:rPr>
              <a:t> from Scotland </a:t>
            </a:r>
          </a:p>
          <a:p>
            <a:pPr eaLnBrk="1" hangingPunct="1">
              <a:spcBef>
                <a:spcPct val="50000"/>
              </a:spcBef>
              <a:buClr>
                <a:srgbClr val="FF9900"/>
              </a:buClr>
            </a:pPr>
            <a:r>
              <a:rPr lang="en-US" altLang="en-US" dirty="0">
                <a:solidFill>
                  <a:schemeClr val="tx2"/>
                </a:solidFill>
              </a:rPr>
              <a:t> patron of Shakespeare</a:t>
            </a:r>
          </a:p>
          <a:p>
            <a:pPr eaLnBrk="1" hangingPunct="1">
              <a:spcBef>
                <a:spcPct val="50000"/>
              </a:spcBef>
              <a:buClr>
                <a:srgbClr val="FF9900"/>
              </a:buClr>
            </a:pPr>
            <a:r>
              <a:rPr lang="en-US" altLang="en-US" dirty="0">
                <a:solidFill>
                  <a:schemeClr val="tx2"/>
                </a:solidFill>
              </a:rPr>
              <a:t> disliked long plays</a:t>
            </a:r>
          </a:p>
          <a:p>
            <a:pPr eaLnBrk="1" hangingPunct="1">
              <a:spcBef>
                <a:spcPct val="50000"/>
              </a:spcBef>
              <a:buClr>
                <a:srgbClr val="FF9900"/>
              </a:buClr>
            </a:pPr>
            <a:r>
              <a:rPr lang="en-US" altLang="en-US" dirty="0">
                <a:solidFill>
                  <a:schemeClr val="tx2"/>
                </a:solidFill>
              </a:rPr>
              <a:t> wrote on divine right of kings</a:t>
            </a:r>
          </a:p>
          <a:p>
            <a:pPr eaLnBrk="1" hangingPunct="1">
              <a:spcBef>
                <a:spcPct val="50000"/>
              </a:spcBef>
              <a:buClr>
                <a:srgbClr val="FF9900"/>
              </a:buClr>
            </a:pPr>
            <a:r>
              <a:rPr lang="en-US" altLang="en-US" dirty="0">
                <a:solidFill>
                  <a:schemeClr val="tx2"/>
                </a:solidFill>
              </a:rPr>
              <a:t> interested in witchcraft and demonology </a:t>
            </a:r>
          </a:p>
          <a:p>
            <a:pPr eaLnBrk="1" hangingPunct="1">
              <a:spcBef>
                <a:spcPct val="50000"/>
              </a:spcBef>
              <a:buClr>
                <a:srgbClr val="FF9900"/>
              </a:buClr>
            </a:pPr>
            <a:r>
              <a:rPr lang="en-US" altLang="en-US" dirty="0">
                <a:solidFill>
                  <a:schemeClr val="tx2"/>
                </a:solidFill>
              </a:rPr>
              <a:t> claimed to be a direct descendant of Banquo, a character in </a:t>
            </a:r>
            <a:r>
              <a:rPr lang="en-US" altLang="en-US" i="1" dirty="0">
                <a:solidFill>
                  <a:schemeClr val="tx2"/>
                </a:solidFill>
              </a:rPr>
              <a:t>Macbeth</a:t>
            </a:r>
          </a:p>
          <a:p>
            <a:pPr eaLnBrk="1" hangingPunct="1">
              <a:spcBef>
                <a:spcPct val="50000"/>
              </a:spcBef>
              <a:buClr>
                <a:srgbClr val="FF9900"/>
              </a:buClr>
            </a:pPr>
            <a:endParaRPr lang="en-US" alt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dissolve">
                                      <p:cBhvr>
                                        <p:cTn id="7" dur="500"/>
                                        <p:tgtEl>
                                          <p:spTgt spid="30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8">
                                            <p:txEl>
                                              <p:pRg st="1" end="1"/>
                                            </p:txEl>
                                          </p:spTgt>
                                        </p:tgtEl>
                                        <p:attrNameLst>
                                          <p:attrName>style.visibility</p:attrName>
                                        </p:attrNameLst>
                                      </p:cBhvr>
                                      <p:to>
                                        <p:strVal val="visible"/>
                                      </p:to>
                                    </p:set>
                                    <p:animEffect transition="in" filter="dissolve">
                                      <p:cBhvr>
                                        <p:cTn id="12" dur="500"/>
                                        <p:tgtEl>
                                          <p:spTgt spid="30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8">
                                            <p:txEl>
                                              <p:pRg st="2" end="2"/>
                                            </p:txEl>
                                          </p:spTgt>
                                        </p:tgtEl>
                                        <p:attrNameLst>
                                          <p:attrName>style.visibility</p:attrName>
                                        </p:attrNameLst>
                                      </p:cBhvr>
                                      <p:to>
                                        <p:strVal val="visible"/>
                                      </p:to>
                                    </p:set>
                                    <p:animEffect transition="in" filter="dissolve">
                                      <p:cBhvr>
                                        <p:cTn id="17" dur="500"/>
                                        <p:tgtEl>
                                          <p:spTgt spid="307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8">
                                            <p:txEl>
                                              <p:pRg st="3" end="3"/>
                                            </p:txEl>
                                          </p:spTgt>
                                        </p:tgtEl>
                                        <p:attrNameLst>
                                          <p:attrName>style.visibility</p:attrName>
                                        </p:attrNameLst>
                                      </p:cBhvr>
                                      <p:to>
                                        <p:strVal val="visible"/>
                                      </p:to>
                                    </p:set>
                                    <p:animEffect transition="in" filter="dissolve">
                                      <p:cBhvr>
                                        <p:cTn id="22" dur="500"/>
                                        <p:tgtEl>
                                          <p:spTgt spid="307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78">
                                            <p:txEl>
                                              <p:pRg st="4" end="4"/>
                                            </p:txEl>
                                          </p:spTgt>
                                        </p:tgtEl>
                                        <p:attrNameLst>
                                          <p:attrName>style.visibility</p:attrName>
                                        </p:attrNameLst>
                                      </p:cBhvr>
                                      <p:to>
                                        <p:strVal val="visible"/>
                                      </p:to>
                                    </p:set>
                                    <p:animEffect transition="in" filter="dissolve">
                                      <p:cBhvr>
                                        <p:cTn id="27" dur="500"/>
                                        <p:tgtEl>
                                          <p:spTgt spid="307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78">
                                            <p:txEl>
                                              <p:pRg st="5" end="5"/>
                                            </p:txEl>
                                          </p:spTgt>
                                        </p:tgtEl>
                                        <p:attrNameLst>
                                          <p:attrName>style.visibility</p:attrName>
                                        </p:attrNameLst>
                                      </p:cBhvr>
                                      <p:to>
                                        <p:strVal val="visible"/>
                                      </p:to>
                                    </p:set>
                                    <p:animEffect transition="in" filter="dissolve">
                                      <p:cBhvr>
                                        <p:cTn id="32" dur="500"/>
                                        <p:tgtEl>
                                          <p:spTgt spid="30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Therefore:</a:t>
            </a:r>
            <a:endParaRPr lang="en-US" dirty="0"/>
          </a:p>
        </p:txBody>
      </p:sp>
      <p:sp>
        <p:nvSpPr>
          <p:cNvPr id="3" name="Content Placeholder 2"/>
          <p:cNvSpPr>
            <a:spLocks noGrp="1"/>
          </p:cNvSpPr>
          <p:nvPr>
            <p:ph idx="1"/>
          </p:nvPr>
        </p:nvSpPr>
        <p:spPr/>
        <p:txBody>
          <a:bodyPr/>
          <a:lstStyle/>
          <a:p>
            <a:r>
              <a:rPr lang="en-US" i="1" dirty="0" smtClean="0"/>
              <a:t>Macbeth </a:t>
            </a:r>
            <a:r>
              <a:rPr lang="en-US" dirty="0" smtClean="0"/>
              <a:t>was written for James,</a:t>
            </a:r>
            <a:r>
              <a:rPr lang="en-US" i="1" dirty="0" smtClean="0"/>
              <a:t> </a:t>
            </a:r>
            <a:r>
              <a:rPr lang="en-US" dirty="0" smtClean="0"/>
              <a:t>takes place in Scotland, is Shakespeare’s shortest tragedy, involves the ascension of kings, features witches, and has the character of Banquo (the ancestor of James).</a:t>
            </a:r>
          </a:p>
        </p:txBody>
      </p:sp>
    </p:spTree>
    <p:extLst>
      <p:ext uri="{BB962C8B-B14F-4D97-AF65-F5344CB8AC3E}">
        <p14:creationId xmlns:p14="http://schemas.microsoft.com/office/powerpoint/2010/main" val="129922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6"/>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algn="ctr" eaLnBrk="1" hangingPunct="1">
              <a:spcBef>
                <a:spcPct val="50000"/>
              </a:spcBef>
              <a:buFontTx/>
              <a:buNone/>
            </a:pPr>
            <a:r>
              <a:rPr lang="en-US" altLang="en-US">
                <a:solidFill>
                  <a:schemeClr val="tx2"/>
                </a:solidFill>
              </a:rPr>
              <a:t>ELIZABETHAN AND JACOBEAN VIEWS ON WITCHES</a:t>
            </a:r>
          </a:p>
        </p:txBody>
      </p:sp>
      <p:sp>
        <p:nvSpPr>
          <p:cNvPr id="24579" name="Text Box 1027"/>
          <p:cNvSpPr txBox="1">
            <a:spLocks noChangeArrowheads="1"/>
          </p:cNvSpPr>
          <p:nvPr/>
        </p:nvSpPr>
        <p:spPr bwMode="auto">
          <a:xfrm>
            <a:off x="228600" y="1295400"/>
            <a:ext cx="7924800"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eaLnBrk="1" hangingPunct="1">
              <a:spcBef>
                <a:spcPct val="50000"/>
              </a:spcBef>
              <a:buClr>
                <a:schemeClr val="tx2"/>
              </a:buClr>
            </a:pPr>
            <a:r>
              <a:rPr lang="en-US" altLang="en-US">
                <a:solidFill>
                  <a:srgbClr val="FF0000"/>
                </a:solidFill>
              </a:rPr>
              <a:t> </a:t>
            </a:r>
            <a:r>
              <a:rPr lang="en-US" altLang="en-US"/>
              <a:t>firmly believed in the existence of witches</a:t>
            </a:r>
            <a:r>
              <a:rPr lang="en-US" altLang="en-US">
                <a:solidFill>
                  <a:srgbClr val="FF0000"/>
                </a:solidFill>
              </a:rPr>
              <a:t> </a:t>
            </a:r>
          </a:p>
          <a:p>
            <a:pPr eaLnBrk="1" hangingPunct="1">
              <a:spcBef>
                <a:spcPct val="50000"/>
              </a:spcBef>
              <a:buClr>
                <a:schemeClr val="tx2"/>
              </a:buClr>
            </a:pPr>
            <a:r>
              <a:rPr lang="en-US" altLang="en-US">
                <a:solidFill>
                  <a:srgbClr val="FF9900"/>
                </a:solidFill>
              </a:rPr>
              <a:t> embodiment of evil</a:t>
            </a:r>
          </a:p>
          <a:p>
            <a:pPr eaLnBrk="1" hangingPunct="1">
              <a:spcBef>
                <a:spcPct val="50000"/>
              </a:spcBef>
              <a:buClr>
                <a:schemeClr val="tx2"/>
              </a:buClr>
            </a:pPr>
            <a:r>
              <a:rPr lang="en-US" altLang="en-US">
                <a:solidFill>
                  <a:srgbClr val="FF9900"/>
                </a:solidFill>
              </a:rPr>
              <a:t> in league with Satan</a:t>
            </a:r>
          </a:p>
          <a:p>
            <a:pPr eaLnBrk="1" hangingPunct="1">
              <a:spcBef>
                <a:spcPct val="50000"/>
              </a:spcBef>
              <a:buClr>
                <a:schemeClr val="tx2"/>
              </a:buClr>
            </a:pPr>
            <a:r>
              <a:rPr lang="en-US" altLang="en-US">
                <a:solidFill>
                  <a:srgbClr val="FF9900"/>
                </a:solidFill>
              </a:rPr>
              <a:t> supernatural powers</a:t>
            </a:r>
          </a:p>
          <a:p>
            <a:pPr eaLnBrk="1" hangingPunct="1">
              <a:spcBef>
                <a:spcPct val="50000"/>
              </a:spcBef>
              <a:buClr>
                <a:schemeClr val="tx2"/>
              </a:buClr>
            </a:pPr>
            <a:r>
              <a:rPr lang="en-US" altLang="en-US">
                <a:solidFill>
                  <a:srgbClr val="FF9900"/>
                </a:solidFill>
              </a:rPr>
              <a:t> “tempters” to be avoided</a:t>
            </a:r>
            <a:r>
              <a:rPr lang="en-US" altLang="en-US">
                <a:solidFill>
                  <a:srgbClr val="FF0000"/>
                </a:solidFill>
              </a:rPr>
              <a:t> </a:t>
            </a:r>
          </a:p>
        </p:txBody>
      </p:sp>
      <p:pic>
        <p:nvPicPr>
          <p:cNvPr id="6148" name="Picture 1030" descr="witche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133600"/>
            <a:ext cx="33147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dissolve">
                                      <p:cBhvr>
                                        <p:cTn id="22" dur="500"/>
                                        <p:tgtEl>
                                          <p:spTgt spid="24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dissolve">
                                      <p:cBhvr>
                                        <p:cTn id="27"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38200" y="1447800"/>
            <a:ext cx="7848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algn="ctr" eaLnBrk="1" hangingPunct="1">
              <a:spcBef>
                <a:spcPct val="50000"/>
              </a:spcBef>
              <a:buFontTx/>
              <a:buNone/>
            </a:pPr>
            <a:r>
              <a:rPr lang="en-US" altLang="en-US" sz="6000">
                <a:solidFill>
                  <a:srgbClr val="CC0000"/>
                </a:solidFill>
              </a:rPr>
              <a:t>The Cursed Play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tx2"/>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228600"/>
            <a:ext cx="7772400" cy="1447800"/>
          </a:xfrm>
        </p:spPr>
        <p:txBody>
          <a:bodyPr/>
          <a:lstStyle/>
          <a:p>
            <a:pPr eaLnBrk="1" hangingPunct="1">
              <a:lnSpc>
                <a:spcPct val="90000"/>
              </a:lnSpc>
              <a:buFontTx/>
              <a:buNone/>
            </a:pPr>
            <a:r>
              <a:rPr lang="en-US" altLang="en-US" smtClean="0"/>
              <a:t>Legend says that Shakespeare included actual incantations from a book of black magic in the witches’ lines resulting in a curse on the play</a:t>
            </a:r>
          </a:p>
        </p:txBody>
      </p:sp>
      <p:sp>
        <p:nvSpPr>
          <p:cNvPr id="6150" name="Text Box 6"/>
          <p:cNvSpPr txBox="1">
            <a:spLocks noChangeArrowheads="1"/>
          </p:cNvSpPr>
          <p:nvPr/>
        </p:nvSpPr>
        <p:spPr bwMode="auto">
          <a:xfrm>
            <a:off x="228600" y="2819400"/>
            <a:ext cx="4191000" cy="363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eaLnBrk="1" hangingPunct="1">
              <a:lnSpc>
                <a:spcPct val="90000"/>
              </a:lnSpc>
            </a:pPr>
            <a:r>
              <a:rPr lang="en-US" altLang="en-US" sz="2800"/>
              <a:t>1</a:t>
            </a:r>
            <a:r>
              <a:rPr lang="en-US" altLang="en-US" sz="2800" baseline="30000"/>
              <a:t>st</a:t>
            </a:r>
            <a:r>
              <a:rPr lang="en-US" altLang="en-US" sz="2800"/>
              <a:t> performance – 1607 – boy playing Lady Macbeth fell ill and died. Shakespeare had to play the role.</a:t>
            </a:r>
          </a:p>
          <a:p>
            <a:pPr eaLnBrk="1" hangingPunct="1">
              <a:lnSpc>
                <a:spcPct val="90000"/>
              </a:lnSpc>
            </a:pPr>
            <a:r>
              <a:rPr lang="en-US" altLang="en-US" sz="2800"/>
              <a:t>1672 – a real dagger was used in Duncan’s murder and the actor playing Duncan died</a:t>
            </a:r>
            <a:endParaRPr lang="en-US" altLang="en-US"/>
          </a:p>
        </p:txBody>
      </p:sp>
      <p:pic>
        <p:nvPicPr>
          <p:cNvPr id="8196" name="Picture 8" descr="wit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505200"/>
            <a:ext cx="422910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9"/>
          <p:cNvSpPr txBox="1">
            <a:spLocks noChangeArrowheads="1"/>
          </p:cNvSpPr>
          <p:nvPr/>
        </p:nvSpPr>
        <p:spPr bwMode="auto">
          <a:xfrm>
            <a:off x="228600" y="2057400"/>
            <a:ext cx="449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eaLnBrk="1" hangingPunct="1">
              <a:spcBef>
                <a:spcPct val="50000"/>
              </a:spcBef>
              <a:buFontTx/>
              <a:buNone/>
            </a:pPr>
            <a:r>
              <a:rPr lang="en-US" altLang="en-US">
                <a:solidFill>
                  <a:srgbClr val="CC0000"/>
                </a:solidFill>
              </a:rPr>
              <a:t>For example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ssolv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53"/>
                                        </p:tgtEl>
                                        <p:attrNameLst>
                                          <p:attrName>style.visibility</p:attrName>
                                        </p:attrNameLst>
                                      </p:cBhvr>
                                      <p:to>
                                        <p:strVal val="visible"/>
                                      </p:to>
                                    </p:set>
                                    <p:animEffect transition="in" filter="dissolve">
                                      <p:cBhvr>
                                        <p:cTn id="12" dur="500"/>
                                        <p:tgtEl>
                                          <p:spTgt spid="61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50">
                                            <p:txEl>
                                              <p:pRg st="0" end="0"/>
                                            </p:txEl>
                                          </p:spTgt>
                                        </p:tgtEl>
                                        <p:attrNameLst>
                                          <p:attrName>style.visibility</p:attrName>
                                        </p:attrNameLst>
                                      </p:cBhvr>
                                      <p:to>
                                        <p:strVal val="visible"/>
                                      </p:to>
                                    </p:set>
                                    <p:animEffect transition="in" filter="dissolve">
                                      <p:cBhvr>
                                        <p:cTn id="17" dur="500"/>
                                        <p:tgtEl>
                                          <p:spTgt spid="615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50">
                                            <p:txEl>
                                              <p:pRg st="1" end="1"/>
                                            </p:txEl>
                                          </p:spTgt>
                                        </p:tgtEl>
                                        <p:attrNameLst>
                                          <p:attrName>style.visibility</p:attrName>
                                        </p:attrNameLst>
                                      </p:cBhvr>
                                      <p:to>
                                        <p:strVal val="visible"/>
                                      </p:to>
                                    </p:set>
                                    <p:animEffect transition="in" filter="dissolve">
                                      <p:cBhvr>
                                        <p:cTn id="22" dur="500"/>
                                        <p:tgtEl>
                                          <p:spTgt spid="61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P spid="6150" grpId="0" build="p" autoUpdateAnimBg="0"/>
      <p:bldP spid="615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218" name="Text Box 1026"/>
          <p:cNvSpPr txBox="1">
            <a:spLocks noChangeArrowheads="1"/>
          </p:cNvSpPr>
          <p:nvPr/>
        </p:nvSpPr>
        <p:spPr bwMode="auto">
          <a:xfrm>
            <a:off x="228600" y="0"/>
            <a:ext cx="6934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eaLnBrk="1" hangingPunct="1">
              <a:spcBef>
                <a:spcPct val="50000"/>
              </a:spcBef>
              <a:buFontTx/>
              <a:buNone/>
            </a:pPr>
            <a:r>
              <a:rPr lang="en-US" altLang="en-US">
                <a:solidFill>
                  <a:srgbClr val="CC0000"/>
                </a:solidFill>
              </a:rPr>
              <a:t>More examples …</a:t>
            </a:r>
            <a:r>
              <a:rPr lang="en-US" altLang="en-US"/>
              <a:t> </a:t>
            </a:r>
          </a:p>
        </p:txBody>
      </p:sp>
      <p:sp>
        <p:nvSpPr>
          <p:cNvPr id="25603" name="Text Box 1027"/>
          <p:cNvSpPr txBox="1">
            <a:spLocks noChangeArrowheads="1"/>
          </p:cNvSpPr>
          <p:nvPr/>
        </p:nvSpPr>
        <p:spPr bwMode="auto">
          <a:xfrm>
            <a:off x="0" y="533400"/>
            <a:ext cx="8153400" cy="603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Britannic Bold" panose="020B0903060703020204" pitchFamily="34" charset="0"/>
              </a:defRPr>
            </a:lvl1pPr>
            <a:lvl2pPr marL="742950" indent="-285750">
              <a:spcBef>
                <a:spcPct val="20000"/>
              </a:spcBef>
              <a:buChar char="–"/>
              <a:defRPr sz="2800">
                <a:solidFill>
                  <a:schemeClr val="tx1"/>
                </a:solidFill>
                <a:latin typeface="Britannic Bold" panose="020B0903060703020204" pitchFamily="34" charset="0"/>
              </a:defRPr>
            </a:lvl2pPr>
            <a:lvl3pPr marL="1143000" indent="-228600">
              <a:spcBef>
                <a:spcPct val="20000"/>
              </a:spcBef>
              <a:buChar char="•"/>
              <a:defRPr sz="2400">
                <a:solidFill>
                  <a:schemeClr val="tx1"/>
                </a:solidFill>
                <a:latin typeface="Britannic Bold" panose="020B0903060703020204" pitchFamily="34" charset="0"/>
              </a:defRPr>
            </a:lvl3pPr>
            <a:lvl4pPr marL="1600200" indent="-228600">
              <a:spcBef>
                <a:spcPct val="20000"/>
              </a:spcBef>
              <a:buChar char="–"/>
              <a:defRPr sz="2000">
                <a:solidFill>
                  <a:schemeClr val="tx1"/>
                </a:solidFill>
                <a:latin typeface="Britannic Bold" panose="020B0903060703020204" pitchFamily="34" charset="0"/>
              </a:defRPr>
            </a:lvl4pPr>
            <a:lvl5pPr marL="2057400" indent="-228600">
              <a:spcBef>
                <a:spcPct val="20000"/>
              </a:spcBef>
              <a:buChar char="»"/>
              <a:defRPr sz="2000">
                <a:solidFill>
                  <a:schemeClr val="tx1"/>
                </a:solidFill>
                <a:latin typeface="Britannic Bold" panose="020B0903060703020204" pitchFamily="34" charset="0"/>
              </a:defRPr>
            </a:lvl5pPr>
            <a:lvl6pPr marL="2514600" indent="-228600" eaLnBrk="0" fontAlgn="base" hangingPunct="0">
              <a:spcBef>
                <a:spcPct val="20000"/>
              </a:spcBef>
              <a:spcAft>
                <a:spcPct val="0"/>
              </a:spcAft>
              <a:buChar char="»"/>
              <a:defRPr sz="2000">
                <a:solidFill>
                  <a:schemeClr val="tx1"/>
                </a:solidFill>
                <a:latin typeface="Britannic Bold" panose="020B0903060703020204" pitchFamily="34" charset="0"/>
              </a:defRPr>
            </a:lvl6pPr>
            <a:lvl7pPr marL="2971800" indent="-228600" eaLnBrk="0" fontAlgn="base" hangingPunct="0">
              <a:spcBef>
                <a:spcPct val="20000"/>
              </a:spcBef>
              <a:spcAft>
                <a:spcPct val="0"/>
              </a:spcAft>
              <a:buChar char="»"/>
              <a:defRPr sz="2000">
                <a:solidFill>
                  <a:schemeClr val="tx1"/>
                </a:solidFill>
                <a:latin typeface="Britannic Bold" panose="020B0903060703020204" pitchFamily="34" charset="0"/>
              </a:defRPr>
            </a:lvl7pPr>
            <a:lvl8pPr marL="3429000" indent="-228600" eaLnBrk="0" fontAlgn="base" hangingPunct="0">
              <a:spcBef>
                <a:spcPct val="20000"/>
              </a:spcBef>
              <a:spcAft>
                <a:spcPct val="0"/>
              </a:spcAft>
              <a:buChar char="»"/>
              <a:defRPr sz="2000">
                <a:solidFill>
                  <a:schemeClr val="tx1"/>
                </a:solidFill>
                <a:latin typeface="Britannic Bold" panose="020B0903060703020204" pitchFamily="34" charset="0"/>
              </a:defRPr>
            </a:lvl8pPr>
            <a:lvl9pPr marL="3886200" indent="-228600" eaLnBrk="0" fontAlgn="base" hangingPunct="0">
              <a:spcBef>
                <a:spcPct val="20000"/>
              </a:spcBef>
              <a:spcAft>
                <a:spcPct val="0"/>
              </a:spcAft>
              <a:buChar char="»"/>
              <a:defRPr sz="2000">
                <a:solidFill>
                  <a:schemeClr val="tx1"/>
                </a:solidFill>
                <a:latin typeface="Britannic Bold" panose="020B0903060703020204" pitchFamily="34" charset="0"/>
              </a:defRPr>
            </a:lvl9pPr>
          </a:lstStyle>
          <a:p>
            <a:pPr eaLnBrk="1" hangingPunct="1">
              <a:spcBef>
                <a:spcPct val="50000"/>
              </a:spcBef>
            </a:pPr>
            <a:r>
              <a:rPr lang="en-US" altLang="en-US" sz="2800">
                <a:cs typeface="Times New Roman" panose="02020603050405020304" pitchFamily="18" charset="0"/>
              </a:rPr>
              <a:t>1721 – altercation between actors and a nobleman resulted in burning the theater down</a:t>
            </a:r>
          </a:p>
          <a:p>
            <a:pPr eaLnBrk="1" hangingPunct="1">
              <a:spcBef>
                <a:spcPct val="50000"/>
              </a:spcBef>
              <a:buFontTx/>
              <a:buNone/>
            </a:pPr>
            <a:r>
              <a:rPr lang="en-US" altLang="en-US" sz="2800">
                <a:cs typeface="Times New Roman" panose="02020603050405020304" pitchFamily="18" charset="0"/>
              </a:rPr>
              <a:t>•1775 – Sarah Siddons,  playing Lady M, attacked by the audience</a:t>
            </a:r>
          </a:p>
          <a:p>
            <a:pPr eaLnBrk="1" hangingPunct="1">
              <a:spcBef>
                <a:spcPct val="50000"/>
              </a:spcBef>
              <a:buFontTx/>
              <a:buNone/>
            </a:pPr>
            <a:r>
              <a:rPr lang="en-US" altLang="en-US" sz="2800">
                <a:cs typeface="Times New Roman" panose="02020603050405020304" pitchFamily="18" charset="0"/>
              </a:rPr>
              <a:t>•1849 – riot broke out during performance resulting in 23 deaths</a:t>
            </a:r>
          </a:p>
          <a:p>
            <a:pPr eaLnBrk="1" hangingPunct="1">
              <a:spcBef>
                <a:spcPct val="50000"/>
              </a:spcBef>
              <a:buFontTx/>
              <a:buNone/>
            </a:pPr>
            <a:r>
              <a:rPr lang="en-US" altLang="en-US" sz="2800">
                <a:cs typeface="Times New Roman" panose="02020603050405020304" pitchFamily="18" charset="0"/>
              </a:rPr>
              <a:t>•1926 – actress Sybil Thorndyke </a:t>
            </a:r>
          </a:p>
          <a:p>
            <a:pPr eaLnBrk="1" hangingPunct="1">
              <a:spcBef>
                <a:spcPct val="50000"/>
              </a:spcBef>
              <a:buFontTx/>
              <a:buNone/>
            </a:pPr>
            <a:r>
              <a:rPr lang="en-US" altLang="en-US" sz="2800">
                <a:cs typeface="Times New Roman" panose="02020603050405020304" pitchFamily="18" charset="0"/>
              </a:rPr>
              <a:t>nearly strangled onstage by actor</a:t>
            </a:r>
          </a:p>
          <a:p>
            <a:pPr eaLnBrk="1" hangingPunct="1">
              <a:spcBef>
                <a:spcPct val="50000"/>
              </a:spcBef>
              <a:buFontTx/>
              <a:buNone/>
            </a:pPr>
            <a:r>
              <a:rPr lang="en-US" altLang="en-US" sz="2800">
                <a:cs typeface="Times New Roman" panose="02020603050405020304" pitchFamily="18" charset="0"/>
              </a:rPr>
              <a:t>•1928 – set fell, seriously </a:t>
            </a:r>
          </a:p>
          <a:p>
            <a:pPr eaLnBrk="1" hangingPunct="1">
              <a:spcBef>
                <a:spcPct val="50000"/>
              </a:spcBef>
              <a:buFontTx/>
              <a:buNone/>
            </a:pPr>
            <a:r>
              <a:rPr lang="en-US" altLang="en-US" sz="2800">
                <a:cs typeface="Times New Roman" panose="02020603050405020304" pitchFamily="18" charset="0"/>
              </a:rPr>
              <a:t>injuring several cast members</a:t>
            </a:r>
          </a:p>
          <a:p>
            <a:pPr eaLnBrk="1" hangingPunct="1">
              <a:spcBef>
                <a:spcPct val="50000"/>
              </a:spcBef>
              <a:buFontTx/>
              <a:buNone/>
            </a:pPr>
            <a:endParaRPr lang="en-US" altLang="en-US" sz="2800">
              <a:cs typeface="Times New Roman" panose="02020603050405020304" pitchFamily="18" charset="0"/>
            </a:endParaRPr>
          </a:p>
          <a:p>
            <a:pPr eaLnBrk="1" hangingPunct="1">
              <a:spcBef>
                <a:spcPct val="50000"/>
              </a:spcBef>
              <a:buFontTx/>
              <a:buNone/>
            </a:pPr>
            <a:endParaRPr lang="en-US" altLang="en-US" sz="2400">
              <a:solidFill>
                <a:srgbClr val="FF0000"/>
              </a:solidFill>
            </a:endParaRPr>
          </a:p>
        </p:txBody>
      </p:sp>
      <p:graphicFrame>
        <p:nvGraphicFramePr>
          <p:cNvPr id="25604" name="Object 1028"/>
          <p:cNvGraphicFramePr>
            <a:graphicFrameLocks noChangeAspect="1"/>
          </p:cNvGraphicFramePr>
          <p:nvPr/>
        </p:nvGraphicFramePr>
        <p:xfrm>
          <a:off x="5486400" y="3733800"/>
          <a:ext cx="3657600" cy="2903538"/>
        </p:xfrm>
        <a:graphic>
          <a:graphicData uri="http://schemas.openxmlformats.org/presentationml/2006/ole">
            <mc:AlternateContent xmlns:mc="http://schemas.openxmlformats.org/markup-compatibility/2006">
              <mc:Choice xmlns:v="urn:schemas-microsoft-com:vml" Requires="v">
                <p:oleObj spid="_x0000_s9222" name="Image File" r:id="rId3" imgW="5486400" imgH="4356100" progId="ImageExpertImage">
                  <p:embed/>
                </p:oleObj>
              </mc:Choice>
              <mc:Fallback>
                <p:oleObj name="Image File" r:id="rId3" imgW="5486400" imgH="4356100" progId="ImageExpertImage">
                  <p:embed/>
                  <p:pic>
                    <p:nvPicPr>
                      <p:cNvPr id="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733800"/>
                        <a:ext cx="3657600" cy="290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dissolve">
                                      <p:cBhvr>
                                        <p:cTn id="7" dur="500"/>
                                        <p:tgtEl>
                                          <p:spTgt spid="25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dissolve">
                                      <p:cBhvr>
                                        <p:cTn id="12" dur="500"/>
                                        <p:tgtEl>
                                          <p:spTgt spid="256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Effect transition="in" filter="dissolve">
                                      <p:cBhvr>
                                        <p:cTn id="17" dur="500"/>
                                        <p:tgtEl>
                                          <p:spTgt spid="2560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603">
                                            <p:txEl>
                                              <p:pRg st="2" end="2"/>
                                            </p:txEl>
                                          </p:spTgt>
                                        </p:tgtEl>
                                        <p:attrNameLst>
                                          <p:attrName>style.visibility</p:attrName>
                                        </p:attrNameLst>
                                      </p:cBhvr>
                                      <p:to>
                                        <p:strVal val="visible"/>
                                      </p:to>
                                    </p:set>
                                    <p:animEffect transition="in" filter="dissolve">
                                      <p:cBhvr>
                                        <p:cTn id="22" dur="500"/>
                                        <p:tgtEl>
                                          <p:spTgt spid="2560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603">
                                            <p:txEl>
                                              <p:pRg st="3" end="3"/>
                                            </p:txEl>
                                          </p:spTgt>
                                        </p:tgtEl>
                                        <p:attrNameLst>
                                          <p:attrName>style.visibility</p:attrName>
                                        </p:attrNameLst>
                                      </p:cBhvr>
                                      <p:to>
                                        <p:strVal val="visible"/>
                                      </p:to>
                                    </p:set>
                                    <p:animEffect transition="in" filter="dissolve">
                                      <p:cBhvr>
                                        <p:cTn id="27" dur="500"/>
                                        <p:tgtEl>
                                          <p:spTgt spid="2560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603">
                                            <p:txEl>
                                              <p:pRg st="4" end="4"/>
                                            </p:txEl>
                                          </p:spTgt>
                                        </p:tgtEl>
                                        <p:attrNameLst>
                                          <p:attrName>style.visibility</p:attrName>
                                        </p:attrNameLst>
                                      </p:cBhvr>
                                      <p:to>
                                        <p:strVal val="visible"/>
                                      </p:to>
                                    </p:set>
                                    <p:animEffect transition="in" filter="dissolve">
                                      <p:cBhvr>
                                        <p:cTn id="32" dur="500"/>
                                        <p:tgtEl>
                                          <p:spTgt spid="2560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5603">
                                            <p:txEl>
                                              <p:pRg st="5" end="5"/>
                                            </p:txEl>
                                          </p:spTgt>
                                        </p:tgtEl>
                                        <p:attrNameLst>
                                          <p:attrName>style.visibility</p:attrName>
                                        </p:attrNameLst>
                                      </p:cBhvr>
                                      <p:to>
                                        <p:strVal val="visible"/>
                                      </p:to>
                                    </p:set>
                                    <p:animEffect transition="in" filter="dissolve">
                                      <p:cBhvr>
                                        <p:cTn id="37" dur="500"/>
                                        <p:tgtEl>
                                          <p:spTgt spid="2560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5603">
                                            <p:txEl>
                                              <p:pRg st="6" end="6"/>
                                            </p:txEl>
                                          </p:spTgt>
                                        </p:tgtEl>
                                        <p:attrNameLst>
                                          <p:attrName>style.visibility</p:attrName>
                                        </p:attrNameLst>
                                      </p:cBhvr>
                                      <p:to>
                                        <p:strVal val="visible"/>
                                      </p:to>
                                    </p:set>
                                    <p:animEffect transition="in" filter="dissolve">
                                      <p:cBhvr>
                                        <p:cTn id="42" dur="5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theme/theme1.xml><?xml version="1.0" encoding="utf-8"?>
<a:theme xmlns:a="http://schemas.openxmlformats.org/drawingml/2006/main" name="Default Design">
  <a:themeElements>
    <a:clrScheme name="">
      <a:dk1>
        <a:srgbClr val="FF9900"/>
      </a:dk1>
      <a:lt1>
        <a:srgbClr val="FFFFFF"/>
      </a:lt1>
      <a:dk2>
        <a:srgbClr val="000000"/>
      </a:dk2>
      <a:lt2>
        <a:srgbClr val="808080"/>
      </a:lt2>
      <a:accent1>
        <a:srgbClr val="00CC99"/>
      </a:accent1>
      <a:accent2>
        <a:srgbClr val="3333CC"/>
      </a:accent2>
      <a:accent3>
        <a:srgbClr val="FFFFFF"/>
      </a:accent3>
      <a:accent4>
        <a:srgbClr val="DA8200"/>
      </a:accent4>
      <a:accent5>
        <a:srgbClr val="AAE2CA"/>
      </a:accent5>
      <a:accent6>
        <a:srgbClr val="2D2DB9"/>
      </a:accent6>
      <a:hlink>
        <a:srgbClr val="CCCCFF"/>
      </a:hlink>
      <a:folHlink>
        <a:srgbClr val="B2B2B2"/>
      </a:folHlink>
    </a:clrScheme>
    <a:fontScheme name="Default Design">
      <a:majorFont>
        <a:latin typeface="Britannic Bold"/>
        <a:ea typeface=""/>
        <a:cs typeface=""/>
      </a:majorFont>
      <a:minorFont>
        <a:latin typeface="Britannic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0000"/>
            </a:solidFill>
            <a:effectLst/>
            <a:latin typeface="Britannic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0000"/>
            </a:solidFill>
            <a:effectLst/>
            <a:latin typeface="Britannic Bold"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1489</TotalTime>
  <Words>892</Words>
  <Application>Microsoft Office PowerPoint</Application>
  <PresentationFormat>On-screen Show (4:3)</PresentationFormat>
  <Paragraphs>119</Paragraphs>
  <Slides>25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Arial</vt:lpstr>
      <vt:lpstr>Book Antiqua</vt:lpstr>
      <vt:lpstr>Britannic Bold</vt:lpstr>
      <vt:lpstr>Comic Sans MS</vt:lpstr>
      <vt:lpstr>Magneto</vt:lpstr>
      <vt:lpstr>Times New Roman</vt:lpstr>
      <vt:lpstr>Wingdings</vt:lpstr>
      <vt:lpstr>Default Design</vt:lpstr>
      <vt:lpstr>Image File</vt:lpstr>
      <vt:lpstr>PowerPoint Presentation</vt:lpstr>
      <vt:lpstr>PowerPoint Presentation</vt:lpstr>
      <vt:lpstr>PowerPoint Presentation</vt:lpstr>
      <vt:lpstr>King James (r 1603 – 1625)</vt:lpstr>
      <vt:lpstr>Therefore:</vt:lpstr>
      <vt:lpstr>PowerPoint Presentation</vt:lpstr>
      <vt:lpstr>PowerPoint Presentation</vt:lpstr>
      <vt:lpstr>PowerPoint Presentation</vt:lpstr>
      <vt:lpstr>PowerPoint Presentation</vt:lpstr>
      <vt:lpstr>PowerPoint Presentation</vt:lpstr>
      <vt:lpstr>PowerPoint Presentation</vt:lpstr>
      <vt:lpstr>Elizabethan Order of the Universe</vt:lpstr>
      <vt:lpstr>PowerPoint Presentation</vt:lpstr>
      <vt:lpstr>Elizabethan Order of the Universe</vt:lpstr>
      <vt:lpstr>PowerPoint Presentation</vt:lpstr>
      <vt:lpstr>PowerPoint Presentation</vt:lpstr>
      <vt:lpstr>PowerPoint Presentation</vt:lpstr>
      <vt:lpstr>PowerPoint Presentation</vt:lpstr>
      <vt:lpstr>PowerPoint Presentation</vt:lpstr>
      <vt:lpstr>Characteristics of a  Tragic Hero </vt:lpstr>
      <vt:lpstr>Tragic Heroes are </vt:lpstr>
      <vt:lpstr> Eventually tragic heroes </vt:lpstr>
      <vt:lpstr>PowerPoint Presentation</vt:lpstr>
      <vt:lpstr>PowerPoint Presentation</vt:lpstr>
      <vt:lpstr>PowerPoint Presentation</vt:lpstr>
    </vt:vector>
  </TitlesOfParts>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Macbeth</dc:title>
  <dc:creator>jburdette</dc:creator>
  <cp:lastModifiedBy>RUSSELL, CRYSTAL</cp:lastModifiedBy>
  <cp:revision>37</cp:revision>
  <dcterms:created xsi:type="dcterms:W3CDTF">2004-10-09T02:32:04Z</dcterms:created>
  <dcterms:modified xsi:type="dcterms:W3CDTF">2016-03-07T18:44:42Z</dcterms:modified>
</cp:coreProperties>
</file>