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FFFB"/>
    <a:srgbClr val="FFB8E2"/>
    <a:srgbClr val="F2B6FF"/>
    <a:srgbClr val="FFA2B8"/>
    <a:srgbClr val="FFC0D6"/>
    <a:srgbClr val="FF5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zLLiBFGMg&amp;list=PLgUtV0Qp_UTc9SAgemLb4HnHnHz8cw_Qy" TargetMode="External"/><Relationship Id="rId2" Type="http://schemas.openxmlformats.org/officeDocument/2006/relationships/hyperlink" Target="https://www.youtube.com/watch?v=k2PJ6T7U2eU&amp;t=98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D066-656B-B148-ACD3-86E161FF1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Cause and Effect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1C8CC-7745-A441-A121-35DC29ED7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4.1 Reading Skill</a:t>
            </a:r>
          </a:p>
        </p:txBody>
      </p:sp>
    </p:spTree>
    <p:extLst>
      <p:ext uri="{BB962C8B-B14F-4D97-AF65-F5344CB8AC3E}">
        <p14:creationId xmlns:p14="http://schemas.microsoft.com/office/powerpoint/2010/main" val="20562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78B41-F65E-844C-B92C-D6D2F5DB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869795"/>
            <a:ext cx="9905998" cy="4921406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00B0F0"/>
              </a:solidFill>
            </a:endParaRPr>
          </a:p>
          <a:p>
            <a:endParaRPr lang="en-US" sz="3600" dirty="0">
              <a:solidFill>
                <a:srgbClr val="00B0F0"/>
              </a:solidFill>
            </a:endParaRPr>
          </a:p>
          <a:p>
            <a:r>
              <a:rPr lang="en-US" sz="3600" dirty="0">
                <a:solidFill>
                  <a:srgbClr val="00B0F0"/>
                </a:solidFill>
              </a:rPr>
              <a:t>A CAUSE is the REASON something happens.</a:t>
            </a:r>
          </a:p>
          <a:p>
            <a:r>
              <a:rPr lang="en-US" sz="1800" dirty="0">
                <a:solidFill>
                  <a:srgbClr val="00B0F0"/>
                </a:solidFill>
              </a:rPr>
              <a:t>  </a:t>
            </a:r>
            <a:r>
              <a:rPr lang="en-US" sz="2400" dirty="0">
                <a:solidFill>
                  <a:srgbClr val="92D050"/>
                </a:solidFill>
              </a:rPr>
              <a:t>For example: </a:t>
            </a:r>
            <a:r>
              <a:rPr lang="en-US" sz="2400" b="1" u="sng" dirty="0">
                <a:solidFill>
                  <a:srgbClr val="92D050"/>
                </a:solidFill>
              </a:rPr>
              <a:t>The movie was so moving </a:t>
            </a:r>
            <a:r>
              <a:rPr lang="en-US" sz="2400" dirty="0">
                <a:solidFill>
                  <a:srgbClr val="92D050"/>
                </a:solidFill>
              </a:rPr>
              <a:t>that the audience cried. </a:t>
            </a:r>
            <a:endParaRPr lang="en-US" sz="1800" dirty="0">
              <a:solidFill>
                <a:srgbClr val="92D050"/>
              </a:solidFill>
            </a:endParaRPr>
          </a:p>
          <a:p>
            <a:r>
              <a:rPr lang="en-US" sz="3600" dirty="0">
                <a:solidFill>
                  <a:srgbClr val="00B0F0"/>
                </a:solidFill>
              </a:rPr>
              <a:t>The EFFECT is the RESULT of that happening. </a:t>
            </a:r>
          </a:p>
          <a:p>
            <a:r>
              <a:rPr lang="en-US" sz="2400" dirty="0">
                <a:solidFill>
                  <a:srgbClr val="92D050"/>
                </a:solidFill>
              </a:rPr>
              <a:t>For example: The movie was so moving </a:t>
            </a:r>
            <a:r>
              <a:rPr lang="en-US" sz="2400" b="1" u="sng" dirty="0">
                <a:solidFill>
                  <a:srgbClr val="92D050"/>
                </a:solidFill>
              </a:rPr>
              <a:t>that the audience cried.</a:t>
            </a:r>
          </a:p>
          <a:p>
            <a:endParaRPr lang="en-US" sz="1800" b="1" u="sng" dirty="0">
              <a:solidFill>
                <a:srgbClr val="92D050"/>
              </a:solidFill>
            </a:endParaRPr>
          </a:p>
          <a:p>
            <a:endParaRPr lang="en-US" sz="1800" b="1" u="sng" dirty="0">
              <a:solidFill>
                <a:srgbClr val="92D050"/>
              </a:solidFill>
            </a:endParaRPr>
          </a:p>
          <a:p>
            <a:endParaRPr lang="en-US" sz="1800" b="1" u="sng" dirty="0">
              <a:solidFill>
                <a:srgbClr val="92D050"/>
              </a:solidFill>
            </a:endParaRPr>
          </a:p>
          <a:p>
            <a:endParaRPr lang="en-US" sz="1800" b="1" u="sng" dirty="0">
              <a:solidFill>
                <a:srgbClr val="92D050"/>
              </a:solidFill>
            </a:endParaRPr>
          </a:p>
          <a:p>
            <a:endParaRPr lang="en-US" sz="1800" b="1" u="sng" dirty="0">
              <a:solidFill>
                <a:srgbClr val="92D050"/>
              </a:solidFill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2842A0E0-244A-5449-AACC-046A58977A0E}"/>
              </a:ext>
            </a:extLst>
          </p:cNvPr>
          <p:cNvSpPr/>
          <p:nvPr/>
        </p:nvSpPr>
        <p:spPr>
          <a:xfrm rot="1695823">
            <a:off x="9297156" y="339214"/>
            <a:ext cx="2691040" cy="1666568"/>
          </a:xfrm>
          <a:prstGeom prst="wedgeRoundRectCallout">
            <a:avLst/>
          </a:prstGeom>
          <a:solidFill>
            <a:srgbClr val="FFC0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 see that this is the </a:t>
            </a:r>
            <a:r>
              <a:rPr lang="en-US" b="1" dirty="0">
                <a:solidFill>
                  <a:schemeClr val="bg1"/>
                </a:solidFill>
              </a:rPr>
              <a:t>cause</a:t>
            </a:r>
            <a:r>
              <a:rPr lang="en-US" dirty="0">
                <a:solidFill>
                  <a:schemeClr val="bg1"/>
                </a:solidFill>
              </a:rPr>
              <a:t> because it produced an action, or an event to happen. </a:t>
            </a:r>
          </a:p>
        </p:txBody>
      </p:sp>
      <p:sp>
        <p:nvSpPr>
          <p:cNvPr id="8" name="Sequential Access Storage 7">
            <a:extLst>
              <a:ext uri="{FF2B5EF4-FFF2-40B4-BE49-F238E27FC236}">
                <a16:creationId xmlns:a16="http://schemas.microsoft.com/office/drawing/2014/main" id="{6AF38433-4D8F-5149-ABC9-2045E13BDA09}"/>
              </a:ext>
            </a:extLst>
          </p:cNvPr>
          <p:cNvSpPr/>
          <p:nvPr/>
        </p:nvSpPr>
        <p:spPr>
          <a:xfrm rot="19148205">
            <a:off x="2344503" y="4310147"/>
            <a:ext cx="2700337" cy="2478989"/>
          </a:xfrm>
          <a:prstGeom prst="flowChartMagneticTape">
            <a:avLst/>
          </a:prstGeom>
          <a:solidFill>
            <a:srgbClr val="FFC0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 know which part of the sentence is the </a:t>
            </a:r>
            <a:r>
              <a:rPr lang="en-US" b="1" dirty="0">
                <a:solidFill>
                  <a:schemeClr val="bg1"/>
                </a:solidFill>
              </a:rPr>
              <a:t>result</a:t>
            </a:r>
            <a:r>
              <a:rPr lang="en-US" dirty="0">
                <a:solidFill>
                  <a:schemeClr val="bg1"/>
                </a:solidFill>
              </a:rPr>
              <a:t> because it only happened BECAUSE of the cause. </a:t>
            </a:r>
          </a:p>
        </p:txBody>
      </p:sp>
    </p:spTree>
    <p:extLst>
      <p:ext uri="{BB962C8B-B14F-4D97-AF65-F5344CB8AC3E}">
        <p14:creationId xmlns:p14="http://schemas.microsoft.com/office/powerpoint/2010/main" val="77063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B53F19-7E0E-A54E-80D4-3998ED7A821D}"/>
              </a:ext>
            </a:extLst>
          </p:cNvPr>
          <p:cNvSpPr/>
          <p:nvPr/>
        </p:nvSpPr>
        <p:spPr>
          <a:xfrm rot="20232571">
            <a:off x="6118420" y="3416668"/>
            <a:ext cx="1130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rgbClr val="92D05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3DBF0-427A-A844-A9CD-6B950F8A11E6}"/>
              </a:ext>
            </a:extLst>
          </p:cNvPr>
          <p:cNvSpPr/>
          <p:nvPr/>
        </p:nvSpPr>
        <p:spPr>
          <a:xfrm rot="20312555">
            <a:off x="8893030" y="815150"/>
            <a:ext cx="30957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Because</a:t>
            </a:r>
          </a:p>
          <a:p>
            <a:pPr algn="ctr"/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FFEA3-FA80-F341-B381-434BFF65324B}"/>
              </a:ext>
            </a:extLst>
          </p:cNvPr>
          <p:cNvSpPr/>
          <p:nvPr/>
        </p:nvSpPr>
        <p:spPr>
          <a:xfrm rot="1762908">
            <a:off x="5881794" y="674130"/>
            <a:ext cx="2747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If…then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D3F9A-3528-8A43-AF20-76F16CF8913A}"/>
              </a:ext>
            </a:extLst>
          </p:cNvPr>
          <p:cNvSpPr/>
          <p:nvPr/>
        </p:nvSpPr>
        <p:spPr>
          <a:xfrm rot="19953008">
            <a:off x="3394527" y="1624094"/>
            <a:ext cx="2047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>
                  <a:solidFill>
                    <a:srgbClr val="92D05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E0A412-EDC5-504A-B141-F02CC4759203}"/>
              </a:ext>
            </a:extLst>
          </p:cNvPr>
          <p:cNvSpPr/>
          <p:nvPr/>
        </p:nvSpPr>
        <p:spPr>
          <a:xfrm>
            <a:off x="4823025" y="2161844"/>
            <a:ext cx="3340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Therefore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9C524E-DD45-9F45-9216-9AB74131A90B}"/>
              </a:ext>
            </a:extLst>
          </p:cNvPr>
          <p:cNvSpPr/>
          <p:nvPr/>
        </p:nvSpPr>
        <p:spPr>
          <a:xfrm>
            <a:off x="2111115" y="5853879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This led 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D0916B-5CB6-2D4E-B56E-DEE28A745C29}"/>
              </a:ext>
            </a:extLst>
          </p:cNvPr>
          <p:cNvSpPr/>
          <p:nvPr/>
        </p:nvSpPr>
        <p:spPr>
          <a:xfrm rot="459051">
            <a:off x="7940198" y="3322907"/>
            <a:ext cx="4217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Reason why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8E13F-5C39-274B-B514-1FC16CA20AA6}"/>
              </a:ext>
            </a:extLst>
          </p:cNvPr>
          <p:cNvSpPr/>
          <p:nvPr/>
        </p:nvSpPr>
        <p:spPr>
          <a:xfrm>
            <a:off x="109739" y="103915"/>
            <a:ext cx="3607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 a result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1F5646-317B-0445-8477-6C5EB121D7A1}"/>
              </a:ext>
            </a:extLst>
          </p:cNvPr>
          <p:cNvSpPr/>
          <p:nvPr/>
        </p:nvSpPr>
        <p:spPr>
          <a:xfrm rot="20878970">
            <a:off x="348771" y="4385559"/>
            <a:ext cx="5118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May be due 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B05886-A694-D64E-9AB8-DE01E340CAFF}"/>
              </a:ext>
            </a:extLst>
          </p:cNvPr>
          <p:cNvSpPr/>
          <p:nvPr/>
        </p:nvSpPr>
        <p:spPr>
          <a:xfrm rot="20545963">
            <a:off x="6818927" y="4975317"/>
            <a:ext cx="4841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Consequently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CF0485-8622-2A4F-8AB6-0A61D8266E59}"/>
              </a:ext>
            </a:extLst>
          </p:cNvPr>
          <p:cNvSpPr/>
          <p:nvPr/>
        </p:nvSpPr>
        <p:spPr>
          <a:xfrm rot="1172487">
            <a:off x="-19472" y="2368165"/>
            <a:ext cx="4950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For this reason</a:t>
            </a:r>
          </a:p>
        </p:txBody>
      </p:sp>
    </p:spTree>
    <p:extLst>
      <p:ext uri="{BB962C8B-B14F-4D97-AF65-F5344CB8AC3E}">
        <p14:creationId xmlns:p14="http://schemas.microsoft.com/office/powerpoint/2010/main" val="293392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F06B-1BAC-BF4E-9CEA-32FFAD45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5604"/>
            <a:ext cx="9905998" cy="1905000"/>
          </a:xfrm>
        </p:spPr>
        <p:txBody>
          <a:bodyPr>
            <a:normAutofit/>
          </a:bodyPr>
          <a:lstStyle/>
          <a:p>
            <a:r>
              <a:rPr lang="en-US" sz="2800" dirty="0"/>
              <a:t>Sometimes There are multiple causes for an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C36A2-C176-1647-BD39-DF524647C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EDB3237B-6611-A943-B82F-1AEC64B083F7}"/>
              </a:ext>
            </a:extLst>
          </p:cNvPr>
          <p:cNvSpPr/>
          <p:nvPr/>
        </p:nvSpPr>
        <p:spPr>
          <a:xfrm>
            <a:off x="385762" y="1419224"/>
            <a:ext cx="2586038" cy="1957388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It was raining and I got soaked.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4CCE479D-D94C-0B41-84AA-2E7B194163FA}"/>
              </a:ext>
            </a:extLst>
          </p:cNvPr>
          <p:cNvSpPr/>
          <p:nvPr/>
        </p:nvSpPr>
        <p:spPr>
          <a:xfrm>
            <a:off x="2992438" y="1419224"/>
            <a:ext cx="2871788" cy="2190751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My car wouldn’t start. 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F9CEDCB8-5734-6443-A329-9EB2E35D04D3}"/>
              </a:ext>
            </a:extLst>
          </p:cNvPr>
          <p:cNvSpPr/>
          <p:nvPr/>
        </p:nvSpPr>
        <p:spPr>
          <a:xfrm>
            <a:off x="873123" y="3609975"/>
            <a:ext cx="2714625" cy="194071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 dropped my lunch.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EAD0F7D-34D5-9E48-8921-3991FF6A4991}"/>
              </a:ext>
            </a:extLst>
          </p:cNvPr>
          <p:cNvSpPr/>
          <p:nvPr/>
        </p:nvSpPr>
        <p:spPr>
          <a:xfrm>
            <a:off x="5143500" y="3529013"/>
            <a:ext cx="2000250" cy="500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7A026C1E-0376-3D42-AA44-F681E2B924FC}"/>
              </a:ext>
            </a:extLst>
          </p:cNvPr>
          <p:cNvSpPr/>
          <p:nvPr/>
        </p:nvSpPr>
        <p:spPr>
          <a:xfrm>
            <a:off x="7419978" y="1920842"/>
            <a:ext cx="4042156" cy="3276601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 had a terrible day. </a:t>
            </a:r>
          </a:p>
        </p:txBody>
      </p:sp>
    </p:spTree>
    <p:extLst>
      <p:ext uri="{BB962C8B-B14F-4D97-AF65-F5344CB8AC3E}">
        <p14:creationId xmlns:p14="http://schemas.microsoft.com/office/powerpoint/2010/main" val="83391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D92B-4EB2-924A-9B4F-4B315CA7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78931"/>
            <a:ext cx="9905998" cy="1905000"/>
          </a:xfrm>
        </p:spPr>
        <p:txBody>
          <a:bodyPr>
            <a:normAutofit/>
          </a:bodyPr>
          <a:lstStyle/>
          <a:p>
            <a:r>
              <a:rPr lang="en-US" sz="2400" dirty="0"/>
              <a:t>There can also be more than one effect of a Cause.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DA42A-481B-534D-BC63-A184346CF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EF3A20C6-6676-0A4A-9FE4-5DF9F24F634D}"/>
              </a:ext>
            </a:extLst>
          </p:cNvPr>
          <p:cNvSpPr/>
          <p:nvPr/>
        </p:nvSpPr>
        <p:spPr>
          <a:xfrm>
            <a:off x="383458" y="2079523"/>
            <a:ext cx="3288890" cy="3288890"/>
          </a:xfrm>
          <a:prstGeom prst="heart">
            <a:avLst/>
          </a:prstGeom>
          <a:solidFill>
            <a:srgbClr val="FF5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Lisa danced with Collin at the dance. 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CA178D77-4602-0442-8857-AB02FFC1DFFB}"/>
              </a:ext>
            </a:extLst>
          </p:cNvPr>
          <p:cNvSpPr/>
          <p:nvPr/>
        </p:nvSpPr>
        <p:spPr>
          <a:xfrm>
            <a:off x="4055806" y="3569110"/>
            <a:ext cx="2271252" cy="415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2CA68A02-5589-F74C-B04C-68C6073751A1}"/>
              </a:ext>
            </a:extLst>
          </p:cNvPr>
          <p:cNvSpPr/>
          <p:nvPr/>
        </p:nvSpPr>
        <p:spPr>
          <a:xfrm rot="881840">
            <a:off x="6343825" y="1780043"/>
            <a:ext cx="2588510" cy="2299940"/>
          </a:xfrm>
          <a:prstGeom prst="heart">
            <a:avLst/>
          </a:prstGeom>
          <a:solidFill>
            <a:srgbClr val="FFC0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They now have a snapchat streak.</a:t>
            </a: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27BC1D34-5956-C34C-8ACE-29BEAE20A356}"/>
              </a:ext>
            </a:extLst>
          </p:cNvPr>
          <p:cNvSpPr/>
          <p:nvPr/>
        </p:nvSpPr>
        <p:spPr>
          <a:xfrm rot="20534614">
            <a:off x="9336047" y="1897125"/>
            <a:ext cx="2874706" cy="2272964"/>
          </a:xfrm>
          <a:prstGeom prst="heart">
            <a:avLst/>
          </a:prstGeom>
          <a:solidFill>
            <a:srgbClr val="FFA2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Mary got jealous.</a:t>
            </a: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12D670EC-704F-CC40-8B99-1BFFAB094E7E}"/>
              </a:ext>
            </a:extLst>
          </p:cNvPr>
          <p:cNvSpPr/>
          <p:nvPr/>
        </p:nvSpPr>
        <p:spPr>
          <a:xfrm rot="633571">
            <a:off x="7462279" y="3936588"/>
            <a:ext cx="3050761" cy="2426447"/>
          </a:xfrm>
          <a:prstGeom prst="heart">
            <a:avLst/>
          </a:prstGeom>
          <a:solidFill>
            <a:srgbClr val="FFB8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Lisa and Collin now date. </a:t>
            </a:r>
          </a:p>
        </p:txBody>
      </p:sp>
    </p:spTree>
    <p:extLst>
      <p:ext uri="{BB962C8B-B14F-4D97-AF65-F5344CB8AC3E}">
        <p14:creationId xmlns:p14="http://schemas.microsoft.com/office/powerpoint/2010/main" val="371724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05230-8CFB-6E45-A0D5-AF5665020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8645"/>
            <a:ext cx="9905998" cy="483255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95FFFB"/>
                </a:solidFill>
              </a:rPr>
              <a:t>Momma tried to burn Byron’s finger in chapter 5. What was the cause for this?</a:t>
            </a:r>
          </a:p>
          <a:p>
            <a:endParaRPr lang="en-US" sz="3200" dirty="0">
              <a:solidFill>
                <a:srgbClr val="95FFFB"/>
              </a:solidFill>
            </a:endParaRPr>
          </a:p>
          <a:p>
            <a:r>
              <a:rPr lang="en-US" sz="3200" dirty="0">
                <a:solidFill>
                  <a:srgbClr val="95FFFB"/>
                </a:solidFill>
              </a:rPr>
              <a:t>What is the effect of Kenny giving Rufus one pair of his gloves?</a:t>
            </a:r>
          </a:p>
          <a:p>
            <a:endParaRPr lang="en-US" sz="3200" dirty="0">
              <a:solidFill>
                <a:srgbClr val="95FFFB"/>
              </a:solidFill>
            </a:endParaRPr>
          </a:p>
          <a:p>
            <a:endParaRPr lang="en-US" sz="3200" dirty="0">
              <a:solidFill>
                <a:srgbClr val="95FF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00204-5261-2A43-BFDB-DD34975F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700DA-D643-4D4F-8F40-4DBC213D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https://www.youtube.com/watch?v=k2PJ6T7U2eU&amp;t=98s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https://www.youtube.com/watch?v=zuzLLiBFGMg&amp;list=PLgUtV0Qp_UTc9SAgemLb4HnHnHz8cw_Qy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24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394</TotalTime>
  <Words>249</Words>
  <Application>Microsoft Macintosh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Cause and Effect</vt:lpstr>
      <vt:lpstr>PowerPoint Presentation</vt:lpstr>
      <vt:lpstr>PowerPoint Presentation</vt:lpstr>
      <vt:lpstr>Sometimes There are multiple causes for an effect</vt:lpstr>
      <vt:lpstr>There can also be more than one effect of a Cause.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 and Effect</dc:title>
  <dc:creator>Raina Lanier</dc:creator>
  <cp:lastModifiedBy>Raina Lanier</cp:lastModifiedBy>
  <cp:revision>8</cp:revision>
  <dcterms:created xsi:type="dcterms:W3CDTF">2018-01-27T19:18:26Z</dcterms:created>
  <dcterms:modified xsi:type="dcterms:W3CDTF">2018-01-30T11:50:10Z</dcterms:modified>
</cp:coreProperties>
</file>